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10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8.wmf" ContentType="image/x-wmf"/>
  <Override PartName="/ppt/media/image7.wmf" ContentType="image/x-wmf"/>
  <Override PartName="/ppt/media/image9.wmf" ContentType="image/x-wmf"/>
  <Override PartName="/ppt/media/image1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doc" ContentType="application/msword"/>
  <Override PartName="/ppt/embeddings/oleObject2.doc" ContentType="application/msword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46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3.xml.rels" ContentType="application/vnd.openxmlformats-package.relationships+xml"/>
  <Override PartName="/ppt/slides/_rels/slide76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9.xml.rels" ContentType="application/vnd.openxmlformats-package.relationships+xml"/>
  <Override PartName="/ppt/slides/_rels/slide32.xml.rels" ContentType="application/vnd.openxmlformats-package.relationships+xml"/>
  <Override PartName="/ppt/slides/_rels/slide70.xml.rels" ContentType="application/vnd.openxmlformats-package.relationships+xml"/>
  <Override PartName="/ppt/slides/_rels/slide28.xml.rels" ContentType="application/vnd.openxmlformats-package.relationships+xml"/>
  <Override PartName="/ppt/slides/_rels/slide68.xml.rels" ContentType="application/vnd.openxmlformats-package.relationships+xml"/>
  <Override PartName="/ppt/slides/_rels/slide31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7.xml.rels" ContentType="application/vnd.openxmlformats-package.relationships+xml"/>
  <Override PartName="/ppt/slides/slide71.xml" ContentType="application/vnd.openxmlformats-officedocument.presentationml.slide+xml"/>
  <Override PartName="/ppt/slides/slide29.xml" ContentType="application/vnd.openxmlformats-officedocument.presentationml.slide+xml"/>
  <Override PartName="/ppt/slides/slide69.xml" ContentType="application/vnd.openxmlformats-officedocument.presentationml.slide+xml"/>
  <Override PartName="/ppt/slides/slide32.xml" ContentType="application/vnd.openxmlformats-officedocument.presentationml.slide+xml"/>
  <Override PartName="/ppt/slides/slide70.xml" ContentType="application/vnd.openxmlformats-officedocument.presentationml.slide+xml"/>
  <Override PartName="/ppt/slides/slide28.xml" ContentType="application/vnd.openxmlformats-officedocument.presentationml.slide+xml"/>
  <Override PartName="/ppt/slides/slide68.xml" ContentType="application/vnd.openxmlformats-officedocument.presentationml.slide+xml"/>
  <Override PartName="/ppt/slides/slide31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75.xml.rels" ContentType="application/vnd.openxmlformats-package.relationships+xml"/>
  <Override PartName="/ppt/notesSlides/notesSlide7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</p:sldIdLst>
  <p:sldSz cx="12192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9.xml"/><Relationship Id="rId4" Type="http://schemas.openxmlformats.org/officeDocument/2006/relationships/slideMaster" Target="slideMasters/slideMaster10.xml"/><Relationship Id="rId5" Type="http://schemas.openxmlformats.org/officeDocument/2006/relationships/slideMaster" Target="slideMasters/slideMaster11.xml"/><Relationship Id="rId6" Type="http://schemas.openxmlformats.org/officeDocument/2006/relationships/slideMaster" Target="slideMasters/slideMaster12.xml"/><Relationship Id="rId7" Type="http://schemas.openxmlformats.org/officeDocument/2006/relationships/slideMaster" Target="slideMasters/slideMaster13.xml"/><Relationship Id="rId8" Type="http://schemas.openxmlformats.org/officeDocument/2006/relationships/slideMaster" Target="slideMasters/slideMaster14.xml"/><Relationship Id="rId9" Type="http://schemas.openxmlformats.org/officeDocument/2006/relationships/slideMaster" Target="slideMasters/slideMaster15.xml"/><Relationship Id="rId10" Type="http://schemas.openxmlformats.org/officeDocument/2006/relationships/slideMaster" Target="slideMasters/slideMaster16.xml"/><Relationship Id="rId11" Type="http://schemas.openxmlformats.org/officeDocument/2006/relationships/slideMaster" Target="slideMasters/slideMaster17.xml"/><Relationship Id="rId12" Type="http://schemas.openxmlformats.org/officeDocument/2006/relationships/slideMaster" Target="slideMasters/slideMaster18.xml"/><Relationship Id="rId13" Type="http://schemas.openxmlformats.org/officeDocument/2006/relationships/slideMaster" Target="slideMasters/slideMaster19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Relationship Id="rId90" Type="http://schemas.openxmlformats.org/officeDocument/2006/relationships/slide" Target="slides/slide76.xml"/><Relationship Id="rId9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it-IT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it-IT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F6CA803-50FC-4F9D-937B-6B7C188943CC}" type="slidenum">
              <a:rPr b="0" lang="it-IT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it-IT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PlaceHolder 1"/>
          <p:cNvSpPr>
            <a:spLocks noGrp="1"/>
          </p:cNvSpPr>
          <p:nvPr>
            <p:ph type="sldNum" idx="1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033D9BB-DA33-4985-A1D3-275A3791F36F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6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PlaceHolder 1"/>
          <p:cNvSpPr>
            <a:spLocks noGrp="1"/>
          </p:cNvSpPr>
          <p:nvPr>
            <p:ph type="sldNum" idx="1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96032146-49CF-4E38-98BC-33DB36AB8995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8" name="PlaceHolder 2"/>
          <p:cNvSpPr>
            <a:spLocks noGrp="1"/>
          </p:cNvSpPr>
          <p:nvPr>
            <p:ph type="sldImg"/>
          </p:nvPr>
        </p:nvSpPr>
        <p:spPr>
          <a:xfrm>
            <a:off x="142920" y="787320"/>
            <a:ext cx="6849000" cy="3853440"/>
          </a:xfrm>
          <a:prstGeom prst="rect">
            <a:avLst/>
          </a:prstGeom>
          <a:ln w="0">
            <a:noFill/>
          </a:ln>
        </p:spPr>
      </p:sp>
      <p:sp>
        <p:nvSpPr>
          <p:cNvPr id="1869" name="PlaceHolder 3"/>
          <p:cNvSpPr>
            <a:spLocks noGrp="1"/>
          </p:cNvSpPr>
          <p:nvPr>
            <p:ph type="body"/>
          </p:nvPr>
        </p:nvSpPr>
        <p:spPr>
          <a:xfrm>
            <a:off x="961920" y="4876920"/>
            <a:ext cx="5210640" cy="456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numCol="1" spcCol="0" lIns="95040" rIns="95040" tIns="47520" bIns="4752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PlaceHolder 1"/>
          <p:cNvSpPr>
            <a:spLocks noGrp="1"/>
          </p:cNvSpPr>
          <p:nvPr>
            <p:ph type="sldNum" idx="1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A7E41208-2DA4-4A6E-81BD-6201A14D76F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7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PlaceHolder 1"/>
          <p:cNvSpPr>
            <a:spLocks noGrp="1"/>
          </p:cNvSpPr>
          <p:nvPr>
            <p:ph type="sldNum" idx="1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8DE2F72-0746-471C-B4A1-218FF8766EEA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7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sldNum" idx="1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D856BF6-B1DF-460C-B995-52AB1EF77D73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7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PlaceHolder 1"/>
          <p:cNvSpPr>
            <a:spLocks noGrp="1"/>
          </p:cNvSpPr>
          <p:nvPr>
            <p:ph type="sldNum" idx="1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56057683-8C8C-4261-8089-2597B313F0D9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8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PlaceHolder 1"/>
          <p:cNvSpPr>
            <a:spLocks noGrp="1"/>
          </p:cNvSpPr>
          <p:nvPr>
            <p:ph type="sldNum" idx="1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F3F1705E-1407-47C9-8906-3E4A9ABB7E0F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8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PlaceHolder 1"/>
          <p:cNvSpPr>
            <a:spLocks noGrp="1"/>
          </p:cNvSpPr>
          <p:nvPr>
            <p:ph type="sldNum" idx="1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9DEEC9D8-989B-4647-983C-8A2D12473BE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8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PlaceHolder 1"/>
          <p:cNvSpPr>
            <a:spLocks noGrp="1"/>
          </p:cNvSpPr>
          <p:nvPr>
            <p:ph type="sldNum" idx="2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81DC5AF-CB97-4DAE-8E26-55A1937703A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9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PlaceHolder 1"/>
          <p:cNvSpPr>
            <a:spLocks noGrp="1"/>
          </p:cNvSpPr>
          <p:nvPr>
            <p:ph type="sldNum" idx="2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BAACC26-932E-4F36-8D9B-F47E945BCE2D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9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PlaceHolder 1"/>
          <p:cNvSpPr>
            <a:spLocks noGrp="1"/>
          </p:cNvSpPr>
          <p:nvPr>
            <p:ph type="sldNum" idx="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0ECDA477-18CD-41FA-9FBC-F63BAC34229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4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PlaceHolder 1"/>
          <p:cNvSpPr>
            <a:spLocks noGrp="1"/>
          </p:cNvSpPr>
          <p:nvPr>
            <p:ph type="sldNum" idx="2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D98DCB26-05A3-4463-9658-D0BFD58F8D20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9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PlaceHolder 1"/>
          <p:cNvSpPr>
            <a:spLocks noGrp="1"/>
          </p:cNvSpPr>
          <p:nvPr>
            <p:ph type="sldNum" idx="2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2B816269-03BE-4A15-AD40-C67B73E1771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9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PlaceHolder 1"/>
          <p:cNvSpPr>
            <a:spLocks noGrp="1"/>
          </p:cNvSpPr>
          <p:nvPr>
            <p:ph type="sldNum" idx="2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BCCC08F-2A8A-4247-BD5B-61991576627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0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PlaceHolder 1"/>
          <p:cNvSpPr>
            <a:spLocks noGrp="1"/>
          </p:cNvSpPr>
          <p:nvPr>
            <p:ph type="sldNum" idx="2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DA8B4972-5B38-4C93-8010-E186BCFC2F7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0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PlaceHolder 1"/>
          <p:cNvSpPr>
            <a:spLocks noGrp="1"/>
          </p:cNvSpPr>
          <p:nvPr>
            <p:ph type="sldNum" idx="2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56196F27-322C-41C6-A31F-E0EAE546F4C4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0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PlaceHolder 1"/>
          <p:cNvSpPr>
            <a:spLocks noGrp="1"/>
          </p:cNvSpPr>
          <p:nvPr>
            <p:ph type="sldNum" idx="2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7A547066-5EFB-46E8-A96E-05C97D956EC5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1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PlaceHolder 1"/>
          <p:cNvSpPr>
            <a:spLocks noGrp="1"/>
          </p:cNvSpPr>
          <p:nvPr>
            <p:ph type="sldNum" idx="2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FE15EA8-A006-4134-80E2-575B8667D38F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1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PlaceHolder 1"/>
          <p:cNvSpPr>
            <a:spLocks noGrp="1"/>
          </p:cNvSpPr>
          <p:nvPr>
            <p:ph type="sldNum" idx="2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1A268F3-3916-4DB0-AA88-FCB0BCC53248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1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PlaceHolder 1"/>
          <p:cNvSpPr>
            <a:spLocks noGrp="1"/>
          </p:cNvSpPr>
          <p:nvPr>
            <p:ph type="sldNum" idx="3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66EA7C9E-3CB3-444F-90CD-2BBBF453D9A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2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PlaceHolder 1"/>
          <p:cNvSpPr>
            <a:spLocks noGrp="1"/>
          </p:cNvSpPr>
          <p:nvPr>
            <p:ph type="sldNum" idx="3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5CBC05C-BE57-453A-931F-1CAE49DB5594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2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PlaceHolder 1"/>
          <p:cNvSpPr>
            <a:spLocks noGrp="1"/>
          </p:cNvSpPr>
          <p:nvPr>
            <p:ph type="sldNum" idx="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512F2A9-7505-4CB5-9AD3-D7415377340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PlaceHolder 1"/>
          <p:cNvSpPr>
            <a:spLocks noGrp="1"/>
          </p:cNvSpPr>
          <p:nvPr>
            <p:ph type="sldNum" idx="3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B7494721-D870-4167-8DFE-1C14FF6761A0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2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PlaceHolder 1"/>
          <p:cNvSpPr>
            <a:spLocks noGrp="1"/>
          </p:cNvSpPr>
          <p:nvPr>
            <p:ph type="sldNum" idx="3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67F886D4-1718-4F00-A953-38805E1F2E0D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2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PlaceHolder 1"/>
          <p:cNvSpPr>
            <a:spLocks noGrp="1"/>
          </p:cNvSpPr>
          <p:nvPr>
            <p:ph type="sldNum" idx="3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554A858-6824-4DBB-BC46-F33DBE145930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PlaceHolder 1"/>
          <p:cNvSpPr>
            <a:spLocks noGrp="1"/>
          </p:cNvSpPr>
          <p:nvPr>
            <p:ph type="sldNum" idx="3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DFDC69F-444B-48E8-AC22-D74CC2E8B1E7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3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PlaceHolder 1"/>
          <p:cNvSpPr>
            <a:spLocks noGrp="1"/>
          </p:cNvSpPr>
          <p:nvPr>
            <p:ph type="sldNum" idx="3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25A75F02-4001-4EEC-B65B-D40FB0A766D3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PlaceHolder 1"/>
          <p:cNvSpPr>
            <a:spLocks noGrp="1"/>
          </p:cNvSpPr>
          <p:nvPr>
            <p:ph type="sldNum" idx="3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D933280-7569-473F-B953-C6F1712E03E0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3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sldNum" idx="3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73917EC-BE88-4601-9A96-A82FACE76B0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PlaceHolder 1"/>
          <p:cNvSpPr>
            <a:spLocks noGrp="1"/>
          </p:cNvSpPr>
          <p:nvPr>
            <p:ph type="sldNum" idx="3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A5D9B1F8-9F46-4B3C-AC33-FFC8F10921A5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4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PlaceHolder 1"/>
          <p:cNvSpPr>
            <a:spLocks noGrp="1"/>
          </p:cNvSpPr>
          <p:nvPr>
            <p:ph type="sldNum" idx="4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CF218974-7AAA-4B6F-9903-C9F7FA30FA13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4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sldNum" idx="4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77225BA1-93E1-4783-83A2-0B564EADF664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4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PlaceHolder 1"/>
          <p:cNvSpPr>
            <a:spLocks noGrp="1"/>
          </p:cNvSpPr>
          <p:nvPr>
            <p:ph type="sldNum" idx="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F616D951-568B-47D8-8159-13DB03B2A43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4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PlaceHolder 1"/>
          <p:cNvSpPr>
            <a:spLocks noGrp="1"/>
          </p:cNvSpPr>
          <p:nvPr>
            <p:ph type="sldNum" idx="4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06CB027-4C3E-4845-AA67-4A00F57C4DFA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sldNum" idx="4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B0C8FC33-7BD0-4AE7-B0FD-8F2795F2CBC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5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PlaceHolder 1"/>
          <p:cNvSpPr>
            <a:spLocks noGrp="1"/>
          </p:cNvSpPr>
          <p:nvPr>
            <p:ph type="sldNum" idx="4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D28C0A6F-6C6A-4AA3-B489-F7595BC7A40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5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PlaceHolder 1"/>
          <p:cNvSpPr>
            <a:spLocks noGrp="1"/>
          </p:cNvSpPr>
          <p:nvPr>
            <p:ph type="sldNum" idx="4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96ED4EFE-F6C9-4007-AF22-11A6DDCB2216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5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PlaceHolder 1"/>
          <p:cNvSpPr>
            <a:spLocks noGrp="1"/>
          </p:cNvSpPr>
          <p:nvPr>
            <p:ph type="sldNum" idx="4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CF8FD600-E4A6-49E3-A18A-F5878693F38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6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PlaceHolder 1"/>
          <p:cNvSpPr>
            <a:spLocks noGrp="1"/>
          </p:cNvSpPr>
          <p:nvPr>
            <p:ph type="sldNum" idx="4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7421ED89-BB1B-4F13-BE39-1F99261D3B80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PlaceHolder 1"/>
          <p:cNvSpPr>
            <a:spLocks noGrp="1"/>
          </p:cNvSpPr>
          <p:nvPr>
            <p:ph type="sldNum" idx="4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00A28909-E99B-45FF-9A98-10E335AE8D7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6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PlaceHolder 1"/>
          <p:cNvSpPr>
            <a:spLocks noGrp="1"/>
          </p:cNvSpPr>
          <p:nvPr>
            <p:ph type="sldNum" idx="4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B034E2B-7073-480F-AA9D-F91CCF1661B7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6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PlaceHolder 1"/>
          <p:cNvSpPr>
            <a:spLocks noGrp="1"/>
          </p:cNvSpPr>
          <p:nvPr>
            <p:ph type="sldNum" idx="5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A1DD9B4-6B65-40AE-9318-229CAD4C2E1D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7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PlaceHolder 1"/>
          <p:cNvSpPr>
            <a:spLocks noGrp="1"/>
          </p:cNvSpPr>
          <p:nvPr>
            <p:ph type="sldNum" idx="5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ACFD03F-45E0-4A21-9A66-9DCE9C4C354C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7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PlaceHolder 1"/>
          <p:cNvSpPr>
            <a:spLocks noGrp="1"/>
          </p:cNvSpPr>
          <p:nvPr>
            <p:ph type="sldNum" idx="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69F14F60-C938-49D5-ADEB-61E23E81DDC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5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sldNum" idx="5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4E1DF59-04BF-4171-9681-AC2D67F50E0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PlaceHolder 1"/>
          <p:cNvSpPr>
            <a:spLocks noGrp="1"/>
          </p:cNvSpPr>
          <p:nvPr>
            <p:ph type="sldNum" idx="5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2914C981-FF79-492E-BD7D-4AB5777F5563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PlaceHolder 1"/>
          <p:cNvSpPr>
            <a:spLocks noGrp="1"/>
          </p:cNvSpPr>
          <p:nvPr>
            <p:ph type="sldNum" idx="5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E128855-EE3D-40CA-8C0A-920EDA634C4A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PlaceHolder 1"/>
          <p:cNvSpPr>
            <a:spLocks noGrp="1"/>
          </p:cNvSpPr>
          <p:nvPr>
            <p:ph type="sldNum" idx="5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4AD172C-D074-423C-9238-655AEF792EED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8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PlaceHolder 1"/>
          <p:cNvSpPr>
            <a:spLocks noGrp="1"/>
          </p:cNvSpPr>
          <p:nvPr>
            <p:ph type="sldNum" idx="5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512A22F-AF80-487E-ABD5-A1B0A60270A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8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PlaceHolder 1"/>
          <p:cNvSpPr>
            <a:spLocks noGrp="1"/>
          </p:cNvSpPr>
          <p:nvPr>
            <p:ph type="sldNum" idx="5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CDD10C6-16E6-4D6D-A053-64CCF5DD35A6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8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PlaceHolder 1"/>
          <p:cNvSpPr>
            <a:spLocks noGrp="1"/>
          </p:cNvSpPr>
          <p:nvPr>
            <p:ph type="sldNum" idx="5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660DB2B4-B0D3-4315-8823-40102E11C5A8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9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PlaceHolder 1"/>
          <p:cNvSpPr>
            <a:spLocks noGrp="1"/>
          </p:cNvSpPr>
          <p:nvPr>
            <p:ph type="sldNum" idx="5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A6953ED9-63A8-4A5A-B654-ACACC0D9FA0A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PlaceHolder 1"/>
          <p:cNvSpPr>
            <a:spLocks noGrp="1"/>
          </p:cNvSpPr>
          <p:nvPr>
            <p:ph type="sldNum" idx="6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0FE6DF2-53AF-406F-8420-F1390351A0F3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PlaceHolder 1"/>
          <p:cNvSpPr>
            <a:spLocks noGrp="1"/>
          </p:cNvSpPr>
          <p:nvPr>
            <p:ph type="sldNum" idx="6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9D38997C-0052-49BF-9784-9AD20BFA6C8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/>
          </p:cNvSpPr>
          <p:nvPr>
            <p:ph type="sldNum" idx="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F912FCBC-D076-4944-90B4-0F0649C3EB0F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5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PlaceHolder 1"/>
          <p:cNvSpPr>
            <a:spLocks noGrp="1"/>
          </p:cNvSpPr>
          <p:nvPr>
            <p:ph type="sldNum" idx="6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65EEC3A-63B7-469C-BD6D-AC805B4F5466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9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PlaceHolder 1"/>
          <p:cNvSpPr>
            <a:spLocks noGrp="1"/>
          </p:cNvSpPr>
          <p:nvPr>
            <p:ph type="sldNum" idx="6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89C20921-99B3-43B7-9B5E-412FE4DB465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99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PlaceHolder 1"/>
          <p:cNvSpPr>
            <a:spLocks noGrp="1"/>
          </p:cNvSpPr>
          <p:nvPr>
            <p:ph type="sldNum" idx="6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BE71E95D-7CDA-4054-A450-DF2E11A5C14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0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PlaceHolder 1"/>
          <p:cNvSpPr>
            <a:spLocks noGrp="1"/>
          </p:cNvSpPr>
          <p:nvPr>
            <p:ph type="sldNum" idx="6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6EC3E539-79A0-48BE-BC80-B74A843F1648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0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PlaceHolder 1"/>
          <p:cNvSpPr>
            <a:spLocks noGrp="1"/>
          </p:cNvSpPr>
          <p:nvPr>
            <p:ph type="sldNum" idx="6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F3E8510-1E70-4C21-8422-F0BED5A1BFF4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0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PlaceHolder 1"/>
          <p:cNvSpPr>
            <a:spLocks noGrp="1"/>
          </p:cNvSpPr>
          <p:nvPr>
            <p:ph type="sldNum" idx="6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5F64A79-FD4E-4F17-BEA7-EEEA9145BAD7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1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PlaceHolder 1"/>
          <p:cNvSpPr>
            <a:spLocks noGrp="1"/>
          </p:cNvSpPr>
          <p:nvPr>
            <p:ph type="sldNum" idx="6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3E735C6A-A694-49BA-BC66-39009FAF279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1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PlaceHolder 1"/>
          <p:cNvSpPr>
            <a:spLocks noGrp="1"/>
          </p:cNvSpPr>
          <p:nvPr>
            <p:ph type="sldNum" idx="6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935C456A-0D92-4E73-BD92-B7656898761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1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sldNum" idx="7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4B733F64-ED22-4E4C-99F6-1ACB2F769F82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2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PlaceHolder 1"/>
          <p:cNvSpPr>
            <a:spLocks noGrp="1"/>
          </p:cNvSpPr>
          <p:nvPr>
            <p:ph type="sldNum" idx="7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ABC0983D-7472-471B-8ECB-DE71A5341ED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2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PlaceHolder 1"/>
          <p:cNvSpPr>
            <a:spLocks noGrp="1"/>
          </p:cNvSpPr>
          <p:nvPr>
            <p:ph type="sldNum" idx="9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434F4E4-D1E5-4ECA-87F1-50DB50B6EB5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5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PlaceHolder 1"/>
          <p:cNvSpPr>
            <a:spLocks noGrp="1"/>
          </p:cNvSpPr>
          <p:nvPr>
            <p:ph type="sldNum" idx="72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228A7975-0DFD-4650-9F17-6996CEE9F771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2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PlaceHolder 1"/>
          <p:cNvSpPr>
            <a:spLocks noGrp="1"/>
          </p:cNvSpPr>
          <p:nvPr>
            <p:ph type="sldNum" idx="73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DBDEBCF3-FD7B-4D21-B0CB-8121F2FA985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2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PlaceHolder 1"/>
          <p:cNvSpPr>
            <a:spLocks noGrp="1"/>
          </p:cNvSpPr>
          <p:nvPr>
            <p:ph type="sldNum" idx="74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2D6010DA-AD8E-43F5-8BFF-3B42DE35E099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3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PlaceHolder 1"/>
          <p:cNvSpPr>
            <a:spLocks noGrp="1"/>
          </p:cNvSpPr>
          <p:nvPr>
            <p:ph type="sldNum" idx="75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5A4AF42B-E2CD-41E9-8D61-80BD99712F97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3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PlaceHolder 1"/>
          <p:cNvSpPr>
            <a:spLocks noGrp="1"/>
          </p:cNvSpPr>
          <p:nvPr>
            <p:ph type="sldNum" idx="76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EDD91845-3117-4E6C-988F-B5D5A9E38DE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3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PlaceHolder 1"/>
          <p:cNvSpPr>
            <a:spLocks noGrp="1"/>
          </p:cNvSpPr>
          <p:nvPr>
            <p:ph type="sldNum" idx="77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1CA38A6F-2034-4716-A395-B8D57D510F6C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4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PlaceHolder 1"/>
          <p:cNvSpPr>
            <a:spLocks noGrp="1"/>
          </p:cNvSpPr>
          <p:nvPr>
            <p:ph type="sldNum" idx="78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AF99DC73-1E3E-40E9-86CA-3D5DEB9515DB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204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PlaceHolder 1"/>
          <p:cNvSpPr>
            <a:spLocks noGrp="1"/>
          </p:cNvSpPr>
          <p:nvPr>
            <p:ph type="sldNum" idx="10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C8447B2E-98BB-4854-B747-0C057375F5FE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6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PlaceHolder 1"/>
          <p:cNvSpPr>
            <a:spLocks noGrp="1"/>
          </p:cNvSpPr>
          <p:nvPr>
            <p:ph type="sldNum" idx="11"/>
          </p:nvPr>
        </p:nvSpPr>
        <p:spPr>
          <a:xfrm>
            <a:off x="4022640" y="9723600"/>
            <a:ext cx="3075480" cy="51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tabLst>
                <a:tab algn="l" pos="0"/>
              </a:tabLst>
              <a:def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  <a:tabLst>
                <a:tab algn="l" pos="0"/>
              </a:tabLst>
            </a:pPr>
            <a:fld id="{B444568F-B96C-4474-9E37-F69766E2F0D6}" type="slidenum">
              <a:rPr b="0" lang="it-IT" sz="13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fld>
            <a:endParaRPr b="0" lang="it-IT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8760" cy="3835800"/>
          </a:xfrm>
          <a:prstGeom prst="rect">
            <a:avLst/>
          </a:prstGeom>
          <a:ln w="0">
            <a:noFill/>
          </a:ln>
        </p:spPr>
      </p:sp>
      <p:sp>
        <p:nvSpPr>
          <p:cNvPr id="186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5960" cy="460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indent="0">
              <a:buNone/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olo e contenuto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5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7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52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340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4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0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3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6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edit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title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2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15880" y="774720"/>
            <a:ext cx="93589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it-IT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15880" y="774720"/>
            <a:ext cx="93589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it-IT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15880" y="774720"/>
            <a:ext cx="93589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it-IT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304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1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9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33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25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7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40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edit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title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7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0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1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3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4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2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it-IT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CasellaDiTesto 2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2" name="Immagine 3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edit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title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7" hidden="1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Box 9" hidden="1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Text Box 37"/>
          <p:cNvSpPr/>
          <p:nvPr/>
        </p:nvSpPr>
        <p:spPr>
          <a:xfrm>
            <a:off x="1291320" y="5216400"/>
            <a:ext cx="133668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endParaRPr b="0" lang="en-US" sz="1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CasellaDiTesto 9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0" name="Immagine 10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08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CasellaDiTesto 4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13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15880" y="950040"/>
            <a:ext cx="9358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3400" y="1929600"/>
            <a:ext cx="541116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CasellaDiTesto 6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4" name="Immagine 7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CasellaDiTesto 1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29" name="Immagine 2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CasellaDiTesto 4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4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CasellaDiTesto 4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9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"/>
          <p:cNvSpPr/>
          <p:nvPr/>
        </p:nvSpPr>
        <p:spPr>
          <a:xfrm>
            <a:off x="0" y="6427080"/>
            <a:ext cx="12203640" cy="43056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Box 9"/>
          <p:cNvSpPr/>
          <p:nvPr/>
        </p:nvSpPr>
        <p:spPr>
          <a:xfrm>
            <a:off x="8125200" y="6427080"/>
            <a:ext cx="351504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Copyright © 2023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trike="noStrike" u="none">
                <a:solidFill>
                  <a:schemeClr val="lt1"/>
                </a:solidFill>
                <a:effectLst/>
                <a:uFillTx/>
                <a:latin typeface="Arial"/>
                <a:ea typeface="Tahoma"/>
              </a:rPr>
              <a:t>McGraw-Hill Education (Italy) S.r.l. </a:t>
            </a:r>
            <a:endParaRPr b="0" lang="it-IT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2320" cy="52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CasellaDiTesto 3"/>
          <p:cNvSpPr/>
          <p:nvPr/>
        </p:nvSpPr>
        <p:spPr>
          <a:xfrm>
            <a:off x="0" y="0"/>
            <a:ext cx="1220292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Capitolo 8 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•</a:t>
            </a:r>
            <a:r>
              <a:rPr b="1" lang="it-IT" sz="2400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 Progettazione logica</a:t>
            </a:r>
            <a:endParaRPr b="0" lang="it-IT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77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080" cy="190404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doc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3"/>
          <p:cNvSpPr/>
          <p:nvPr/>
        </p:nvSpPr>
        <p:spPr>
          <a:xfrm>
            <a:off x="6095880" y="2060640"/>
            <a:ext cx="4678920" cy="27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1" lang="it-IT" sz="4800" strike="noStrike" u="none">
                <a:solidFill>
                  <a:srgbClr val="d61e57"/>
                </a:solidFill>
                <a:effectLst/>
                <a:uFillTx/>
                <a:latin typeface="Arial"/>
              </a:rPr>
              <a:t>Capitolo 8</a:t>
            </a:r>
            <a:br>
              <a:rPr sz="4800"/>
            </a:br>
            <a:br>
              <a:rPr sz="4800"/>
            </a:br>
            <a:r>
              <a:rPr b="1" lang="it-IT" sz="4800" strike="noStrike" u="none">
                <a:solidFill>
                  <a:srgbClr val="d61e57"/>
                </a:solidFill>
                <a:effectLst/>
                <a:uFillTx/>
                <a:latin typeface="Arial"/>
              </a:rPr>
              <a:t>Progettazione logica</a:t>
            </a:r>
            <a:endParaRPr b="0" lang="it-IT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Immagine 3" descr=""/>
          <p:cNvPicPr/>
          <p:nvPr/>
        </p:nvPicPr>
        <p:blipFill>
          <a:blip r:embed="rId1"/>
          <a:stretch/>
        </p:blipFill>
        <p:spPr>
          <a:xfrm>
            <a:off x="2327040" y="907920"/>
            <a:ext cx="3767760" cy="5040720"/>
          </a:xfrm>
          <a:prstGeom prst="rect">
            <a:avLst/>
          </a:prstGeom>
          <a:noFill/>
          <a:ln w="0">
            <a:solidFill>
              <a:srgbClr val="f8f8f8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69920" y="780840"/>
            <a:ext cx="44413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Tavola dei volumi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81" name="Object 1024"/>
          <p:cNvGraphicFramePr/>
          <p:nvPr/>
        </p:nvGraphicFramePr>
        <p:xfrm>
          <a:off x="507960" y="1900080"/>
          <a:ext cx="6171120" cy="397872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182" name="Object 102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07960" y="1900080"/>
                    <a:ext cx="6171120" cy="397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3" name="Line 4"/>
          <p:cNvSpPr/>
          <p:nvPr/>
        </p:nvSpPr>
        <p:spPr>
          <a:xfrm>
            <a:off x="6689520" y="1915920"/>
            <a:ext cx="360" cy="374472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7120080" y="1682640"/>
            <a:ext cx="499176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7120080" y="1682640"/>
            <a:ext cx="4991760" cy="451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Attenzione ad alcuni aspetti: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Vincoli 1-1: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 numero di occorrenze nella relazione “Composizione” è pari al numero di Dipartimenti.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Vincoli 0-1: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 numero di occorrenze della relazione “Afferenza” è poco meno del numero degli impiegati.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Vincoli 0-N: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Assumendo che un impiegato partecipi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media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 3 progetti, abbiamo 2000x3 = 6000 occorrenze per la relazione “Partecipazione”.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77920" y="622080"/>
            <a:ext cx="1049688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Esempio di valutazione di costo di un’operazione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09520" y="1270800"/>
            <a:ext cx="11089080" cy="4998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 ogni operazione, possiamo </a:t>
            </a: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descrivere graficamente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 dati coinvolti con uno </a:t>
            </a:r>
            <a:r>
              <a:rPr b="1" i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schema di navigazione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Consiste nel frammento di schema E-R interessato dall’operazione, sul quale viene disegnato il “</a:t>
            </a: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cammino logico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” da percorrere per accedere all’informazione di interesse.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Esempio: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Operazione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</a:t>
            </a:r>
            <a:r>
              <a:rPr b="0" i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“trova tutti i dati di un impiegato, del dipartimento nel quale lavora e dei progetti ai quali partecipa”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Sulla base di questo, si costruisce una </a:t>
            </a:r>
            <a:r>
              <a:rPr b="0" lang="it-IT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tavola degli accessi</a:t>
            </a:r>
            <a:r>
              <a:rPr b="0" lang="it-IT" sz="20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 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basata su uno</a:t>
            </a:r>
            <a:r>
              <a:rPr b="0" lang="it-IT" sz="20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 </a:t>
            </a:r>
            <a:r>
              <a:rPr b="0" lang="it-IT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schema di navigazione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rcRect l="8677" t="0" r="25976" b="0"/>
          <a:stretch/>
        </p:blipFill>
        <p:spPr>
          <a:xfrm rot="16204800">
            <a:off x="3675600" y="-993240"/>
            <a:ext cx="4773240" cy="97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Rectangle 1"/>
          <p:cNvSpPr/>
          <p:nvPr/>
        </p:nvSpPr>
        <p:spPr>
          <a:xfrm>
            <a:off x="277920" y="655560"/>
            <a:ext cx="104968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Esempio di schema di navigazione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Tavola degli accessi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Rectangle 19"/>
          <p:cNvSpPr/>
          <p:nvPr/>
        </p:nvSpPr>
        <p:spPr>
          <a:xfrm>
            <a:off x="822600" y="1500480"/>
            <a:ext cx="24753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2" name="Rectangle 20"/>
          <p:cNvSpPr/>
          <p:nvPr/>
        </p:nvSpPr>
        <p:spPr>
          <a:xfrm>
            <a:off x="3299040" y="1500480"/>
            <a:ext cx="16560" cy="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3" name="Rectangle 27"/>
          <p:cNvSpPr/>
          <p:nvPr/>
        </p:nvSpPr>
        <p:spPr>
          <a:xfrm>
            <a:off x="3316680" y="1500480"/>
            <a:ext cx="177840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4" name="Rectangle 28"/>
          <p:cNvSpPr/>
          <p:nvPr/>
        </p:nvSpPr>
        <p:spPr>
          <a:xfrm>
            <a:off x="5096160" y="1500480"/>
            <a:ext cx="16560" cy="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5" name="Rectangle 35"/>
          <p:cNvSpPr/>
          <p:nvPr/>
        </p:nvSpPr>
        <p:spPr>
          <a:xfrm>
            <a:off x="5113800" y="1500480"/>
            <a:ext cx="15087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6" name="Rectangle 36"/>
          <p:cNvSpPr/>
          <p:nvPr/>
        </p:nvSpPr>
        <p:spPr>
          <a:xfrm>
            <a:off x="6623280" y="1500480"/>
            <a:ext cx="18000" cy="3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7" name="Rectangle 43"/>
          <p:cNvSpPr/>
          <p:nvPr/>
        </p:nvSpPr>
        <p:spPr>
          <a:xfrm>
            <a:off x="6642360" y="1500480"/>
            <a:ext cx="12387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8" name="Rectangle 71"/>
          <p:cNvSpPr/>
          <p:nvPr/>
        </p:nvSpPr>
        <p:spPr>
          <a:xfrm>
            <a:off x="822600" y="1927440"/>
            <a:ext cx="24753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99" name="Rectangle 76"/>
          <p:cNvSpPr/>
          <p:nvPr/>
        </p:nvSpPr>
        <p:spPr>
          <a:xfrm>
            <a:off x="3316680" y="1927440"/>
            <a:ext cx="177840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200" name="Rectangle 81"/>
          <p:cNvSpPr/>
          <p:nvPr/>
        </p:nvSpPr>
        <p:spPr>
          <a:xfrm>
            <a:off x="5113800" y="1927440"/>
            <a:ext cx="15087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201" name="Rectangle 86"/>
          <p:cNvSpPr/>
          <p:nvPr/>
        </p:nvSpPr>
        <p:spPr>
          <a:xfrm>
            <a:off x="6642360" y="1927440"/>
            <a:ext cx="1238760" cy="36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202" name="Group 340"/>
          <p:cNvGrpSpPr/>
          <p:nvPr/>
        </p:nvGrpSpPr>
        <p:grpSpPr>
          <a:xfrm>
            <a:off x="592200" y="1482840"/>
            <a:ext cx="7512120" cy="2514240"/>
            <a:chOff x="592200" y="1482840"/>
            <a:chExt cx="7512120" cy="2514240"/>
          </a:xfrm>
        </p:grpSpPr>
        <p:grpSp>
          <p:nvGrpSpPr>
            <p:cNvPr id="203" name="Group 202"/>
            <p:cNvGrpSpPr/>
            <p:nvPr/>
          </p:nvGrpSpPr>
          <p:grpSpPr>
            <a:xfrm>
              <a:off x="3105360" y="1482840"/>
              <a:ext cx="2211480" cy="2514240"/>
              <a:chOff x="3105360" y="1482840"/>
              <a:chExt cx="2211480" cy="2514240"/>
            </a:xfrm>
          </p:grpSpPr>
          <p:sp>
            <p:nvSpPr>
              <p:cNvPr id="204" name="Rectangle 6"/>
              <p:cNvSpPr/>
              <p:nvPr/>
            </p:nvSpPr>
            <p:spPr>
              <a:xfrm>
                <a:off x="3105360" y="1502280"/>
                <a:ext cx="2210400" cy="4086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5" name="Rectangle 7"/>
              <p:cNvSpPr/>
              <p:nvPr/>
            </p:nvSpPr>
            <p:spPr>
              <a:xfrm>
                <a:off x="3411000" y="1506960"/>
                <a:ext cx="1599120" cy="425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Costrutto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" name="Rectangle 25"/>
              <p:cNvSpPr/>
              <p:nvPr/>
            </p:nvSpPr>
            <p:spPr>
              <a:xfrm>
                <a:off x="3105360" y="1483200"/>
                <a:ext cx="22104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" name="Line 26"/>
              <p:cNvSpPr/>
              <p:nvPr/>
            </p:nvSpPr>
            <p:spPr>
              <a:xfrm>
                <a:off x="3105360" y="1482840"/>
                <a:ext cx="22114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8" name="Rectangle 61"/>
              <p:cNvSpPr/>
              <p:nvPr/>
            </p:nvSpPr>
            <p:spPr>
              <a:xfrm>
                <a:off x="3105360" y="1929240"/>
                <a:ext cx="221040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9" name="Rectangle 62"/>
              <p:cNvSpPr/>
              <p:nvPr/>
            </p:nvSpPr>
            <p:spPr>
              <a:xfrm>
                <a:off x="3756240" y="1945080"/>
                <a:ext cx="90828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Entità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0" name="Rectangle 74"/>
              <p:cNvSpPr/>
              <p:nvPr/>
            </p:nvSpPr>
            <p:spPr>
              <a:xfrm>
                <a:off x="3105360" y="1910160"/>
                <a:ext cx="22104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1" name="Line 75"/>
              <p:cNvSpPr/>
              <p:nvPr/>
            </p:nvSpPr>
            <p:spPr>
              <a:xfrm>
                <a:off x="3105360" y="1909800"/>
                <a:ext cx="22114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2" name="Rectangle 101"/>
              <p:cNvSpPr/>
              <p:nvPr/>
            </p:nvSpPr>
            <p:spPr>
              <a:xfrm>
                <a:off x="3105360" y="2335680"/>
                <a:ext cx="221040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3" name="Rectangle 102"/>
              <p:cNvSpPr/>
              <p:nvPr/>
            </p:nvSpPr>
            <p:spPr>
              <a:xfrm>
                <a:off x="3231360" y="2349720"/>
                <a:ext cx="1960200" cy="425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Rela</a:t>
                </a:r>
                <a:r>
                  <a:rPr b="0" lang="it-IT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tionship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4" name="Rectangle 119"/>
              <p:cNvSpPr/>
              <p:nvPr/>
            </p:nvSpPr>
            <p:spPr>
              <a:xfrm>
                <a:off x="3105360" y="2742120"/>
                <a:ext cx="221040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5" name="Rectangle 120"/>
              <p:cNvSpPr/>
              <p:nvPr/>
            </p:nvSpPr>
            <p:spPr>
              <a:xfrm>
                <a:off x="3756240" y="2757960"/>
                <a:ext cx="90828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Entità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6" name="Rectangle 137"/>
              <p:cNvSpPr/>
              <p:nvPr/>
            </p:nvSpPr>
            <p:spPr>
              <a:xfrm>
                <a:off x="3105360" y="3150000"/>
                <a:ext cx="221040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7" name="Rectangle 138"/>
              <p:cNvSpPr/>
              <p:nvPr/>
            </p:nvSpPr>
            <p:spPr>
              <a:xfrm>
                <a:off x="3231360" y="3164400"/>
                <a:ext cx="1960200" cy="425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Rela</a:t>
                </a:r>
                <a:r>
                  <a:rPr b="0" lang="it-IT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tionship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8" name="Rectangle 155"/>
              <p:cNvSpPr/>
              <p:nvPr/>
            </p:nvSpPr>
            <p:spPr>
              <a:xfrm>
                <a:off x="3105360" y="3556440"/>
                <a:ext cx="221040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19" name="Rectangle 156"/>
              <p:cNvSpPr/>
              <p:nvPr/>
            </p:nvSpPr>
            <p:spPr>
              <a:xfrm>
                <a:off x="3756240" y="3570480"/>
                <a:ext cx="90828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Entità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0" name="Rectangle 176"/>
              <p:cNvSpPr/>
              <p:nvPr/>
            </p:nvSpPr>
            <p:spPr>
              <a:xfrm>
                <a:off x="3105360" y="3964320"/>
                <a:ext cx="22104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1" name="Line 177"/>
              <p:cNvSpPr/>
              <p:nvPr/>
            </p:nvSpPr>
            <p:spPr>
              <a:xfrm>
                <a:off x="3105360" y="3964320"/>
                <a:ext cx="22114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22" name="Group 204"/>
            <p:cNvGrpSpPr/>
            <p:nvPr/>
          </p:nvGrpSpPr>
          <p:grpSpPr>
            <a:xfrm>
              <a:off x="5311800" y="1482840"/>
              <a:ext cx="1528920" cy="2514240"/>
              <a:chOff x="5311800" y="1482840"/>
              <a:chExt cx="1528920" cy="2514240"/>
            </a:xfrm>
          </p:grpSpPr>
          <p:sp>
            <p:nvSpPr>
              <p:cNvPr id="223" name="Rectangle 8"/>
              <p:cNvSpPr/>
              <p:nvPr/>
            </p:nvSpPr>
            <p:spPr>
              <a:xfrm>
                <a:off x="5312160" y="1502280"/>
                <a:ext cx="1508760" cy="4086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4" name="Rectangle 9"/>
              <p:cNvSpPr/>
              <p:nvPr/>
            </p:nvSpPr>
            <p:spPr>
              <a:xfrm>
                <a:off x="5394960" y="1506960"/>
                <a:ext cx="1346040" cy="425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Accessi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5" name="Rectangle 33"/>
              <p:cNvSpPr/>
              <p:nvPr/>
            </p:nvSpPr>
            <p:spPr>
              <a:xfrm>
                <a:off x="5312160" y="1483200"/>
                <a:ext cx="150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6" name="Line 34"/>
              <p:cNvSpPr/>
              <p:nvPr/>
            </p:nvSpPr>
            <p:spPr>
              <a:xfrm>
                <a:off x="5311800" y="1482840"/>
                <a:ext cx="150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7" name="Line 37"/>
              <p:cNvSpPr/>
              <p:nvPr/>
            </p:nvSpPr>
            <p:spPr>
              <a:xfrm>
                <a:off x="6821640" y="150048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8" name="Rectangle 38"/>
              <p:cNvSpPr/>
              <p:nvPr/>
            </p:nvSpPr>
            <p:spPr>
              <a:xfrm>
                <a:off x="6822000" y="1483200"/>
                <a:ext cx="180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29" name="Line 39"/>
              <p:cNvSpPr/>
              <p:nvPr/>
            </p:nvSpPr>
            <p:spPr>
              <a:xfrm>
                <a:off x="6821640" y="1482840"/>
                <a:ext cx="190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0" name="Line 40"/>
              <p:cNvSpPr/>
              <p:nvPr/>
            </p:nvSpPr>
            <p:spPr>
              <a:xfrm>
                <a:off x="6821640" y="1482840"/>
                <a:ext cx="1800" cy="176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1" name="Rectangle 55"/>
              <p:cNvSpPr/>
              <p:nvPr/>
            </p:nvSpPr>
            <p:spPr>
              <a:xfrm>
                <a:off x="6822000" y="1502280"/>
                <a:ext cx="18000" cy="406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2" name="Line 56"/>
              <p:cNvSpPr/>
              <p:nvPr/>
            </p:nvSpPr>
            <p:spPr>
              <a:xfrm>
                <a:off x="6821640" y="1501920"/>
                <a:ext cx="1800" cy="4078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3" name="Rectangle 63"/>
              <p:cNvSpPr/>
              <p:nvPr/>
            </p:nvSpPr>
            <p:spPr>
              <a:xfrm>
                <a:off x="5312160" y="1929240"/>
                <a:ext cx="150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4" name="Rectangle 64"/>
              <p:cNvSpPr/>
              <p:nvPr/>
            </p:nvSpPr>
            <p:spPr>
              <a:xfrm>
                <a:off x="5967720" y="194508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1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5" name="Rectangle 79"/>
              <p:cNvSpPr/>
              <p:nvPr/>
            </p:nvSpPr>
            <p:spPr>
              <a:xfrm>
                <a:off x="5312160" y="1910160"/>
                <a:ext cx="150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6" name="Line 80"/>
              <p:cNvSpPr/>
              <p:nvPr/>
            </p:nvSpPr>
            <p:spPr>
              <a:xfrm>
                <a:off x="5311800" y="1909800"/>
                <a:ext cx="150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7" name="Rectangle 82"/>
              <p:cNvSpPr/>
              <p:nvPr/>
            </p:nvSpPr>
            <p:spPr>
              <a:xfrm>
                <a:off x="6822000" y="1910160"/>
                <a:ext cx="18000" cy="180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8" name="Line 83"/>
              <p:cNvSpPr/>
              <p:nvPr/>
            </p:nvSpPr>
            <p:spPr>
              <a:xfrm>
                <a:off x="6821640" y="190980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39" name="Rectangle 95"/>
              <p:cNvSpPr/>
              <p:nvPr/>
            </p:nvSpPr>
            <p:spPr>
              <a:xfrm>
                <a:off x="6822000" y="192924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0" name="Line 96"/>
              <p:cNvSpPr/>
              <p:nvPr/>
            </p:nvSpPr>
            <p:spPr>
              <a:xfrm>
                <a:off x="6821640" y="192888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1" name="Rectangle 103"/>
              <p:cNvSpPr/>
              <p:nvPr/>
            </p:nvSpPr>
            <p:spPr>
              <a:xfrm>
                <a:off x="5312160" y="2335680"/>
                <a:ext cx="150876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2" name="Rectangle 104"/>
              <p:cNvSpPr/>
              <p:nvPr/>
            </p:nvSpPr>
            <p:spPr>
              <a:xfrm>
                <a:off x="5967720" y="234972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1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3" name="Rectangle 113"/>
              <p:cNvSpPr/>
              <p:nvPr/>
            </p:nvSpPr>
            <p:spPr>
              <a:xfrm>
                <a:off x="6822000" y="233568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" name="Line 114"/>
              <p:cNvSpPr/>
              <p:nvPr/>
            </p:nvSpPr>
            <p:spPr>
              <a:xfrm>
                <a:off x="6821640" y="233532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5" name="Rectangle 121"/>
              <p:cNvSpPr/>
              <p:nvPr/>
            </p:nvSpPr>
            <p:spPr>
              <a:xfrm>
                <a:off x="5312160" y="2742120"/>
                <a:ext cx="150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" name="Rectangle 122"/>
              <p:cNvSpPr/>
              <p:nvPr/>
            </p:nvSpPr>
            <p:spPr>
              <a:xfrm>
                <a:off x="5967720" y="275796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1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" name="Rectangle 131"/>
              <p:cNvSpPr/>
              <p:nvPr/>
            </p:nvSpPr>
            <p:spPr>
              <a:xfrm>
                <a:off x="6822000" y="274212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8" name="Line 132"/>
              <p:cNvSpPr/>
              <p:nvPr/>
            </p:nvSpPr>
            <p:spPr>
              <a:xfrm>
                <a:off x="6821640" y="274176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9" name="Rectangle 139"/>
              <p:cNvSpPr/>
              <p:nvPr/>
            </p:nvSpPr>
            <p:spPr>
              <a:xfrm>
                <a:off x="5312160" y="3150000"/>
                <a:ext cx="150876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" name="Rectangle 140"/>
              <p:cNvSpPr/>
              <p:nvPr/>
            </p:nvSpPr>
            <p:spPr>
              <a:xfrm>
                <a:off x="5967720" y="316440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3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1" name="Rectangle 149"/>
              <p:cNvSpPr/>
              <p:nvPr/>
            </p:nvSpPr>
            <p:spPr>
              <a:xfrm>
                <a:off x="6822000" y="315000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2" name="Line 150"/>
              <p:cNvSpPr/>
              <p:nvPr/>
            </p:nvSpPr>
            <p:spPr>
              <a:xfrm>
                <a:off x="6821640" y="314964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3" name="Rectangle 157"/>
              <p:cNvSpPr/>
              <p:nvPr/>
            </p:nvSpPr>
            <p:spPr>
              <a:xfrm>
                <a:off x="5312160" y="3556440"/>
                <a:ext cx="150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4" name="Rectangle 158"/>
              <p:cNvSpPr/>
              <p:nvPr/>
            </p:nvSpPr>
            <p:spPr>
              <a:xfrm>
                <a:off x="5967720" y="357048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3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5" name="Rectangle 183"/>
              <p:cNvSpPr/>
              <p:nvPr/>
            </p:nvSpPr>
            <p:spPr>
              <a:xfrm>
                <a:off x="5312160" y="3964320"/>
                <a:ext cx="150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6" name="Line 184"/>
              <p:cNvSpPr/>
              <p:nvPr/>
            </p:nvSpPr>
            <p:spPr>
              <a:xfrm>
                <a:off x="5311800" y="3964320"/>
                <a:ext cx="150984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7" name="Rectangle 185"/>
              <p:cNvSpPr/>
              <p:nvPr/>
            </p:nvSpPr>
            <p:spPr>
              <a:xfrm>
                <a:off x="6822000" y="3556440"/>
                <a:ext cx="18000" cy="406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8" name="Line 186"/>
              <p:cNvSpPr/>
              <p:nvPr/>
            </p:nvSpPr>
            <p:spPr>
              <a:xfrm>
                <a:off x="6821640" y="3556080"/>
                <a:ext cx="1800" cy="4082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9" name="Rectangle 187"/>
              <p:cNvSpPr/>
              <p:nvPr/>
            </p:nvSpPr>
            <p:spPr>
              <a:xfrm>
                <a:off x="6822000" y="3964320"/>
                <a:ext cx="180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0" name="Line 188"/>
              <p:cNvSpPr/>
              <p:nvPr/>
            </p:nvSpPr>
            <p:spPr>
              <a:xfrm>
                <a:off x="68216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1" name="Line 189"/>
              <p:cNvSpPr/>
              <p:nvPr/>
            </p:nvSpPr>
            <p:spPr>
              <a:xfrm>
                <a:off x="68216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62" name="Group 205"/>
            <p:cNvGrpSpPr/>
            <p:nvPr/>
          </p:nvGrpSpPr>
          <p:grpSpPr>
            <a:xfrm>
              <a:off x="6845400" y="1482840"/>
              <a:ext cx="1258920" cy="2514240"/>
              <a:chOff x="6845400" y="1482840"/>
              <a:chExt cx="1258920" cy="2514240"/>
            </a:xfrm>
          </p:grpSpPr>
          <p:sp>
            <p:nvSpPr>
              <p:cNvPr id="263" name="Rectangle 10"/>
              <p:cNvSpPr/>
              <p:nvPr/>
            </p:nvSpPr>
            <p:spPr>
              <a:xfrm>
                <a:off x="6845760" y="1502280"/>
                <a:ext cx="1238760" cy="4086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" name="Rectangle 11"/>
              <p:cNvSpPr/>
              <p:nvPr/>
            </p:nvSpPr>
            <p:spPr>
              <a:xfrm>
                <a:off x="7095240" y="1506960"/>
                <a:ext cx="7430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Tipo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" name="Rectangle 41"/>
              <p:cNvSpPr/>
              <p:nvPr/>
            </p:nvSpPr>
            <p:spPr>
              <a:xfrm>
                <a:off x="6845760" y="1483200"/>
                <a:ext cx="123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" name="Line 42"/>
              <p:cNvSpPr/>
              <p:nvPr/>
            </p:nvSpPr>
            <p:spPr>
              <a:xfrm>
                <a:off x="6845400" y="1482840"/>
                <a:ext cx="123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" name="Rectangle 44"/>
              <p:cNvSpPr/>
              <p:nvPr/>
            </p:nvSpPr>
            <p:spPr>
              <a:xfrm>
                <a:off x="8085600" y="1483200"/>
                <a:ext cx="18000" cy="180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" name="Line 45"/>
              <p:cNvSpPr/>
              <p:nvPr/>
            </p:nvSpPr>
            <p:spPr>
              <a:xfrm>
                <a:off x="8085240" y="148284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" name="Rectangle 46"/>
              <p:cNvSpPr/>
              <p:nvPr/>
            </p:nvSpPr>
            <p:spPr>
              <a:xfrm>
                <a:off x="8085600" y="1483200"/>
                <a:ext cx="180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" name="Line 47"/>
              <p:cNvSpPr/>
              <p:nvPr/>
            </p:nvSpPr>
            <p:spPr>
              <a:xfrm>
                <a:off x="8085240" y="1482840"/>
                <a:ext cx="190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" name="Line 48"/>
              <p:cNvSpPr/>
              <p:nvPr/>
            </p:nvSpPr>
            <p:spPr>
              <a:xfrm>
                <a:off x="8085240" y="1482840"/>
                <a:ext cx="1800" cy="176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" name="Rectangle 57"/>
              <p:cNvSpPr/>
              <p:nvPr/>
            </p:nvSpPr>
            <p:spPr>
              <a:xfrm>
                <a:off x="8085600" y="1502280"/>
                <a:ext cx="18000" cy="406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" name="Line 58"/>
              <p:cNvSpPr/>
              <p:nvPr/>
            </p:nvSpPr>
            <p:spPr>
              <a:xfrm>
                <a:off x="8085240" y="1501920"/>
                <a:ext cx="1800" cy="4078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" name="Rectangle 65"/>
              <p:cNvSpPr/>
              <p:nvPr/>
            </p:nvSpPr>
            <p:spPr>
              <a:xfrm>
                <a:off x="6845760" y="1929240"/>
                <a:ext cx="123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" name="Rectangle 66"/>
              <p:cNvSpPr/>
              <p:nvPr/>
            </p:nvSpPr>
            <p:spPr>
              <a:xfrm>
                <a:off x="7366320" y="194508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L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6" name="Rectangle 84"/>
              <p:cNvSpPr/>
              <p:nvPr/>
            </p:nvSpPr>
            <p:spPr>
              <a:xfrm>
                <a:off x="6845760" y="1910160"/>
                <a:ext cx="123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7" name="Line 85"/>
              <p:cNvSpPr/>
              <p:nvPr/>
            </p:nvSpPr>
            <p:spPr>
              <a:xfrm>
                <a:off x="6845400" y="1909800"/>
                <a:ext cx="123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" name="Rectangle 87"/>
              <p:cNvSpPr/>
              <p:nvPr/>
            </p:nvSpPr>
            <p:spPr>
              <a:xfrm>
                <a:off x="8085600" y="1910160"/>
                <a:ext cx="18000" cy="180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" name="Line 88"/>
              <p:cNvSpPr/>
              <p:nvPr/>
            </p:nvSpPr>
            <p:spPr>
              <a:xfrm>
                <a:off x="8085240" y="190980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" name="Rectangle 97"/>
              <p:cNvSpPr/>
              <p:nvPr/>
            </p:nvSpPr>
            <p:spPr>
              <a:xfrm>
                <a:off x="8085600" y="192924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" name="Line 98"/>
              <p:cNvSpPr/>
              <p:nvPr/>
            </p:nvSpPr>
            <p:spPr>
              <a:xfrm>
                <a:off x="8085240" y="192888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" name="Rectangle 105"/>
              <p:cNvSpPr/>
              <p:nvPr/>
            </p:nvSpPr>
            <p:spPr>
              <a:xfrm>
                <a:off x="6845760" y="2335680"/>
                <a:ext cx="123876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" name="Rectangle 106"/>
              <p:cNvSpPr/>
              <p:nvPr/>
            </p:nvSpPr>
            <p:spPr>
              <a:xfrm>
                <a:off x="7366320" y="234972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L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" name="Rectangle 115"/>
              <p:cNvSpPr/>
              <p:nvPr/>
            </p:nvSpPr>
            <p:spPr>
              <a:xfrm>
                <a:off x="8085600" y="233568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" name="Line 116"/>
              <p:cNvSpPr/>
              <p:nvPr/>
            </p:nvSpPr>
            <p:spPr>
              <a:xfrm>
                <a:off x="8085240" y="233532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" name="Rectangle 123"/>
              <p:cNvSpPr/>
              <p:nvPr/>
            </p:nvSpPr>
            <p:spPr>
              <a:xfrm>
                <a:off x="6845760" y="2742120"/>
                <a:ext cx="123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" name="Rectangle 124"/>
              <p:cNvSpPr/>
              <p:nvPr/>
            </p:nvSpPr>
            <p:spPr>
              <a:xfrm>
                <a:off x="7366320" y="275796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L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" name="Rectangle 133"/>
              <p:cNvSpPr/>
              <p:nvPr/>
            </p:nvSpPr>
            <p:spPr>
              <a:xfrm>
                <a:off x="8085600" y="274212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" name="Line 134"/>
              <p:cNvSpPr/>
              <p:nvPr/>
            </p:nvSpPr>
            <p:spPr>
              <a:xfrm>
                <a:off x="8085240" y="274176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" name="Rectangle 141"/>
              <p:cNvSpPr/>
              <p:nvPr/>
            </p:nvSpPr>
            <p:spPr>
              <a:xfrm>
                <a:off x="6845760" y="3150000"/>
                <a:ext cx="1238760" cy="40536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1" name="Rectangle 142"/>
              <p:cNvSpPr/>
              <p:nvPr/>
            </p:nvSpPr>
            <p:spPr>
              <a:xfrm>
                <a:off x="7366320" y="316440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L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" name="Rectangle 151"/>
              <p:cNvSpPr/>
              <p:nvPr/>
            </p:nvSpPr>
            <p:spPr>
              <a:xfrm>
                <a:off x="8085600" y="3150000"/>
                <a:ext cx="18000" cy="4053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" name="Line 152"/>
              <p:cNvSpPr/>
              <p:nvPr/>
            </p:nvSpPr>
            <p:spPr>
              <a:xfrm>
                <a:off x="8085240" y="314964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4" name="Rectangle 159"/>
              <p:cNvSpPr/>
              <p:nvPr/>
            </p:nvSpPr>
            <p:spPr>
              <a:xfrm>
                <a:off x="6845760" y="3556440"/>
                <a:ext cx="1238760" cy="40680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5" name="Rectangle 160"/>
              <p:cNvSpPr/>
              <p:nvPr/>
            </p:nvSpPr>
            <p:spPr>
              <a:xfrm>
                <a:off x="7366320" y="3570480"/>
                <a:ext cx="1976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trike="noStrike" u="none">
                    <a:solidFill>
                      <a:srgbClr val="000080"/>
                    </a:solidFill>
                    <a:effectLst/>
                    <a:uFillTx/>
                    <a:latin typeface="Arial"/>
                  </a:rPr>
                  <a:t>L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" name="Rectangle 190"/>
              <p:cNvSpPr/>
              <p:nvPr/>
            </p:nvSpPr>
            <p:spPr>
              <a:xfrm>
                <a:off x="6845760" y="3964320"/>
                <a:ext cx="123876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" name="Line 191"/>
              <p:cNvSpPr/>
              <p:nvPr/>
            </p:nvSpPr>
            <p:spPr>
              <a:xfrm>
                <a:off x="6845400" y="3964320"/>
                <a:ext cx="123984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" name="Rectangle 192"/>
              <p:cNvSpPr/>
              <p:nvPr/>
            </p:nvSpPr>
            <p:spPr>
              <a:xfrm>
                <a:off x="8085600" y="3556440"/>
                <a:ext cx="18000" cy="406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" name="Line 193"/>
              <p:cNvSpPr/>
              <p:nvPr/>
            </p:nvSpPr>
            <p:spPr>
              <a:xfrm>
                <a:off x="8085240" y="3556080"/>
                <a:ext cx="1800" cy="4082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" name="Rectangle 194"/>
              <p:cNvSpPr/>
              <p:nvPr/>
            </p:nvSpPr>
            <p:spPr>
              <a:xfrm>
                <a:off x="8085600" y="3964320"/>
                <a:ext cx="180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" name="Line 195"/>
              <p:cNvSpPr/>
              <p:nvPr/>
            </p:nvSpPr>
            <p:spPr>
              <a:xfrm>
                <a:off x="80852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" name="Line 196"/>
              <p:cNvSpPr/>
              <p:nvPr/>
            </p:nvSpPr>
            <p:spPr>
              <a:xfrm>
                <a:off x="80852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" name="Rectangle 197"/>
              <p:cNvSpPr/>
              <p:nvPr/>
            </p:nvSpPr>
            <p:spPr>
              <a:xfrm>
                <a:off x="8085600" y="3964320"/>
                <a:ext cx="18000" cy="1656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" name="Line 198"/>
              <p:cNvSpPr/>
              <p:nvPr/>
            </p:nvSpPr>
            <p:spPr>
              <a:xfrm>
                <a:off x="80852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" name="Line 199"/>
              <p:cNvSpPr/>
              <p:nvPr/>
            </p:nvSpPr>
            <p:spPr>
              <a:xfrm>
                <a:off x="80852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6" name="Group 336"/>
            <p:cNvGrpSpPr/>
            <p:nvPr/>
          </p:nvGrpSpPr>
          <p:grpSpPr>
            <a:xfrm>
              <a:off x="592200" y="1482840"/>
              <a:ext cx="2514600" cy="2513520"/>
              <a:chOff x="592200" y="1482840"/>
              <a:chExt cx="2514600" cy="2513520"/>
            </a:xfrm>
          </p:grpSpPr>
          <p:grpSp>
            <p:nvGrpSpPr>
              <p:cNvPr id="307" name="Group 200"/>
              <p:cNvGrpSpPr/>
              <p:nvPr/>
            </p:nvGrpSpPr>
            <p:grpSpPr>
              <a:xfrm>
                <a:off x="592200" y="1482840"/>
                <a:ext cx="2511720" cy="2513520"/>
                <a:chOff x="592200" y="1482840"/>
                <a:chExt cx="2511720" cy="2513520"/>
              </a:xfrm>
            </p:grpSpPr>
            <p:sp>
              <p:nvSpPr>
                <p:cNvPr id="308" name="Rectangle 4"/>
                <p:cNvSpPr/>
                <p:nvPr/>
              </p:nvSpPr>
              <p:spPr>
                <a:xfrm>
                  <a:off x="609840" y="1502280"/>
                  <a:ext cx="2475360" cy="4086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09" name="Rectangle 5"/>
                <p:cNvSpPr/>
                <p:nvPr/>
              </p:nvSpPr>
              <p:spPr>
                <a:xfrm>
                  <a:off x="1080000" y="1506960"/>
                  <a:ext cx="15397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Concetto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0" name="Rectangle 12"/>
                <p:cNvSpPr/>
                <p:nvPr/>
              </p:nvSpPr>
              <p:spPr>
                <a:xfrm>
                  <a:off x="592560" y="148320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1" name="Line 13"/>
                <p:cNvSpPr/>
                <p:nvPr/>
              </p:nvSpPr>
              <p:spPr>
                <a:xfrm>
                  <a:off x="59220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2" name="Rectangle 14"/>
                <p:cNvSpPr/>
                <p:nvPr/>
              </p:nvSpPr>
              <p:spPr>
                <a:xfrm>
                  <a:off x="59256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3" name="Line 15"/>
                <p:cNvSpPr/>
                <p:nvPr/>
              </p:nvSpPr>
              <p:spPr>
                <a:xfrm>
                  <a:off x="59220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4" name="Line 16"/>
                <p:cNvSpPr/>
                <p:nvPr/>
              </p:nvSpPr>
              <p:spPr>
                <a:xfrm>
                  <a:off x="59220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5" name="Rectangle 17"/>
                <p:cNvSpPr/>
                <p:nvPr/>
              </p:nvSpPr>
              <p:spPr>
                <a:xfrm>
                  <a:off x="609840" y="148320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6" name="Line 18"/>
                <p:cNvSpPr/>
                <p:nvPr/>
              </p:nvSpPr>
              <p:spPr>
                <a:xfrm>
                  <a:off x="60984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7" name="Line 21"/>
                <p:cNvSpPr/>
                <p:nvPr/>
              </p:nvSpPr>
              <p:spPr>
                <a:xfrm>
                  <a:off x="3086280" y="150048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8" name="Rectangle 22"/>
                <p:cNvSpPr/>
                <p:nvPr/>
              </p:nvSpPr>
              <p:spPr>
                <a:xfrm>
                  <a:off x="308664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19" name="Line 23"/>
                <p:cNvSpPr/>
                <p:nvPr/>
              </p:nvSpPr>
              <p:spPr>
                <a:xfrm>
                  <a:off x="308628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0" name="Line 24"/>
                <p:cNvSpPr/>
                <p:nvPr/>
              </p:nvSpPr>
              <p:spPr>
                <a:xfrm>
                  <a:off x="308628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1" name="Rectangle 49"/>
                <p:cNvSpPr/>
                <p:nvPr/>
              </p:nvSpPr>
              <p:spPr>
                <a:xfrm>
                  <a:off x="59256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2" name="Line 50"/>
                <p:cNvSpPr/>
                <p:nvPr/>
              </p:nvSpPr>
              <p:spPr>
                <a:xfrm>
                  <a:off x="59220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3" name="Rectangle 51"/>
                <p:cNvSpPr/>
                <p:nvPr/>
              </p:nvSpPr>
              <p:spPr>
                <a:xfrm>
                  <a:off x="308664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4" name="Line 52"/>
                <p:cNvSpPr/>
                <p:nvPr/>
              </p:nvSpPr>
              <p:spPr>
                <a:xfrm>
                  <a:off x="308628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5" name="Rectangle 59"/>
                <p:cNvSpPr/>
                <p:nvPr/>
              </p:nvSpPr>
              <p:spPr>
                <a:xfrm>
                  <a:off x="609840" y="19292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6" name="Rectangle 60"/>
                <p:cNvSpPr/>
                <p:nvPr/>
              </p:nvSpPr>
              <p:spPr>
                <a:xfrm>
                  <a:off x="1067040" y="1945080"/>
                  <a:ext cx="156384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Impiegato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7" name="Rectangle 67"/>
                <p:cNvSpPr/>
                <p:nvPr/>
              </p:nvSpPr>
              <p:spPr>
                <a:xfrm>
                  <a:off x="59256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8" name="Line 68"/>
                <p:cNvSpPr/>
                <p:nvPr/>
              </p:nvSpPr>
              <p:spPr>
                <a:xfrm>
                  <a:off x="59220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29" name="Rectangle 69"/>
                <p:cNvSpPr/>
                <p:nvPr/>
              </p:nvSpPr>
              <p:spPr>
                <a:xfrm>
                  <a:off x="609840" y="191016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0" name="Line 70"/>
                <p:cNvSpPr/>
                <p:nvPr/>
              </p:nvSpPr>
              <p:spPr>
                <a:xfrm>
                  <a:off x="60984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1" name="Rectangle 72"/>
                <p:cNvSpPr/>
                <p:nvPr/>
              </p:nvSpPr>
              <p:spPr>
                <a:xfrm>
                  <a:off x="308664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2" name="Line 73"/>
                <p:cNvSpPr/>
                <p:nvPr/>
              </p:nvSpPr>
              <p:spPr>
                <a:xfrm>
                  <a:off x="308628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3" name="Rectangle 89"/>
                <p:cNvSpPr/>
                <p:nvPr/>
              </p:nvSpPr>
              <p:spPr>
                <a:xfrm>
                  <a:off x="59256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4" name="Line 90"/>
                <p:cNvSpPr/>
                <p:nvPr/>
              </p:nvSpPr>
              <p:spPr>
                <a:xfrm>
                  <a:off x="59220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5" name="Rectangle 91"/>
                <p:cNvSpPr/>
                <p:nvPr/>
              </p:nvSpPr>
              <p:spPr>
                <a:xfrm>
                  <a:off x="308664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6" name="Line 92"/>
                <p:cNvSpPr/>
                <p:nvPr/>
              </p:nvSpPr>
              <p:spPr>
                <a:xfrm>
                  <a:off x="308628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7" name="Rectangle 99"/>
                <p:cNvSpPr/>
                <p:nvPr/>
              </p:nvSpPr>
              <p:spPr>
                <a:xfrm>
                  <a:off x="609840" y="233568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8" name="Rectangle 100"/>
                <p:cNvSpPr/>
                <p:nvPr/>
              </p:nvSpPr>
              <p:spPr>
                <a:xfrm>
                  <a:off x="1088280" y="2349720"/>
                  <a:ext cx="15181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Afferenza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39" name="Rectangle 107"/>
                <p:cNvSpPr/>
                <p:nvPr/>
              </p:nvSpPr>
              <p:spPr>
                <a:xfrm>
                  <a:off x="59256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" name="Line 108"/>
                <p:cNvSpPr/>
                <p:nvPr/>
              </p:nvSpPr>
              <p:spPr>
                <a:xfrm>
                  <a:off x="59220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1" name="Rectangle 109"/>
                <p:cNvSpPr/>
                <p:nvPr/>
              </p:nvSpPr>
              <p:spPr>
                <a:xfrm>
                  <a:off x="308664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2" name="Line 110"/>
                <p:cNvSpPr/>
                <p:nvPr/>
              </p:nvSpPr>
              <p:spPr>
                <a:xfrm>
                  <a:off x="308628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3" name="Rectangle 117"/>
                <p:cNvSpPr/>
                <p:nvPr/>
              </p:nvSpPr>
              <p:spPr>
                <a:xfrm>
                  <a:off x="609840" y="274212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4" name="Rectangle 118"/>
                <p:cNvSpPr/>
                <p:nvPr/>
              </p:nvSpPr>
              <p:spPr>
                <a:xfrm>
                  <a:off x="840960" y="2757960"/>
                  <a:ext cx="20181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Dipartimento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5" name="Rectangle 125"/>
                <p:cNvSpPr/>
                <p:nvPr/>
              </p:nvSpPr>
              <p:spPr>
                <a:xfrm>
                  <a:off x="59256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6" name="Line 126"/>
                <p:cNvSpPr/>
                <p:nvPr/>
              </p:nvSpPr>
              <p:spPr>
                <a:xfrm>
                  <a:off x="59220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7" name="Rectangle 127"/>
                <p:cNvSpPr/>
                <p:nvPr/>
              </p:nvSpPr>
              <p:spPr>
                <a:xfrm>
                  <a:off x="308664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8" name="Line 128"/>
                <p:cNvSpPr/>
                <p:nvPr/>
              </p:nvSpPr>
              <p:spPr>
                <a:xfrm>
                  <a:off x="308628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9" name="Rectangle 135"/>
                <p:cNvSpPr/>
                <p:nvPr/>
              </p:nvSpPr>
              <p:spPr>
                <a:xfrm>
                  <a:off x="609840" y="315000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0" name="Rectangle 136"/>
                <p:cNvSpPr/>
                <p:nvPr/>
              </p:nvSpPr>
              <p:spPr>
                <a:xfrm>
                  <a:off x="671760" y="3164400"/>
                  <a:ext cx="235620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Partecipazione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1" name="Rectangle 143"/>
                <p:cNvSpPr/>
                <p:nvPr/>
              </p:nvSpPr>
              <p:spPr>
                <a:xfrm>
                  <a:off x="59256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2" name="Line 144"/>
                <p:cNvSpPr/>
                <p:nvPr/>
              </p:nvSpPr>
              <p:spPr>
                <a:xfrm>
                  <a:off x="59220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3" name="Rectangle 145"/>
                <p:cNvSpPr/>
                <p:nvPr/>
              </p:nvSpPr>
              <p:spPr>
                <a:xfrm>
                  <a:off x="308664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4" name="Line 146"/>
                <p:cNvSpPr/>
                <p:nvPr/>
              </p:nvSpPr>
              <p:spPr>
                <a:xfrm>
                  <a:off x="308628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5" name="Rectangle 153"/>
                <p:cNvSpPr/>
                <p:nvPr/>
              </p:nvSpPr>
              <p:spPr>
                <a:xfrm>
                  <a:off x="609840" y="35564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6" name="Rectangle 154"/>
                <p:cNvSpPr/>
                <p:nvPr/>
              </p:nvSpPr>
              <p:spPr>
                <a:xfrm>
                  <a:off x="1176840" y="3570480"/>
                  <a:ext cx="13449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Progetto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7" name="Rectangle 161"/>
                <p:cNvSpPr/>
                <p:nvPr/>
              </p:nvSpPr>
              <p:spPr>
                <a:xfrm>
                  <a:off x="59256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8" name="Line 162"/>
                <p:cNvSpPr/>
                <p:nvPr/>
              </p:nvSpPr>
              <p:spPr>
                <a:xfrm>
                  <a:off x="59220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59" name="Rectangle 163"/>
                <p:cNvSpPr/>
                <p:nvPr/>
              </p:nvSpPr>
              <p:spPr>
                <a:xfrm>
                  <a:off x="59256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0" name="Line 164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1" name="Line 165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2" name="Rectangle 166"/>
                <p:cNvSpPr/>
                <p:nvPr/>
              </p:nvSpPr>
              <p:spPr>
                <a:xfrm>
                  <a:off x="59256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3" name="Line 167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4" name="Line 168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5" name="Rectangle 169"/>
                <p:cNvSpPr/>
                <p:nvPr/>
              </p:nvSpPr>
              <p:spPr>
                <a:xfrm>
                  <a:off x="609840" y="396432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6" name="Line 170"/>
                <p:cNvSpPr/>
                <p:nvPr/>
              </p:nvSpPr>
              <p:spPr>
                <a:xfrm>
                  <a:off x="60984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7" name="Rectangle 171"/>
                <p:cNvSpPr/>
                <p:nvPr/>
              </p:nvSpPr>
              <p:spPr>
                <a:xfrm>
                  <a:off x="308664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8" name="Line 172"/>
                <p:cNvSpPr/>
                <p:nvPr/>
              </p:nvSpPr>
              <p:spPr>
                <a:xfrm>
                  <a:off x="308628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9" name="Rectangle 173"/>
                <p:cNvSpPr/>
                <p:nvPr/>
              </p:nvSpPr>
              <p:spPr>
                <a:xfrm>
                  <a:off x="308664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0" name="Line 174"/>
                <p:cNvSpPr/>
                <p:nvPr/>
              </p:nvSpPr>
              <p:spPr>
                <a:xfrm>
                  <a:off x="308628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1" name="Line 175"/>
                <p:cNvSpPr/>
                <p:nvPr/>
              </p:nvSpPr>
              <p:spPr>
                <a:xfrm>
                  <a:off x="308628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72" name="Group 206"/>
              <p:cNvGrpSpPr/>
              <p:nvPr/>
            </p:nvGrpSpPr>
            <p:grpSpPr>
              <a:xfrm>
                <a:off x="592200" y="1482840"/>
                <a:ext cx="2511720" cy="2513520"/>
                <a:chOff x="592200" y="1482840"/>
                <a:chExt cx="2511720" cy="2513520"/>
              </a:xfrm>
            </p:grpSpPr>
            <p:sp>
              <p:nvSpPr>
                <p:cNvPr id="373" name="Rectangle 207"/>
                <p:cNvSpPr/>
                <p:nvPr/>
              </p:nvSpPr>
              <p:spPr>
                <a:xfrm>
                  <a:off x="609840" y="1502280"/>
                  <a:ext cx="2475360" cy="4086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4" name="Rectangle 208"/>
                <p:cNvSpPr/>
                <p:nvPr/>
              </p:nvSpPr>
              <p:spPr>
                <a:xfrm>
                  <a:off x="1080000" y="1506960"/>
                  <a:ext cx="15397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Concetto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5" name="Rectangle 209"/>
                <p:cNvSpPr/>
                <p:nvPr/>
              </p:nvSpPr>
              <p:spPr>
                <a:xfrm>
                  <a:off x="592560" y="148320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6" name="Line 210"/>
                <p:cNvSpPr/>
                <p:nvPr/>
              </p:nvSpPr>
              <p:spPr>
                <a:xfrm>
                  <a:off x="59220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7" name="Rectangle 211"/>
                <p:cNvSpPr/>
                <p:nvPr/>
              </p:nvSpPr>
              <p:spPr>
                <a:xfrm>
                  <a:off x="59256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8" name="Line 212"/>
                <p:cNvSpPr/>
                <p:nvPr/>
              </p:nvSpPr>
              <p:spPr>
                <a:xfrm>
                  <a:off x="59220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9" name="Line 213"/>
                <p:cNvSpPr/>
                <p:nvPr/>
              </p:nvSpPr>
              <p:spPr>
                <a:xfrm>
                  <a:off x="59220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0" name="Rectangle 214"/>
                <p:cNvSpPr/>
                <p:nvPr/>
              </p:nvSpPr>
              <p:spPr>
                <a:xfrm>
                  <a:off x="609840" y="148320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1" name="Line 215"/>
                <p:cNvSpPr/>
                <p:nvPr/>
              </p:nvSpPr>
              <p:spPr>
                <a:xfrm>
                  <a:off x="60984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2" name="Line 216"/>
                <p:cNvSpPr/>
                <p:nvPr/>
              </p:nvSpPr>
              <p:spPr>
                <a:xfrm>
                  <a:off x="3086280" y="150048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3" name="Rectangle 217"/>
                <p:cNvSpPr/>
                <p:nvPr/>
              </p:nvSpPr>
              <p:spPr>
                <a:xfrm>
                  <a:off x="308664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4" name="Line 218"/>
                <p:cNvSpPr/>
                <p:nvPr/>
              </p:nvSpPr>
              <p:spPr>
                <a:xfrm>
                  <a:off x="308628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5" name="Line 219"/>
                <p:cNvSpPr/>
                <p:nvPr/>
              </p:nvSpPr>
              <p:spPr>
                <a:xfrm>
                  <a:off x="308628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6" name="Rectangle 220"/>
                <p:cNvSpPr/>
                <p:nvPr/>
              </p:nvSpPr>
              <p:spPr>
                <a:xfrm>
                  <a:off x="59256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7" name="Line 221"/>
                <p:cNvSpPr/>
                <p:nvPr/>
              </p:nvSpPr>
              <p:spPr>
                <a:xfrm>
                  <a:off x="59220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8" name="Rectangle 222"/>
                <p:cNvSpPr/>
                <p:nvPr/>
              </p:nvSpPr>
              <p:spPr>
                <a:xfrm>
                  <a:off x="308664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9" name="Line 223"/>
                <p:cNvSpPr/>
                <p:nvPr/>
              </p:nvSpPr>
              <p:spPr>
                <a:xfrm>
                  <a:off x="308628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0" name="Rectangle 224"/>
                <p:cNvSpPr/>
                <p:nvPr/>
              </p:nvSpPr>
              <p:spPr>
                <a:xfrm>
                  <a:off x="609840" y="19292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1" name="Rectangle 225"/>
                <p:cNvSpPr/>
                <p:nvPr/>
              </p:nvSpPr>
              <p:spPr>
                <a:xfrm>
                  <a:off x="1067040" y="1945080"/>
                  <a:ext cx="156384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Impiegato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2" name="Rectangle 226"/>
                <p:cNvSpPr/>
                <p:nvPr/>
              </p:nvSpPr>
              <p:spPr>
                <a:xfrm>
                  <a:off x="59256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3" name="Line 227"/>
                <p:cNvSpPr/>
                <p:nvPr/>
              </p:nvSpPr>
              <p:spPr>
                <a:xfrm>
                  <a:off x="59220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" name="Rectangle 228"/>
                <p:cNvSpPr/>
                <p:nvPr/>
              </p:nvSpPr>
              <p:spPr>
                <a:xfrm>
                  <a:off x="609840" y="191016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" name="Line 229"/>
                <p:cNvSpPr/>
                <p:nvPr/>
              </p:nvSpPr>
              <p:spPr>
                <a:xfrm>
                  <a:off x="60984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6" name="Rectangle 230"/>
                <p:cNvSpPr/>
                <p:nvPr/>
              </p:nvSpPr>
              <p:spPr>
                <a:xfrm>
                  <a:off x="308664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7" name="Line 231"/>
                <p:cNvSpPr/>
                <p:nvPr/>
              </p:nvSpPr>
              <p:spPr>
                <a:xfrm>
                  <a:off x="308628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8" name="Rectangle 232"/>
                <p:cNvSpPr/>
                <p:nvPr/>
              </p:nvSpPr>
              <p:spPr>
                <a:xfrm>
                  <a:off x="59256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9" name="Line 233"/>
                <p:cNvSpPr/>
                <p:nvPr/>
              </p:nvSpPr>
              <p:spPr>
                <a:xfrm>
                  <a:off x="59220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" name="Rectangle 234"/>
                <p:cNvSpPr/>
                <p:nvPr/>
              </p:nvSpPr>
              <p:spPr>
                <a:xfrm>
                  <a:off x="308664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1" name="Line 235"/>
                <p:cNvSpPr/>
                <p:nvPr/>
              </p:nvSpPr>
              <p:spPr>
                <a:xfrm>
                  <a:off x="308628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2" name="Rectangle 236"/>
                <p:cNvSpPr/>
                <p:nvPr/>
              </p:nvSpPr>
              <p:spPr>
                <a:xfrm>
                  <a:off x="609840" y="233568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3" name="Rectangle 237"/>
                <p:cNvSpPr/>
                <p:nvPr/>
              </p:nvSpPr>
              <p:spPr>
                <a:xfrm>
                  <a:off x="1088280" y="2349720"/>
                  <a:ext cx="15181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Afferenza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4" name="Rectangle 238"/>
                <p:cNvSpPr/>
                <p:nvPr/>
              </p:nvSpPr>
              <p:spPr>
                <a:xfrm>
                  <a:off x="59256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5" name="Line 239"/>
                <p:cNvSpPr/>
                <p:nvPr/>
              </p:nvSpPr>
              <p:spPr>
                <a:xfrm>
                  <a:off x="59220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" name="Rectangle 240"/>
                <p:cNvSpPr/>
                <p:nvPr/>
              </p:nvSpPr>
              <p:spPr>
                <a:xfrm>
                  <a:off x="308664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7" name="Line 241"/>
                <p:cNvSpPr/>
                <p:nvPr/>
              </p:nvSpPr>
              <p:spPr>
                <a:xfrm>
                  <a:off x="308628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8" name="Rectangle 242"/>
                <p:cNvSpPr/>
                <p:nvPr/>
              </p:nvSpPr>
              <p:spPr>
                <a:xfrm>
                  <a:off x="609840" y="274212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9" name="Rectangle 243"/>
                <p:cNvSpPr/>
                <p:nvPr/>
              </p:nvSpPr>
              <p:spPr>
                <a:xfrm>
                  <a:off x="840960" y="2757960"/>
                  <a:ext cx="20181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Dipartimento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0" name="Rectangle 244"/>
                <p:cNvSpPr/>
                <p:nvPr/>
              </p:nvSpPr>
              <p:spPr>
                <a:xfrm>
                  <a:off x="59256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1" name="Line 245"/>
                <p:cNvSpPr/>
                <p:nvPr/>
              </p:nvSpPr>
              <p:spPr>
                <a:xfrm>
                  <a:off x="59220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2" name="Rectangle 246"/>
                <p:cNvSpPr/>
                <p:nvPr/>
              </p:nvSpPr>
              <p:spPr>
                <a:xfrm>
                  <a:off x="308664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3" name="Line 247"/>
                <p:cNvSpPr/>
                <p:nvPr/>
              </p:nvSpPr>
              <p:spPr>
                <a:xfrm>
                  <a:off x="308628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4" name="Rectangle 248"/>
                <p:cNvSpPr/>
                <p:nvPr/>
              </p:nvSpPr>
              <p:spPr>
                <a:xfrm>
                  <a:off x="609840" y="315000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5" name="Rectangle 249"/>
                <p:cNvSpPr/>
                <p:nvPr/>
              </p:nvSpPr>
              <p:spPr>
                <a:xfrm>
                  <a:off x="671760" y="3164400"/>
                  <a:ext cx="235620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Partecipazione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6" name="Rectangle 250"/>
                <p:cNvSpPr/>
                <p:nvPr/>
              </p:nvSpPr>
              <p:spPr>
                <a:xfrm>
                  <a:off x="59256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7" name="Line 251"/>
                <p:cNvSpPr/>
                <p:nvPr/>
              </p:nvSpPr>
              <p:spPr>
                <a:xfrm>
                  <a:off x="59220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8" name="Rectangle 252"/>
                <p:cNvSpPr/>
                <p:nvPr/>
              </p:nvSpPr>
              <p:spPr>
                <a:xfrm>
                  <a:off x="308664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9" name="Line 253"/>
                <p:cNvSpPr/>
                <p:nvPr/>
              </p:nvSpPr>
              <p:spPr>
                <a:xfrm>
                  <a:off x="308628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0" name="Rectangle 254"/>
                <p:cNvSpPr/>
                <p:nvPr/>
              </p:nvSpPr>
              <p:spPr>
                <a:xfrm>
                  <a:off x="609840" y="35564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1" name="Rectangle 255"/>
                <p:cNvSpPr/>
                <p:nvPr/>
              </p:nvSpPr>
              <p:spPr>
                <a:xfrm>
                  <a:off x="1176840" y="3570480"/>
                  <a:ext cx="13449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Progetto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2" name="Rectangle 256"/>
                <p:cNvSpPr/>
                <p:nvPr/>
              </p:nvSpPr>
              <p:spPr>
                <a:xfrm>
                  <a:off x="59256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3" name="Line 257"/>
                <p:cNvSpPr/>
                <p:nvPr/>
              </p:nvSpPr>
              <p:spPr>
                <a:xfrm>
                  <a:off x="59220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4" name="Rectangle 258"/>
                <p:cNvSpPr/>
                <p:nvPr/>
              </p:nvSpPr>
              <p:spPr>
                <a:xfrm>
                  <a:off x="59256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5" name="Line 259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6" name="Line 260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7" name="Rectangle 261"/>
                <p:cNvSpPr/>
                <p:nvPr/>
              </p:nvSpPr>
              <p:spPr>
                <a:xfrm>
                  <a:off x="59256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8" name="Line 262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29" name="Line 263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0" name="Rectangle 264"/>
                <p:cNvSpPr/>
                <p:nvPr/>
              </p:nvSpPr>
              <p:spPr>
                <a:xfrm>
                  <a:off x="609840" y="396432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1" name="Line 265"/>
                <p:cNvSpPr/>
                <p:nvPr/>
              </p:nvSpPr>
              <p:spPr>
                <a:xfrm>
                  <a:off x="60984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2" name="Rectangle 266"/>
                <p:cNvSpPr/>
                <p:nvPr/>
              </p:nvSpPr>
              <p:spPr>
                <a:xfrm>
                  <a:off x="308664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3" name="Line 267"/>
                <p:cNvSpPr/>
                <p:nvPr/>
              </p:nvSpPr>
              <p:spPr>
                <a:xfrm>
                  <a:off x="308628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4" name="Rectangle 268"/>
                <p:cNvSpPr/>
                <p:nvPr/>
              </p:nvSpPr>
              <p:spPr>
                <a:xfrm>
                  <a:off x="308664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5" name="Line 269"/>
                <p:cNvSpPr/>
                <p:nvPr/>
              </p:nvSpPr>
              <p:spPr>
                <a:xfrm>
                  <a:off x="308628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6" name="Line 270"/>
                <p:cNvSpPr/>
                <p:nvPr/>
              </p:nvSpPr>
              <p:spPr>
                <a:xfrm>
                  <a:off x="308628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437" name="Group 271"/>
              <p:cNvGrpSpPr/>
              <p:nvPr/>
            </p:nvGrpSpPr>
            <p:grpSpPr>
              <a:xfrm>
                <a:off x="595440" y="1482840"/>
                <a:ext cx="2511360" cy="2513520"/>
                <a:chOff x="595440" y="1482840"/>
                <a:chExt cx="2511360" cy="2513520"/>
              </a:xfrm>
            </p:grpSpPr>
            <p:sp>
              <p:nvSpPr>
                <p:cNvPr id="438" name="Rectangle 272"/>
                <p:cNvSpPr/>
                <p:nvPr/>
              </p:nvSpPr>
              <p:spPr>
                <a:xfrm>
                  <a:off x="613080" y="1502280"/>
                  <a:ext cx="2475360" cy="4086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39" name="Rectangle 273"/>
                <p:cNvSpPr/>
                <p:nvPr/>
              </p:nvSpPr>
              <p:spPr>
                <a:xfrm>
                  <a:off x="1083240" y="1506960"/>
                  <a:ext cx="15397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Concetto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0" name="Rectangle 274"/>
                <p:cNvSpPr/>
                <p:nvPr/>
              </p:nvSpPr>
              <p:spPr>
                <a:xfrm>
                  <a:off x="595800" y="148320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1" name="Line 275"/>
                <p:cNvSpPr/>
                <p:nvPr/>
              </p:nvSpPr>
              <p:spPr>
                <a:xfrm>
                  <a:off x="59544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2" name="Rectangle 276"/>
                <p:cNvSpPr/>
                <p:nvPr/>
              </p:nvSpPr>
              <p:spPr>
                <a:xfrm>
                  <a:off x="59580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3" name="Line 277"/>
                <p:cNvSpPr/>
                <p:nvPr/>
              </p:nvSpPr>
              <p:spPr>
                <a:xfrm>
                  <a:off x="59544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4" name="Line 278"/>
                <p:cNvSpPr/>
                <p:nvPr/>
              </p:nvSpPr>
              <p:spPr>
                <a:xfrm>
                  <a:off x="59544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5" name="Rectangle 279"/>
                <p:cNvSpPr/>
                <p:nvPr/>
              </p:nvSpPr>
              <p:spPr>
                <a:xfrm>
                  <a:off x="613080" y="148320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6" name="Line 280"/>
                <p:cNvSpPr/>
                <p:nvPr/>
              </p:nvSpPr>
              <p:spPr>
                <a:xfrm>
                  <a:off x="61308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7" name="Line 281"/>
                <p:cNvSpPr/>
                <p:nvPr/>
              </p:nvSpPr>
              <p:spPr>
                <a:xfrm>
                  <a:off x="3089520" y="1500480"/>
                  <a:ext cx="1728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8" name="Rectangle 282"/>
                <p:cNvSpPr/>
                <p:nvPr/>
              </p:nvSpPr>
              <p:spPr>
                <a:xfrm>
                  <a:off x="3089520" y="148320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49" name="Line 283"/>
                <p:cNvSpPr/>
                <p:nvPr/>
              </p:nvSpPr>
              <p:spPr>
                <a:xfrm>
                  <a:off x="3089520" y="1482840"/>
                  <a:ext cx="1728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0" name="Line 284"/>
                <p:cNvSpPr/>
                <p:nvPr/>
              </p:nvSpPr>
              <p:spPr>
                <a:xfrm>
                  <a:off x="308952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1" name="Rectangle 285"/>
                <p:cNvSpPr/>
                <p:nvPr/>
              </p:nvSpPr>
              <p:spPr>
                <a:xfrm>
                  <a:off x="59580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2" name="Line 286"/>
                <p:cNvSpPr/>
                <p:nvPr/>
              </p:nvSpPr>
              <p:spPr>
                <a:xfrm>
                  <a:off x="59544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3" name="Rectangle 287"/>
                <p:cNvSpPr/>
                <p:nvPr/>
              </p:nvSpPr>
              <p:spPr>
                <a:xfrm>
                  <a:off x="3089520" y="150228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4" name="Line 288"/>
                <p:cNvSpPr/>
                <p:nvPr/>
              </p:nvSpPr>
              <p:spPr>
                <a:xfrm>
                  <a:off x="308952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5" name="Rectangle 289"/>
                <p:cNvSpPr/>
                <p:nvPr/>
              </p:nvSpPr>
              <p:spPr>
                <a:xfrm>
                  <a:off x="613080" y="19292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6" name="Rectangle 290"/>
                <p:cNvSpPr/>
                <p:nvPr/>
              </p:nvSpPr>
              <p:spPr>
                <a:xfrm>
                  <a:off x="1070280" y="1945080"/>
                  <a:ext cx="156384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Impiegato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7" name="Rectangle 291"/>
                <p:cNvSpPr/>
                <p:nvPr/>
              </p:nvSpPr>
              <p:spPr>
                <a:xfrm>
                  <a:off x="59580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8" name="Line 292"/>
                <p:cNvSpPr/>
                <p:nvPr/>
              </p:nvSpPr>
              <p:spPr>
                <a:xfrm>
                  <a:off x="59544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59" name="Rectangle 293"/>
                <p:cNvSpPr/>
                <p:nvPr/>
              </p:nvSpPr>
              <p:spPr>
                <a:xfrm>
                  <a:off x="613080" y="191016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0" name="Line 294"/>
                <p:cNvSpPr/>
                <p:nvPr/>
              </p:nvSpPr>
              <p:spPr>
                <a:xfrm>
                  <a:off x="61308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1" name="Rectangle 295"/>
                <p:cNvSpPr/>
                <p:nvPr/>
              </p:nvSpPr>
              <p:spPr>
                <a:xfrm>
                  <a:off x="3089520" y="1910160"/>
                  <a:ext cx="16560" cy="180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2" name="Line 296"/>
                <p:cNvSpPr/>
                <p:nvPr/>
              </p:nvSpPr>
              <p:spPr>
                <a:xfrm>
                  <a:off x="308952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3" name="Rectangle 297"/>
                <p:cNvSpPr/>
                <p:nvPr/>
              </p:nvSpPr>
              <p:spPr>
                <a:xfrm>
                  <a:off x="59580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4" name="Line 298"/>
                <p:cNvSpPr/>
                <p:nvPr/>
              </p:nvSpPr>
              <p:spPr>
                <a:xfrm>
                  <a:off x="59544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5" name="Rectangle 299"/>
                <p:cNvSpPr/>
                <p:nvPr/>
              </p:nvSpPr>
              <p:spPr>
                <a:xfrm>
                  <a:off x="3089520" y="192924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6" name="Line 300"/>
                <p:cNvSpPr/>
                <p:nvPr/>
              </p:nvSpPr>
              <p:spPr>
                <a:xfrm>
                  <a:off x="308952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7" name="Rectangle 301"/>
                <p:cNvSpPr/>
                <p:nvPr/>
              </p:nvSpPr>
              <p:spPr>
                <a:xfrm>
                  <a:off x="613080" y="233568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8" name="Rectangle 302"/>
                <p:cNvSpPr/>
                <p:nvPr/>
              </p:nvSpPr>
              <p:spPr>
                <a:xfrm>
                  <a:off x="1091520" y="2349720"/>
                  <a:ext cx="151812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Afferenza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69" name="Rectangle 303"/>
                <p:cNvSpPr/>
                <p:nvPr/>
              </p:nvSpPr>
              <p:spPr>
                <a:xfrm>
                  <a:off x="59580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0" name="Line 304"/>
                <p:cNvSpPr/>
                <p:nvPr/>
              </p:nvSpPr>
              <p:spPr>
                <a:xfrm>
                  <a:off x="59544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1" name="Rectangle 305"/>
                <p:cNvSpPr/>
                <p:nvPr/>
              </p:nvSpPr>
              <p:spPr>
                <a:xfrm>
                  <a:off x="3089520" y="233568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2" name="Line 306"/>
                <p:cNvSpPr/>
                <p:nvPr/>
              </p:nvSpPr>
              <p:spPr>
                <a:xfrm>
                  <a:off x="308952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3" name="Rectangle 307"/>
                <p:cNvSpPr/>
                <p:nvPr/>
              </p:nvSpPr>
              <p:spPr>
                <a:xfrm>
                  <a:off x="613080" y="274212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4" name="Rectangle 308"/>
                <p:cNvSpPr/>
                <p:nvPr/>
              </p:nvSpPr>
              <p:spPr>
                <a:xfrm>
                  <a:off x="844200" y="2757960"/>
                  <a:ext cx="20181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Dipartimento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5" name="Rectangle 309"/>
                <p:cNvSpPr/>
                <p:nvPr/>
              </p:nvSpPr>
              <p:spPr>
                <a:xfrm>
                  <a:off x="59580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6" name="Line 310"/>
                <p:cNvSpPr/>
                <p:nvPr/>
              </p:nvSpPr>
              <p:spPr>
                <a:xfrm>
                  <a:off x="59544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7" name="Rectangle 311"/>
                <p:cNvSpPr/>
                <p:nvPr/>
              </p:nvSpPr>
              <p:spPr>
                <a:xfrm>
                  <a:off x="3089520" y="274212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8" name="Line 312"/>
                <p:cNvSpPr/>
                <p:nvPr/>
              </p:nvSpPr>
              <p:spPr>
                <a:xfrm>
                  <a:off x="308952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79" name="Rectangle 313"/>
                <p:cNvSpPr/>
                <p:nvPr/>
              </p:nvSpPr>
              <p:spPr>
                <a:xfrm>
                  <a:off x="613080" y="3150000"/>
                  <a:ext cx="2475360" cy="40536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0" name="Rectangle 314"/>
                <p:cNvSpPr/>
                <p:nvPr/>
              </p:nvSpPr>
              <p:spPr>
                <a:xfrm>
                  <a:off x="675000" y="3164400"/>
                  <a:ext cx="235620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Partecipazione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1" name="Rectangle 315"/>
                <p:cNvSpPr/>
                <p:nvPr/>
              </p:nvSpPr>
              <p:spPr>
                <a:xfrm>
                  <a:off x="59580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2" name="Line 316"/>
                <p:cNvSpPr/>
                <p:nvPr/>
              </p:nvSpPr>
              <p:spPr>
                <a:xfrm>
                  <a:off x="59544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3" name="Rectangle 317"/>
                <p:cNvSpPr/>
                <p:nvPr/>
              </p:nvSpPr>
              <p:spPr>
                <a:xfrm>
                  <a:off x="3089520" y="3150000"/>
                  <a:ext cx="16560" cy="4053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4" name="Line 318"/>
                <p:cNvSpPr/>
                <p:nvPr/>
              </p:nvSpPr>
              <p:spPr>
                <a:xfrm>
                  <a:off x="308952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5" name="Rectangle 319"/>
                <p:cNvSpPr/>
                <p:nvPr/>
              </p:nvSpPr>
              <p:spPr>
                <a:xfrm>
                  <a:off x="613080" y="3556440"/>
                  <a:ext cx="2475360" cy="40680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6" name="Rectangle 320"/>
                <p:cNvSpPr/>
                <p:nvPr/>
              </p:nvSpPr>
              <p:spPr>
                <a:xfrm>
                  <a:off x="1179720" y="3570480"/>
                  <a:ext cx="1344960" cy="425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trike="noStrike" u="none">
                      <a:solidFill>
                        <a:srgbClr val="000080"/>
                      </a:solidFill>
                      <a:effectLst/>
                      <a:uFillTx/>
                      <a:latin typeface="Arial"/>
                    </a:rPr>
                    <a:t>Progetto</a:t>
                  </a:r>
                  <a:endParaRPr b="0" lang="it-IT" sz="2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7" name="Rectangle 321"/>
                <p:cNvSpPr/>
                <p:nvPr/>
              </p:nvSpPr>
              <p:spPr>
                <a:xfrm>
                  <a:off x="59580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8" name="Line 322"/>
                <p:cNvSpPr/>
                <p:nvPr/>
              </p:nvSpPr>
              <p:spPr>
                <a:xfrm>
                  <a:off x="59544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89" name="Rectangle 323"/>
                <p:cNvSpPr/>
                <p:nvPr/>
              </p:nvSpPr>
              <p:spPr>
                <a:xfrm>
                  <a:off x="59580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0" name="Line 324"/>
                <p:cNvSpPr/>
                <p:nvPr/>
              </p:nvSpPr>
              <p:spPr>
                <a:xfrm>
                  <a:off x="59544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1" name="Line 325"/>
                <p:cNvSpPr/>
                <p:nvPr/>
              </p:nvSpPr>
              <p:spPr>
                <a:xfrm>
                  <a:off x="59544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2" name="Rectangle 326"/>
                <p:cNvSpPr/>
                <p:nvPr/>
              </p:nvSpPr>
              <p:spPr>
                <a:xfrm>
                  <a:off x="59580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3" name="Line 327"/>
                <p:cNvSpPr/>
                <p:nvPr/>
              </p:nvSpPr>
              <p:spPr>
                <a:xfrm>
                  <a:off x="59544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4" name="Line 328"/>
                <p:cNvSpPr/>
                <p:nvPr/>
              </p:nvSpPr>
              <p:spPr>
                <a:xfrm>
                  <a:off x="59544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5" name="Rectangle 329"/>
                <p:cNvSpPr/>
                <p:nvPr/>
              </p:nvSpPr>
              <p:spPr>
                <a:xfrm>
                  <a:off x="613080" y="3964320"/>
                  <a:ext cx="24753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6" name="Line 330"/>
                <p:cNvSpPr/>
                <p:nvPr/>
              </p:nvSpPr>
              <p:spPr>
                <a:xfrm>
                  <a:off x="61308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7" name="Rectangle 331"/>
                <p:cNvSpPr/>
                <p:nvPr/>
              </p:nvSpPr>
              <p:spPr>
                <a:xfrm>
                  <a:off x="3089520" y="3556440"/>
                  <a:ext cx="16560" cy="40680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8" name="Line 332"/>
                <p:cNvSpPr/>
                <p:nvPr/>
              </p:nvSpPr>
              <p:spPr>
                <a:xfrm>
                  <a:off x="308952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99" name="Rectangle 333"/>
                <p:cNvSpPr/>
                <p:nvPr/>
              </p:nvSpPr>
              <p:spPr>
                <a:xfrm>
                  <a:off x="3089520" y="3964320"/>
                  <a:ext cx="16560" cy="1656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00" name="Line 334"/>
                <p:cNvSpPr/>
                <p:nvPr/>
              </p:nvSpPr>
              <p:spPr>
                <a:xfrm>
                  <a:off x="3089520" y="3964320"/>
                  <a:ext cx="1728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501" name="Line 335"/>
                <p:cNvSpPr/>
                <p:nvPr/>
              </p:nvSpPr>
              <p:spPr>
                <a:xfrm>
                  <a:off x="308952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trike="noStrike" u="none">
                    <a:solidFill>
                      <a:schemeClr val="accent1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502" name="Line 339"/>
            <p:cNvSpPr/>
            <p:nvPr/>
          </p:nvSpPr>
          <p:spPr>
            <a:xfrm>
              <a:off x="5316840" y="1482840"/>
              <a:ext cx="360" cy="2438640"/>
            </a:xfrm>
            <a:prstGeom prst="line">
              <a:avLst/>
            </a:prstGeom>
            <a:ln w="9525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03" name=""/>
          <p:cNvSpPr/>
          <p:nvPr/>
        </p:nvSpPr>
        <p:spPr>
          <a:xfrm flipH="1" flipV="1">
            <a:off x="8167680" y="3421080"/>
            <a:ext cx="785880" cy="7920"/>
          </a:xfrm>
          <a:prstGeom prst="line">
            <a:avLst/>
          </a:prstGeom>
          <a:ln w="144000">
            <a:solidFill>
              <a:srgbClr val="3465a4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ctr">
            <a:noAutofit/>
          </a:bodyPr>
          <a:p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"/>
          <p:cNvSpPr/>
          <p:nvPr/>
        </p:nvSpPr>
        <p:spPr>
          <a:xfrm>
            <a:off x="9072720" y="3024000"/>
            <a:ext cx="3118680" cy="9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Perchè abbiamo detto che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media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 impiegato lavora su tre progetti.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"/>
          <p:cNvSpPr/>
          <p:nvPr/>
        </p:nvSpPr>
        <p:spPr>
          <a:xfrm>
            <a:off x="714600" y="4365720"/>
            <a:ext cx="11214720" cy="11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Attenzione: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il numero degli accessi è contato come il numero di istanze dell’entità o della relazione che si vuole recuperare.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si devono fare considerazioni del tipo: “devo fare uno scan di tutta la tabella ecc.”: i DBMS implementano meccanismi sofisticati che permettono di evitare questo.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"/>
          <p:cNvSpPr/>
          <p:nvPr/>
        </p:nvSpPr>
        <p:spPr>
          <a:xfrm>
            <a:off x="714600" y="5357520"/>
            <a:ext cx="10984680" cy="88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Attenzione: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supponiamo, da qui in avanti, che una Lettura costi 1 unità di costo (i.e. un accesso) e che una Scrittura costi 2 unità di costo (i.e. 2 accessi).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Attività della ristrutturazione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Eliminazione delle generalizzazioni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Partizionamento/accorpamento di entità e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Scelta degli identificatori primari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Una ridondanza in uno schema E-R è una informazione significativa ma derivabile da altre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Pericolo di mantenere l’integrità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in questa fase si decide se eliminare le ridondanze eventualmente presenti o mantenerle</a:t>
            </a:r>
            <a:r>
              <a:rPr b="0" lang="en-US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 (o anche di introdurne di nuove)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550800" y="14292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Vantaggi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semplificazione delle interrogazioni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Svantaggi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appesantimento degli aggiornamenti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maggiore occupazione di spazio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integrità dei dati: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ci vogliono delle operazioni aggiuntive per mantenere il dato derivato aggiornato.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3" name="Rectangle 3"/>
          <p:cNvSpPr/>
          <p:nvPr/>
        </p:nvSpPr>
        <p:spPr>
          <a:xfrm>
            <a:off x="1936800" y="1008000"/>
            <a:ext cx="25135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4" name=""/>
          <p:cNvSpPr/>
          <p:nvPr/>
        </p:nvSpPr>
        <p:spPr>
          <a:xfrm>
            <a:off x="325800" y="5397840"/>
            <a:ext cx="11588040" cy="7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 fase di </a:t>
            </a:r>
            <a:r>
              <a:rPr b="1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analisi delle ridondanze</a:t>
            </a:r>
            <a:r>
              <a:rPr b="0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risponde alla domanda </a:t>
            </a:r>
            <a:r>
              <a:rPr b="0" i="1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“conviene o meno tenere/eliminare una ridondanza”</a:t>
            </a:r>
            <a:r>
              <a:rPr b="0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?</a:t>
            </a:r>
            <a:endParaRPr b="0" lang="it-IT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Forme di ridondanza in uno schema E-R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attributi derivabili: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 altri attributi della stessa entità (o relazioni)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 attributi di altre entità (o relazioni), 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 solito tramite funzioni aggregative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 operazioni di 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conteggio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 occorrenze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relazioni derivabili dalla composizione di altre (più in generale: cicli di relazioni)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17520" y="907920"/>
            <a:ext cx="1045728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Attributo derivabile da attributi della stessa entità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8" name="Line 5"/>
          <p:cNvSpPr/>
          <p:nvPr/>
        </p:nvSpPr>
        <p:spPr>
          <a:xfrm flipH="1">
            <a:off x="5813280" y="3692520"/>
            <a:ext cx="79380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19" name="Oval 6"/>
          <p:cNvSpPr/>
          <p:nvPr/>
        </p:nvSpPr>
        <p:spPr>
          <a:xfrm rot="5400000">
            <a:off x="6595560" y="3554280"/>
            <a:ext cx="263880" cy="2638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520" name="Group 7"/>
          <p:cNvGrpSpPr/>
          <p:nvPr/>
        </p:nvGrpSpPr>
        <p:grpSpPr>
          <a:xfrm>
            <a:off x="5769000" y="2057400"/>
            <a:ext cx="3313080" cy="1273680"/>
            <a:chOff x="5769000" y="2057400"/>
            <a:chExt cx="3313080" cy="1273680"/>
          </a:xfrm>
        </p:grpSpPr>
        <p:grpSp>
          <p:nvGrpSpPr>
            <p:cNvPr id="521" name="Group 8"/>
            <p:cNvGrpSpPr/>
            <p:nvPr/>
          </p:nvGrpSpPr>
          <p:grpSpPr>
            <a:xfrm>
              <a:off x="5769000" y="2541240"/>
              <a:ext cx="874800" cy="789840"/>
              <a:chOff x="5769000" y="2541240"/>
              <a:chExt cx="874800" cy="789840"/>
            </a:xfrm>
          </p:grpSpPr>
          <p:sp>
            <p:nvSpPr>
              <p:cNvPr id="522" name="Line 9"/>
              <p:cNvSpPr/>
              <p:nvPr/>
            </p:nvSpPr>
            <p:spPr>
              <a:xfrm flipH="1">
                <a:off x="5769000" y="2811960"/>
                <a:ext cx="600840" cy="519120"/>
              </a:xfrm>
              <a:prstGeom prst="line">
                <a:avLst/>
              </a:prstGeom>
              <a:ln w="2857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3" name="Oval 10"/>
              <p:cNvSpPr/>
              <p:nvPr/>
            </p:nvSpPr>
            <p:spPr>
              <a:xfrm rot="2951400">
                <a:off x="6325920" y="2595240"/>
                <a:ext cx="263880" cy="263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24" name="Text Box 11"/>
            <p:cNvSpPr/>
            <p:nvPr/>
          </p:nvSpPr>
          <p:spPr>
            <a:xfrm>
              <a:off x="6612840" y="2057400"/>
              <a:ext cx="246924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Importo netto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25" name="Text Box 12"/>
          <p:cNvSpPr/>
          <p:nvPr/>
        </p:nvSpPr>
        <p:spPr>
          <a:xfrm>
            <a:off x="6924960" y="3435480"/>
            <a:ext cx="745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IVA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6" name="Group 13"/>
          <p:cNvGrpSpPr/>
          <p:nvPr/>
        </p:nvGrpSpPr>
        <p:grpSpPr>
          <a:xfrm>
            <a:off x="5738760" y="3953880"/>
            <a:ext cx="3346560" cy="1155240"/>
            <a:chOff x="5738760" y="3953880"/>
            <a:chExt cx="3346560" cy="1155240"/>
          </a:xfrm>
        </p:grpSpPr>
        <p:grpSp>
          <p:nvGrpSpPr>
            <p:cNvPr id="527" name="Group 14"/>
            <p:cNvGrpSpPr/>
            <p:nvPr/>
          </p:nvGrpSpPr>
          <p:grpSpPr>
            <a:xfrm>
              <a:off x="5738760" y="3953880"/>
              <a:ext cx="875160" cy="787320"/>
              <a:chOff x="5738760" y="3953880"/>
              <a:chExt cx="875160" cy="787320"/>
            </a:xfrm>
          </p:grpSpPr>
          <p:sp>
            <p:nvSpPr>
              <p:cNvPr id="528" name="Line 15"/>
              <p:cNvSpPr/>
              <p:nvPr/>
            </p:nvSpPr>
            <p:spPr>
              <a:xfrm flipH="1" flipV="1">
                <a:off x="5738760" y="3953880"/>
                <a:ext cx="600840" cy="518760"/>
              </a:xfrm>
              <a:prstGeom prst="line">
                <a:avLst/>
              </a:prstGeom>
              <a:ln w="2857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9" name="Oval 16"/>
              <p:cNvSpPr/>
              <p:nvPr/>
            </p:nvSpPr>
            <p:spPr>
              <a:xfrm flipV="1" rot="18648600">
                <a:off x="6295320" y="4423320"/>
                <a:ext cx="264600" cy="263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30" name="Text Box 17"/>
            <p:cNvSpPr/>
            <p:nvPr/>
          </p:nvSpPr>
          <p:spPr>
            <a:xfrm>
              <a:off x="6597720" y="4592520"/>
              <a:ext cx="2487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Importo lordo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31" name="Rectangle 4"/>
          <p:cNvSpPr/>
          <p:nvPr/>
        </p:nvSpPr>
        <p:spPr>
          <a:xfrm>
            <a:off x="2971800" y="3068640"/>
            <a:ext cx="2818440" cy="11451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Fattura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Attributo derivabile da altra entità (funzioni aggregative)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Line 1029"/>
          <p:cNvSpPr/>
          <p:nvPr/>
        </p:nvSpPr>
        <p:spPr>
          <a:xfrm>
            <a:off x="3382920" y="2819160"/>
            <a:ext cx="360" cy="68580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34" name="Oval 1030"/>
          <p:cNvSpPr/>
          <p:nvPr/>
        </p:nvSpPr>
        <p:spPr>
          <a:xfrm>
            <a:off x="3263760" y="260028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35" name="Text Box 1031"/>
          <p:cNvSpPr/>
          <p:nvPr/>
        </p:nvSpPr>
        <p:spPr>
          <a:xfrm>
            <a:off x="2123640" y="2057400"/>
            <a:ext cx="25502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Importo totale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Line 1033"/>
          <p:cNvSpPr/>
          <p:nvPr/>
        </p:nvSpPr>
        <p:spPr>
          <a:xfrm>
            <a:off x="4267080" y="396216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37" name="Rectangle 1036"/>
          <p:cNvSpPr/>
          <p:nvPr/>
        </p:nvSpPr>
        <p:spPr>
          <a:xfrm>
            <a:off x="2133720" y="342900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Acquisto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Rectangle 1037"/>
          <p:cNvSpPr/>
          <p:nvPr/>
        </p:nvSpPr>
        <p:spPr>
          <a:xfrm>
            <a:off x="7848720" y="342900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Prodotto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39" name="Group 1038"/>
          <p:cNvGrpSpPr/>
          <p:nvPr/>
        </p:nvGrpSpPr>
        <p:grpSpPr>
          <a:xfrm>
            <a:off x="8991720" y="2590920"/>
            <a:ext cx="227520" cy="904680"/>
            <a:chOff x="8991720" y="2590920"/>
            <a:chExt cx="227520" cy="904680"/>
          </a:xfrm>
        </p:grpSpPr>
        <p:sp>
          <p:nvSpPr>
            <p:cNvPr id="540" name="Line 1039"/>
            <p:cNvSpPr/>
            <p:nvPr/>
          </p:nvSpPr>
          <p:spPr>
            <a:xfrm>
              <a:off x="9110520" y="280980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1" name="Oval 1040"/>
            <p:cNvSpPr/>
            <p:nvPr/>
          </p:nvSpPr>
          <p:spPr>
            <a:xfrm>
              <a:off x="8991720" y="259092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2" name="Text Box 1041"/>
          <p:cNvSpPr/>
          <p:nvPr/>
        </p:nvSpPr>
        <p:spPr>
          <a:xfrm>
            <a:off x="8535960" y="2057400"/>
            <a:ext cx="13262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Prezzo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Text Box 1042"/>
          <p:cNvSpPr/>
          <p:nvPr/>
        </p:nvSpPr>
        <p:spPr>
          <a:xfrm>
            <a:off x="4745160" y="2979360"/>
            <a:ext cx="97128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" name="Text Box 1043"/>
          <p:cNvSpPr/>
          <p:nvPr/>
        </p:nvSpPr>
        <p:spPr>
          <a:xfrm>
            <a:off x="6816960" y="3039480"/>
            <a:ext cx="97128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(0,N)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45" name="Group 1045"/>
          <p:cNvGrpSpPr/>
          <p:nvPr/>
        </p:nvGrpSpPr>
        <p:grpSpPr>
          <a:xfrm>
            <a:off x="6172200" y="2514600"/>
            <a:ext cx="227520" cy="904680"/>
            <a:chOff x="6172200" y="2514600"/>
            <a:chExt cx="227520" cy="904680"/>
          </a:xfrm>
        </p:grpSpPr>
        <p:sp>
          <p:nvSpPr>
            <p:cNvPr id="546" name="Line 1046"/>
            <p:cNvSpPr/>
            <p:nvPr/>
          </p:nvSpPr>
          <p:spPr>
            <a:xfrm>
              <a:off x="6291000" y="273348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7" name="Oval 1047"/>
            <p:cNvSpPr/>
            <p:nvPr/>
          </p:nvSpPr>
          <p:spPr>
            <a:xfrm>
              <a:off x="6172200" y="25146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48" name="Text Box 1048"/>
          <p:cNvSpPr/>
          <p:nvPr/>
        </p:nvSpPr>
        <p:spPr>
          <a:xfrm>
            <a:off x="5717520" y="198108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Quantità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AutoShape 1035"/>
          <p:cNvSpPr/>
          <p:nvPr/>
        </p:nvSpPr>
        <p:spPr>
          <a:xfrm>
            <a:off x="4800600" y="3276720"/>
            <a:ext cx="2894400" cy="1370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Composizione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0" name=""/>
          <p:cNvSpPr/>
          <p:nvPr/>
        </p:nvSpPr>
        <p:spPr>
          <a:xfrm>
            <a:off x="372960" y="5024160"/>
            <a:ext cx="11413440" cy="119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L’importo totale dell’entità “Acquisto” si può derivare, attraverso la relazione “Composizione”, dall’attributo Prezzo dell’entità “Prodotto”,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sommando i prezzi dei prodotti di cui un acquisto è composto.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3074"/>
          <p:cNvGrpSpPr/>
          <p:nvPr/>
        </p:nvGrpSpPr>
        <p:grpSpPr>
          <a:xfrm>
            <a:off x="5288040" y="4188240"/>
            <a:ext cx="2619720" cy="1751760"/>
            <a:chOff x="5288040" y="4188240"/>
            <a:chExt cx="2619720" cy="1751760"/>
          </a:xfrm>
        </p:grpSpPr>
        <p:sp>
          <p:nvSpPr>
            <p:cNvPr id="149" name="Rectangle 3075"/>
            <p:cNvSpPr/>
            <p:nvPr/>
          </p:nvSpPr>
          <p:spPr>
            <a:xfrm>
              <a:off x="5288040" y="4693320"/>
              <a:ext cx="2619720" cy="12466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5f39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Rectangle 3076"/>
            <p:cNvSpPr/>
            <p:nvPr/>
          </p:nvSpPr>
          <p:spPr>
            <a:xfrm>
              <a:off x="5445000" y="4909320"/>
              <a:ext cx="2350440" cy="85356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5f39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Progettazione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fisica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Line 3077"/>
            <p:cNvSpPr/>
            <p:nvPr/>
          </p:nvSpPr>
          <p:spPr>
            <a:xfrm flipH="1">
              <a:off x="5564160" y="4188240"/>
              <a:ext cx="4680" cy="51912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2" name="Text Box 3078"/>
          <p:cNvSpPr/>
          <p:nvPr/>
        </p:nvSpPr>
        <p:spPr>
          <a:xfrm>
            <a:off x="4393080" y="2220120"/>
            <a:ext cx="38646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Schema concettuale</a:t>
            </a:r>
            <a:endParaRPr b="0" lang="it-IT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 Box 3079"/>
          <p:cNvSpPr/>
          <p:nvPr/>
        </p:nvSpPr>
        <p:spPr>
          <a:xfrm>
            <a:off x="3810600" y="376920"/>
            <a:ext cx="49651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Requisiti della base di dati</a:t>
            </a:r>
            <a:endParaRPr b="0" lang="it-IT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4" name="Group 3097"/>
          <p:cNvGrpSpPr/>
          <p:nvPr/>
        </p:nvGrpSpPr>
        <p:grpSpPr>
          <a:xfrm>
            <a:off x="3762360" y="2929680"/>
            <a:ext cx="2619720" cy="1246680"/>
            <a:chOff x="3762360" y="2929680"/>
            <a:chExt cx="2619720" cy="1246680"/>
          </a:xfrm>
        </p:grpSpPr>
        <p:sp>
          <p:nvSpPr>
            <p:cNvPr id="155" name="Rectangle 3085"/>
            <p:cNvSpPr/>
            <p:nvPr/>
          </p:nvSpPr>
          <p:spPr>
            <a:xfrm>
              <a:off x="3762360" y="2929680"/>
              <a:ext cx="2619720" cy="1246680"/>
            </a:xfrm>
            <a:prstGeom prst="rect">
              <a:avLst/>
            </a:prstGeom>
            <a:solidFill>
              <a:srgbClr val="33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Rectangle 3086"/>
            <p:cNvSpPr/>
            <p:nvPr/>
          </p:nvSpPr>
          <p:spPr>
            <a:xfrm>
              <a:off x="3919320" y="3145680"/>
              <a:ext cx="2350440" cy="852840"/>
            </a:xfrm>
            <a:prstGeom prst="rect">
              <a:avLst/>
            </a:prstGeom>
            <a:solidFill>
              <a:srgbClr val="33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Progettazione</a:t>
              </a:r>
              <a:endParaRPr b="0" lang="it-IT" sz="2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logica</a:t>
              </a:r>
              <a:endParaRPr b="0" lang="it-IT" sz="2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7" name="Line 3087"/>
          <p:cNvSpPr/>
          <p:nvPr/>
        </p:nvSpPr>
        <p:spPr>
          <a:xfrm>
            <a:off x="4039920" y="2283480"/>
            <a:ext cx="7920" cy="649080"/>
          </a:xfrm>
          <a:prstGeom prst="line">
            <a:avLst/>
          </a:prstGeom>
          <a:ln w="28575">
            <a:solidFill>
              <a:srgbClr val="f5f39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8" name="Text Box 3088"/>
          <p:cNvSpPr/>
          <p:nvPr/>
        </p:nvSpPr>
        <p:spPr>
          <a:xfrm>
            <a:off x="5927760" y="4141080"/>
            <a:ext cx="28688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Schema logico</a:t>
            </a:r>
            <a:endParaRPr b="0" lang="it-IT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9" name="Group 3089"/>
          <p:cNvGrpSpPr/>
          <p:nvPr/>
        </p:nvGrpSpPr>
        <p:grpSpPr>
          <a:xfrm>
            <a:off x="6500520" y="5907600"/>
            <a:ext cx="3197880" cy="615240"/>
            <a:chOff x="6500520" y="5907600"/>
            <a:chExt cx="3197880" cy="615240"/>
          </a:xfrm>
        </p:grpSpPr>
        <p:sp>
          <p:nvSpPr>
            <p:cNvPr id="160" name="Line 3090"/>
            <p:cNvSpPr/>
            <p:nvPr/>
          </p:nvSpPr>
          <p:spPr>
            <a:xfrm flipH="1">
              <a:off x="6500520" y="5907600"/>
              <a:ext cx="6480" cy="51912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Text Box 3091"/>
            <p:cNvSpPr/>
            <p:nvPr/>
          </p:nvSpPr>
          <p:spPr>
            <a:xfrm>
              <a:off x="6955920" y="5976000"/>
              <a:ext cx="2742480" cy="54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3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Schema fisico</a:t>
              </a:r>
              <a:endParaRPr b="0" lang="it-IT" sz="3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2" name="Rectangle 3081"/>
          <p:cNvSpPr/>
          <p:nvPr/>
        </p:nvSpPr>
        <p:spPr>
          <a:xfrm>
            <a:off x="2398680" y="1018440"/>
            <a:ext cx="2619720" cy="12466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63" name="Rectangle 3082"/>
          <p:cNvSpPr/>
          <p:nvPr/>
        </p:nvSpPr>
        <p:spPr>
          <a:xfrm>
            <a:off x="2555280" y="1234080"/>
            <a:ext cx="2350440" cy="8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Progettazione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concettuale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Line 3095"/>
          <p:cNvSpPr/>
          <p:nvPr/>
        </p:nvSpPr>
        <p:spPr>
          <a:xfrm>
            <a:off x="3719160" y="362520"/>
            <a:ext cx="8280" cy="649080"/>
          </a:xfrm>
          <a:prstGeom prst="line">
            <a:avLst/>
          </a:prstGeom>
          <a:ln w="28575">
            <a:solidFill>
              <a:srgbClr val="f5f39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Line 4"/>
          <p:cNvSpPr/>
          <p:nvPr/>
        </p:nvSpPr>
        <p:spPr>
          <a:xfrm>
            <a:off x="4032000" y="386064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52" name="AutoShape 5"/>
          <p:cNvSpPr/>
          <p:nvPr/>
        </p:nvSpPr>
        <p:spPr>
          <a:xfrm>
            <a:off x="4718160" y="3174840"/>
            <a:ext cx="2589840" cy="1370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Residenza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3" name="Rectangle 6"/>
          <p:cNvSpPr/>
          <p:nvPr/>
        </p:nvSpPr>
        <p:spPr>
          <a:xfrm>
            <a:off x="1898640" y="332748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Persona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54" name="Group 8"/>
          <p:cNvGrpSpPr/>
          <p:nvPr/>
        </p:nvGrpSpPr>
        <p:grpSpPr>
          <a:xfrm>
            <a:off x="8756640" y="2489040"/>
            <a:ext cx="227520" cy="904680"/>
            <a:chOff x="8756640" y="2489040"/>
            <a:chExt cx="227520" cy="904680"/>
          </a:xfrm>
        </p:grpSpPr>
        <p:sp>
          <p:nvSpPr>
            <p:cNvPr id="555" name="Line 9"/>
            <p:cNvSpPr/>
            <p:nvPr/>
          </p:nvSpPr>
          <p:spPr>
            <a:xfrm>
              <a:off x="8875440" y="270792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6" name="Oval 10"/>
            <p:cNvSpPr/>
            <p:nvPr/>
          </p:nvSpPr>
          <p:spPr>
            <a:xfrm>
              <a:off x="8756640" y="248904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57" name="Text Box 11"/>
          <p:cNvSpPr/>
          <p:nvPr/>
        </p:nvSpPr>
        <p:spPr>
          <a:xfrm>
            <a:off x="7299720" y="1955880"/>
            <a:ext cx="28854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Numero abitanti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8" name="Rectangle 7"/>
          <p:cNvSpPr/>
          <p:nvPr/>
        </p:nvSpPr>
        <p:spPr>
          <a:xfrm>
            <a:off x="7613640" y="332748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Città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" name="Rectangle 52"/>
          <p:cNvSpPr/>
          <p:nvPr/>
        </p:nvSpPr>
        <p:spPr>
          <a:xfrm>
            <a:off x="1416240" y="964440"/>
            <a:ext cx="935892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Attributo derivabile da altra entità (operazioni di conteggio)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Text Box 40"/>
          <p:cNvSpPr/>
          <p:nvPr/>
        </p:nvSpPr>
        <p:spPr>
          <a:xfrm>
            <a:off x="4336560" y="3063600"/>
            <a:ext cx="911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Text Box 42"/>
          <p:cNvSpPr/>
          <p:nvPr/>
        </p:nvSpPr>
        <p:spPr>
          <a:xfrm>
            <a:off x="6643080" y="3071520"/>
            <a:ext cx="969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roup 21"/>
          <p:cNvGrpSpPr/>
          <p:nvPr/>
        </p:nvGrpSpPr>
        <p:grpSpPr>
          <a:xfrm>
            <a:off x="5001840" y="655560"/>
            <a:ext cx="5161680" cy="5558400"/>
            <a:chOff x="5001840" y="655560"/>
            <a:chExt cx="5161680" cy="5558400"/>
          </a:xfrm>
        </p:grpSpPr>
        <p:grpSp>
          <p:nvGrpSpPr>
            <p:cNvPr id="563" name="Group 2"/>
            <p:cNvGrpSpPr/>
            <p:nvPr/>
          </p:nvGrpSpPr>
          <p:grpSpPr>
            <a:xfrm>
              <a:off x="5001840" y="655560"/>
              <a:ext cx="2841120" cy="5558400"/>
              <a:chOff x="5001840" y="655560"/>
              <a:chExt cx="2841120" cy="5558400"/>
            </a:xfrm>
          </p:grpSpPr>
          <p:sp>
            <p:nvSpPr>
              <p:cNvPr id="564" name="Line 3"/>
              <p:cNvSpPr/>
              <p:nvPr/>
            </p:nvSpPr>
            <p:spPr>
              <a:xfrm>
                <a:off x="6514920" y="1371600"/>
                <a:ext cx="360" cy="1828800"/>
              </a:xfrm>
              <a:prstGeom prst="line">
                <a:avLst/>
              </a:prstGeom>
              <a:ln w="38100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5" name="Rectangle 4"/>
              <p:cNvSpPr/>
              <p:nvPr/>
            </p:nvSpPr>
            <p:spPr>
              <a:xfrm>
                <a:off x="5370480" y="2971800"/>
                <a:ext cx="2300760" cy="817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Corso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6" name="Rectangle 5"/>
              <p:cNvSpPr/>
              <p:nvPr/>
            </p:nvSpPr>
            <p:spPr>
              <a:xfrm>
                <a:off x="5343480" y="655560"/>
                <a:ext cx="2300760" cy="817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Studente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7" name="AutoShape 6"/>
              <p:cNvSpPr/>
              <p:nvPr/>
            </p:nvSpPr>
            <p:spPr>
              <a:xfrm>
                <a:off x="5437080" y="1795320"/>
                <a:ext cx="2173680" cy="95940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Frequenza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8" name="Text Box 7"/>
              <p:cNvSpPr/>
              <p:nvPr/>
            </p:nvSpPr>
            <p:spPr>
              <a:xfrm>
                <a:off x="5007960" y="1553400"/>
                <a:ext cx="858600" cy="45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(0,N)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9" name="Text Box 8"/>
              <p:cNvSpPr/>
              <p:nvPr/>
            </p:nvSpPr>
            <p:spPr>
              <a:xfrm>
                <a:off x="5001840" y="2429640"/>
                <a:ext cx="858600" cy="45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(1,N)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0" name="Line 9"/>
              <p:cNvSpPr/>
              <p:nvPr/>
            </p:nvSpPr>
            <p:spPr>
              <a:xfrm>
                <a:off x="6551280" y="3795480"/>
                <a:ext cx="360" cy="1828800"/>
              </a:xfrm>
              <a:prstGeom prst="line">
                <a:avLst/>
              </a:prstGeom>
              <a:ln w="38100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1" name="Rectangle 10"/>
              <p:cNvSpPr/>
              <p:nvPr/>
            </p:nvSpPr>
            <p:spPr>
              <a:xfrm>
                <a:off x="5407200" y="5396040"/>
                <a:ext cx="2300760" cy="8179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Professore</a:t>
                </a:r>
                <a:endParaRPr b="0" lang="it-IT" sz="2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2" name="AutoShape 11"/>
              <p:cNvSpPr/>
              <p:nvPr/>
            </p:nvSpPr>
            <p:spPr>
              <a:xfrm>
                <a:off x="5253120" y="4043520"/>
                <a:ext cx="2589840" cy="11512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Insegnamento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3" name="Text Box 12"/>
              <p:cNvSpPr/>
              <p:nvPr/>
            </p:nvSpPr>
            <p:spPr>
              <a:xfrm>
                <a:off x="5029920" y="3912480"/>
                <a:ext cx="808200" cy="45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(1,1)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4" name="Text Box 13"/>
              <p:cNvSpPr/>
              <p:nvPr/>
            </p:nvSpPr>
            <p:spPr>
              <a:xfrm>
                <a:off x="5004720" y="4864680"/>
                <a:ext cx="858600" cy="45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(0,N)</a:t>
                </a:r>
                <a:endParaRPr b="0" lang="it-IT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575" name="AutoShape 15"/>
            <p:cNvSpPr/>
            <p:nvPr/>
          </p:nvSpPr>
          <p:spPr>
            <a:xfrm>
              <a:off x="7989840" y="2914560"/>
              <a:ext cx="2173680" cy="9594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Docenza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576" name="AutoShape 16"/>
            <p:cNvCxnSpPr>
              <a:stCxn id="566" idx="3"/>
              <a:endCxn id="575" idx="0"/>
            </p:cNvCxnSpPr>
            <p:nvPr/>
          </p:nvCxnSpPr>
          <p:spPr>
            <a:xfrm>
              <a:off x="7644240" y="1064520"/>
              <a:ext cx="1432800" cy="1850400"/>
            </a:xfrm>
            <a:prstGeom prst="bentConnector2">
              <a:avLst/>
            </a:prstGeom>
            <a:ln w="38100">
              <a:solidFill>
                <a:srgbClr val="3366ff"/>
              </a:solidFill>
              <a:miter/>
            </a:ln>
          </p:spPr>
        </p:cxnSp>
        <p:cxnSp>
          <p:nvCxnSpPr>
            <p:cNvPr id="577" name="AutoShape 17"/>
            <p:cNvCxnSpPr>
              <a:stCxn id="571" idx="3"/>
              <a:endCxn id="575" idx="2"/>
            </p:cNvCxnSpPr>
            <p:nvPr/>
          </p:nvCxnSpPr>
          <p:spPr>
            <a:xfrm flipV="1">
              <a:off x="7707960" y="3873960"/>
              <a:ext cx="1369080" cy="1931400"/>
            </a:xfrm>
            <a:prstGeom prst="bentConnector2">
              <a:avLst/>
            </a:prstGeom>
            <a:ln w="38100">
              <a:solidFill>
                <a:srgbClr val="3366ff"/>
              </a:solidFill>
              <a:miter/>
            </a:ln>
          </p:spPr>
        </p:cxnSp>
        <p:sp>
          <p:nvSpPr>
            <p:cNvPr id="578" name="Text Box 18"/>
            <p:cNvSpPr/>
            <p:nvPr/>
          </p:nvSpPr>
          <p:spPr>
            <a:xfrm>
              <a:off x="9229320" y="253296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9" name="Text Box 19"/>
            <p:cNvSpPr/>
            <p:nvPr/>
          </p:nvSpPr>
          <p:spPr>
            <a:xfrm>
              <a:off x="9265680" y="382824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50800" y="907920"/>
            <a:ext cx="1022400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28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Ridondanza dovuta a ciclo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"/>
          <p:cNvSpPr/>
          <p:nvPr/>
        </p:nvSpPr>
        <p:spPr>
          <a:xfrm>
            <a:off x="309600" y="1992240"/>
            <a:ext cx="4293360" cy="38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 relazione “Docenza” tra studenti e professori può essere derivata dalle relazioni “Frequenza” e “Insegnamento”.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 comunque precisato che la presenza di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cicli </a:t>
            </a: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non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genera necessariamente ridondanze.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e.g. se al posto di “Docenza” ci fosse stata una relazione “Tesi”, allora lo schema </a:t>
            </a: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non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sarebbe stato ridondante.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Analisi di una ridondanza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3" name="Line 1"/>
          <p:cNvSpPr/>
          <p:nvPr/>
        </p:nvSpPr>
        <p:spPr>
          <a:xfrm>
            <a:off x="4032000" y="386064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584" name="AutoShape 1"/>
          <p:cNvSpPr/>
          <p:nvPr/>
        </p:nvSpPr>
        <p:spPr>
          <a:xfrm>
            <a:off x="4718160" y="3174840"/>
            <a:ext cx="2589840" cy="1370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Residenza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Rectangle 23"/>
          <p:cNvSpPr/>
          <p:nvPr/>
        </p:nvSpPr>
        <p:spPr>
          <a:xfrm>
            <a:off x="1898640" y="332748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Persona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6" name="Group 1"/>
          <p:cNvGrpSpPr/>
          <p:nvPr/>
        </p:nvGrpSpPr>
        <p:grpSpPr>
          <a:xfrm>
            <a:off x="8756640" y="2489040"/>
            <a:ext cx="227520" cy="904680"/>
            <a:chOff x="8756640" y="2489040"/>
            <a:chExt cx="227520" cy="904680"/>
          </a:xfrm>
        </p:grpSpPr>
        <p:sp>
          <p:nvSpPr>
            <p:cNvPr id="587" name="Line 46"/>
            <p:cNvSpPr/>
            <p:nvPr/>
          </p:nvSpPr>
          <p:spPr>
            <a:xfrm>
              <a:off x="8875440" y="270792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8" name="Oval 1"/>
            <p:cNvSpPr/>
            <p:nvPr/>
          </p:nvSpPr>
          <p:spPr>
            <a:xfrm>
              <a:off x="8756640" y="248904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89" name="Text Box 1"/>
          <p:cNvSpPr/>
          <p:nvPr/>
        </p:nvSpPr>
        <p:spPr>
          <a:xfrm>
            <a:off x="7299720" y="1955880"/>
            <a:ext cx="28854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Numero abitanti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0" name="Rectangle 42"/>
          <p:cNvSpPr/>
          <p:nvPr/>
        </p:nvSpPr>
        <p:spPr>
          <a:xfrm>
            <a:off x="7613640" y="332748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Città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468360" y="5008320"/>
            <a:ext cx="11207160" cy="96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Vediamo ora come eseguire l’</a:t>
            </a:r>
            <a:r>
              <a:rPr b="1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analisi delle ridondanze</a:t>
            </a:r>
            <a:r>
              <a:rPr b="0" lang="it-IT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su questo esempio.</a:t>
            </a:r>
            <a:endParaRPr b="0" lang="it-IT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" name="Text Box 2"/>
          <p:cNvSpPr/>
          <p:nvPr/>
        </p:nvSpPr>
        <p:spPr>
          <a:xfrm>
            <a:off x="4437000" y="2960640"/>
            <a:ext cx="911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3" name="Text Box 35"/>
          <p:cNvSpPr/>
          <p:nvPr/>
        </p:nvSpPr>
        <p:spPr>
          <a:xfrm>
            <a:off x="6643080" y="3071520"/>
            <a:ext cx="969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/>
          </p:nvPr>
        </p:nvSpPr>
        <p:spPr>
          <a:xfrm>
            <a:off x="550800" y="4452840"/>
            <a:ext cx="11089080" cy="195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1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memorizza una nuova persona con la relativa città di residenza (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500 volte al giorno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2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stampa tutti i dati di una città (incluso il numero di abitanti)       (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 volte al giorno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95" name="Object 3"/>
          <p:cNvGraphicFramePr/>
          <p:nvPr/>
        </p:nvGraphicFramePr>
        <p:xfrm>
          <a:off x="3017160" y="1268280"/>
          <a:ext cx="6156720" cy="192924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596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17160" y="1268280"/>
                    <a:ext cx="6156720" cy="192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7" name="Rectangle 53"/>
          <p:cNvSpPr/>
          <p:nvPr/>
        </p:nvSpPr>
        <p:spPr>
          <a:xfrm>
            <a:off x="360720" y="590400"/>
            <a:ext cx="102668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Tavola dei volumi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8" name="Rectangle 73"/>
          <p:cNvSpPr/>
          <p:nvPr/>
        </p:nvSpPr>
        <p:spPr>
          <a:xfrm>
            <a:off x="258120" y="3551040"/>
            <a:ext cx="102668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Tavola delle operazioni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Rectangle 78"/>
          <p:cNvSpPr/>
          <p:nvPr/>
        </p:nvSpPr>
        <p:spPr>
          <a:xfrm>
            <a:off x="360720" y="950400"/>
            <a:ext cx="1026684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"/>
          <p:cNvSpPr/>
          <p:nvPr/>
        </p:nvSpPr>
        <p:spPr>
          <a:xfrm>
            <a:off x="500040" y="1944720"/>
            <a:ext cx="10024200" cy="40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questo punto, valutiamo le prestazioni in caso di: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Presenza del dato ridondante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Assenza del dato ridondante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L’analisi delle ridondanze offre un modo </a:t>
            </a:r>
            <a:r>
              <a:rPr b="1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quantitativo e formale</a:t>
            </a:r>
            <a:r>
              <a: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(confronto tra due numeri reali) per decidere quando conviene o meno tenere/eliminare la ridondanza.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828360" y="57456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Tavole degli accessi in presenza di ridondanza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Text Box 5"/>
          <p:cNvSpPr/>
          <p:nvPr/>
        </p:nvSpPr>
        <p:spPr>
          <a:xfrm>
            <a:off x="5180760" y="1292040"/>
            <a:ext cx="2413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" name="Text Box 6"/>
          <p:cNvSpPr/>
          <p:nvPr/>
        </p:nvSpPr>
        <p:spPr>
          <a:xfrm>
            <a:off x="5180760" y="4394160"/>
            <a:ext cx="2413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04" name="Group 8"/>
          <p:cNvGrpSpPr/>
          <p:nvPr/>
        </p:nvGrpSpPr>
        <p:grpSpPr>
          <a:xfrm>
            <a:off x="5101920" y="1825200"/>
            <a:ext cx="6208560" cy="2204280"/>
            <a:chOff x="5101920" y="1825200"/>
            <a:chExt cx="6208560" cy="2204280"/>
          </a:xfrm>
        </p:grpSpPr>
        <p:sp>
          <p:nvSpPr>
            <p:cNvPr id="605" name="AutoShape 7"/>
            <p:cNvSpPr/>
            <p:nvPr/>
          </p:nvSpPr>
          <p:spPr>
            <a:xfrm>
              <a:off x="5101920" y="1825560"/>
              <a:ext cx="6171120" cy="2203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Rectangle 9"/>
            <p:cNvSpPr/>
            <p:nvPr/>
          </p:nvSpPr>
          <p:spPr>
            <a:xfrm>
              <a:off x="5211720" y="1844640"/>
              <a:ext cx="215208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7" name="Rectangle 10"/>
            <p:cNvSpPr/>
            <p:nvPr/>
          </p:nvSpPr>
          <p:spPr>
            <a:xfrm>
              <a:off x="5373360" y="1849320"/>
              <a:ext cx="14860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Concetto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8" name="Rectangle 11"/>
            <p:cNvSpPr/>
            <p:nvPr/>
          </p:nvSpPr>
          <p:spPr>
            <a:xfrm>
              <a:off x="7075440" y="1844640"/>
              <a:ext cx="17802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9" name="Rectangle 12"/>
            <p:cNvSpPr/>
            <p:nvPr/>
          </p:nvSpPr>
          <p:spPr>
            <a:xfrm>
              <a:off x="7174800" y="1849320"/>
              <a:ext cx="15429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Costrutto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0" name="Rectangle 13"/>
            <p:cNvSpPr/>
            <p:nvPr/>
          </p:nvSpPr>
          <p:spPr>
            <a:xfrm>
              <a:off x="8874000" y="1844640"/>
              <a:ext cx="15069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1" name="Rectangle 14"/>
            <p:cNvSpPr/>
            <p:nvPr/>
          </p:nvSpPr>
          <p:spPr>
            <a:xfrm>
              <a:off x="8962200" y="1849320"/>
              <a:ext cx="12963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Accessi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2" name="Rectangle 15"/>
            <p:cNvSpPr/>
            <p:nvPr/>
          </p:nvSpPr>
          <p:spPr>
            <a:xfrm>
              <a:off x="10401120" y="1844640"/>
              <a:ext cx="8910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3" name="Rectangle 16"/>
            <p:cNvSpPr/>
            <p:nvPr/>
          </p:nvSpPr>
          <p:spPr>
            <a:xfrm>
              <a:off x="10475280" y="1849320"/>
              <a:ext cx="7174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Tipo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4" name="Rectangle 17"/>
            <p:cNvSpPr/>
            <p:nvPr/>
          </p:nvSpPr>
          <p:spPr>
            <a:xfrm>
              <a:off x="5194080" y="18255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Line 18"/>
            <p:cNvSpPr/>
            <p:nvPr/>
          </p:nvSpPr>
          <p:spPr>
            <a:xfrm>
              <a:off x="5194080" y="18252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Rectangle 19"/>
            <p:cNvSpPr/>
            <p:nvPr/>
          </p:nvSpPr>
          <p:spPr>
            <a:xfrm>
              <a:off x="5194080" y="1825560"/>
              <a:ext cx="165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Line 20"/>
            <p:cNvSpPr/>
            <p:nvPr/>
          </p:nvSpPr>
          <p:spPr>
            <a:xfrm>
              <a:off x="519408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8" name="Line 21"/>
            <p:cNvSpPr/>
            <p:nvPr/>
          </p:nvSpPr>
          <p:spPr>
            <a:xfrm>
              <a:off x="519408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9" name="Rectangle 22"/>
            <p:cNvSpPr/>
            <p:nvPr/>
          </p:nvSpPr>
          <p:spPr>
            <a:xfrm>
              <a:off x="5211720" y="1825560"/>
              <a:ext cx="18453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0" name="Line 23"/>
            <p:cNvSpPr/>
            <p:nvPr/>
          </p:nvSpPr>
          <p:spPr>
            <a:xfrm>
              <a:off x="5211360" y="1825200"/>
              <a:ext cx="1846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1" name="Rectangle 24"/>
            <p:cNvSpPr/>
            <p:nvPr/>
          </p:nvSpPr>
          <p:spPr>
            <a:xfrm>
              <a:off x="5211720" y="1842840"/>
              <a:ext cx="184536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2" name="Rectangle 25"/>
            <p:cNvSpPr/>
            <p:nvPr/>
          </p:nvSpPr>
          <p:spPr>
            <a:xfrm>
              <a:off x="7057800" y="1842840"/>
              <a:ext cx="16560" cy="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3" name="Line 26"/>
            <p:cNvSpPr/>
            <p:nvPr/>
          </p:nvSpPr>
          <p:spPr>
            <a:xfrm>
              <a:off x="7057800" y="1842840"/>
              <a:ext cx="17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4" name="Rectangle 27"/>
            <p:cNvSpPr/>
            <p:nvPr/>
          </p:nvSpPr>
          <p:spPr>
            <a:xfrm>
              <a:off x="7057800" y="1825560"/>
              <a:ext cx="165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5" name="Line 28"/>
            <p:cNvSpPr/>
            <p:nvPr/>
          </p:nvSpPr>
          <p:spPr>
            <a:xfrm>
              <a:off x="705780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6" name="Line 29"/>
            <p:cNvSpPr/>
            <p:nvPr/>
          </p:nvSpPr>
          <p:spPr>
            <a:xfrm>
              <a:off x="705780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7" name="Rectangle 30"/>
            <p:cNvSpPr/>
            <p:nvPr/>
          </p:nvSpPr>
          <p:spPr>
            <a:xfrm>
              <a:off x="7075440" y="1825560"/>
              <a:ext cx="178020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8" name="Line 31"/>
            <p:cNvSpPr/>
            <p:nvPr/>
          </p:nvSpPr>
          <p:spPr>
            <a:xfrm>
              <a:off x="7075080" y="1825200"/>
              <a:ext cx="1781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9" name="Rectangle 32"/>
            <p:cNvSpPr/>
            <p:nvPr/>
          </p:nvSpPr>
          <p:spPr>
            <a:xfrm>
              <a:off x="7075440" y="1842840"/>
              <a:ext cx="17802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Rectangle 33"/>
            <p:cNvSpPr/>
            <p:nvPr/>
          </p:nvSpPr>
          <p:spPr>
            <a:xfrm>
              <a:off x="8856360" y="1842840"/>
              <a:ext cx="16560" cy="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Line 34"/>
            <p:cNvSpPr/>
            <p:nvPr/>
          </p:nvSpPr>
          <p:spPr>
            <a:xfrm>
              <a:off x="8856360" y="1842840"/>
              <a:ext cx="17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Rectangle 35"/>
            <p:cNvSpPr/>
            <p:nvPr/>
          </p:nvSpPr>
          <p:spPr>
            <a:xfrm>
              <a:off x="8856360" y="1825560"/>
              <a:ext cx="165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3" name="Line 36"/>
            <p:cNvSpPr/>
            <p:nvPr/>
          </p:nvSpPr>
          <p:spPr>
            <a:xfrm>
              <a:off x="885636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4" name="Line 37"/>
            <p:cNvSpPr/>
            <p:nvPr/>
          </p:nvSpPr>
          <p:spPr>
            <a:xfrm>
              <a:off x="885636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5" name="Rectangle 38"/>
            <p:cNvSpPr/>
            <p:nvPr/>
          </p:nvSpPr>
          <p:spPr>
            <a:xfrm>
              <a:off x="8874000" y="1825560"/>
              <a:ext cx="15069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" name="Line 39"/>
            <p:cNvSpPr/>
            <p:nvPr/>
          </p:nvSpPr>
          <p:spPr>
            <a:xfrm>
              <a:off x="8873640" y="1825200"/>
              <a:ext cx="15084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" name="Rectangle 40"/>
            <p:cNvSpPr/>
            <p:nvPr/>
          </p:nvSpPr>
          <p:spPr>
            <a:xfrm>
              <a:off x="8874000" y="1842840"/>
              <a:ext cx="150696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8" name="Rectangle 41"/>
            <p:cNvSpPr/>
            <p:nvPr/>
          </p:nvSpPr>
          <p:spPr>
            <a:xfrm>
              <a:off x="10382040" y="1842840"/>
              <a:ext cx="18000" cy="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9" name="Line 42"/>
            <p:cNvSpPr/>
            <p:nvPr/>
          </p:nvSpPr>
          <p:spPr>
            <a:xfrm>
              <a:off x="10382040" y="1842840"/>
              <a:ext cx="18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0" name="Rectangle 43"/>
            <p:cNvSpPr/>
            <p:nvPr/>
          </p:nvSpPr>
          <p:spPr>
            <a:xfrm>
              <a:off x="10382040" y="1825560"/>
              <a:ext cx="1800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1" name="Line 44"/>
            <p:cNvSpPr/>
            <p:nvPr/>
          </p:nvSpPr>
          <p:spPr>
            <a:xfrm>
              <a:off x="10382040" y="1825200"/>
              <a:ext cx="187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2" name="Line 45"/>
            <p:cNvSpPr/>
            <p:nvPr/>
          </p:nvSpPr>
          <p:spPr>
            <a:xfrm>
              <a:off x="1038204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3" name="Rectangle 46"/>
            <p:cNvSpPr/>
            <p:nvPr/>
          </p:nvSpPr>
          <p:spPr>
            <a:xfrm>
              <a:off x="10401120" y="1825560"/>
              <a:ext cx="89100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4" name="Line 47"/>
            <p:cNvSpPr/>
            <p:nvPr/>
          </p:nvSpPr>
          <p:spPr>
            <a:xfrm>
              <a:off x="10400760" y="1825200"/>
              <a:ext cx="892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5" name="Rectangle 48"/>
            <p:cNvSpPr/>
            <p:nvPr/>
          </p:nvSpPr>
          <p:spPr>
            <a:xfrm>
              <a:off x="10401120" y="1842840"/>
              <a:ext cx="8910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6" name="Rectangle 49"/>
            <p:cNvSpPr/>
            <p:nvPr/>
          </p:nvSpPr>
          <p:spPr>
            <a:xfrm>
              <a:off x="11293200" y="18255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7" name="Line 50"/>
            <p:cNvSpPr/>
            <p:nvPr/>
          </p:nvSpPr>
          <p:spPr>
            <a:xfrm>
              <a:off x="11293200" y="18252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8" name="Rectangle 51"/>
            <p:cNvSpPr/>
            <p:nvPr/>
          </p:nvSpPr>
          <p:spPr>
            <a:xfrm>
              <a:off x="11293200" y="1825560"/>
              <a:ext cx="165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9" name="Line 52"/>
            <p:cNvSpPr/>
            <p:nvPr/>
          </p:nvSpPr>
          <p:spPr>
            <a:xfrm>
              <a:off x="1129320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0" name="Line 53"/>
            <p:cNvSpPr/>
            <p:nvPr/>
          </p:nvSpPr>
          <p:spPr>
            <a:xfrm>
              <a:off x="1129320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1" name="Rectangle 54"/>
            <p:cNvSpPr/>
            <p:nvPr/>
          </p:nvSpPr>
          <p:spPr>
            <a:xfrm>
              <a:off x="5194080" y="184464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2" name="Line 55"/>
            <p:cNvSpPr/>
            <p:nvPr/>
          </p:nvSpPr>
          <p:spPr>
            <a:xfrm>
              <a:off x="519408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3" name="Rectangle 56"/>
            <p:cNvSpPr/>
            <p:nvPr/>
          </p:nvSpPr>
          <p:spPr>
            <a:xfrm>
              <a:off x="7057800" y="184464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4" name="Line 57"/>
            <p:cNvSpPr/>
            <p:nvPr/>
          </p:nvSpPr>
          <p:spPr>
            <a:xfrm>
              <a:off x="705780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5" name="Rectangle 58"/>
            <p:cNvSpPr/>
            <p:nvPr/>
          </p:nvSpPr>
          <p:spPr>
            <a:xfrm>
              <a:off x="8856360" y="184464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6" name="Line 59"/>
            <p:cNvSpPr/>
            <p:nvPr/>
          </p:nvSpPr>
          <p:spPr>
            <a:xfrm>
              <a:off x="885636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7" name="Rectangle 60"/>
            <p:cNvSpPr/>
            <p:nvPr/>
          </p:nvSpPr>
          <p:spPr>
            <a:xfrm>
              <a:off x="10382040" y="1844640"/>
              <a:ext cx="1800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Line 61"/>
            <p:cNvSpPr/>
            <p:nvPr/>
          </p:nvSpPr>
          <p:spPr>
            <a:xfrm>
              <a:off x="1038204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Rectangle 62"/>
            <p:cNvSpPr/>
            <p:nvPr/>
          </p:nvSpPr>
          <p:spPr>
            <a:xfrm>
              <a:off x="11293200" y="184464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Line 63"/>
            <p:cNvSpPr/>
            <p:nvPr/>
          </p:nvSpPr>
          <p:spPr>
            <a:xfrm>
              <a:off x="1129320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Rectangle 64"/>
            <p:cNvSpPr/>
            <p:nvPr/>
          </p:nvSpPr>
          <p:spPr>
            <a:xfrm>
              <a:off x="5211720" y="2261880"/>
              <a:ext cx="18453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Rectangle 65"/>
            <p:cNvSpPr/>
            <p:nvPr/>
          </p:nvSpPr>
          <p:spPr>
            <a:xfrm>
              <a:off x="5477040" y="2277720"/>
              <a:ext cx="127764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Persona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Rectangle 66"/>
            <p:cNvSpPr/>
            <p:nvPr/>
          </p:nvSpPr>
          <p:spPr>
            <a:xfrm>
              <a:off x="7075440" y="2261880"/>
              <a:ext cx="17802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4" name="Rectangle 67"/>
            <p:cNvSpPr/>
            <p:nvPr/>
          </p:nvSpPr>
          <p:spPr>
            <a:xfrm>
              <a:off x="7512840" y="2277720"/>
              <a:ext cx="8776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Entità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5" name="Rectangle 68"/>
            <p:cNvSpPr/>
            <p:nvPr/>
          </p:nvSpPr>
          <p:spPr>
            <a:xfrm>
              <a:off x="8874000" y="2261880"/>
              <a:ext cx="15069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6" name="Rectangle 69"/>
            <p:cNvSpPr/>
            <p:nvPr/>
          </p:nvSpPr>
          <p:spPr>
            <a:xfrm>
              <a:off x="9529560" y="227772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1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7" name="Rectangle 70"/>
            <p:cNvSpPr/>
            <p:nvPr/>
          </p:nvSpPr>
          <p:spPr>
            <a:xfrm>
              <a:off x="10401120" y="2261880"/>
              <a:ext cx="87192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8" name="Rectangle 71"/>
            <p:cNvSpPr/>
            <p:nvPr/>
          </p:nvSpPr>
          <p:spPr>
            <a:xfrm>
              <a:off x="10728000" y="2277720"/>
              <a:ext cx="2289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S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9" name="Rectangle 72"/>
            <p:cNvSpPr/>
            <p:nvPr/>
          </p:nvSpPr>
          <p:spPr>
            <a:xfrm>
              <a:off x="5194080" y="224280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0" name="Line 73"/>
            <p:cNvSpPr/>
            <p:nvPr/>
          </p:nvSpPr>
          <p:spPr>
            <a:xfrm>
              <a:off x="519408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1" name="Rectangle 74"/>
            <p:cNvSpPr/>
            <p:nvPr/>
          </p:nvSpPr>
          <p:spPr>
            <a:xfrm>
              <a:off x="5211720" y="2242800"/>
              <a:ext cx="18453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2" name="Line 75"/>
            <p:cNvSpPr/>
            <p:nvPr/>
          </p:nvSpPr>
          <p:spPr>
            <a:xfrm>
              <a:off x="5211360" y="2242800"/>
              <a:ext cx="18464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3" name="Rectangle 76"/>
            <p:cNvSpPr/>
            <p:nvPr/>
          </p:nvSpPr>
          <p:spPr>
            <a:xfrm>
              <a:off x="5211720" y="2260440"/>
              <a:ext cx="184536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4" name="Rectangle 77"/>
            <p:cNvSpPr/>
            <p:nvPr/>
          </p:nvSpPr>
          <p:spPr>
            <a:xfrm>
              <a:off x="7057800" y="224280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5" name="Line 78"/>
            <p:cNvSpPr/>
            <p:nvPr/>
          </p:nvSpPr>
          <p:spPr>
            <a:xfrm>
              <a:off x="705780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6" name="Rectangle 79"/>
            <p:cNvSpPr/>
            <p:nvPr/>
          </p:nvSpPr>
          <p:spPr>
            <a:xfrm>
              <a:off x="7075440" y="2242800"/>
              <a:ext cx="178020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7" name="Line 80"/>
            <p:cNvSpPr/>
            <p:nvPr/>
          </p:nvSpPr>
          <p:spPr>
            <a:xfrm>
              <a:off x="7075080" y="2242800"/>
              <a:ext cx="1781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8" name="Rectangle 81"/>
            <p:cNvSpPr/>
            <p:nvPr/>
          </p:nvSpPr>
          <p:spPr>
            <a:xfrm>
              <a:off x="7075440" y="2260440"/>
              <a:ext cx="17802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Rectangle 82"/>
            <p:cNvSpPr/>
            <p:nvPr/>
          </p:nvSpPr>
          <p:spPr>
            <a:xfrm>
              <a:off x="8856360" y="224280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0" name="Line 83"/>
            <p:cNvSpPr/>
            <p:nvPr/>
          </p:nvSpPr>
          <p:spPr>
            <a:xfrm>
              <a:off x="885636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1" name="Rectangle 84"/>
            <p:cNvSpPr/>
            <p:nvPr/>
          </p:nvSpPr>
          <p:spPr>
            <a:xfrm>
              <a:off x="8874000" y="2242800"/>
              <a:ext cx="150696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2" name="Line 85"/>
            <p:cNvSpPr/>
            <p:nvPr/>
          </p:nvSpPr>
          <p:spPr>
            <a:xfrm>
              <a:off x="8873640" y="2242800"/>
              <a:ext cx="15084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3" name="Rectangle 86"/>
            <p:cNvSpPr/>
            <p:nvPr/>
          </p:nvSpPr>
          <p:spPr>
            <a:xfrm>
              <a:off x="8874000" y="2260440"/>
              <a:ext cx="150696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4" name="Rectangle 87"/>
            <p:cNvSpPr/>
            <p:nvPr/>
          </p:nvSpPr>
          <p:spPr>
            <a:xfrm>
              <a:off x="10382040" y="2242800"/>
              <a:ext cx="1800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5" name="Line 88"/>
            <p:cNvSpPr/>
            <p:nvPr/>
          </p:nvSpPr>
          <p:spPr>
            <a:xfrm>
              <a:off x="1038204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6" name="Rectangle 89"/>
            <p:cNvSpPr/>
            <p:nvPr/>
          </p:nvSpPr>
          <p:spPr>
            <a:xfrm>
              <a:off x="10401120" y="2242800"/>
              <a:ext cx="891000" cy="165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7" name="Line 90"/>
            <p:cNvSpPr/>
            <p:nvPr/>
          </p:nvSpPr>
          <p:spPr>
            <a:xfrm>
              <a:off x="10400760" y="2242800"/>
              <a:ext cx="8924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8" name="Rectangle 91"/>
            <p:cNvSpPr/>
            <p:nvPr/>
          </p:nvSpPr>
          <p:spPr>
            <a:xfrm>
              <a:off x="10401120" y="2260440"/>
              <a:ext cx="8910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9" name="Rectangle 92"/>
            <p:cNvSpPr/>
            <p:nvPr/>
          </p:nvSpPr>
          <p:spPr>
            <a:xfrm>
              <a:off x="11293200" y="224280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0" name="Line 93"/>
            <p:cNvSpPr/>
            <p:nvPr/>
          </p:nvSpPr>
          <p:spPr>
            <a:xfrm>
              <a:off x="1129320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1" name="Rectangle 94"/>
            <p:cNvSpPr/>
            <p:nvPr/>
          </p:nvSpPr>
          <p:spPr>
            <a:xfrm>
              <a:off x="5194080" y="226188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2" name="Line 95"/>
            <p:cNvSpPr/>
            <p:nvPr/>
          </p:nvSpPr>
          <p:spPr>
            <a:xfrm>
              <a:off x="519408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3" name="Rectangle 96"/>
            <p:cNvSpPr/>
            <p:nvPr/>
          </p:nvSpPr>
          <p:spPr>
            <a:xfrm>
              <a:off x="7057800" y="226188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4" name="Line 97"/>
            <p:cNvSpPr/>
            <p:nvPr/>
          </p:nvSpPr>
          <p:spPr>
            <a:xfrm>
              <a:off x="705780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5" name="Rectangle 98"/>
            <p:cNvSpPr/>
            <p:nvPr/>
          </p:nvSpPr>
          <p:spPr>
            <a:xfrm>
              <a:off x="8856360" y="226188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6" name="Line 99"/>
            <p:cNvSpPr/>
            <p:nvPr/>
          </p:nvSpPr>
          <p:spPr>
            <a:xfrm>
              <a:off x="885636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7" name="Rectangle 100"/>
            <p:cNvSpPr/>
            <p:nvPr/>
          </p:nvSpPr>
          <p:spPr>
            <a:xfrm>
              <a:off x="10382040" y="2261880"/>
              <a:ext cx="1800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8" name="Line 101"/>
            <p:cNvSpPr/>
            <p:nvPr/>
          </p:nvSpPr>
          <p:spPr>
            <a:xfrm>
              <a:off x="1038204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9" name="Rectangle 102"/>
            <p:cNvSpPr/>
            <p:nvPr/>
          </p:nvSpPr>
          <p:spPr>
            <a:xfrm>
              <a:off x="11293200" y="226188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0" name="Line 103"/>
            <p:cNvSpPr/>
            <p:nvPr/>
          </p:nvSpPr>
          <p:spPr>
            <a:xfrm>
              <a:off x="1129320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1" name="Rectangle 104"/>
            <p:cNvSpPr/>
            <p:nvPr/>
          </p:nvSpPr>
          <p:spPr>
            <a:xfrm>
              <a:off x="5211720" y="2660400"/>
              <a:ext cx="1845360" cy="3974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2" name="Rectangle 105"/>
            <p:cNvSpPr/>
            <p:nvPr/>
          </p:nvSpPr>
          <p:spPr>
            <a:xfrm>
              <a:off x="5301000" y="2673000"/>
              <a:ext cx="16203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Residenza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3" name="Rectangle 106"/>
            <p:cNvSpPr/>
            <p:nvPr/>
          </p:nvSpPr>
          <p:spPr>
            <a:xfrm>
              <a:off x="7075440" y="2660400"/>
              <a:ext cx="1780200" cy="3974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4" name="Rectangle 107"/>
            <p:cNvSpPr/>
            <p:nvPr/>
          </p:nvSpPr>
          <p:spPr>
            <a:xfrm>
              <a:off x="7181640" y="2673000"/>
              <a:ext cx="15249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Relazione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5" name="Rectangle 108"/>
            <p:cNvSpPr/>
            <p:nvPr/>
          </p:nvSpPr>
          <p:spPr>
            <a:xfrm>
              <a:off x="8874000" y="2660400"/>
              <a:ext cx="1506960" cy="3974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6" name="Rectangle 109"/>
            <p:cNvSpPr/>
            <p:nvPr/>
          </p:nvSpPr>
          <p:spPr>
            <a:xfrm>
              <a:off x="9529560" y="267300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1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7" name="Rectangle 110"/>
            <p:cNvSpPr/>
            <p:nvPr/>
          </p:nvSpPr>
          <p:spPr>
            <a:xfrm>
              <a:off x="10401120" y="2660400"/>
              <a:ext cx="871920" cy="3974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Rectangle 111"/>
            <p:cNvSpPr/>
            <p:nvPr/>
          </p:nvSpPr>
          <p:spPr>
            <a:xfrm>
              <a:off x="10728000" y="2673000"/>
              <a:ext cx="2289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S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9" name="Rectangle 112"/>
            <p:cNvSpPr/>
            <p:nvPr/>
          </p:nvSpPr>
          <p:spPr>
            <a:xfrm>
              <a:off x="5194080" y="266040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0" name="Line 113"/>
            <p:cNvSpPr/>
            <p:nvPr/>
          </p:nvSpPr>
          <p:spPr>
            <a:xfrm>
              <a:off x="519408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1" name="Rectangle 114"/>
            <p:cNvSpPr/>
            <p:nvPr/>
          </p:nvSpPr>
          <p:spPr>
            <a:xfrm>
              <a:off x="7057800" y="266040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2" name="Line 115"/>
            <p:cNvSpPr/>
            <p:nvPr/>
          </p:nvSpPr>
          <p:spPr>
            <a:xfrm>
              <a:off x="705780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3" name="Rectangle 116"/>
            <p:cNvSpPr/>
            <p:nvPr/>
          </p:nvSpPr>
          <p:spPr>
            <a:xfrm>
              <a:off x="8856360" y="266040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4" name="Line 117"/>
            <p:cNvSpPr/>
            <p:nvPr/>
          </p:nvSpPr>
          <p:spPr>
            <a:xfrm>
              <a:off x="885636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5" name="Rectangle 118"/>
            <p:cNvSpPr/>
            <p:nvPr/>
          </p:nvSpPr>
          <p:spPr>
            <a:xfrm>
              <a:off x="10382040" y="2660400"/>
              <a:ext cx="1800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6" name="Line 119"/>
            <p:cNvSpPr/>
            <p:nvPr/>
          </p:nvSpPr>
          <p:spPr>
            <a:xfrm>
              <a:off x="1038204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7" name="Rectangle 120"/>
            <p:cNvSpPr/>
            <p:nvPr/>
          </p:nvSpPr>
          <p:spPr>
            <a:xfrm>
              <a:off x="11293200" y="266040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8" name="Line 121"/>
            <p:cNvSpPr/>
            <p:nvPr/>
          </p:nvSpPr>
          <p:spPr>
            <a:xfrm>
              <a:off x="1129320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9" name="Rectangle 122"/>
            <p:cNvSpPr/>
            <p:nvPr/>
          </p:nvSpPr>
          <p:spPr>
            <a:xfrm>
              <a:off x="5211720" y="3058920"/>
              <a:ext cx="18453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" name="Rectangle 123"/>
            <p:cNvSpPr/>
            <p:nvPr/>
          </p:nvSpPr>
          <p:spPr>
            <a:xfrm>
              <a:off x="5770800" y="3073320"/>
              <a:ext cx="7056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Città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1" name="Rectangle 124"/>
            <p:cNvSpPr/>
            <p:nvPr/>
          </p:nvSpPr>
          <p:spPr>
            <a:xfrm>
              <a:off x="7075440" y="3058920"/>
              <a:ext cx="17802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2" name="Rectangle 125"/>
            <p:cNvSpPr/>
            <p:nvPr/>
          </p:nvSpPr>
          <p:spPr>
            <a:xfrm>
              <a:off x="7512840" y="3073320"/>
              <a:ext cx="8776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Entità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3" name="Rectangle 126"/>
            <p:cNvSpPr/>
            <p:nvPr/>
          </p:nvSpPr>
          <p:spPr>
            <a:xfrm>
              <a:off x="8874000" y="3058920"/>
              <a:ext cx="15069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4" name="Rectangle 127"/>
            <p:cNvSpPr/>
            <p:nvPr/>
          </p:nvSpPr>
          <p:spPr>
            <a:xfrm>
              <a:off x="9529560" y="307332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1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5" name="Rectangle 128"/>
            <p:cNvSpPr/>
            <p:nvPr/>
          </p:nvSpPr>
          <p:spPr>
            <a:xfrm>
              <a:off x="10401120" y="3058920"/>
              <a:ext cx="87192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6" name="Rectangle 129"/>
            <p:cNvSpPr/>
            <p:nvPr/>
          </p:nvSpPr>
          <p:spPr>
            <a:xfrm>
              <a:off x="10745640" y="307332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L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7" name="Rectangle 130"/>
            <p:cNvSpPr/>
            <p:nvPr/>
          </p:nvSpPr>
          <p:spPr>
            <a:xfrm>
              <a:off x="5194080" y="305892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8" name="Line 131"/>
            <p:cNvSpPr/>
            <p:nvPr/>
          </p:nvSpPr>
          <p:spPr>
            <a:xfrm>
              <a:off x="519408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9" name="Rectangle 132"/>
            <p:cNvSpPr/>
            <p:nvPr/>
          </p:nvSpPr>
          <p:spPr>
            <a:xfrm>
              <a:off x="7057800" y="305892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0" name="Line 133"/>
            <p:cNvSpPr/>
            <p:nvPr/>
          </p:nvSpPr>
          <p:spPr>
            <a:xfrm>
              <a:off x="705780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1" name="Rectangle 134"/>
            <p:cNvSpPr/>
            <p:nvPr/>
          </p:nvSpPr>
          <p:spPr>
            <a:xfrm>
              <a:off x="8856360" y="305892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2" name="Line 135"/>
            <p:cNvSpPr/>
            <p:nvPr/>
          </p:nvSpPr>
          <p:spPr>
            <a:xfrm>
              <a:off x="885636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3" name="Rectangle 136"/>
            <p:cNvSpPr/>
            <p:nvPr/>
          </p:nvSpPr>
          <p:spPr>
            <a:xfrm>
              <a:off x="10382040" y="3058920"/>
              <a:ext cx="1800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4" name="Line 137"/>
            <p:cNvSpPr/>
            <p:nvPr/>
          </p:nvSpPr>
          <p:spPr>
            <a:xfrm>
              <a:off x="1038204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5" name="Rectangle 138"/>
            <p:cNvSpPr/>
            <p:nvPr/>
          </p:nvSpPr>
          <p:spPr>
            <a:xfrm>
              <a:off x="11293200" y="3058920"/>
              <a:ext cx="16560" cy="397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6" name="Line 139"/>
            <p:cNvSpPr/>
            <p:nvPr/>
          </p:nvSpPr>
          <p:spPr>
            <a:xfrm>
              <a:off x="1129320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7" name="Rectangle 140"/>
            <p:cNvSpPr/>
            <p:nvPr/>
          </p:nvSpPr>
          <p:spPr>
            <a:xfrm>
              <a:off x="5211720" y="3458880"/>
              <a:ext cx="1845360" cy="3956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8" name="Rectangle 141"/>
            <p:cNvSpPr/>
            <p:nvPr/>
          </p:nvSpPr>
          <p:spPr>
            <a:xfrm>
              <a:off x="5770800" y="3471840"/>
              <a:ext cx="7056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Città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9" name="Rectangle 142"/>
            <p:cNvSpPr/>
            <p:nvPr/>
          </p:nvSpPr>
          <p:spPr>
            <a:xfrm>
              <a:off x="7075440" y="3458880"/>
              <a:ext cx="1780200" cy="3956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0" name="Rectangle 143"/>
            <p:cNvSpPr/>
            <p:nvPr/>
          </p:nvSpPr>
          <p:spPr>
            <a:xfrm>
              <a:off x="7512840" y="3471840"/>
              <a:ext cx="8776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Entità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1" name="Rectangle 144"/>
            <p:cNvSpPr/>
            <p:nvPr/>
          </p:nvSpPr>
          <p:spPr>
            <a:xfrm>
              <a:off x="8874000" y="3458880"/>
              <a:ext cx="1506960" cy="3956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2" name="Rectangle 145"/>
            <p:cNvSpPr/>
            <p:nvPr/>
          </p:nvSpPr>
          <p:spPr>
            <a:xfrm>
              <a:off x="9529560" y="347184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1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3" name="Rectangle 146"/>
            <p:cNvSpPr/>
            <p:nvPr/>
          </p:nvSpPr>
          <p:spPr>
            <a:xfrm>
              <a:off x="10401120" y="3458880"/>
              <a:ext cx="871920" cy="39564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4" name="Rectangle 147"/>
            <p:cNvSpPr/>
            <p:nvPr/>
          </p:nvSpPr>
          <p:spPr>
            <a:xfrm>
              <a:off x="10728000" y="3471840"/>
              <a:ext cx="2289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S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5" name="Rectangle 148"/>
            <p:cNvSpPr/>
            <p:nvPr/>
          </p:nvSpPr>
          <p:spPr>
            <a:xfrm>
              <a:off x="5194080" y="3458880"/>
              <a:ext cx="16560" cy="3956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6" name="Line 149"/>
            <p:cNvSpPr/>
            <p:nvPr/>
          </p:nvSpPr>
          <p:spPr>
            <a:xfrm>
              <a:off x="519408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7" name="Rectangle 150"/>
            <p:cNvSpPr/>
            <p:nvPr/>
          </p:nvSpPr>
          <p:spPr>
            <a:xfrm>
              <a:off x="519408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8" name="Line 151"/>
            <p:cNvSpPr/>
            <p:nvPr/>
          </p:nvSpPr>
          <p:spPr>
            <a:xfrm>
              <a:off x="519408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9" name="Line 152"/>
            <p:cNvSpPr/>
            <p:nvPr/>
          </p:nvSpPr>
          <p:spPr>
            <a:xfrm>
              <a:off x="519408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0" name="Rectangle 153"/>
            <p:cNvSpPr/>
            <p:nvPr/>
          </p:nvSpPr>
          <p:spPr>
            <a:xfrm>
              <a:off x="519408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1" name="Line 154"/>
            <p:cNvSpPr/>
            <p:nvPr/>
          </p:nvSpPr>
          <p:spPr>
            <a:xfrm>
              <a:off x="519408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2" name="Line 155"/>
            <p:cNvSpPr/>
            <p:nvPr/>
          </p:nvSpPr>
          <p:spPr>
            <a:xfrm>
              <a:off x="519408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3" name="Rectangle 156"/>
            <p:cNvSpPr/>
            <p:nvPr/>
          </p:nvSpPr>
          <p:spPr>
            <a:xfrm>
              <a:off x="5211720" y="3855960"/>
              <a:ext cx="18453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4" name="Line 157"/>
            <p:cNvSpPr/>
            <p:nvPr/>
          </p:nvSpPr>
          <p:spPr>
            <a:xfrm>
              <a:off x="5211360" y="3855600"/>
              <a:ext cx="1846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5" name="Rectangle 158"/>
            <p:cNvSpPr/>
            <p:nvPr/>
          </p:nvSpPr>
          <p:spPr>
            <a:xfrm>
              <a:off x="7057800" y="3458880"/>
              <a:ext cx="16560" cy="3956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6" name="Line 159"/>
            <p:cNvSpPr/>
            <p:nvPr/>
          </p:nvSpPr>
          <p:spPr>
            <a:xfrm>
              <a:off x="705780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7" name="Rectangle 160"/>
            <p:cNvSpPr/>
            <p:nvPr/>
          </p:nvSpPr>
          <p:spPr>
            <a:xfrm>
              <a:off x="705780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8" name="Line 161"/>
            <p:cNvSpPr/>
            <p:nvPr/>
          </p:nvSpPr>
          <p:spPr>
            <a:xfrm>
              <a:off x="70578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9" name="Line 162"/>
            <p:cNvSpPr/>
            <p:nvPr/>
          </p:nvSpPr>
          <p:spPr>
            <a:xfrm>
              <a:off x="70578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0" name="Rectangle 163"/>
            <p:cNvSpPr/>
            <p:nvPr/>
          </p:nvSpPr>
          <p:spPr>
            <a:xfrm>
              <a:off x="7075440" y="3855960"/>
              <a:ext cx="178020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1" name="Line 164"/>
            <p:cNvSpPr/>
            <p:nvPr/>
          </p:nvSpPr>
          <p:spPr>
            <a:xfrm>
              <a:off x="7075080" y="3855600"/>
              <a:ext cx="1781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2" name="Rectangle 165"/>
            <p:cNvSpPr/>
            <p:nvPr/>
          </p:nvSpPr>
          <p:spPr>
            <a:xfrm>
              <a:off x="8856360" y="3458880"/>
              <a:ext cx="16560" cy="3956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3" name="Line 166"/>
            <p:cNvSpPr/>
            <p:nvPr/>
          </p:nvSpPr>
          <p:spPr>
            <a:xfrm>
              <a:off x="885636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4" name="Rectangle 167"/>
            <p:cNvSpPr/>
            <p:nvPr/>
          </p:nvSpPr>
          <p:spPr>
            <a:xfrm>
              <a:off x="885636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5" name="Line 168"/>
            <p:cNvSpPr/>
            <p:nvPr/>
          </p:nvSpPr>
          <p:spPr>
            <a:xfrm>
              <a:off x="885636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6" name="Line 169"/>
            <p:cNvSpPr/>
            <p:nvPr/>
          </p:nvSpPr>
          <p:spPr>
            <a:xfrm>
              <a:off x="885636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7" name="Rectangle 170"/>
            <p:cNvSpPr/>
            <p:nvPr/>
          </p:nvSpPr>
          <p:spPr>
            <a:xfrm>
              <a:off x="8874000" y="3855960"/>
              <a:ext cx="15069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8" name="Line 171"/>
            <p:cNvSpPr/>
            <p:nvPr/>
          </p:nvSpPr>
          <p:spPr>
            <a:xfrm>
              <a:off x="8873640" y="3855600"/>
              <a:ext cx="15084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9" name="Rectangle 172"/>
            <p:cNvSpPr/>
            <p:nvPr/>
          </p:nvSpPr>
          <p:spPr>
            <a:xfrm>
              <a:off x="10382040" y="3458880"/>
              <a:ext cx="18000" cy="3956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0" name="Line 173"/>
            <p:cNvSpPr/>
            <p:nvPr/>
          </p:nvSpPr>
          <p:spPr>
            <a:xfrm>
              <a:off x="1038204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1" name="Rectangle 174"/>
            <p:cNvSpPr/>
            <p:nvPr/>
          </p:nvSpPr>
          <p:spPr>
            <a:xfrm>
              <a:off x="10382040" y="3855960"/>
              <a:ext cx="1800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2" name="Line 175"/>
            <p:cNvSpPr/>
            <p:nvPr/>
          </p:nvSpPr>
          <p:spPr>
            <a:xfrm>
              <a:off x="10382040" y="3855600"/>
              <a:ext cx="187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3" name="Line 176"/>
            <p:cNvSpPr/>
            <p:nvPr/>
          </p:nvSpPr>
          <p:spPr>
            <a:xfrm>
              <a:off x="1038204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4" name="Rectangle 177"/>
            <p:cNvSpPr/>
            <p:nvPr/>
          </p:nvSpPr>
          <p:spPr>
            <a:xfrm>
              <a:off x="10401120" y="3855960"/>
              <a:ext cx="89100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5" name="Line 178"/>
            <p:cNvSpPr/>
            <p:nvPr/>
          </p:nvSpPr>
          <p:spPr>
            <a:xfrm>
              <a:off x="10400760" y="3855600"/>
              <a:ext cx="892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6" name="Rectangle 179"/>
            <p:cNvSpPr/>
            <p:nvPr/>
          </p:nvSpPr>
          <p:spPr>
            <a:xfrm>
              <a:off x="11293200" y="3458880"/>
              <a:ext cx="16560" cy="3956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7" name="Line 180"/>
            <p:cNvSpPr/>
            <p:nvPr/>
          </p:nvSpPr>
          <p:spPr>
            <a:xfrm>
              <a:off x="1129320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8" name="Rectangle 181"/>
            <p:cNvSpPr/>
            <p:nvPr/>
          </p:nvSpPr>
          <p:spPr>
            <a:xfrm>
              <a:off x="1129320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9" name="Line 182"/>
            <p:cNvSpPr/>
            <p:nvPr/>
          </p:nvSpPr>
          <p:spPr>
            <a:xfrm>
              <a:off x="112932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0" name="Line 183"/>
            <p:cNvSpPr/>
            <p:nvPr/>
          </p:nvSpPr>
          <p:spPr>
            <a:xfrm>
              <a:off x="112932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1" name="Rectangle 184"/>
            <p:cNvSpPr/>
            <p:nvPr/>
          </p:nvSpPr>
          <p:spPr>
            <a:xfrm>
              <a:off x="11293200" y="3855960"/>
              <a:ext cx="16560" cy="18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2" name="Line 185"/>
            <p:cNvSpPr/>
            <p:nvPr/>
          </p:nvSpPr>
          <p:spPr>
            <a:xfrm>
              <a:off x="112932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3" name="Line 186"/>
            <p:cNvSpPr/>
            <p:nvPr/>
          </p:nvSpPr>
          <p:spPr>
            <a:xfrm>
              <a:off x="112932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84" name="Group 188"/>
          <p:cNvGrpSpPr/>
          <p:nvPr/>
        </p:nvGrpSpPr>
        <p:grpSpPr>
          <a:xfrm>
            <a:off x="5111640" y="5086080"/>
            <a:ext cx="6234480" cy="978480"/>
            <a:chOff x="5111640" y="5086080"/>
            <a:chExt cx="6234480" cy="978480"/>
          </a:xfrm>
        </p:grpSpPr>
        <p:sp>
          <p:nvSpPr>
            <p:cNvPr id="785" name="AutoShape 187"/>
            <p:cNvSpPr/>
            <p:nvPr/>
          </p:nvSpPr>
          <p:spPr>
            <a:xfrm>
              <a:off x="5111640" y="5086080"/>
              <a:ext cx="6234480" cy="97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6" name="Rectangle 189"/>
            <p:cNvSpPr/>
            <p:nvPr/>
          </p:nvSpPr>
          <p:spPr>
            <a:xfrm>
              <a:off x="5208480" y="5092560"/>
              <a:ext cx="1859400" cy="4006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7" name="Rectangle 190"/>
            <p:cNvSpPr/>
            <p:nvPr/>
          </p:nvSpPr>
          <p:spPr>
            <a:xfrm>
              <a:off x="5376960" y="5097240"/>
              <a:ext cx="14832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Concetto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8" name="Rectangle 191"/>
            <p:cNvSpPr/>
            <p:nvPr/>
          </p:nvSpPr>
          <p:spPr>
            <a:xfrm>
              <a:off x="7074000" y="5092560"/>
              <a:ext cx="1792800" cy="4006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9" name="Rectangle 192"/>
            <p:cNvSpPr/>
            <p:nvPr/>
          </p:nvSpPr>
          <p:spPr>
            <a:xfrm>
              <a:off x="7179840" y="5097240"/>
              <a:ext cx="15411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Costrutto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0" name="Rectangle 193"/>
            <p:cNvSpPr/>
            <p:nvPr/>
          </p:nvSpPr>
          <p:spPr>
            <a:xfrm>
              <a:off x="8874000" y="5092560"/>
              <a:ext cx="1519920" cy="4006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1" name="Rectangle 194"/>
            <p:cNvSpPr/>
            <p:nvPr/>
          </p:nvSpPr>
          <p:spPr>
            <a:xfrm>
              <a:off x="8968680" y="5097240"/>
              <a:ext cx="129636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Accessi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2" name="Rectangle 195"/>
            <p:cNvSpPr/>
            <p:nvPr/>
          </p:nvSpPr>
          <p:spPr>
            <a:xfrm>
              <a:off x="10401480" y="5092560"/>
              <a:ext cx="903960" cy="4006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3" name="Rectangle 196"/>
            <p:cNvSpPr/>
            <p:nvPr/>
          </p:nvSpPr>
          <p:spPr>
            <a:xfrm>
              <a:off x="10482120" y="5097240"/>
              <a:ext cx="7174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Tipo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4" name="Rectangle 197"/>
            <p:cNvSpPr/>
            <p:nvPr/>
          </p:nvSpPr>
          <p:spPr>
            <a:xfrm>
              <a:off x="5203800" y="508608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5" name="Line 198"/>
            <p:cNvSpPr/>
            <p:nvPr/>
          </p:nvSpPr>
          <p:spPr>
            <a:xfrm>
              <a:off x="520380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6" name="Line 199"/>
            <p:cNvSpPr/>
            <p:nvPr/>
          </p:nvSpPr>
          <p:spPr>
            <a:xfrm>
              <a:off x="520380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7" name="Rectangle 200"/>
            <p:cNvSpPr/>
            <p:nvPr/>
          </p:nvSpPr>
          <p:spPr>
            <a:xfrm>
              <a:off x="5203800" y="508608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8" name="Line 201"/>
            <p:cNvSpPr/>
            <p:nvPr/>
          </p:nvSpPr>
          <p:spPr>
            <a:xfrm>
              <a:off x="520380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9" name="Line 202"/>
            <p:cNvSpPr/>
            <p:nvPr/>
          </p:nvSpPr>
          <p:spPr>
            <a:xfrm>
              <a:off x="520380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0" name="Rectangle 203"/>
            <p:cNvSpPr/>
            <p:nvPr/>
          </p:nvSpPr>
          <p:spPr>
            <a:xfrm>
              <a:off x="5208480" y="5086080"/>
              <a:ext cx="1859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1" name="Line 204"/>
            <p:cNvSpPr/>
            <p:nvPr/>
          </p:nvSpPr>
          <p:spPr>
            <a:xfrm>
              <a:off x="5208480" y="5086080"/>
              <a:ext cx="1860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2" name="Rectangle 205"/>
            <p:cNvSpPr/>
            <p:nvPr/>
          </p:nvSpPr>
          <p:spPr>
            <a:xfrm>
              <a:off x="7069320" y="508608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3" name="Line 206"/>
            <p:cNvSpPr/>
            <p:nvPr/>
          </p:nvSpPr>
          <p:spPr>
            <a:xfrm>
              <a:off x="706896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4" name="Line 207"/>
            <p:cNvSpPr/>
            <p:nvPr/>
          </p:nvSpPr>
          <p:spPr>
            <a:xfrm>
              <a:off x="70689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5" name="Rectangle 208"/>
            <p:cNvSpPr/>
            <p:nvPr/>
          </p:nvSpPr>
          <p:spPr>
            <a:xfrm>
              <a:off x="7074000" y="5086080"/>
              <a:ext cx="17928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6" name="Line 209"/>
            <p:cNvSpPr/>
            <p:nvPr/>
          </p:nvSpPr>
          <p:spPr>
            <a:xfrm>
              <a:off x="7073640" y="5086080"/>
              <a:ext cx="17938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7" name="Rectangle 210"/>
            <p:cNvSpPr/>
            <p:nvPr/>
          </p:nvSpPr>
          <p:spPr>
            <a:xfrm>
              <a:off x="8867880" y="508608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8" name="Line 211"/>
            <p:cNvSpPr/>
            <p:nvPr/>
          </p:nvSpPr>
          <p:spPr>
            <a:xfrm>
              <a:off x="8867520" y="508608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9" name="Line 212"/>
            <p:cNvSpPr/>
            <p:nvPr/>
          </p:nvSpPr>
          <p:spPr>
            <a:xfrm>
              <a:off x="8867520" y="508608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0" name="Rectangle 213"/>
            <p:cNvSpPr/>
            <p:nvPr/>
          </p:nvSpPr>
          <p:spPr>
            <a:xfrm>
              <a:off x="8874000" y="5086080"/>
              <a:ext cx="151992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1" name="Line 214"/>
            <p:cNvSpPr/>
            <p:nvPr/>
          </p:nvSpPr>
          <p:spPr>
            <a:xfrm>
              <a:off x="8874000" y="5086080"/>
              <a:ext cx="15206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2" name="Rectangle 215"/>
            <p:cNvSpPr/>
            <p:nvPr/>
          </p:nvSpPr>
          <p:spPr>
            <a:xfrm>
              <a:off x="10395000" y="508608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3" name="Line 216"/>
            <p:cNvSpPr/>
            <p:nvPr/>
          </p:nvSpPr>
          <p:spPr>
            <a:xfrm>
              <a:off x="10394640" y="508608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4" name="Line 217"/>
            <p:cNvSpPr/>
            <p:nvPr/>
          </p:nvSpPr>
          <p:spPr>
            <a:xfrm>
              <a:off x="10394640" y="508608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5" name="Rectangle 218"/>
            <p:cNvSpPr/>
            <p:nvPr/>
          </p:nvSpPr>
          <p:spPr>
            <a:xfrm>
              <a:off x="10401480" y="5086080"/>
              <a:ext cx="90396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6" name="Line 219"/>
            <p:cNvSpPr/>
            <p:nvPr/>
          </p:nvSpPr>
          <p:spPr>
            <a:xfrm>
              <a:off x="10401120" y="5086080"/>
              <a:ext cx="905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7" name="Rectangle 220"/>
            <p:cNvSpPr/>
            <p:nvPr/>
          </p:nvSpPr>
          <p:spPr>
            <a:xfrm>
              <a:off x="11306160" y="508608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8" name="Line 221"/>
            <p:cNvSpPr/>
            <p:nvPr/>
          </p:nvSpPr>
          <p:spPr>
            <a:xfrm>
              <a:off x="11306160" y="508608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9" name="Line 222"/>
            <p:cNvSpPr/>
            <p:nvPr/>
          </p:nvSpPr>
          <p:spPr>
            <a:xfrm>
              <a:off x="113061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0" name="Rectangle 223"/>
            <p:cNvSpPr/>
            <p:nvPr/>
          </p:nvSpPr>
          <p:spPr>
            <a:xfrm>
              <a:off x="11306160" y="508608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1" name="Line 224"/>
            <p:cNvSpPr/>
            <p:nvPr/>
          </p:nvSpPr>
          <p:spPr>
            <a:xfrm>
              <a:off x="11306160" y="508608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2" name="Line 225"/>
            <p:cNvSpPr/>
            <p:nvPr/>
          </p:nvSpPr>
          <p:spPr>
            <a:xfrm>
              <a:off x="113061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3" name="Rectangle 226"/>
            <p:cNvSpPr/>
            <p:nvPr/>
          </p:nvSpPr>
          <p:spPr>
            <a:xfrm>
              <a:off x="5203800" y="5092560"/>
              <a:ext cx="3600" cy="398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4" name="Line 227"/>
            <p:cNvSpPr/>
            <p:nvPr/>
          </p:nvSpPr>
          <p:spPr>
            <a:xfrm>
              <a:off x="520380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5" name="Rectangle 228"/>
            <p:cNvSpPr/>
            <p:nvPr/>
          </p:nvSpPr>
          <p:spPr>
            <a:xfrm>
              <a:off x="7069320" y="5092560"/>
              <a:ext cx="3600" cy="398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6" name="Line 229"/>
            <p:cNvSpPr/>
            <p:nvPr/>
          </p:nvSpPr>
          <p:spPr>
            <a:xfrm>
              <a:off x="706896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7" name="Rectangle 230"/>
            <p:cNvSpPr/>
            <p:nvPr/>
          </p:nvSpPr>
          <p:spPr>
            <a:xfrm>
              <a:off x="8867880" y="5092560"/>
              <a:ext cx="5400" cy="398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8" name="Line 231"/>
            <p:cNvSpPr/>
            <p:nvPr/>
          </p:nvSpPr>
          <p:spPr>
            <a:xfrm>
              <a:off x="8867520" y="5092200"/>
              <a:ext cx="180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9" name="Rectangle 232"/>
            <p:cNvSpPr/>
            <p:nvPr/>
          </p:nvSpPr>
          <p:spPr>
            <a:xfrm>
              <a:off x="10395000" y="5092560"/>
              <a:ext cx="5400" cy="398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0" name="Line 233"/>
            <p:cNvSpPr/>
            <p:nvPr/>
          </p:nvSpPr>
          <p:spPr>
            <a:xfrm>
              <a:off x="10394640" y="5092200"/>
              <a:ext cx="180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1" name="Rectangle 234"/>
            <p:cNvSpPr/>
            <p:nvPr/>
          </p:nvSpPr>
          <p:spPr>
            <a:xfrm>
              <a:off x="11306160" y="5092560"/>
              <a:ext cx="5400" cy="3988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2" name="Line 235"/>
            <p:cNvSpPr/>
            <p:nvPr/>
          </p:nvSpPr>
          <p:spPr>
            <a:xfrm>
              <a:off x="1130616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3" name="Rectangle 236"/>
            <p:cNvSpPr/>
            <p:nvPr/>
          </p:nvSpPr>
          <p:spPr>
            <a:xfrm>
              <a:off x="5208480" y="5500440"/>
              <a:ext cx="18594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4" name="Rectangle 237"/>
            <p:cNvSpPr/>
            <p:nvPr/>
          </p:nvSpPr>
          <p:spPr>
            <a:xfrm>
              <a:off x="5774400" y="5513040"/>
              <a:ext cx="7056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Città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5" name="Rectangle 238"/>
            <p:cNvSpPr/>
            <p:nvPr/>
          </p:nvSpPr>
          <p:spPr>
            <a:xfrm>
              <a:off x="5208480" y="5900400"/>
              <a:ext cx="18594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6" name="Rectangle 239"/>
            <p:cNvSpPr/>
            <p:nvPr/>
          </p:nvSpPr>
          <p:spPr>
            <a:xfrm>
              <a:off x="7074000" y="5500440"/>
              <a:ext cx="179280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7" name="Rectangle 240"/>
            <p:cNvSpPr/>
            <p:nvPr/>
          </p:nvSpPr>
          <p:spPr>
            <a:xfrm>
              <a:off x="7519320" y="5513040"/>
              <a:ext cx="87768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Entità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8" name="Rectangle 241"/>
            <p:cNvSpPr/>
            <p:nvPr/>
          </p:nvSpPr>
          <p:spPr>
            <a:xfrm>
              <a:off x="7074000" y="5900400"/>
              <a:ext cx="179280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9" name="Rectangle 242"/>
            <p:cNvSpPr/>
            <p:nvPr/>
          </p:nvSpPr>
          <p:spPr>
            <a:xfrm>
              <a:off x="8874000" y="5500440"/>
              <a:ext cx="151992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0" name="Rectangle 243"/>
            <p:cNvSpPr/>
            <p:nvPr/>
          </p:nvSpPr>
          <p:spPr>
            <a:xfrm>
              <a:off x="9536040" y="551304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1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1" name="Rectangle 244"/>
            <p:cNvSpPr/>
            <p:nvPr/>
          </p:nvSpPr>
          <p:spPr>
            <a:xfrm>
              <a:off x="8874000" y="5900400"/>
              <a:ext cx="151992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2" name="Rectangle 245"/>
            <p:cNvSpPr/>
            <p:nvPr/>
          </p:nvSpPr>
          <p:spPr>
            <a:xfrm>
              <a:off x="10401480" y="5500440"/>
              <a:ext cx="903960" cy="3988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3" name="Rectangle 246"/>
            <p:cNvSpPr/>
            <p:nvPr/>
          </p:nvSpPr>
          <p:spPr>
            <a:xfrm>
              <a:off x="10753560" y="5513040"/>
              <a:ext cx="190800" cy="41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trike="noStrike" u="none">
                  <a:solidFill>
                    <a:srgbClr val="000080"/>
                  </a:solidFill>
                  <a:effectLst/>
                  <a:uFillTx/>
                  <a:latin typeface="Arial"/>
                </a:rPr>
                <a:t>L</a:t>
              </a:r>
              <a:endParaRPr b="0" lang="it-IT" sz="2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4" name="Rectangle 247"/>
            <p:cNvSpPr/>
            <p:nvPr/>
          </p:nvSpPr>
          <p:spPr>
            <a:xfrm>
              <a:off x="10401480" y="5900400"/>
              <a:ext cx="903960" cy="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5" name="Rectangle 248"/>
            <p:cNvSpPr/>
            <p:nvPr/>
          </p:nvSpPr>
          <p:spPr>
            <a:xfrm>
              <a:off x="5203800" y="549396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6" name="Line 249"/>
            <p:cNvSpPr/>
            <p:nvPr/>
          </p:nvSpPr>
          <p:spPr>
            <a:xfrm>
              <a:off x="5203800" y="549396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7" name="Line 250"/>
            <p:cNvSpPr/>
            <p:nvPr/>
          </p:nvSpPr>
          <p:spPr>
            <a:xfrm>
              <a:off x="520380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8" name="Rectangle 251"/>
            <p:cNvSpPr/>
            <p:nvPr/>
          </p:nvSpPr>
          <p:spPr>
            <a:xfrm>
              <a:off x="5208480" y="5493960"/>
              <a:ext cx="1859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9" name="Line 252"/>
            <p:cNvSpPr/>
            <p:nvPr/>
          </p:nvSpPr>
          <p:spPr>
            <a:xfrm>
              <a:off x="5208480" y="5493960"/>
              <a:ext cx="1860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0" name="Rectangle 253"/>
            <p:cNvSpPr/>
            <p:nvPr/>
          </p:nvSpPr>
          <p:spPr>
            <a:xfrm>
              <a:off x="7069320" y="549396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1" name="Line 254"/>
            <p:cNvSpPr/>
            <p:nvPr/>
          </p:nvSpPr>
          <p:spPr>
            <a:xfrm>
              <a:off x="7068960" y="549396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2" name="Line 255"/>
            <p:cNvSpPr/>
            <p:nvPr/>
          </p:nvSpPr>
          <p:spPr>
            <a:xfrm>
              <a:off x="706896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3" name="Rectangle 256"/>
            <p:cNvSpPr/>
            <p:nvPr/>
          </p:nvSpPr>
          <p:spPr>
            <a:xfrm>
              <a:off x="7074000" y="5493960"/>
              <a:ext cx="17928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4" name="Line 257"/>
            <p:cNvSpPr/>
            <p:nvPr/>
          </p:nvSpPr>
          <p:spPr>
            <a:xfrm>
              <a:off x="7073640" y="5493960"/>
              <a:ext cx="17938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5" name="Rectangle 258"/>
            <p:cNvSpPr/>
            <p:nvPr/>
          </p:nvSpPr>
          <p:spPr>
            <a:xfrm>
              <a:off x="8867880" y="549396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6" name="Line 259"/>
            <p:cNvSpPr/>
            <p:nvPr/>
          </p:nvSpPr>
          <p:spPr>
            <a:xfrm>
              <a:off x="8867520" y="549396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7" name="Line 260"/>
            <p:cNvSpPr/>
            <p:nvPr/>
          </p:nvSpPr>
          <p:spPr>
            <a:xfrm>
              <a:off x="8867520" y="549396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8" name="Rectangle 261"/>
            <p:cNvSpPr/>
            <p:nvPr/>
          </p:nvSpPr>
          <p:spPr>
            <a:xfrm>
              <a:off x="8874000" y="5493960"/>
              <a:ext cx="151992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9" name="Line 262"/>
            <p:cNvSpPr/>
            <p:nvPr/>
          </p:nvSpPr>
          <p:spPr>
            <a:xfrm>
              <a:off x="8874000" y="5493960"/>
              <a:ext cx="15206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0" name="Rectangle 263"/>
            <p:cNvSpPr/>
            <p:nvPr/>
          </p:nvSpPr>
          <p:spPr>
            <a:xfrm>
              <a:off x="10395000" y="549396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1" name="Line 264"/>
            <p:cNvSpPr/>
            <p:nvPr/>
          </p:nvSpPr>
          <p:spPr>
            <a:xfrm>
              <a:off x="10394640" y="549396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2" name="Line 265"/>
            <p:cNvSpPr/>
            <p:nvPr/>
          </p:nvSpPr>
          <p:spPr>
            <a:xfrm>
              <a:off x="10394640" y="549396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3" name="Rectangle 266"/>
            <p:cNvSpPr/>
            <p:nvPr/>
          </p:nvSpPr>
          <p:spPr>
            <a:xfrm>
              <a:off x="10401480" y="5493960"/>
              <a:ext cx="90396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4" name="Line 267"/>
            <p:cNvSpPr/>
            <p:nvPr/>
          </p:nvSpPr>
          <p:spPr>
            <a:xfrm>
              <a:off x="10401120" y="5493960"/>
              <a:ext cx="905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5" name="Rectangle 268"/>
            <p:cNvSpPr/>
            <p:nvPr/>
          </p:nvSpPr>
          <p:spPr>
            <a:xfrm>
              <a:off x="11306160" y="549396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6" name="Line 269"/>
            <p:cNvSpPr/>
            <p:nvPr/>
          </p:nvSpPr>
          <p:spPr>
            <a:xfrm>
              <a:off x="11306160" y="549396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7" name="Line 270"/>
            <p:cNvSpPr/>
            <p:nvPr/>
          </p:nvSpPr>
          <p:spPr>
            <a:xfrm>
              <a:off x="1130616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8" name="Rectangle 271"/>
            <p:cNvSpPr/>
            <p:nvPr/>
          </p:nvSpPr>
          <p:spPr>
            <a:xfrm>
              <a:off x="5203800" y="5500440"/>
              <a:ext cx="3600" cy="400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9" name="Line 272"/>
            <p:cNvSpPr/>
            <p:nvPr/>
          </p:nvSpPr>
          <p:spPr>
            <a:xfrm>
              <a:off x="520380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0" name="Rectangle 273"/>
            <p:cNvSpPr/>
            <p:nvPr/>
          </p:nvSpPr>
          <p:spPr>
            <a:xfrm>
              <a:off x="5203800" y="590220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1" name="Line 274"/>
            <p:cNvSpPr/>
            <p:nvPr/>
          </p:nvSpPr>
          <p:spPr>
            <a:xfrm>
              <a:off x="520380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2" name="Line 275"/>
            <p:cNvSpPr/>
            <p:nvPr/>
          </p:nvSpPr>
          <p:spPr>
            <a:xfrm>
              <a:off x="520380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3" name="Rectangle 276"/>
            <p:cNvSpPr/>
            <p:nvPr/>
          </p:nvSpPr>
          <p:spPr>
            <a:xfrm>
              <a:off x="5203800" y="590220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4" name="Line 277"/>
            <p:cNvSpPr/>
            <p:nvPr/>
          </p:nvSpPr>
          <p:spPr>
            <a:xfrm>
              <a:off x="520380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5" name="Line 278"/>
            <p:cNvSpPr/>
            <p:nvPr/>
          </p:nvSpPr>
          <p:spPr>
            <a:xfrm>
              <a:off x="520380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6" name="Rectangle 279"/>
            <p:cNvSpPr/>
            <p:nvPr/>
          </p:nvSpPr>
          <p:spPr>
            <a:xfrm>
              <a:off x="5208480" y="5902200"/>
              <a:ext cx="1859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7" name="Line 280"/>
            <p:cNvSpPr/>
            <p:nvPr/>
          </p:nvSpPr>
          <p:spPr>
            <a:xfrm>
              <a:off x="5208480" y="5901840"/>
              <a:ext cx="1860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8" name="Rectangle 281"/>
            <p:cNvSpPr/>
            <p:nvPr/>
          </p:nvSpPr>
          <p:spPr>
            <a:xfrm>
              <a:off x="7069320" y="5500440"/>
              <a:ext cx="3600" cy="400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9" name="Line 282"/>
            <p:cNvSpPr/>
            <p:nvPr/>
          </p:nvSpPr>
          <p:spPr>
            <a:xfrm>
              <a:off x="706896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0" name="Rectangle 283"/>
            <p:cNvSpPr/>
            <p:nvPr/>
          </p:nvSpPr>
          <p:spPr>
            <a:xfrm>
              <a:off x="7069320" y="5902200"/>
              <a:ext cx="36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1" name="Line 284"/>
            <p:cNvSpPr/>
            <p:nvPr/>
          </p:nvSpPr>
          <p:spPr>
            <a:xfrm>
              <a:off x="706896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2" name="Line 285"/>
            <p:cNvSpPr/>
            <p:nvPr/>
          </p:nvSpPr>
          <p:spPr>
            <a:xfrm>
              <a:off x="70689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3" name="Rectangle 286"/>
            <p:cNvSpPr/>
            <p:nvPr/>
          </p:nvSpPr>
          <p:spPr>
            <a:xfrm>
              <a:off x="7074000" y="5902200"/>
              <a:ext cx="17928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4" name="Line 287"/>
            <p:cNvSpPr/>
            <p:nvPr/>
          </p:nvSpPr>
          <p:spPr>
            <a:xfrm>
              <a:off x="7073640" y="5901840"/>
              <a:ext cx="17938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5" name="Rectangle 288"/>
            <p:cNvSpPr/>
            <p:nvPr/>
          </p:nvSpPr>
          <p:spPr>
            <a:xfrm>
              <a:off x="8867880" y="5500440"/>
              <a:ext cx="5400" cy="400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6" name="Line 289"/>
            <p:cNvSpPr/>
            <p:nvPr/>
          </p:nvSpPr>
          <p:spPr>
            <a:xfrm>
              <a:off x="8867520" y="5500080"/>
              <a:ext cx="180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7" name="Rectangle 290"/>
            <p:cNvSpPr/>
            <p:nvPr/>
          </p:nvSpPr>
          <p:spPr>
            <a:xfrm>
              <a:off x="8867880" y="590220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8" name="Line 291"/>
            <p:cNvSpPr/>
            <p:nvPr/>
          </p:nvSpPr>
          <p:spPr>
            <a:xfrm>
              <a:off x="8867520" y="5901840"/>
              <a:ext cx="6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9" name="Line 292"/>
            <p:cNvSpPr/>
            <p:nvPr/>
          </p:nvSpPr>
          <p:spPr>
            <a:xfrm>
              <a:off x="8867520" y="5901840"/>
              <a:ext cx="180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0" name="Rectangle 293"/>
            <p:cNvSpPr/>
            <p:nvPr/>
          </p:nvSpPr>
          <p:spPr>
            <a:xfrm>
              <a:off x="8874000" y="5902200"/>
              <a:ext cx="151992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1" name="Line 294"/>
            <p:cNvSpPr/>
            <p:nvPr/>
          </p:nvSpPr>
          <p:spPr>
            <a:xfrm>
              <a:off x="8874000" y="5901840"/>
              <a:ext cx="15206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2" name="Rectangle 295"/>
            <p:cNvSpPr/>
            <p:nvPr/>
          </p:nvSpPr>
          <p:spPr>
            <a:xfrm>
              <a:off x="10395000" y="5500440"/>
              <a:ext cx="5400" cy="400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3" name="Line 296"/>
            <p:cNvSpPr/>
            <p:nvPr/>
          </p:nvSpPr>
          <p:spPr>
            <a:xfrm>
              <a:off x="10394640" y="5500080"/>
              <a:ext cx="180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4" name="Rectangle 297"/>
            <p:cNvSpPr/>
            <p:nvPr/>
          </p:nvSpPr>
          <p:spPr>
            <a:xfrm>
              <a:off x="10395000" y="590220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5" name="Line 298"/>
            <p:cNvSpPr/>
            <p:nvPr/>
          </p:nvSpPr>
          <p:spPr>
            <a:xfrm>
              <a:off x="10394640" y="5901840"/>
              <a:ext cx="6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6" name="Line 299"/>
            <p:cNvSpPr/>
            <p:nvPr/>
          </p:nvSpPr>
          <p:spPr>
            <a:xfrm>
              <a:off x="10394640" y="5901840"/>
              <a:ext cx="180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7" name="Rectangle 300"/>
            <p:cNvSpPr/>
            <p:nvPr/>
          </p:nvSpPr>
          <p:spPr>
            <a:xfrm>
              <a:off x="10401480" y="5902200"/>
              <a:ext cx="90396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8" name="Line 301"/>
            <p:cNvSpPr/>
            <p:nvPr/>
          </p:nvSpPr>
          <p:spPr>
            <a:xfrm>
              <a:off x="10401120" y="5901840"/>
              <a:ext cx="9050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Rectangle 302"/>
            <p:cNvSpPr/>
            <p:nvPr/>
          </p:nvSpPr>
          <p:spPr>
            <a:xfrm>
              <a:off x="11306160" y="5500440"/>
              <a:ext cx="5400" cy="4006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Line 303"/>
            <p:cNvSpPr/>
            <p:nvPr/>
          </p:nvSpPr>
          <p:spPr>
            <a:xfrm>
              <a:off x="1130616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Rectangle 304"/>
            <p:cNvSpPr/>
            <p:nvPr/>
          </p:nvSpPr>
          <p:spPr>
            <a:xfrm>
              <a:off x="11306160" y="590220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2" name="Line 305"/>
            <p:cNvSpPr/>
            <p:nvPr/>
          </p:nvSpPr>
          <p:spPr>
            <a:xfrm>
              <a:off x="11306160" y="5901840"/>
              <a:ext cx="61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3" name="Line 306"/>
            <p:cNvSpPr/>
            <p:nvPr/>
          </p:nvSpPr>
          <p:spPr>
            <a:xfrm>
              <a:off x="113061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4" name="Rectangle 307"/>
            <p:cNvSpPr/>
            <p:nvPr/>
          </p:nvSpPr>
          <p:spPr>
            <a:xfrm>
              <a:off x="11306160" y="5902200"/>
              <a:ext cx="5400" cy="5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5" name="Line 308"/>
            <p:cNvSpPr/>
            <p:nvPr/>
          </p:nvSpPr>
          <p:spPr>
            <a:xfrm>
              <a:off x="11306160" y="5901840"/>
              <a:ext cx="61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6" name="Line 309"/>
            <p:cNvSpPr/>
            <p:nvPr/>
          </p:nvSpPr>
          <p:spPr>
            <a:xfrm>
              <a:off x="113061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07" name=""/>
          <p:cNvSpPr/>
          <p:nvPr/>
        </p:nvSpPr>
        <p:spPr>
          <a:xfrm>
            <a:off x="150840" y="1515960"/>
            <a:ext cx="469836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Memorizzo la nuova persona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Memorizzo la coppia persona-città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Cerco la città di interesse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Incremento di 1 il numero di abitanti di quella città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 tutto ripetuto per 500 volte/giorno.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Totale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500 x 3 accessi in scrittura e 500 x 1 accessi in lettura.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Totale: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(500 x 3)x2+(500x1)x1 =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3500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unità di costo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8" name=""/>
          <p:cNvSpPr/>
          <p:nvPr/>
        </p:nvSpPr>
        <p:spPr>
          <a:xfrm>
            <a:off x="190800" y="4924080"/>
            <a:ext cx="489672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Trascurabile perchè richede solo un accesso in lettura all’entità “Città” (per leggere l’attributo “numero di abitanti”). Da ripetere 2 volte/giorno.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Totale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(2x1)x1 =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unità di costo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1090440" y="63828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Ta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vol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de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gli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ac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ce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ssi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in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as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se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nz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di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rid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on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da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nz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10" name="Object 0"/>
          <p:cNvGraphicFramePr/>
          <p:nvPr/>
        </p:nvGraphicFramePr>
        <p:xfrm>
          <a:off x="5349960" y="2087640"/>
          <a:ext cx="6196680" cy="138168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911" name="Object 0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49960" y="2087640"/>
                    <a:ext cx="6196680" cy="1381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2" name="Object 1"/>
          <p:cNvGraphicFramePr/>
          <p:nvPr/>
        </p:nvGraphicFramePr>
        <p:xfrm>
          <a:off x="5375520" y="4398840"/>
          <a:ext cx="6209280" cy="1406880"/>
        </p:xfrm>
        <a:graphic>
          <a:graphicData uri="http://schemas.openxmlformats.org/presentationml/2006/ole">
            <p:oleObj progId="Word.Document.8" r:id="rId3" spid="">
              <p:embed/>
              <p:pic>
                <p:nvPicPr>
                  <p:cNvPr id="913" name="Object 1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75520" y="4398840"/>
                    <a:ext cx="6209280" cy="140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4" name="Text Box 5"/>
          <p:cNvSpPr/>
          <p:nvPr/>
        </p:nvSpPr>
        <p:spPr>
          <a:xfrm>
            <a:off x="5430240" y="1554120"/>
            <a:ext cx="2413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5" name="Text Box 6"/>
          <p:cNvSpPr/>
          <p:nvPr/>
        </p:nvSpPr>
        <p:spPr>
          <a:xfrm>
            <a:off x="5455800" y="3863880"/>
            <a:ext cx="2413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Operazione 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6" name=""/>
          <p:cNvSpPr/>
          <p:nvPr/>
        </p:nvSpPr>
        <p:spPr>
          <a:xfrm>
            <a:off x="262080" y="2039760"/>
            <a:ext cx="4968000" cy="11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c’è bisogno di accedere all’entità “Città” per aggiornare il dato derivato.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Totale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(500x2)x2 =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unità di costo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7" name=""/>
          <p:cNvSpPr/>
          <p:nvPr/>
        </p:nvSpPr>
        <p:spPr>
          <a:xfrm>
            <a:off x="222120" y="3936960"/>
            <a:ext cx="5111280" cy="23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 calcolare il numero di abitanti dobbiamo accedere alla relazione “Residenza” un numero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medio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volte pari al numero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medio di residenti in una città =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di “Persona” / volume di “Città”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= 1.000.000/200 =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5000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(2x5001)x1 = 10.002 unità di costo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79560" y="1059120"/>
            <a:ext cx="513900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Presenza di ridondanza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9" name="PlaceHolder 2"/>
          <p:cNvSpPr>
            <a:spLocks noGrp="1"/>
          </p:cNvSpPr>
          <p:nvPr>
            <p:ph/>
          </p:nvPr>
        </p:nvSpPr>
        <p:spPr>
          <a:xfrm>
            <a:off x="122400" y="1747080"/>
            <a:ext cx="5488560" cy="2538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Costo: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 1: 3500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 2: 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Totale: 3502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0" name="Rectangle 75"/>
          <p:cNvSpPr/>
          <p:nvPr/>
        </p:nvSpPr>
        <p:spPr>
          <a:xfrm>
            <a:off x="5818680" y="1098720"/>
            <a:ext cx="513900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Assenza di ridondanza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1" name="Rectangle 80"/>
          <p:cNvSpPr/>
          <p:nvPr/>
        </p:nvSpPr>
        <p:spPr>
          <a:xfrm>
            <a:off x="6051960" y="1763280"/>
            <a:ext cx="5488560" cy="24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Costo: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 1: 2000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 2: 10.002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Totale: 12.002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2" name=""/>
          <p:cNvSpPr/>
          <p:nvPr/>
        </p:nvSpPr>
        <p:spPr>
          <a:xfrm>
            <a:off x="349200" y="4539960"/>
            <a:ext cx="11429280" cy="16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 sono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8500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accessi in più (in media) nel caso in cui la ridondanza non sia presente.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==&gt; in questo caso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conviene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mantenere la ridondanza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Questo è dovuto al fatto che gli accessi in lettura necessari per calcolare il dato derivato sono </a:t>
            </a:r>
            <a:r>
              <a:rPr b="0" lang="it-IT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molti di più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rispetti agli accessi in scrittura necessari per mantenerlo aggiornato.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Attività della ristrutturazione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4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Eliminazione delle generalizzazioni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Partizionamento/accorpamento di entità e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Scelta degli identificatori primari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Eliminazione delle gerarchie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il modello relazionale non può rappresentare direttamente le generalizzazioni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entità e relationship sono invece direttamente rappresentabili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si eliminano perciò le gerarchie, sostituendole con entità e relationship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Obiettivo della progettazione logica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"tradurre" lo schema concettuale in uno schema logico che rappresenti gli stessi dati in maniera corretta ed efficiente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Tre possibilità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accorpamento delle figlie della generalizzazione nel genitore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accorpamento del genitore della generalizzazione nelle figlie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Applicabile </a:t>
            </a:r>
            <a:r>
              <a:rPr b="1" i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solo</a:t>
            </a:r>
            <a:r>
              <a:rPr b="0" i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se la generalizzazione è </a:t>
            </a:r>
            <a:r>
              <a:rPr b="1" i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totale e disgiunta</a:t>
            </a:r>
            <a:r>
              <a:rPr b="0" i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altrimenti perderei alcune istanze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sostituzione della generalizzazione con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Tre possibilità (attenzione)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Attenzione: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Questo libro assume sempre che le generalizzazioni siano </a:t>
            </a:r>
            <a:r>
              <a:rPr b="1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disgiunte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 ci troviamo con una generalizzazione </a:t>
            </a:r>
            <a:r>
              <a:rPr b="1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 sovrapposizione</a:t>
            </a: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allora: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 introduciamo un’entità per l’intersezione (vedi esempio “studente”-”lavoratore”)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 evito la soluzione n.2, perché altrimenti ci potrebbero essere pericoli di ridondanza: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it-IT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 vediamo nelle prossime slides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 2"/>
          <p:cNvGrpSpPr/>
          <p:nvPr/>
        </p:nvGrpSpPr>
        <p:grpSpPr>
          <a:xfrm>
            <a:off x="2063880" y="620640"/>
            <a:ext cx="8161560" cy="5629680"/>
            <a:chOff x="2063880" y="620640"/>
            <a:chExt cx="8161560" cy="5629680"/>
          </a:xfrm>
        </p:grpSpPr>
        <p:sp>
          <p:nvSpPr>
            <p:cNvPr id="932" name="Rectangle 3"/>
            <p:cNvSpPr/>
            <p:nvPr/>
          </p:nvSpPr>
          <p:spPr>
            <a:xfrm>
              <a:off x="3662280" y="16178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3" name="AutoShape 4"/>
            <p:cNvSpPr/>
            <p:nvPr/>
          </p:nvSpPr>
          <p:spPr>
            <a:xfrm>
              <a:off x="5850000" y="155088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4" name="Line 5"/>
            <p:cNvSpPr/>
            <p:nvPr/>
          </p:nvSpPr>
          <p:spPr>
            <a:xfrm>
              <a:off x="4093920" y="138240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5" name="Oval 6"/>
            <p:cNvSpPr/>
            <p:nvPr/>
          </p:nvSpPr>
          <p:spPr>
            <a:xfrm>
              <a:off x="3975120" y="115416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36" name="Group 7"/>
            <p:cNvGrpSpPr/>
            <p:nvPr/>
          </p:nvGrpSpPr>
          <p:grpSpPr>
            <a:xfrm>
              <a:off x="5084640" y="1154160"/>
              <a:ext cx="227520" cy="904680"/>
              <a:chOff x="5084640" y="1154160"/>
              <a:chExt cx="227520" cy="904680"/>
            </a:xfrm>
          </p:grpSpPr>
          <p:sp>
            <p:nvSpPr>
              <p:cNvPr id="937" name="Line 8"/>
              <p:cNvSpPr/>
              <p:nvPr/>
            </p:nvSpPr>
            <p:spPr>
              <a:xfrm>
                <a:off x="520380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Oval 9"/>
              <p:cNvSpPr/>
              <p:nvPr/>
            </p:nvSpPr>
            <p:spPr>
              <a:xfrm>
                <a:off x="5084640" y="1154160"/>
                <a:ext cx="22752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39" name="Text Box 10"/>
            <p:cNvSpPr/>
            <p:nvPr/>
          </p:nvSpPr>
          <p:spPr>
            <a:xfrm>
              <a:off x="3704040" y="6318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0" name="Text Box 11"/>
            <p:cNvSpPr/>
            <p:nvPr/>
          </p:nvSpPr>
          <p:spPr>
            <a:xfrm>
              <a:off x="4934520" y="620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1" name="Rectangle 12"/>
            <p:cNvSpPr/>
            <p:nvPr/>
          </p:nvSpPr>
          <p:spPr>
            <a:xfrm>
              <a:off x="8199360" y="16257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2" name="AutoShape 13"/>
            <p:cNvSpPr/>
            <p:nvPr/>
          </p:nvSpPr>
          <p:spPr>
            <a:xfrm>
              <a:off x="8051760" y="396864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3" name="Rectangle 14"/>
            <p:cNvSpPr/>
            <p:nvPr/>
          </p:nvSpPr>
          <p:spPr>
            <a:xfrm>
              <a:off x="8178840" y="54324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944" name="AutoShape 15"/>
            <p:cNvCxnSpPr>
              <a:stCxn id="942" idx="2"/>
              <a:endCxn id="943" idx="0"/>
            </p:cNvCxnSpPr>
            <p:nvPr/>
          </p:nvCxnSpPr>
          <p:spPr>
            <a:xfrm rot="5400000">
              <a:off x="8883000" y="5176800"/>
              <a:ext cx="504720" cy="6840"/>
            </a:xfrm>
            <a:prstGeom prst="bentConnector3">
              <a:avLst>
                <a:gd name="adj1" fmla="val 50107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45" name="AutoShape 16"/>
            <p:cNvCxnSpPr>
              <a:stCxn id="932" idx="3"/>
              <a:endCxn id="933" idx="1"/>
            </p:cNvCxnSpPr>
            <p:nvPr/>
          </p:nvCxnSpPr>
          <p:spPr>
            <a:xfrm>
              <a:off x="5569200" y="2026800"/>
              <a:ext cx="281160" cy="4320"/>
            </a:xfrm>
            <a:prstGeom prst="bentConnector3">
              <a:avLst>
                <a:gd name="adj1" fmla="val 50256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46" name="AutoShape 17"/>
            <p:cNvCxnSpPr>
              <a:stCxn id="933" idx="3"/>
              <a:endCxn id="941" idx="1"/>
            </p:cNvCxnSpPr>
            <p:nvPr/>
          </p:nvCxnSpPr>
          <p:spPr>
            <a:xfrm>
              <a:off x="8023680" y="2030760"/>
              <a:ext cx="176040" cy="4320"/>
            </a:xfrm>
            <a:prstGeom prst="bentConnector3">
              <a:avLst>
                <a:gd name="adj1" fmla="val 50614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947" name="AutoShape 18"/>
            <p:cNvSpPr/>
            <p:nvPr/>
          </p:nvSpPr>
          <p:spPr>
            <a:xfrm>
              <a:off x="4322880" y="2416320"/>
              <a:ext cx="611640" cy="81324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8" name="Rectangle 19"/>
            <p:cNvSpPr/>
            <p:nvPr/>
          </p:nvSpPr>
          <p:spPr>
            <a:xfrm>
              <a:off x="5191200" y="40305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9" name="Rectangle 20"/>
            <p:cNvSpPr/>
            <p:nvPr/>
          </p:nvSpPr>
          <p:spPr>
            <a:xfrm>
              <a:off x="2063880" y="40212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0" name="Text Box 21"/>
            <p:cNvSpPr/>
            <p:nvPr/>
          </p:nvSpPr>
          <p:spPr>
            <a:xfrm>
              <a:off x="2683800" y="532116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1" name="Text Box 22"/>
            <p:cNvSpPr/>
            <p:nvPr/>
          </p:nvSpPr>
          <p:spPr>
            <a:xfrm>
              <a:off x="5731560" y="5327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952" name="AutoShape 23"/>
            <p:cNvCxnSpPr>
              <a:stCxn id="948" idx="3"/>
              <a:endCxn id="942" idx="1"/>
            </p:cNvCxnSpPr>
            <p:nvPr/>
          </p:nvCxnSpPr>
          <p:spPr>
            <a:xfrm>
              <a:off x="7098120" y="4439520"/>
              <a:ext cx="954000" cy="9360"/>
            </a:xfrm>
            <a:prstGeom prst="bentConnector3">
              <a:avLst>
                <a:gd name="adj1" fmla="val 50094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53" name="AutoShape 24"/>
            <p:cNvCxnSpPr>
              <a:stCxn id="949" idx="0"/>
              <a:endCxn id="948" idx="0"/>
            </p:cNvCxnSpPr>
            <p:nvPr/>
          </p:nvCxnSpPr>
          <p:spPr>
            <a:xfrm flipH="1" rot="16200000">
              <a:off x="4575960" y="2462040"/>
              <a:ext cx="9720" cy="3127680"/>
            </a:xfrm>
            <a:prstGeom prst="bentConnector3">
              <a:avLst>
                <a:gd name="adj1" fmla="val -9430769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954" name="Oval 25"/>
            <p:cNvSpPr/>
            <p:nvPr/>
          </p:nvSpPr>
          <p:spPr>
            <a:xfrm>
              <a:off x="2938320" y="508968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5" name="Oval 26"/>
            <p:cNvSpPr/>
            <p:nvPr/>
          </p:nvSpPr>
          <p:spPr>
            <a:xfrm>
              <a:off x="6014880" y="509904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6" name="Line 27"/>
            <p:cNvSpPr/>
            <p:nvPr/>
          </p:nvSpPr>
          <p:spPr>
            <a:xfrm>
              <a:off x="3057480" y="47815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7" name="Line 28"/>
            <p:cNvSpPr/>
            <p:nvPr/>
          </p:nvSpPr>
          <p:spPr>
            <a:xfrm>
              <a:off x="6132240" y="4765320"/>
              <a:ext cx="360" cy="38124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8" name="AutoShape 4"/>
          <p:cNvCxnSpPr/>
          <p:nvPr/>
        </p:nvCxnSpPr>
        <p:spPr>
          <a:xfrm>
            <a:off x="4582800" y="2492280"/>
            <a:ext cx="3436560" cy="2013840"/>
          </a:xfrm>
          <a:prstGeom prst="bentConnector3">
            <a:avLst>
              <a:gd name="adj1" fmla="val 10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959" name="Text Box 6"/>
          <p:cNvSpPr/>
          <p:nvPr/>
        </p:nvSpPr>
        <p:spPr>
          <a:xfrm>
            <a:off x="1786680" y="1341360"/>
            <a:ext cx="812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A11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0" name="Text Box 7"/>
          <p:cNvSpPr/>
          <p:nvPr/>
        </p:nvSpPr>
        <p:spPr>
          <a:xfrm>
            <a:off x="1776960" y="1844640"/>
            <a:ext cx="83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A21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1" name="Line 9"/>
          <p:cNvSpPr/>
          <p:nvPr/>
        </p:nvSpPr>
        <p:spPr>
          <a:xfrm flipH="1">
            <a:off x="2927160" y="213336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62" name="Line 10"/>
          <p:cNvSpPr/>
          <p:nvPr/>
        </p:nvSpPr>
        <p:spPr>
          <a:xfrm flipH="1">
            <a:off x="2855880" y="169992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63" name="Line 11"/>
          <p:cNvSpPr/>
          <p:nvPr/>
        </p:nvSpPr>
        <p:spPr>
          <a:xfrm>
            <a:off x="3863880" y="2205000"/>
            <a:ext cx="360" cy="68580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64" name="Oval 12"/>
          <p:cNvSpPr/>
          <p:nvPr/>
        </p:nvSpPr>
        <p:spPr>
          <a:xfrm>
            <a:off x="3719520" y="2852640"/>
            <a:ext cx="227520" cy="22752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65" name="Text Box 13"/>
          <p:cNvSpPr/>
          <p:nvPr/>
        </p:nvSpPr>
        <p:spPr>
          <a:xfrm>
            <a:off x="3360960" y="3068640"/>
            <a:ext cx="100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TIPO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6" name="Text Box 14"/>
          <p:cNvSpPr/>
          <p:nvPr/>
        </p:nvSpPr>
        <p:spPr>
          <a:xfrm>
            <a:off x="2599920" y="11631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7" name="Text Box 15"/>
          <p:cNvSpPr/>
          <p:nvPr/>
        </p:nvSpPr>
        <p:spPr>
          <a:xfrm>
            <a:off x="2485800" y="218304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8" name="Text Box 16"/>
          <p:cNvSpPr/>
          <p:nvPr/>
        </p:nvSpPr>
        <p:spPr>
          <a:xfrm>
            <a:off x="7391520" y="3429720"/>
            <a:ext cx="80856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(0,..)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69" name="Group 17"/>
          <p:cNvGrpSpPr/>
          <p:nvPr/>
        </p:nvGrpSpPr>
        <p:grpSpPr>
          <a:xfrm>
            <a:off x="3216240" y="620640"/>
            <a:ext cx="6563160" cy="5617080"/>
            <a:chOff x="3216240" y="620640"/>
            <a:chExt cx="6563160" cy="5617080"/>
          </a:xfrm>
        </p:grpSpPr>
        <p:sp>
          <p:nvSpPr>
            <p:cNvPr id="970" name="Rectangle 18"/>
            <p:cNvSpPr/>
            <p:nvPr/>
          </p:nvSpPr>
          <p:spPr>
            <a:xfrm>
              <a:off x="3216240" y="16178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1" name="Line 19"/>
            <p:cNvSpPr/>
            <p:nvPr/>
          </p:nvSpPr>
          <p:spPr>
            <a:xfrm>
              <a:off x="3647880" y="138240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2" name="Oval 20"/>
            <p:cNvSpPr/>
            <p:nvPr/>
          </p:nvSpPr>
          <p:spPr>
            <a:xfrm>
              <a:off x="3529080" y="115416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3" name="Line 21"/>
            <p:cNvSpPr/>
            <p:nvPr/>
          </p:nvSpPr>
          <p:spPr>
            <a:xfrm>
              <a:off x="4757400" y="137304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4" name="Oval 22"/>
            <p:cNvSpPr/>
            <p:nvPr/>
          </p:nvSpPr>
          <p:spPr>
            <a:xfrm>
              <a:off x="4638600" y="115416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5" name="Text Box 23"/>
            <p:cNvSpPr/>
            <p:nvPr/>
          </p:nvSpPr>
          <p:spPr>
            <a:xfrm>
              <a:off x="3258000" y="6318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6" name="Text Box 24"/>
            <p:cNvSpPr/>
            <p:nvPr/>
          </p:nvSpPr>
          <p:spPr>
            <a:xfrm>
              <a:off x="4488480" y="620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7" name="AutoShape 25"/>
            <p:cNvSpPr/>
            <p:nvPr/>
          </p:nvSpPr>
          <p:spPr>
            <a:xfrm>
              <a:off x="5378400" y="153828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8" name="Rectangle 26"/>
            <p:cNvSpPr/>
            <p:nvPr/>
          </p:nvSpPr>
          <p:spPr>
            <a:xfrm>
              <a:off x="7751880" y="16113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979" name="AutoShape 27"/>
            <p:cNvCxnSpPr>
              <a:endCxn id="977" idx="1"/>
            </p:cNvCxnSpPr>
            <p:nvPr/>
          </p:nvCxnSpPr>
          <p:spPr>
            <a:xfrm>
              <a:off x="5124240" y="2016000"/>
              <a:ext cx="254520" cy="2520"/>
            </a:xfrm>
            <a:prstGeom prst="bentConnector3">
              <a:avLst>
                <a:gd name="adj1" fmla="val 50141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980" name="AutoShape 28"/>
            <p:cNvCxnSpPr>
              <a:stCxn id="977" idx="3"/>
              <a:endCxn id="978" idx="1"/>
            </p:cNvCxnSpPr>
            <p:nvPr/>
          </p:nvCxnSpPr>
          <p:spPr>
            <a:xfrm>
              <a:off x="7552080" y="2018160"/>
              <a:ext cx="200160" cy="2520"/>
            </a:xfrm>
            <a:prstGeom prst="bentConnector3">
              <a:avLst>
                <a:gd name="adj1" fmla="val 49909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981" name="AutoShape 29"/>
            <p:cNvSpPr/>
            <p:nvPr/>
          </p:nvSpPr>
          <p:spPr>
            <a:xfrm>
              <a:off x="7605720" y="396864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2" name="Rectangle 30"/>
            <p:cNvSpPr/>
            <p:nvPr/>
          </p:nvSpPr>
          <p:spPr>
            <a:xfrm>
              <a:off x="7732800" y="54198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983" name="AutoShape 31"/>
            <p:cNvCxnSpPr>
              <a:stCxn id="981" idx="2"/>
              <a:endCxn id="982" idx="0"/>
            </p:cNvCxnSpPr>
            <p:nvPr/>
          </p:nvCxnSpPr>
          <p:spPr>
            <a:xfrm rot="5400000">
              <a:off x="8443440" y="5170680"/>
              <a:ext cx="492120" cy="684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  <p:sp>
        <p:nvSpPr>
          <p:cNvPr id="984" name="Oval 8"/>
          <p:cNvSpPr/>
          <p:nvPr/>
        </p:nvSpPr>
        <p:spPr>
          <a:xfrm>
            <a:off x="2711520" y="198900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85" name="Oval 5"/>
          <p:cNvSpPr/>
          <p:nvPr/>
        </p:nvSpPr>
        <p:spPr>
          <a:xfrm>
            <a:off x="2711520" y="162864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986" name=""/>
          <p:cNvSpPr/>
          <p:nvPr/>
        </p:nvSpPr>
        <p:spPr>
          <a:xfrm>
            <a:off x="326160" y="3918600"/>
            <a:ext cx="3876480" cy="21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Potrei fare a meno di introdurre l’attributo TIPO, perché per discriminare le istanze di E1 da quelle di E2 basta vedere quando gli attributi A11 e A21 assumono il valore NULL. Tuttavia, l’attributo TIPO aiuta a semplificare le interrogazioni. </a:t>
            </a:r>
            <a:r>
              <a:rPr b="0" i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(... where TIPO=’E1’)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7" name=""/>
          <p:cNvSpPr/>
          <p:nvPr/>
        </p:nvSpPr>
        <p:spPr>
          <a:xfrm>
            <a:off x="8973720" y="2990880"/>
            <a:ext cx="308052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 minimo sul vincolo della relazione diventa </a:t>
            </a:r>
            <a:r>
              <a:rPr b="1" i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sempre 0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roup 2"/>
          <p:cNvGrpSpPr/>
          <p:nvPr/>
        </p:nvGrpSpPr>
        <p:grpSpPr>
          <a:xfrm>
            <a:off x="2063880" y="692280"/>
            <a:ext cx="8161560" cy="5629680"/>
            <a:chOff x="2063880" y="692280"/>
            <a:chExt cx="8161560" cy="5629680"/>
          </a:xfrm>
        </p:grpSpPr>
        <p:sp>
          <p:nvSpPr>
            <p:cNvPr id="989" name="Rectangle 3"/>
            <p:cNvSpPr/>
            <p:nvPr/>
          </p:nvSpPr>
          <p:spPr>
            <a:xfrm>
              <a:off x="3662280" y="168912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0" name="AutoShape 4"/>
            <p:cNvSpPr/>
            <p:nvPr/>
          </p:nvSpPr>
          <p:spPr>
            <a:xfrm>
              <a:off x="5850000" y="162252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1" name="Line 5"/>
            <p:cNvSpPr/>
            <p:nvPr/>
          </p:nvSpPr>
          <p:spPr>
            <a:xfrm>
              <a:off x="4093920" y="145404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2" name="Oval 6"/>
            <p:cNvSpPr/>
            <p:nvPr/>
          </p:nvSpPr>
          <p:spPr>
            <a:xfrm>
              <a:off x="3975120" y="122544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93" name="Group 7"/>
            <p:cNvGrpSpPr/>
            <p:nvPr/>
          </p:nvGrpSpPr>
          <p:grpSpPr>
            <a:xfrm>
              <a:off x="5084640" y="1225440"/>
              <a:ext cx="227520" cy="904680"/>
              <a:chOff x="5084640" y="1225440"/>
              <a:chExt cx="227520" cy="904680"/>
            </a:xfrm>
          </p:grpSpPr>
          <p:sp>
            <p:nvSpPr>
              <p:cNvPr id="994" name="Line 8"/>
              <p:cNvSpPr/>
              <p:nvPr/>
            </p:nvSpPr>
            <p:spPr>
              <a:xfrm>
                <a:off x="5203800" y="144432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5" name="Oval 9"/>
              <p:cNvSpPr/>
              <p:nvPr/>
            </p:nvSpPr>
            <p:spPr>
              <a:xfrm>
                <a:off x="5084640" y="1225440"/>
                <a:ext cx="22752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96" name="Text Box 10"/>
            <p:cNvSpPr/>
            <p:nvPr/>
          </p:nvSpPr>
          <p:spPr>
            <a:xfrm>
              <a:off x="3704040" y="7034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7" name="Text Box 11"/>
            <p:cNvSpPr/>
            <p:nvPr/>
          </p:nvSpPr>
          <p:spPr>
            <a:xfrm>
              <a:off x="4934520" y="69228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8" name="Rectangle 12"/>
            <p:cNvSpPr/>
            <p:nvPr/>
          </p:nvSpPr>
          <p:spPr>
            <a:xfrm>
              <a:off x="8199360" y="16970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9" name="AutoShape 13"/>
            <p:cNvSpPr/>
            <p:nvPr/>
          </p:nvSpPr>
          <p:spPr>
            <a:xfrm>
              <a:off x="8051760" y="404028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0" name="Rectangle 14"/>
            <p:cNvSpPr/>
            <p:nvPr/>
          </p:nvSpPr>
          <p:spPr>
            <a:xfrm>
              <a:off x="8178840" y="55040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01" name="AutoShape 15"/>
            <p:cNvCxnSpPr>
              <a:stCxn id="999" idx="2"/>
              <a:endCxn id="1000" idx="0"/>
            </p:cNvCxnSpPr>
            <p:nvPr/>
          </p:nvCxnSpPr>
          <p:spPr>
            <a:xfrm rot="5400000">
              <a:off x="8883000" y="5248440"/>
              <a:ext cx="504720" cy="6840"/>
            </a:xfrm>
            <a:prstGeom prst="bentConnector3">
              <a:avLst>
                <a:gd name="adj1" fmla="val 50107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02" name="AutoShape 16"/>
            <p:cNvCxnSpPr>
              <a:stCxn id="989" idx="3"/>
              <a:endCxn id="990" idx="1"/>
            </p:cNvCxnSpPr>
            <p:nvPr/>
          </p:nvCxnSpPr>
          <p:spPr>
            <a:xfrm>
              <a:off x="5569200" y="2098080"/>
              <a:ext cx="281160" cy="4680"/>
            </a:xfrm>
            <a:prstGeom prst="bentConnector3">
              <a:avLst>
                <a:gd name="adj1" fmla="val 50256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03" name="AutoShape 17"/>
            <p:cNvCxnSpPr>
              <a:stCxn id="990" idx="3"/>
              <a:endCxn id="998" idx="1"/>
            </p:cNvCxnSpPr>
            <p:nvPr/>
          </p:nvCxnSpPr>
          <p:spPr>
            <a:xfrm>
              <a:off x="8023680" y="2102400"/>
              <a:ext cx="176040" cy="3960"/>
            </a:xfrm>
            <a:prstGeom prst="bentConnector3">
              <a:avLst>
                <a:gd name="adj1" fmla="val 50614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04" name="AutoShape 18"/>
            <p:cNvSpPr/>
            <p:nvPr/>
          </p:nvSpPr>
          <p:spPr>
            <a:xfrm>
              <a:off x="4322880" y="2487600"/>
              <a:ext cx="611640" cy="81324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5" name="Rectangle 19"/>
            <p:cNvSpPr/>
            <p:nvPr/>
          </p:nvSpPr>
          <p:spPr>
            <a:xfrm>
              <a:off x="5191200" y="41022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6" name="Rectangle 20"/>
            <p:cNvSpPr/>
            <p:nvPr/>
          </p:nvSpPr>
          <p:spPr>
            <a:xfrm>
              <a:off x="2063880" y="409248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7" name="Text Box 21"/>
            <p:cNvSpPr/>
            <p:nvPr/>
          </p:nvSpPr>
          <p:spPr>
            <a:xfrm>
              <a:off x="2683800" y="539280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8" name="Text Box 22"/>
            <p:cNvSpPr/>
            <p:nvPr/>
          </p:nvSpPr>
          <p:spPr>
            <a:xfrm>
              <a:off x="5731560" y="539892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09" name="AutoShape 23"/>
            <p:cNvCxnSpPr>
              <a:stCxn id="1005" idx="3"/>
              <a:endCxn id="999" idx="1"/>
            </p:cNvCxnSpPr>
            <p:nvPr/>
          </p:nvCxnSpPr>
          <p:spPr>
            <a:xfrm>
              <a:off x="7098120" y="4511160"/>
              <a:ext cx="954000" cy="9360"/>
            </a:xfrm>
            <a:prstGeom prst="bentConnector3">
              <a:avLst>
                <a:gd name="adj1" fmla="val 50094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10" name="AutoShape 24"/>
            <p:cNvCxnSpPr>
              <a:stCxn id="1006" idx="0"/>
              <a:endCxn id="1005" idx="0"/>
            </p:cNvCxnSpPr>
            <p:nvPr/>
          </p:nvCxnSpPr>
          <p:spPr>
            <a:xfrm flipH="1" rot="16200000">
              <a:off x="4575960" y="2533320"/>
              <a:ext cx="10080" cy="3127680"/>
            </a:xfrm>
            <a:prstGeom prst="bentConnector3">
              <a:avLst>
                <a:gd name="adj1" fmla="val -8722222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11" name="Oval 25"/>
            <p:cNvSpPr/>
            <p:nvPr/>
          </p:nvSpPr>
          <p:spPr>
            <a:xfrm>
              <a:off x="2938320" y="516096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2" name="Oval 26"/>
            <p:cNvSpPr/>
            <p:nvPr/>
          </p:nvSpPr>
          <p:spPr>
            <a:xfrm>
              <a:off x="6014880" y="517032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3" name="Line 27"/>
            <p:cNvSpPr/>
            <p:nvPr/>
          </p:nvSpPr>
          <p:spPr>
            <a:xfrm>
              <a:off x="3057480" y="485280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4" name="Line 28"/>
            <p:cNvSpPr/>
            <p:nvPr/>
          </p:nvSpPr>
          <p:spPr>
            <a:xfrm>
              <a:off x="6132240" y="483696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Line 25"/>
          <p:cNvSpPr/>
          <p:nvPr/>
        </p:nvSpPr>
        <p:spPr>
          <a:xfrm>
            <a:off x="3952800" y="3785760"/>
            <a:ext cx="360" cy="685800"/>
          </a:xfrm>
          <a:prstGeom prst="line">
            <a:avLst/>
          </a:prstGeom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16" name="Line 31"/>
          <p:cNvSpPr/>
          <p:nvPr/>
        </p:nvSpPr>
        <p:spPr>
          <a:xfrm>
            <a:off x="7065720" y="3791880"/>
            <a:ext cx="360" cy="685800"/>
          </a:xfrm>
          <a:prstGeom prst="line">
            <a:avLst/>
          </a:prstGeom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17" name="Line 27"/>
          <p:cNvSpPr/>
          <p:nvPr/>
        </p:nvSpPr>
        <p:spPr>
          <a:xfrm>
            <a:off x="5543640" y="3783960"/>
            <a:ext cx="360" cy="6858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18" name="Line 33"/>
          <p:cNvSpPr/>
          <p:nvPr/>
        </p:nvSpPr>
        <p:spPr>
          <a:xfrm>
            <a:off x="8643960" y="3779280"/>
            <a:ext cx="360" cy="6858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019" name="Group 2"/>
          <p:cNvGrpSpPr/>
          <p:nvPr/>
        </p:nvGrpSpPr>
        <p:grpSpPr>
          <a:xfrm>
            <a:off x="3616560" y="1388520"/>
            <a:ext cx="8168040" cy="4626360"/>
            <a:chOff x="3616560" y="1388520"/>
            <a:chExt cx="8168040" cy="4626360"/>
          </a:xfrm>
        </p:grpSpPr>
        <p:cxnSp>
          <p:nvCxnSpPr>
            <p:cNvPr id="1020" name="AutoShape 3"/>
            <p:cNvCxnSpPr>
              <a:stCxn id="1021" idx="2"/>
              <a:endCxn id="1022" idx="0"/>
            </p:cNvCxnSpPr>
            <p:nvPr/>
          </p:nvCxnSpPr>
          <p:spPr>
            <a:xfrm flipH="1">
              <a:off x="10697400" y="4692960"/>
              <a:ext cx="720" cy="504360"/>
            </a:xfrm>
            <a:prstGeom prst="straightConnector1">
              <a:avLst/>
            </a:prstGeom>
            <a:ln w="38100">
              <a:solidFill>
                <a:srgbClr val="ffcc66"/>
              </a:solidFill>
              <a:round/>
            </a:ln>
          </p:spPr>
        </p:cxnSp>
        <p:sp>
          <p:nvSpPr>
            <p:cNvPr id="1023" name="Rectangle 4"/>
            <p:cNvSpPr/>
            <p:nvPr/>
          </p:nvSpPr>
          <p:spPr>
            <a:xfrm>
              <a:off x="9738000" y="138852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1" name="AutoShape 5"/>
            <p:cNvSpPr/>
            <p:nvPr/>
          </p:nvSpPr>
          <p:spPr>
            <a:xfrm>
              <a:off x="9610920" y="373356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2" name="Rectangle 6"/>
            <p:cNvSpPr/>
            <p:nvPr/>
          </p:nvSpPr>
          <p:spPr>
            <a:xfrm>
              <a:off x="9744120" y="51969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24" name="AutoShape 7"/>
            <p:cNvCxnSpPr>
              <a:endCxn id="1021" idx="1"/>
            </p:cNvCxnSpPr>
            <p:nvPr/>
          </p:nvCxnSpPr>
          <p:spPr>
            <a:xfrm>
              <a:off x="8651880" y="4204800"/>
              <a:ext cx="959400" cy="9000"/>
            </a:xfrm>
            <a:prstGeom prst="bentConnector3">
              <a:avLst>
                <a:gd name="adj1" fmla="val 49962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1025" name="Rectangle 8"/>
            <p:cNvSpPr/>
            <p:nvPr/>
          </p:nvSpPr>
          <p:spPr>
            <a:xfrm>
              <a:off x="6743880" y="379548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6" name="Rectangle 9"/>
            <p:cNvSpPr/>
            <p:nvPr/>
          </p:nvSpPr>
          <p:spPr>
            <a:xfrm>
              <a:off x="3616560" y="37857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7" name="Text Box 10"/>
            <p:cNvSpPr/>
            <p:nvPr/>
          </p:nvSpPr>
          <p:spPr>
            <a:xfrm>
              <a:off x="4171320" y="507168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8" name="Text Box 11"/>
            <p:cNvSpPr/>
            <p:nvPr/>
          </p:nvSpPr>
          <p:spPr>
            <a:xfrm>
              <a:off x="7284240" y="50526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9" name="Oval 12"/>
            <p:cNvSpPr/>
            <p:nvPr/>
          </p:nvSpPr>
          <p:spPr>
            <a:xfrm>
              <a:off x="4465800" y="485424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0" name="Oval 13"/>
            <p:cNvSpPr/>
            <p:nvPr/>
          </p:nvSpPr>
          <p:spPr>
            <a:xfrm>
              <a:off x="7567560" y="482400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1" name="Line 14"/>
            <p:cNvSpPr/>
            <p:nvPr/>
          </p:nvSpPr>
          <p:spPr>
            <a:xfrm>
              <a:off x="4584600" y="4546080"/>
              <a:ext cx="360" cy="38088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2" name="Line 15"/>
            <p:cNvSpPr/>
            <p:nvPr/>
          </p:nvSpPr>
          <p:spPr>
            <a:xfrm>
              <a:off x="7684920" y="449028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33" name="AutoShape 17"/>
          <p:cNvSpPr/>
          <p:nvPr/>
        </p:nvSpPr>
        <p:spPr>
          <a:xfrm>
            <a:off x="6784920" y="1244160"/>
            <a:ext cx="2173680" cy="95940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R12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34" name="AutoShape 18"/>
          <p:cNvCxnSpPr>
            <a:stCxn id="1023" idx="1"/>
            <a:endCxn id="1033" idx="3"/>
          </p:cNvCxnSpPr>
          <p:nvPr/>
        </p:nvCxnSpPr>
        <p:spPr>
          <a:xfrm rot="10800000">
            <a:off x="8958240" y="1724040"/>
            <a:ext cx="779760" cy="73800"/>
          </a:xfrm>
          <a:prstGeom prst="bentConnector3">
            <a:avLst>
              <a:gd name="adj1" fmla="val 49884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35" name="AutoShape 19"/>
          <p:cNvCxnSpPr/>
          <p:nvPr/>
        </p:nvCxnSpPr>
        <p:spPr>
          <a:xfrm flipH="1" rot="16200000">
            <a:off x="7110360" y="3005640"/>
            <a:ext cx="1515600" cy="7200"/>
          </a:xfrm>
          <a:prstGeom prst="bentConnector3">
            <a:avLst>
              <a:gd name="adj1" fmla="val 49988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36" name="AutoShape 20"/>
          <p:cNvSpPr/>
          <p:nvPr/>
        </p:nvSpPr>
        <p:spPr>
          <a:xfrm>
            <a:off x="3616560" y="667800"/>
            <a:ext cx="2173680" cy="95940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R11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37" name="AutoShape 21"/>
          <p:cNvCxnSpPr>
            <a:stCxn id="1023" idx="0"/>
            <a:endCxn id="1036" idx="3"/>
          </p:cNvCxnSpPr>
          <p:nvPr/>
        </p:nvCxnSpPr>
        <p:spPr>
          <a:xfrm flipV="1" rot="16200000">
            <a:off x="8120520" y="-1182600"/>
            <a:ext cx="241200" cy="4901400"/>
          </a:xfrm>
          <a:prstGeom prst="bentConnector2">
            <a:avLst/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38" name="AutoShape 22"/>
          <p:cNvCxnSpPr/>
          <p:nvPr/>
        </p:nvCxnSpPr>
        <p:spPr>
          <a:xfrm flipH="1" rot="16200000">
            <a:off x="3619800" y="2750400"/>
            <a:ext cx="2156760" cy="5760"/>
          </a:xfrm>
          <a:prstGeom prst="bentConnector3">
            <a:avLst>
              <a:gd name="adj1" fmla="val 50016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39" name="Text Box 23"/>
          <p:cNvSpPr/>
          <p:nvPr/>
        </p:nvSpPr>
        <p:spPr>
          <a:xfrm>
            <a:off x="3461400" y="4649400"/>
            <a:ext cx="83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A01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0" name="Text Box 24"/>
          <p:cNvSpPr/>
          <p:nvPr/>
        </p:nvSpPr>
        <p:spPr>
          <a:xfrm>
            <a:off x="5163120" y="4635000"/>
            <a:ext cx="83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A02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1" name="Oval 26"/>
          <p:cNvSpPr/>
          <p:nvPr/>
        </p:nvSpPr>
        <p:spPr>
          <a:xfrm>
            <a:off x="3838680" y="4439880"/>
            <a:ext cx="227520" cy="22752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GB" sz="2400" strike="noStrike" u="none">
              <a:solidFill>
                <a:srgbClr val="3366ff"/>
              </a:solidFill>
              <a:effectLst/>
              <a:uFillTx/>
              <a:latin typeface="Arial"/>
            </a:endParaRPr>
          </a:p>
        </p:txBody>
      </p:sp>
      <p:sp>
        <p:nvSpPr>
          <p:cNvPr id="1042" name="Oval 28"/>
          <p:cNvSpPr/>
          <p:nvPr/>
        </p:nvSpPr>
        <p:spPr>
          <a:xfrm>
            <a:off x="5429520" y="4438080"/>
            <a:ext cx="227520" cy="22752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43" name="Text Box 29"/>
          <p:cNvSpPr/>
          <p:nvPr/>
        </p:nvSpPr>
        <p:spPr>
          <a:xfrm>
            <a:off x="6574680" y="4655880"/>
            <a:ext cx="83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A01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4" name="Text Box 30"/>
          <p:cNvSpPr/>
          <p:nvPr/>
        </p:nvSpPr>
        <p:spPr>
          <a:xfrm>
            <a:off x="8263440" y="4630320"/>
            <a:ext cx="8326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A02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5" name="Oval 32"/>
          <p:cNvSpPr/>
          <p:nvPr/>
        </p:nvSpPr>
        <p:spPr>
          <a:xfrm>
            <a:off x="6951600" y="4446360"/>
            <a:ext cx="227520" cy="22752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46" name="Oval 34"/>
          <p:cNvSpPr/>
          <p:nvPr/>
        </p:nvSpPr>
        <p:spPr>
          <a:xfrm>
            <a:off x="8529840" y="4433400"/>
            <a:ext cx="227520" cy="22752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47" name=""/>
          <p:cNvSpPr/>
          <p:nvPr/>
        </p:nvSpPr>
        <p:spPr>
          <a:xfrm>
            <a:off x="224280" y="754920"/>
            <a:ext cx="3217320" cy="54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Applicabile solo se la generalizzazione è </a:t>
            </a:r>
            <a:r>
              <a:rPr b="1" i="1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totale e disgiunta</a:t>
            </a: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fosse </a:t>
            </a:r>
            <a:r>
              <a:rPr b="0" i="1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parziale</a:t>
            </a: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allora perderei alcune istanze.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fosse </a:t>
            </a:r>
            <a:r>
              <a:rPr b="0" i="1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sovrapposta</a:t>
            </a:r>
            <a:r>
              <a:rPr b="0" lang="it-IT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allora potrei avere un’istanza di E0 che assume un valore X su A02 in E1 ma assume un valore Y su A02 in E2.</a:t>
            </a:r>
            <a:endParaRPr b="0" lang="it-IT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roup 2"/>
          <p:cNvGrpSpPr/>
          <p:nvPr/>
        </p:nvGrpSpPr>
        <p:grpSpPr>
          <a:xfrm>
            <a:off x="1992240" y="620640"/>
            <a:ext cx="8161920" cy="5629680"/>
            <a:chOff x="1992240" y="620640"/>
            <a:chExt cx="8161920" cy="5629680"/>
          </a:xfrm>
        </p:grpSpPr>
        <p:sp>
          <p:nvSpPr>
            <p:cNvPr id="1049" name="Rectangle 3"/>
            <p:cNvSpPr/>
            <p:nvPr/>
          </p:nvSpPr>
          <p:spPr>
            <a:xfrm>
              <a:off x="3591000" y="16178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0" name="AutoShape 4"/>
            <p:cNvSpPr/>
            <p:nvPr/>
          </p:nvSpPr>
          <p:spPr>
            <a:xfrm>
              <a:off x="5778360" y="155088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1" name="Line 5"/>
            <p:cNvSpPr/>
            <p:nvPr/>
          </p:nvSpPr>
          <p:spPr>
            <a:xfrm>
              <a:off x="4022640" y="138240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2" name="Oval 6"/>
            <p:cNvSpPr/>
            <p:nvPr/>
          </p:nvSpPr>
          <p:spPr>
            <a:xfrm>
              <a:off x="3903840" y="115416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053" name="Group 7"/>
            <p:cNvGrpSpPr/>
            <p:nvPr/>
          </p:nvGrpSpPr>
          <p:grpSpPr>
            <a:xfrm>
              <a:off x="5013360" y="1154160"/>
              <a:ext cx="227520" cy="904680"/>
              <a:chOff x="5013360" y="1154160"/>
              <a:chExt cx="227520" cy="904680"/>
            </a:xfrm>
          </p:grpSpPr>
          <p:sp>
            <p:nvSpPr>
              <p:cNvPr id="1054" name="Line 8"/>
              <p:cNvSpPr/>
              <p:nvPr/>
            </p:nvSpPr>
            <p:spPr>
              <a:xfrm>
                <a:off x="513216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5" name="Oval 9"/>
              <p:cNvSpPr/>
              <p:nvPr/>
            </p:nvSpPr>
            <p:spPr>
              <a:xfrm>
                <a:off x="5013360" y="1154160"/>
                <a:ext cx="22752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56" name="Text Box 10"/>
            <p:cNvSpPr/>
            <p:nvPr/>
          </p:nvSpPr>
          <p:spPr>
            <a:xfrm>
              <a:off x="3632760" y="6318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7" name="Text Box 11"/>
            <p:cNvSpPr/>
            <p:nvPr/>
          </p:nvSpPr>
          <p:spPr>
            <a:xfrm>
              <a:off x="4863240" y="620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8" name="Rectangle 12"/>
            <p:cNvSpPr/>
            <p:nvPr/>
          </p:nvSpPr>
          <p:spPr>
            <a:xfrm>
              <a:off x="8128080" y="16257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9" name="AutoShape 13"/>
            <p:cNvSpPr/>
            <p:nvPr/>
          </p:nvSpPr>
          <p:spPr>
            <a:xfrm>
              <a:off x="7980480" y="396864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0" name="Rectangle 14"/>
            <p:cNvSpPr/>
            <p:nvPr/>
          </p:nvSpPr>
          <p:spPr>
            <a:xfrm>
              <a:off x="8107200" y="54324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61" name="AutoShape 15"/>
            <p:cNvCxnSpPr>
              <a:stCxn id="1059" idx="2"/>
              <a:endCxn id="1060" idx="0"/>
            </p:cNvCxnSpPr>
            <p:nvPr/>
          </p:nvCxnSpPr>
          <p:spPr>
            <a:xfrm rot="5400000">
              <a:off x="8811360" y="5176800"/>
              <a:ext cx="504720" cy="7200"/>
            </a:xfrm>
            <a:prstGeom prst="bentConnector3">
              <a:avLst>
                <a:gd name="adj1" fmla="val 50178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62" name="AutoShape 16"/>
            <p:cNvCxnSpPr>
              <a:stCxn id="1049" idx="3"/>
              <a:endCxn id="1050" idx="1"/>
            </p:cNvCxnSpPr>
            <p:nvPr/>
          </p:nvCxnSpPr>
          <p:spPr>
            <a:xfrm>
              <a:off x="5497920" y="2026800"/>
              <a:ext cx="280800" cy="4320"/>
            </a:xfrm>
            <a:prstGeom prst="bentConnector3">
              <a:avLst>
                <a:gd name="adj1" fmla="val 50449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63" name="AutoShape 17"/>
            <p:cNvCxnSpPr>
              <a:stCxn id="1050" idx="3"/>
              <a:endCxn id="1058" idx="1"/>
            </p:cNvCxnSpPr>
            <p:nvPr/>
          </p:nvCxnSpPr>
          <p:spPr>
            <a:xfrm>
              <a:off x="7952040" y="2030760"/>
              <a:ext cx="176400" cy="4320"/>
            </a:xfrm>
            <a:prstGeom prst="bentConnector3">
              <a:avLst>
                <a:gd name="adj1" fmla="val 50306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64" name="AutoShape 18"/>
            <p:cNvSpPr/>
            <p:nvPr/>
          </p:nvSpPr>
          <p:spPr>
            <a:xfrm>
              <a:off x="4251240" y="2416320"/>
              <a:ext cx="611640" cy="81324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5" name="Rectangle 19"/>
            <p:cNvSpPr/>
            <p:nvPr/>
          </p:nvSpPr>
          <p:spPr>
            <a:xfrm>
              <a:off x="5119560" y="40305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6" name="Rectangle 20"/>
            <p:cNvSpPr/>
            <p:nvPr/>
          </p:nvSpPr>
          <p:spPr>
            <a:xfrm>
              <a:off x="1992240" y="40212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7" name="Text Box 21"/>
            <p:cNvSpPr/>
            <p:nvPr/>
          </p:nvSpPr>
          <p:spPr>
            <a:xfrm>
              <a:off x="2612160" y="532116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8" name="Text Box 22"/>
            <p:cNvSpPr/>
            <p:nvPr/>
          </p:nvSpPr>
          <p:spPr>
            <a:xfrm>
              <a:off x="5659920" y="5327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69" name="AutoShape 23"/>
            <p:cNvCxnSpPr>
              <a:stCxn id="1065" idx="3"/>
              <a:endCxn id="1059" idx="1"/>
            </p:cNvCxnSpPr>
            <p:nvPr/>
          </p:nvCxnSpPr>
          <p:spPr>
            <a:xfrm>
              <a:off x="7026480" y="4439520"/>
              <a:ext cx="954360" cy="9360"/>
            </a:xfrm>
            <a:prstGeom prst="bentConnector3">
              <a:avLst>
                <a:gd name="adj1" fmla="val 50075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70" name="AutoShape 24"/>
            <p:cNvCxnSpPr>
              <a:stCxn id="1066" idx="0"/>
              <a:endCxn id="1065" idx="0"/>
            </p:cNvCxnSpPr>
            <p:nvPr/>
          </p:nvCxnSpPr>
          <p:spPr>
            <a:xfrm flipH="1" rot="16200000">
              <a:off x="4504320" y="2462040"/>
              <a:ext cx="9720" cy="3127680"/>
            </a:xfrm>
            <a:prstGeom prst="bentConnector3">
              <a:avLst>
                <a:gd name="adj1" fmla="val -9430769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71" name="Oval 25"/>
            <p:cNvSpPr/>
            <p:nvPr/>
          </p:nvSpPr>
          <p:spPr>
            <a:xfrm>
              <a:off x="2867040" y="508968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2" name="Oval 26"/>
            <p:cNvSpPr/>
            <p:nvPr/>
          </p:nvSpPr>
          <p:spPr>
            <a:xfrm>
              <a:off x="5943600" y="509904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3" name="Line 27"/>
            <p:cNvSpPr/>
            <p:nvPr/>
          </p:nvSpPr>
          <p:spPr>
            <a:xfrm>
              <a:off x="2985840" y="47815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4" name="Line 28"/>
            <p:cNvSpPr/>
            <p:nvPr/>
          </p:nvSpPr>
          <p:spPr>
            <a:xfrm>
              <a:off x="6060960" y="4765320"/>
              <a:ext cx="360" cy="38124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AutoShape 3"/>
          <p:cNvSpPr/>
          <p:nvPr/>
        </p:nvSpPr>
        <p:spPr>
          <a:xfrm>
            <a:off x="5591520" y="2781360"/>
            <a:ext cx="2173680" cy="959400"/>
          </a:xfrm>
          <a:prstGeom prst="diamond">
            <a:avLst/>
          </a:prstGeom>
          <a:solidFill>
            <a:srgbClr val="3ea7ee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RG2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6" name="AutoShape 4"/>
          <p:cNvSpPr/>
          <p:nvPr/>
        </p:nvSpPr>
        <p:spPr>
          <a:xfrm>
            <a:off x="2279880" y="2709720"/>
            <a:ext cx="2173680" cy="959400"/>
          </a:xfrm>
          <a:prstGeom prst="diamond">
            <a:avLst/>
          </a:prstGeom>
          <a:solidFill>
            <a:srgbClr val="3ea7ee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RG1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77" name="AutoShape 5"/>
          <p:cNvCxnSpPr/>
          <p:nvPr/>
        </p:nvCxnSpPr>
        <p:spPr>
          <a:xfrm flipH="1" flipV="1" rot="5400000">
            <a:off x="3119040" y="3668400"/>
            <a:ext cx="326520" cy="279000"/>
          </a:xfrm>
          <a:prstGeom prst="bentConnector3">
            <a:avLst>
              <a:gd name="adj1" fmla="val 49779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78" name="AutoShape 6"/>
          <p:cNvCxnSpPr>
            <a:stCxn id="1079" idx="0"/>
            <a:endCxn id="1075" idx="2"/>
          </p:cNvCxnSpPr>
          <p:nvPr/>
        </p:nvCxnSpPr>
        <p:spPr>
          <a:xfrm flipH="1" flipV="1" rot="5400000">
            <a:off x="6259680" y="3611880"/>
            <a:ext cx="290160" cy="547560"/>
          </a:xfrm>
          <a:prstGeom prst="bentConnector3">
            <a:avLst>
              <a:gd name="adj1" fmla="val 49689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80" name="Line 7"/>
          <p:cNvSpPr/>
          <p:nvPr/>
        </p:nvSpPr>
        <p:spPr>
          <a:xfrm>
            <a:off x="6216840" y="377496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81" name="Oval 8"/>
          <p:cNvSpPr/>
          <p:nvPr/>
        </p:nvSpPr>
        <p:spPr>
          <a:xfrm>
            <a:off x="7199640" y="3656160"/>
            <a:ext cx="227520" cy="227520"/>
          </a:xfrm>
          <a:prstGeom prst="ellipse">
            <a:avLst/>
          </a:prstGeom>
          <a:solidFill>
            <a:srgbClr val="3ea7ee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cxnSp>
        <p:nvCxnSpPr>
          <p:cNvPr id="1082" name="AutoShape 9"/>
          <p:cNvCxnSpPr/>
          <p:nvPr/>
        </p:nvCxnSpPr>
        <p:spPr>
          <a:xfrm flipH="1" flipV="1" rot="5400000">
            <a:off x="3249360" y="2241720"/>
            <a:ext cx="591840" cy="374040"/>
          </a:xfrm>
          <a:prstGeom prst="bentConnector3">
            <a:avLst>
              <a:gd name="adj1" fmla="val -60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83" name="AutoShape 10"/>
          <p:cNvCxnSpPr>
            <a:stCxn id="1075" idx="0"/>
            <a:endCxn id="1084" idx="2"/>
          </p:cNvCxnSpPr>
          <p:nvPr/>
        </p:nvCxnSpPr>
        <p:spPr>
          <a:xfrm flipV="1" rot="16200000">
            <a:off x="5483520" y="1586160"/>
            <a:ext cx="346320" cy="2044440"/>
          </a:xfrm>
          <a:prstGeom prst="bentConnector3">
            <a:avLst>
              <a:gd name="adj1" fmla="val 49531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85" name="Line 11"/>
          <p:cNvSpPr/>
          <p:nvPr/>
        </p:nvSpPr>
        <p:spPr>
          <a:xfrm>
            <a:off x="2927520" y="371772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86" name="Oval 12"/>
          <p:cNvSpPr/>
          <p:nvPr/>
        </p:nvSpPr>
        <p:spPr>
          <a:xfrm>
            <a:off x="2711520" y="3573360"/>
            <a:ext cx="227520" cy="227520"/>
          </a:xfrm>
          <a:prstGeom prst="ellipse">
            <a:avLst/>
          </a:prstGeom>
          <a:solidFill>
            <a:srgbClr val="3ea7ee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087" name="Text Box 13"/>
          <p:cNvSpPr/>
          <p:nvPr/>
        </p:nvSpPr>
        <p:spPr>
          <a:xfrm>
            <a:off x="5353920" y="337428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8" name="Text Box 14"/>
          <p:cNvSpPr/>
          <p:nvPr/>
        </p:nvSpPr>
        <p:spPr>
          <a:xfrm>
            <a:off x="5341320" y="257580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9" name="Text Box 15"/>
          <p:cNvSpPr/>
          <p:nvPr/>
        </p:nvSpPr>
        <p:spPr>
          <a:xfrm>
            <a:off x="4201560" y="335664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0" name="Text Box 16"/>
          <p:cNvSpPr/>
          <p:nvPr/>
        </p:nvSpPr>
        <p:spPr>
          <a:xfrm>
            <a:off x="4188600" y="25581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91" name="Group 17"/>
          <p:cNvGrpSpPr/>
          <p:nvPr/>
        </p:nvGrpSpPr>
        <p:grpSpPr>
          <a:xfrm>
            <a:off x="2135520" y="620640"/>
            <a:ext cx="7992000" cy="5629680"/>
            <a:chOff x="2135520" y="620640"/>
            <a:chExt cx="7992000" cy="5629680"/>
          </a:xfrm>
        </p:grpSpPr>
        <p:sp>
          <p:nvSpPr>
            <p:cNvPr id="1084" name="Rectangle 18"/>
            <p:cNvSpPr/>
            <p:nvPr/>
          </p:nvSpPr>
          <p:spPr>
            <a:xfrm>
              <a:off x="3700800" y="1617480"/>
              <a:ext cx="18673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2" name="Line 19"/>
            <p:cNvSpPr/>
            <p:nvPr/>
          </p:nvSpPr>
          <p:spPr>
            <a:xfrm>
              <a:off x="4123440" y="138240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3" name="Oval 20"/>
            <p:cNvSpPr/>
            <p:nvPr/>
          </p:nvSpPr>
          <p:spPr>
            <a:xfrm>
              <a:off x="4006800" y="1154160"/>
              <a:ext cx="22284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094" name="Group 21"/>
            <p:cNvGrpSpPr/>
            <p:nvPr/>
          </p:nvGrpSpPr>
          <p:grpSpPr>
            <a:xfrm>
              <a:off x="5093640" y="1154160"/>
              <a:ext cx="222840" cy="904680"/>
              <a:chOff x="5093640" y="1154160"/>
              <a:chExt cx="222840" cy="904680"/>
            </a:xfrm>
          </p:grpSpPr>
          <p:sp>
            <p:nvSpPr>
              <p:cNvPr id="1095" name="Line 22"/>
              <p:cNvSpPr/>
              <p:nvPr/>
            </p:nvSpPr>
            <p:spPr>
              <a:xfrm>
                <a:off x="520992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6" name="Oval 23"/>
              <p:cNvSpPr/>
              <p:nvPr/>
            </p:nvSpPr>
            <p:spPr>
              <a:xfrm>
                <a:off x="5093640" y="1154160"/>
                <a:ext cx="22284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97" name="Text Box 24"/>
            <p:cNvSpPr/>
            <p:nvPr/>
          </p:nvSpPr>
          <p:spPr>
            <a:xfrm>
              <a:off x="3742560" y="6318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8" name="Text Box 25"/>
            <p:cNvSpPr/>
            <p:nvPr/>
          </p:nvSpPr>
          <p:spPr>
            <a:xfrm>
              <a:off x="4946040" y="620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9" name="Rectangle 26"/>
            <p:cNvSpPr/>
            <p:nvPr/>
          </p:nvSpPr>
          <p:spPr>
            <a:xfrm>
              <a:off x="5197680" y="4030560"/>
              <a:ext cx="18673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9" name="Rectangle 27"/>
            <p:cNvSpPr/>
            <p:nvPr/>
          </p:nvSpPr>
          <p:spPr>
            <a:xfrm>
              <a:off x="2135520" y="3995640"/>
              <a:ext cx="18673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0" name="AutoShape 28"/>
            <p:cNvSpPr/>
            <p:nvPr/>
          </p:nvSpPr>
          <p:spPr>
            <a:xfrm>
              <a:off x="7998840" y="3968640"/>
              <a:ext cx="2128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1" name="Rectangle 29"/>
            <p:cNvSpPr/>
            <p:nvPr/>
          </p:nvSpPr>
          <p:spPr>
            <a:xfrm>
              <a:off x="8135640" y="5432400"/>
              <a:ext cx="18673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02" name="AutoShape 30"/>
            <p:cNvCxnSpPr>
              <a:stCxn id="1079" idx="3"/>
              <a:endCxn id="1100" idx="1"/>
            </p:cNvCxnSpPr>
            <p:nvPr/>
          </p:nvCxnSpPr>
          <p:spPr>
            <a:xfrm>
              <a:off x="7065000" y="4439520"/>
              <a:ext cx="934200" cy="9360"/>
            </a:xfrm>
            <a:prstGeom prst="bentConnector3">
              <a:avLst>
                <a:gd name="adj1" fmla="val 50077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03" name="AutoShape 31"/>
            <p:cNvCxnSpPr>
              <a:stCxn id="1100" idx="2"/>
              <a:endCxn id="1101" idx="0"/>
            </p:cNvCxnSpPr>
            <p:nvPr/>
          </p:nvCxnSpPr>
          <p:spPr>
            <a:xfrm flipH="1" rot="16200000">
              <a:off x="8814240" y="5177160"/>
              <a:ext cx="504720" cy="6120"/>
            </a:xfrm>
            <a:prstGeom prst="bentConnector3">
              <a:avLst>
                <a:gd name="adj1" fmla="val 50107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1104" name="Text Box 32"/>
            <p:cNvSpPr/>
            <p:nvPr/>
          </p:nvSpPr>
          <p:spPr>
            <a:xfrm>
              <a:off x="2742480" y="532116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5" name="Text Box 33"/>
            <p:cNvSpPr/>
            <p:nvPr/>
          </p:nvSpPr>
          <p:spPr>
            <a:xfrm>
              <a:off x="5726520" y="53276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6" name="Oval 34"/>
            <p:cNvSpPr/>
            <p:nvPr/>
          </p:nvSpPr>
          <p:spPr>
            <a:xfrm>
              <a:off x="2991960" y="5089680"/>
              <a:ext cx="22284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7" name="Oval 35"/>
            <p:cNvSpPr/>
            <p:nvPr/>
          </p:nvSpPr>
          <p:spPr>
            <a:xfrm>
              <a:off x="6004440" y="5099040"/>
              <a:ext cx="22284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8" name="Line 36"/>
            <p:cNvSpPr/>
            <p:nvPr/>
          </p:nvSpPr>
          <p:spPr>
            <a:xfrm>
              <a:off x="3108240" y="4781520"/>
              <a:ext cx="360" cy="38088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9" name="Line 37"/>
            <p:cNvSpPr/>
            <p:nvPr/>
          </p:nvSpPr>
          <p:spPr>
            <a:xfrm>
              <a:off x="6119280" y="476532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0" name="AutoShape 38"/>
            <p:cNvSpPr/>
            <p:nvPr/>
          </p:nvSpPr>
          <p:spPr>
            <a:xfrm>
              <a:off x="5842800" y="1550880"/>
              <a:ext cx="2128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1" name="Rectangle 39"/>
            <p:cNvSpPr/>
            <p:nvPr/>
          </p:nvSpPr>
          <p:spPr>
            <a:xfrm>
              <a:off x="8143560" y="1625400"/>
              <a:ext cx="18673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12" name="AutoShape 40"/>
            <p:cNvCxnSpPr>
              <a:endCxn id="1110" idx="1"/>
            </p:cNvCxnSpPr>
            <p:nvPr/>
          </p:nvCxnSpPr>
          <p:spPr>
            <a:xfrm>
              <a:off x="5569200" y="2027160"/>
              <a:ext cx="273960" cy="3960"/>
            </a:xfrm>
            <a:prstGeom prst="bentConnector3">
              <a:avLst>
                <a:gd name="adj1" fmla="val 49868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13" name="AutoShape 41"/>
            <p:cNvCxnSpPr>
              <a:stCxn id="1110" idx="3"/>
              <a:endCxn id="1111" idx="1"/>
            </p:cNvCxnSpPr>
            <p:nvPr/>
          </p:nvCxnSpPr>
          <p:spPr>
            <a:xfrm>
              <a:off x="7971480" y="2030760"/>
              <a:ext cx="172440" cy="39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  <p:sp>
        <p:nvSpPr>
          <p:cNvPr id="1114" name=""/>
          <p:cNvSpPr/>
          <p:nvPr/>
        </p:nvSpPr>
        <p:spPr>
          <a:xfrm>
            <a:off x="167400" y="743400"/>
            <a:ext cx="199368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E1 ed E2 diventano </a:t>
            </a:r>
            <a:r>
              <a:rPr b="1" i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entità deboli.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Inoltre, la loro chiave è formata solo dall’identificatore esterno.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NOTARE come con questa soluzione 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introduco valori NULL.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PlaceHolder 1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 scelta fra le alternative si può fare con metodo simile a quello visto per l'analisi delle ridondanze (però non basato solo sul numero degli accessi)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6" name="Rectangle 3"/>
          <p:cNvSpPr/>
          <p:nvPr/>
        </p:nvSpPr>
        <p:spPr>
          <a:xfrm>
            <a:off x="1933560" y="3960720"/>
            <a:ext cx="8304840" cy="12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è possibile seguire alcune semplici regole generali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PlaceHolder 1"/>
          <p:cNvSpPr>
            <a:spLocks noGrp="1"/>
          </p:cNvSpPr>
          <p:nvPr>
            <p:ph/>
          </p:nvPr>
        </p:nvSpPr>
        <p:spPr>
          <a:xfrm>
            <a:off x="0" y="626040"/>
            <a:ext cx="10693440" cy="5505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Accorpamento dei figli al genitore: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conviene se gli accessi al padre e alle figlie sono contestuali, cioè s</a:t>
            </a:r>
            <a:r>
              <a:rPr b="0" i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 la maggior parte delle interrogazioni coinvolge il padre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 i figli differiscono per pochi attributi dal padre: altrimenti avrei valori NULL su molti attributi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Quando la generalizzazione ha pochi figli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 la generalizzazione è parziale e ho molte istanze nel genitore che non sono istanze di nessuno dei figli (--&gt; avrò pochi valori NULL sugli attributi che ho spostato sul genitore)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marL="533520" indent="-533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Accorpamento</a:t>
            </a: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del genitore ai figli:</a:t>
            </a: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conviene se gli accessi alle figlie sono distinti: l</a:t>
            </a:r>
            <a:r>
              <a:rPr b="0" i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 interrogazioni e le relazioni coinvolgono i figli individualmente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Ho pochi attributi nel genitore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 relazione è totale e disgiunta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1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Introduzione di relazioni per modellare la generalizzazione: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  <a:ea typeface="Noto Sans CJK SC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conviene se gli accessi alle entità figlie sono separati dagli accessi al padre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Conviene se voglio evitare valori NULL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22400" y="547920"/>
            <a:ext cx="555228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Dati di ingresso e uscita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Ingresso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schema concettuale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informazioni sul carico applicativo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modello logico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Uscita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schema logico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documentazione associata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Vincoli di integrità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rcRect l="17157" t="5223" r="9917" b="5445"/>
          <a:stretch/>
        </p:blipFill>
        <p:spPr>
          <a:xfrm>
            <a:off x="8524800" y="454320"/>
            <a:ext cx="3666600" cy="599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roup 2"/>
          <p:cNvGrpSpPr/>
          <p:nvPr/>
        </p:nvGrpSpPr>
        <p:grpSpPr>
          <a:xfrm>
            <a:off x="1774800" y="606600"/>
            <a:ext cx="8161920" cy="5629320"/>
            <a:chOff x="1774800" y="606600"/>
            <a:chExt cx="8161920" cy="5629320"/>
          </a:xfrm>
        </p:grpSpPr>
        <p:sp>
          <p:nvSpPr>
            <p:cNvPr id="1119" name="Rectangle 3"/>
            <p:cNvSpPr/>
            <p:nvPr/>
          </p:nvSpPr>
          <p:spPr>
            <a:xfrm>
              <a:off x="3373560" y="16034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0" name="AutoShape 4"/>
            <p:cNvSpPr/>
            <p:nvPr/>
          </p:nvSpPr>
          <p:spPr>
            <a:xfrm>
              <a:off x="5560920" y="153684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1" name="Line 5"/>
            <p:cNvSpPr/>
            <p:nvPr/>
          </p:nvSpPr>
          <p:spPr>
            <a:xfrm>
              <a:off x="3805200" y="136836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2" name="Oval 6"/>
            <p:cNvSpPr/>
            <p:nvPr/>
          </p:nvSpPr>
          <p:spPr>
            <a:xfrm>
              <a:off x="3686040" y="113976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123" name="Group 7"/>
            <p:cNvGrpSpPr/>
            <p:nvPr/>
          </p:nvGrpSpPr>
          <p:grpSpPr>
            <a:xfrm>
              <a:off x="4795920" y="1139760"/>
              <a:ext cx="227520" cy="904680"/>
              <a:chOff x="4795920" y="1139760"/>
              <a:chExt cx="227520" cy="904680"/>
            </a:xfrm>
          </p:grpSpPr>
          <p:sp>
            <p:nvSpPr>
              <p:cNvPr id="1124" name="Line 8"/>
              <p:cNvSpPr/>
              <p:nvPr/>
            </p:nvSpPr>
            <p:spPr>
              <a:xfrm>
                <a:off x="4914720" y="13586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25" name="Oval 9"/>
              <p:cNvSpPr/>
              <p:nvPr/>
            </p:nvSpPr>
            <p:spPr>
              <a:xfrm>
                <a:off x="4795920" y="1139760"/>
                <a:ext cx="22752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126" name="Text Box 10"/>
            <p:cNvSpPr/>
            <p:nvPr/>
          </p:nvSpPr>
          <p:spPr>
            <a:xfrm>
              <a:off x="3415320" y="6174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7" name="Text Box 11"/>
            <p:cNvSpPr/>
            <p:nvPr/>
          </p:nvSpPr>
          <p:spPr>
            <a:xfrm>
              <a:off x="4645440" y="60660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Rectangle 12"/>
            <p:cNvSpPr/>
            <p:nvPr/>
          </p:nvSpPr>
          <p:spPr>
            <a:xfrm>
              <a:off x="7910640" y="161136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9" name="AutoShape 13"/>
            <p:cNvSpPr/>
            <p:nvPr/>
          </p:nvSpPr>
          <p:spPr>
            <a:xfrm>
              <a:off x="7763040" y="395460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0" name="Rectangle 14"/>
            <p:cNvSpPr/>
            <p:nvPr/>
          </p:nvSpPr>
          <p:spPr>
            <a:xfrm>
              <a:off x="7889760" y="54180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31" name="AutoShape 15"/>
            <p:cNvCxnSpPr>
              <a:stCxn id="1129" idx="2"/>
              <a:endCxn id="1130" idx="0"/>
            </p:cNvCxnSpPr>
            <p:nvPr/>
          </p:nvCxnSpPr>
          <p:spPr>
            <a:xfrm rot="5400000">
              <a:off x="8594280" y="5162760"/>
              <a:ext cx="504360" cy="7200"/>
            </a:xfrm>
            <a:prstGeom prst="bentConnector3">
              <a:avLst>
                <a:gd name="adj1" fmla="val 50071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132" name="AutoShape 16"/>
            <p:cNvCxnSpPr>
              <a:stCxn id="1119" idx="3"/>
              <a:endCxn id="1120" idx="1"/>
            </p:cNvCxnSpPr>
            <p:nvPr/>
          </p:nvCxnSpPr>
          <p:spPr>
            <a:xfrm>
              <a:off x="5280480" y="2012400"/>
              <a:ext cx="280800" cy="4680"/>
            </a:xfrm>
            <a:prstGeom prst="bentConnector3">
              <a:avLst>
                <a:gd name="adj1" fmla="val 50449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133" name="AutoShape 17"/>
            <p:cNvCxnSpPr>
              <a:stCxn id="1120" idx="3"/>
              <a:endCxn id="1128" idx="1"/>
            </p:cNvCxnSpPr>
            <p:nvPr/>
          </p:nvCxnSpPr>
          <p:spPr>
            <a:xfrm>
              <a:off x="7734600" y="2016720"/>
              <a:ext cx="176400" cy="3960"/>
            </a:xfrm>
            <a:prstGeom prst="bentConnector3">
              <a:avLst>
                <a:gd name="adj1" fmla="val 50306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134" name="AutoShape 18"/>
            <p:cNvSpPr/>
            <p:nvPr/>
          </p:nvSpPr>
          <p:spPr>
            <a:xfrm>
              <a:off x="4033800" y="2401920"/>
              <a:ext cx="611640" cy="81324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5" name="Rectangle 19"/>
            <p:cNvSpPr/>
            <p:nvPr/>
          </p:nvSpPr>
          <p:spPr>
            <a:xfrm>
              <a:off x="4902120" y="401652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6" name="Rectangle 20"/>
            <p:cNvSpPr/>
            <p:nvPr/>
          </p:nvSpPr>
          <p:spPr>
            <a:xfrm>
              <a:off x="1774800" y="40068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7" name="Text Box 21"/>
            <p:cNvSpPr/>
            <p:nvPr/>
          </p:nvSpPr>
          <p:spPr>
            <a:xfrm>
              <a:off x="2394720" y="5307120"/>
              <a:ext cx="8128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A11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8" name="Text Box 22"/>
            <p:cNvSpPr/>
            <p:nvPr/>
          </p:nvSpPr>
          <p:spPr>
            <a:xfrm>
              <a:off x="5442480" y="53132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39" name="AutoShape 23"/>
            <p:cNvCxnSpPr>
              <a:stCxn id="1135" idx="3"/>
              <a:endCxn id="1129" idx="1"/>
            </p:cNvCxnSpPr>
            <p:nvPr/>
          </p:nvCxnSpPr>
          <p:spPr>
            <a:xfrm>
              <a:off x="6809040" y="4425480"/>
              <a:ext cx="954360" cy="9360"/>
            </a:xfrm>
            <a:prstGeom prst="bentConnector3">
              <a:avLst>
                <a:gd name="adj1" fmla="val 50075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140" name="AutoShape 24"/>
            <p:cNvCxnSpPr>
              <a:stCxn id="1136" idx="0"/>
              <a:endCxn id="1135" idx="0"/>
            </p:cNvCxnSpPr>
            <p:nvPr/>
          </p:nvCxnSpPr>
          <p:spPr>
            <a:xfrm flipH="1" rot="16200000">
              <a:off x="4286880" y="2447640"/>
              <a:ext cx="10080" cy="3127680"/>
            </a:xfrm>
            <a:prstGeom prst="bentConnector3">
              <a:avLst>
                <a:gd name="adj1" fmla="val -8722222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141" name="Oval 25"/>
            <p:cNvSpPr/>
            <p:nvPr/>
          </p:nvSpPr>
          <p:spPr>
            <a:xfrm>
              <a:off x="2649600" y="507528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2" name="Oval 26"/>
            <p:cNvSpPr/>
            <p:nvPr/>
          </p:nvSpPr>
          <p:spPr>
            <a:xfrm>
              <a:off x="5726160" y="508464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3" name="Line 27"/>
            <p:cNvSpPr/>
            <p:nvPr/>
          </p:nvSpPr>
          <p:spPr>
            <a:xfrm>
              <a:off x="2768400" y="47671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4" name="Line 28"/>
            <p:cNvSpPr/>
            <p:nvPr/>
          </p:nvSpPr>
          <p:spPr>
            <a:xfrm>
              <a:off x="5843520" y="475128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45" name="PlaceHolder 4"/>
          <p:cNvSpPr txBox="1"/>
          <p:nvPr/>
        </p:nvSpPr>
        <p:spPr>
          <a:xfrm>
            <a:off x="-327960" y="1901880"/>
            <a:ext cx="380196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Soluzione ibrida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6" name="AutoShape 28"/>
          <p:cNvCxnSpPr/>
          <p:nvPr/>
        </p:nvCxnSpPr>
        <p:spPr>
          <a:xfrm rot="10800000">
            <a:off x="4741200" y="2477520"/>
            <a:ext cx="1393560" cy="155160"/>
          </a:xfrm>
          <a:prstGeom prst="bentConnector3">
            <a:avLst>
              <a:gd name="adj1" fmla="val 49896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147" name="Line 33"/>
          <p:cNvSpPr/>
          <p:nvPr/>
        </p:nvSpPr>
        <p:spPr>
          <a:xfrm flipH="1">
            <a:off x="3206520" y="177480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148" name="Line 34"/>
          <p:cNvSpPr/>
          <p:nvPr/>
        </p:nvSpPr>
        <p:spPr>
          <a:xfrm>
            <a:off x="4165560" y="2190600"/>
            <a:ext cx="360" cy="68580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149" name="Group 2"/>
          <p:cNvGrpSpPr/>
          <p:nvPr/>
        </p:nvGrpSpPr>
        <p:grpSpPr>
          <a:xfrm>
            <a:off x="3733920" y="677880"/>
            <a:ext cx="6563160" cy="5629680"/>
            <a:chOff x="3733920" y="677880"/>
            <a:chExt cx="6563160" cy="5629680"/>
          </a:xfrm>
        </p:grpSpPr>
        <p:sp>
          <p:nvSpPr>
            <p:cNvPr id="1150" name="Rectangle 3"/>
            <p:cNvSpPr/>
            <p:nvPr/>
          </p:nvSpPr>
          <p:spPr>
            <a:xfrm>
              <a:off x="3733920" y="167472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E0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1" name="Line 4"/>
            <p:cNvSpPr/>
            <p:nvPr/>
          </p:nvSpPr>
          <p:spPr>
            <a:xfrm>
              <a:off x="4165560" y="143964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2" name="Oval 5"/>
            <p:cNvSpPr/>
            <p:nvPr/>
          </p:nvSpPr>
          <p:spPr>
            <a:xfrm>
              <a:off x="4046400" y="121140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153" name="Group 6"/>
            <p:cNvGrpSpPr/>
            <p:nvPr/>
          </p:nvGrpSpPr>
          <p:grpSpPr>
            <a:xfrm>
              <a:off x="5156280" y="1211400"/>
              <a:ext cx="227520" cy="904680"/>
              <a:chOff x="5156280" y="1211400"/>
              <a:chExt cx="227520" cy="904680"/>
            </a:xfrm>
          </p:grpSpPr>
          <p:sp>
            <p:nvSpPr>
              <p:cNvPr id="1154" name="Line 7"/>
              <p:cNvSpPr/>
              <p:nvPr/>
            </p:nvSpPr>
            <p:spPr>
              <a:xfrm>
                <a:off x="5275080" y="1430280"/>
                <a:ext cx="360" cy="685800"/>
              </a:xfrm>
              <a:prstGeom prst="line">
                <a:avLst/>
              </a:prstGeom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55" name="Oval 8"/>
              <p:cNvSpPr/>
              <p:nvPr/>
            </p:nvSpPr>
            <p:spPr>
              <a:xfrm>
                <a:off x="5156280" y="1211400"/>
                <a:ext cx="227520" cy="22752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156" name="Text Box 9"/>
            <p:cNvSpPr/>
            <p:nvPr/>
          </p:nvSpPr>
          <p:spPr>
            <a:xfrm>
              <a:off x="3775680" y="68904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7" name="Text Box 10"/>
            <p:cNvSpPr/>
            <p:nvPr/>
          </p:nvSpPr>
          <p:spPr>
            <a:xfrm>
              <a:off x="5005800" y="67788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A02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8" name="Rectangle 11"/>
            <p:cNvSpPr/>
            <p:nvPr/>
          </p:nvSpPr>
          <p:spPr>
            <a:xfrm>
              <a:off x="5262480" y="408780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E2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9" name="AutoShape 12"/>
            <p:cNvSpPr/>
            <p:nvPr/>
          </p:nvSpPr>
          <p:spPr>
            <a:xfrm>
              <a:off x="8123400" y="402588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R2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0" name="Rectangle 13"/>
            <p:cNvSpPr/>
            <p:nvPr/>
          </p:nvSpPr>
          <p:spPr>
            <a:xfrm>
              <a:off x="8263080" y="54896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E4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61" name="AutoShape 14"/>
            <p:cNvCxnSpPr>
              <a:stCxn id="1158" idx="3"/>
              <a:endCxn id="1159" idx="1"/>
            </p:cNvCxnSpPr>
            <p:nvPr/>
          </p:nvCxnSpPr>
          <p:spPr>
            <a:xfrm>
              <a:off x="7169400" y="4496760"/>
              <a:ext cx="954360" cy="9360"/>
            </a:xfrm>
            <a:prstGeom prst="bentConnector3">
              <a:avLst>
                <a:gd name="adj1" fmla="val 50075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62" name="AutoShape 15"/>
            <p:cNvCxnSpPr>
              <a:stCxn id="1159" idx="2"/>
              <a:endCxn id="1160" idx="0"/>
            </p:cNvCxnSpPr>
            <p:nvPr/>
          </p:nvCxnSpPr>
          <p:spPr>
            <a:xfrm flipH="1" rot="16200000">
              <a:off x="8961120" y="5234040"/>
              <a:ext cx="504720" cy="6480"/>
            </a:xfrm>
            <a:prstGeom prst="bentConnector3">
              <a:avLst>
                <a:gd name="adj1" fmla="val 50035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1163" name="Text Box 16"/>
            <p:cNvSpPr/>
            <p:nvPr/>
          </p:nvSpPr>
          <p:spPr>
            <a:xfrm>
              <a:off x="5802840" y="5384880"/>
              <a:ext cx="8326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A21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4" name="Oval 17"/>
            <p:cNvSpPr/>
            <p:nvPr/>
          </p:nvSpPr>
          <p:spPr>
            <a:xfrm>
              <a:off x="6086520" y="5156280"/>
              <a:ext cx="227520" cy="22752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5" name="Line 18"/>
            <p:cNvSpPr/>
            <p:nvPr/>
          </p:nvSpPr>
          <p:spPr>
            <a:xfrm>
              <a:off x="6203880" y="482256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6" name="AutoShape 19"/>
            <p:cNvSpPr/>
            <p:nvPr/>
          </p:nvSpPr>
          <p:spPr>
            <a:xfrm>
              <a:off x="5921280" y="1608120"/>
              <a:ext cx="2173680" cy="95940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R1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7" name="Rectangle 20"/>
            <p:cNvSpPr/>
            <p:nvPr/>
          </p:nvSpPr>
          <p:spPr>
            <a:xfrm>
              <a:off x="8271000" y="1682640"/>
              <a:ext cx="1906920" cy="8179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E3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68" name="AutoShape 21"/>
            <p:cNvCxnSpPr>
              <a:endCxn id="1166" idx="1"/>
            </p:cNvCxnSpPr>
            <p:nvPr/>
          </p:nvCxnSpPr>
          <p:spPr>
            <a:xfrm>
              <a:off x="5641920" y="2084040"/>
              <a:ext cx="279720" cy="4320"/>
            </a:xfrm>
            <a:prstGeom prst="bentConnector3">
              <a:avLst>
                <a:gd name="adj1" fmla="val 50128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69" name="AutoShape 22"/>
            <p:cNvCxnSpPr>
              <a:stCxn id="1166" idx="3"/>
              <a:endCxn id="1167" idx="1"/>
            </p:cNvCxnSpPr>
            <p:nvPr/>
          </p:nvCxnSpPr>
          <p:spPr>
            <a:xfrm>
              <a:off x="8094960" y="2088000"/>
              <a:ext cx="176400" cy="3960"/>
            </a:xfrm>
            <a:prstGeom prst="bentConnector3">
              <a:avLst>
                <a:gd name="adj1" fmla="val 50306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  <p:sp>
        <p:nvSpPr>
          <p:cNvPr id="1170" name="AutoShape 24"/>
          <p:cNvSpPr/>
          <p:nvPr/>
        </p:nvSpPr>
        <p:spPr>
          <a:xfrm>
            <a:off x="5064120" y="2576520"/>
            <a:ext cx="2173680" cy="95940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RG2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171" name="AutoShape 25"/>
          <p:cNvCxnSpPr>
            <a:stCxn id="1158" idx="0"/>
            <a:endCxn id="1170" idx="2"/>
          </p:cNvCxnSpPr>
          <p:nvPr/>
        </p:nvCxnSpPr>
        <p:spPr>
          <a:xfrm flipV="1" rot="16200000">
            <a:off x="5907600" y="3779280"/>
            <a:ext cx="552240" cy="65160"/>
          </a:xfrm>
          <a:prstGeom prst="bentConnector3">
            <a:avLst>
              <a:gd name="adj1" fmla="val 49967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172" name="Line 26"/>
          <p:cNvSpPr/>
          <p:nvPr/>
        </p:nvSpPr>
        <p:spPr>
          <a:xfrm>
            <a:off x="5661000" y="363060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173" name="Oval 27"/>
          <p:cNvSpPr/>
          <p:nvPr/>
        </p:nvSpPr>
        <p:spPr>
          <a:xfrm>
            <a:off x="6643800" y="3511440"/>
            <a:ext cx="227520" cy="227520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174" name="Text Box 29"/>
          <p:cNvSpPr/>
          <p:nvPr/>
        </p:nvSpPr>
        <p:spPr>
          <a:xfrm>
            <a:off x="4798080" y="32295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5" name="Text Box 30"/>
          <p:cNvSpPr/>
          <p:nvPr/>
        </p:nvSpPr>
        <p:spPr>
          <a:xfrm>
            <a:off x="4526640" y="269460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6" name="Oval 31"/>
          <p:cNvSpPr/>
          <p:nvPr/>
        </p:nvSpPr>
        <p:spPr>
          <a:xfrm>
            <a:off x="3083040" y="165564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177" name="Text Box 32"/>
          <p:cNvSpPr/>
          <p:nvPr/>
        </p:nvSpPr>
        <p:spPr>
          <a:xfrm>
            <a:off x="2220120" y="1492200"/>
            <a:ext cx="812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A11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8" name="Oval 35"/>
          <p:cNvSpPr/>
          <p:nvPr/>
        </p:nvSpPr>
        <p:spPr>
          <a:xfrm>
            <a:off x="4021200" y="2838600"/>
            <a:ext cx="227520" cy="22752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179" name="Text Box 36"/>
          <p:cNvSpPr/>
          <p:nvPr/>
        </p:nvSpPr>
        <p:spPr>
          <a:xfrm>
            <a:off x="3446640" y="2982960"/>
            <a:ext cx="100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TIPO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0" name="Text Box 37"/>
          <p:cNvSpPr/>
          <p:nvPr/>
        </p:nvSpPr>
        <p:spPr>
          <a:xfrm>
            <a:off x="2809080" y="109440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1" name=""/>
          <p:cNvSpPr/>
          <p:nvPr/>
        </p:nvSpPr>
        <p:spPr>
          <a:xfrm>
            <a:off x="281880" y="4664880"/>
            <a:ext cx="4093560" cy="132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Conviene quando ho molte interrogazioni che coinvolgono solo E2 e molte interrogazioni non fanno differenza tra E1 ed E0.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2" name="PlaceHolder 5"/>
          <p:cNvSpPr txBox="1"/>
          <p:nvPr/>
        </p:nvSpPr>
        <p:spPr>
          <a:xfrm>
            <a:off x="-223560" y="2486160"/>
            <a:ext cx="380196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Soluzione ibrida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Attività della ristrutturazione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Eliminazione delle generalizzazioni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Partizionamento/accorpamento di entità e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Scelta degli identificatori primari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Ristrutturazioni effettuate per rendere più efficienti le operazioni in base a un semplice principio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Gli accessi si riducono: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separando attributi di un concetto che vengono acceduti separatamente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raggruppando attributi di concetti diversi acceduti insieme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Ristrutturazioni, casi principali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7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partizionamento verticale di entità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partizionamento orizzontale di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eliminazione di attributi multivalore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accorpamento di entità/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roup 2"/>
          <p:cNvGrpSpPr/>
          <p:nvPr/>
        </p:nvGrpSpPr>
        <p:grpSpPr>
          <a:xfrm>
            <a:off x="2363400" y="1457280"/>
            <a:ext cx="7819200" cy="3371760"/>
            <a:chOff x="2363400" y="1457280"/>
            <a:chExt cx="7819200" cy="3371760"/>
          </a:xfrm>
        </p:grpSpPr>
        <p:sp>
          <p:nvSpPr>
            <p:cNvPr id="1189" name="Rectangle 3"/>
            <p:cNvSpPr/>
            <p:nvPr/>
          </p:nvSpPr>
          <p:spPr>
            <a:xfrm>
              <a:off x="4876920" y="289548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Impiegato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0" name="Text Box 4"/>
            <p:cNvSpPr/>
            <p:nvPr/>
          </p:nvSpPr>
          <p:spPr>
            <a:xfrm>
              <a:off x="8155080" y="2133720"/>
              <a:ext cx="130644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Livello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1" name="Text Box 5"/>
            <p:cNvSpPr/>
            <p:nvPr/>
          </p:nvSpPr>
          <p:spPr>
            <a:xfrm>
              <a:off x="8385120" y="3048120"/>
              <a:ext cx="17974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Stipendio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2" name="Text Box 6"/>
            <p:cNvSpPr/>
            <p:nvPr/>
          </p:nvSpPr>
          <p:spPr>
            <a:xfrm>
              <a:off x="8143560" y="4062240"/>
              <a:ext cx="16023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Ritenute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193" name="Group 7"/>
            <p:cNvGrpSpPr/>
            <p:nvPr/>
          </p:nvGrpSpPr>
          <p:grpSpPr>
            <a:xfrm>
              <a:off x="7272720" y="2268360"/>
              <a:ext cx="1033200" cy="2107440"/>
              <a:chOff x="7272720" y="2268360"/>
              <a:chExt cx="1033200" cy="2107440"/>
            </a:xfrm>
          </p:grpSpPr>
          <p:sp>
            <p:nvSpPr>
              <p:cNvPr id="1194" name="Line 8"/>
              <p:cNvSpPr/>
              <p:nvPr/>
            </p:nvSpPr>
            <p:spPr>
              <a:xfrm flipV="1">
                <a:off x="7274520" y="2418840"/>
                <a:ext cx="719280" cy="5832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5" name="Line 9"/>
              <p:cNvSpPr/>
              <p:nvPr/>
            </p:nvSpPr>
            <p:spPr>
              <a:xfrm flipH="1">
                <a:off x="7312680" y="3313800"/>
                <a:ext cx="834840" cy="468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6" name="Oval 10"/>
              <p:cNvSpPr/>
              <p:nvPr/>
            </p:nvSpPr>
            <p:spPr>
              <a:xfrm rot="5400000">
                <a:off x="8078400" y="32004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7" name="Line 11"/>
              <p:cNvSpPr/>
              <p:nvPr/>
            </p:nvSpPr>
            <p:spPr>
              <a:xfrm>
                <a:off x="7272720" y="369576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8" name="Oval 12"/>
              <p:cNvSpPr/>
              <p:nvPr/>
            </p:nvSpPr>
            <p:spPr>
              <a:xfrm rot="5400000">
                <a:off x="7911720" y="414828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199" name="Oval 13"/>
              <p:cNvSpPr/>
              <p:nvPr/>
            </p:nvSpPr>
            <p:spPr>
              <a:xfrm rot="5400000">
                <a:off x="7922880" y="226836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200" name="Group 14"/>
            <p:cNvGrpSpPr/>
            <p:nvPr/>
          </p:nvGrpSpPr>
          <p:grpSpPr>
            <a:xfrm>
              <a:off x="3886560" y="2286000"/>
              <a:ext cx="1032120" cy="2107080"/>
              <a:chOff x="3886560" y="2286000"/>
              <a:chExt cx="1032120" cy="2107080"/>
            </a:xfrm>
          </p:grpSpPr>
          <p:sp>
            <p:nvSpPr>
              <p:cNvPr id="1201" name="Line 15"/>
              <p:cNvSpPr/>
              <p:nvPr/>
            </p:nvSpPr>
            <p:spPr>
              <a:xfrm flipH="1" flipV="1">
                <a:off x="4197960" y="2436120"/>
                <a:ext cx="719280" cy="58356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2" name="Line 16"/>
              <p:cNvSpPr/>
              <p:nvPr/>
            </p:nvSpPr>
            <p:spPr>
              <a:xfrm>
                <a:off x="4043880" y="3331080"/>
                <a:ext cx="835200" cy="50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3" name="Oval 17"/>
              <p:cNvSpPr/>
              <p:nvPr/>
            </p:nvSpPr>
            <p:spPr>
              <a:xfrm flipH="1" rot="16200000">
                <a:off x="3886560" y="321804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4" name="Line 18"/>
              <p:cNvSpPr/>
              <p:nvPr/>
            </p:nvSpPr>
            <p:spPr>
              <a:xfrm flipH="1">
                <a:off x="4246920" y="371340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5" name="Oval 19"/>
              <p:cNvSpPr/>
              <p:nvPr/>
            </p:nvSpPr>
            <p:spPr>
              <a:xfrm flipH="1" rot="16200000">
                <a:off x="4053240" y="416556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06" name="Oval 20"/>
              <p:cNvSpPr/>
              <p:nvPr/>
            </p:nvSpPr>
            <p:spPr>
              <a:xfrm flipH="1" rot="16200000">
                <a:off x="4042080" y="22860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207" name="Text Box 21"/>
            <p:cNvSpPr/>
            <p:nvPr/>
          </p:nvSpPr>
          <p:spPr>
            <a:xfrm>
              <a:off x="2747520" y="1600200"/>
              <a:ext cx="18154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8" name="Text Box 22"/>
            <p:cNvSpPr/>
            <p:nvPr/>
          </p:nvSpPr>
          <p:spPr>
            <a:xfrm>
              <a:off x="2363400" y="2666880"/>
              <a:ext cx="16221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Indirizzo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9" name="Text Box 23"/>
            <p:cNvSpPr/>
            <p:nvPr/>
          </p:nvSpPr>
          <p:spPr>
            <a:xfrm>
              <a:off x="2745360" y="3886200"/>
              <a:ext cx="140724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nascita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0" name="Line 24"/>
            <p:cNvSpPr/>
            <p:nvPr/>
          </p:nvSpPr>
          <p:spPr>
            <a:xfrm>
              <a:off x="6095880" y="22096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1" name="Oval 25"/>
            <p:cNvSpPr/>
            <p:nvPr/>
          </p:nvSpPr>
          <p:spPr>
            <a:xfrm>
              <a:off x="5977080" y="199080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2" name="Text Box 26"/>
            <p:cNvSpPr/>
            <p:nvPr/>
          </p:nvSpPr>
          <p:spPr>
            <a:xfrm>
              <a:off x="5392440" y="1457280"/>
              <a:ext cx="1364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Codice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roup 3"/>
          <p:cNvGrpSpPr/>
          <p:nvPr/>
        </p:nvGrpSpPr>
        <p:grpSpPr>
          <a:xfrm>
            <a:off x="8845560" y="3720960"/>
            <a:ext cx="227520" cy="903240"/>
            <a:chOff x="8845560" y="3720960"/>
            <a:chExt cx="227520" cy="903240"/>
          </a:xfrm>
        </p:grpSpPr>
        <p:sp>
          <p:nvSpPr>
            <p:cNvPr id="1214" name="Line 4"/>
            <p:cNvSpPr/>
            <p:nvPr/>
          </p:nvSpPr>
          <p:spPr>
            <a:xfrm flipV="1">
              <a:off x="8964360" y="37209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5" name="Oval 5"/>
            <p:cNvSpPr/>
            <p:nvPr/>
          </p:nvSpPr>
          <p:spPr>
            <a:xfrm flipV="1">
              <a:off x="8845560" y="439668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16" name="Text Box 6"/>
          <p:cNvSpPr/>
          <p:nvPr/>
        </p:nvSpPr>
        <p:spPr>
          <a:xfrm>
            <a:off x="9007560" y="1576440"/>
            <a:ext cx="1306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Livello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7" name="Text Box 7"/>
          <p:cNvSpPr/>
          <p:nvPr/>
        </p:nvSpPr>
        <p:spPr>
          <a:xfrm>
            <a:off x="6926400" y="1562040"/>
            <a:ext cx="1797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Stipendio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8" name="Text Box 8"/>
          <p:cNvSpPr/>
          <p:nvPr/>
        </p:nvSpPr>
        <p:spPr>
          <a:xfrm>
            <a:off x="8214840" y="4699080"/>
            <a:ext cx="16023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Ritenute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9" name="Text Box 9"/>
          <p:cNvSpPr/>
          <p:nvPr/>
        </p:nvSpPr>
        <p:spPr>
          <a:xfrm>
            <a:off x="1671120" y="1596960"/>
            <a:ext cx="1815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Cognome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0" name="Text Box 10"/>
          <p:cNvSpPr/>
          <p:nvPr/>
        </p:nvSpPr>
        <p:spPr>
          <a:xfrm>
            <a:off x="1796400" y="473544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1" name="Text Box 11"/>
          <p:cNvSpPr/>
          <p:nvPr/>
        </p:nvSpPr>
        <p:spPr>
          <a:xfrm>
            <a:off x="3450240" y="4651200"/>
            <a:ext cx="1407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nascita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2" name="Line 12"/>
          <p:cNvSpPr/>
          <p:nvPr/>
        </p:nvSpPr>
        <p:spPr>
          <a:xfrm>
            <a:off x="3947760" y="230976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23" name="Oval 13"/>
          <p:cNvSpPr/>
          <p:nvPr/>
        </p:nvSpPr>
        <p:spPr>
          <a:xfrm>
            <a:off x="3827520" y="2101680"/>
            <a:ext cx="227520" cy="2275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24" name="Text Box 14"/>
          <p:cNvSpPr/>
          <p:nvPr/>
        </p:nvSpPr>
        <p:spPr>
          <a:xfrm>
            <a:off x="3634920" y="1608120"/>
            <a:ext cx="1364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5" name="Oval 15"/>
          <p:cNvSpPr/>
          <p:nvPr/>
        </p:nvSpPr>
        <p:spPr>
          <a:xfrm>
            <a:off x="7367760" y="3718080"/>
            <a:ext cx="227520" cy="22752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26" name="Rectangle 16"/>
          <p:cNvSpPr/>
          <p:nvPr/>
        </p:nvSpPr>
        <p:spPr>
          <a:xfrm>
            <a:off x="2071800" y="2816280"/>
            <a:ext cx="77713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27" name="Line 17"/>
          <p:cNvSpPr/>
          <p:nvPr/>
        </p:nvSpPr>
        <p:spPr>
          <a:xfrm>
            <a:off x="4128840" y="3425760"/>
            <a:ext cx="373392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28" name="AutoShape 18"/>
          <p:cNvSpPr/>
          <p:nvPr/>
        </p:nvSpPr>
        <p:spPr>
          <a:xfrm>
            <a:off x="4815000" y="2739960"/>
            <a:ext cx="2589840" cy="1370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9" name="Rectangle 19"/>
          <p:cNvSpPr/>
          <p:nvPr/>
        </p:nvSpPr>
        <p:spPr>
          <a:xfrm>
            <a:off x="1995480" y="289260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anagrafici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0" name="Rectangle 20"/>
          <p:cNvSpPr/>
          <p:nvPr/>
        </p:nvSpPr>
        <p:spPr>
          <a:xfrm>
            <a:off x="7710480" y="289260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lavorativi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1" name="Text Box 21"/>
          <p:cNvSpPr/>
          <p:nvPr/>
        </p:nvSpPr>
        <p:spPr>
          <a:xfrm>
            <a:off x="4511520" y="251244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2" name="Text Box 22"/>
          <p:cNvSpPr/>
          <p:nvPr/>
        </p:nvSpPr>
        <p:spPr>
          <a:xfrm>
            <a:off x="6797520" y="243648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3" name="Line 23"/>
          <p:cNvSpPr/>
          <p:nvPr/>
        </p:nvSpPr>
        <p:spPr>
          <a:xfrm>
            <a:off x="7481880" y="3044520"/>
            <a:ext cx="360" cy="83844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234" name="Group 24"/>
          <p:cNvGrpSpPr/>
          <p:nvPr/>
        </p:nvGrpSpPr>
        <p:grpSpPr>
          <a:xfrm>
            <a:off x="2394000" y="2128680"/>
            <a:ext cx="227520" cy="904680"/>
            <a:chOff x="2394000" y="2128680"/>
            <a:chExt cx="227520" cy="904680"/>
          </a:xfrm>
        </p:grpSpPr>
        <p:sp>
          <p:nvSpPr>
            <p:cNvPr id="1235" name="Line 25"/>
            <p:cNvSpPr/>
            <p:nvPr/>
          </p:nvSpPr>
          <p:spPr>
            <a:xfrm>
              <a:off x="2512800" y="23475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6" name="Oval 26"/>
            <p:cNvSpPr/>
            <p:nvPr/>
          </p:nvSpPr>
          <p:spPr>
            <a:xfrm>
              <a:off x="2394000" y="212868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7" name="Group 27"/>
          <p:cNvGrpSpPr/>
          <p:nvPr/>
        </p:nvGrpSpPr>
        <p:grpSpPr>
          <a:xfrm>
            <a:off x="2487600" y="3728880"/>
            <a:ext cx="227520" cy="903240"/>
            <a:chOff x="2487600" y="3728880"/>
            <a:chExt cx="227520" cy="903240"/>
          </a:xfrm>
        </p:grpSpPr>
        <p:sp>
          <p:nvSpPr>
            <p:cNvPr id="1238" name="Line 28"/>
            <p:cNvSpPr/>
            <p:nvPr/>
          </p:nvSpPr>
          <p:spPr>
            <a:xfrm flipV="1">
              <a:off x="2606400" y="37288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9" name="Oval 29"/>
            <p:cNvSpPr/>
            <p:nvPr/>
          </p:nvSpPr>
          <p:spPr>
            <a:xfrm flipV="1">
              <a:off x="2487600" y="44046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0" name="Group 30"/>
          <p:cNvGrpSpPr/>
          <p:nvPr/>
        </p:nvGrpSpPr>
        <p:grpSpPr>
          <a:xfrm>
            <a:off x="3908520" y="3770280"/>
            <a:ext cx="227520" cy="903240"/>
            <a:chOff x="3908520" y="3770280"/>
            <a:chExt cx="227520" cy="903240"/>
          </a:xfrm>
        </p:grpSpPr>
        <p:sp>
          <p:nvSpPr>
            <p:cNvPr id="1241" name="Line 31"/>
            <p:cNvSpPr/>
            <p:nvPr/>
          </p:nvSpPr>
          <p:spPr>
            <a:xfrm flipV="1">
              <a:off x="4027320" y="37702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2" name="Oval 32"/>
            <p:cNvSpPr/>
            <p:nvPr/>
          </p:nvSpPr>
          <p:spPr>
            <a:xfrm flipV="1">
              <a:off x="3908520" y="44460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43" name="Line 33"/>
          <p:cNvSpPr/>
          <p:nvPr/>
        </p:nvSpPr>
        <p:spPr>
          <a:xfrm>
            <a:off x="9680400" y="22762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44" name="Oval 34"/>
          <p:cNvSpPr/>
          <p:nvPr/>
        </p:nvSpPr>
        <p:spPr>
          <a:xfrm>
            <a:off x="9547200" y="206856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245" name="Group 35"/>
          <p:cNvGrpSpPr/>
          <p:nvPr/>
        </p:nvGrpSpPr>
        <p:grpSpPr>
          <a:xfrm>
            <a:off x="8124840" y="2095560"/>
            <a:ext cx="227520" cy="904680"/>
            <a:chOff x="8124840" y="2095560"/>
            <a:chExt cx="227520" cy="904680"/>
          </a:xfrm>
        </p:grpSpPr>
        <p:sp>
          <p:nvSpPr>
            <p:cNvPr id="1246" name="Line 36"/>
            <p:cNvSpPr/>
            <p:nvPr/>
          </p:nvSpPr>
          <p:spPr>
            <a:xfrm>
              <a:off x="8243640" y="23144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7" name="Oval 37"/>
            <p:cNvSpPr/>
            <p:nvPr/>
          </p:nvSpPr>
          <p:spPr>
            <a:xfrm>
              <a:off x="8124840" y="209556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roup 2"/>
          <p:cNvGrpSpPr/>
          <p:nvPr/>
        </p:nvGrpSpPr>
        <p:grpSpPr>
          <a:xfrm>
            <a:off x="4876920" y="1457280"/>
            <a:ext cx="4914720" cy="3174120"/>
            <a:chOff x="4876920" y="1457280"/>
            <a:chExt cx="4914720" cy="3174120"/>
          </a:xfrm>
        </p:grpSpPr>
        <p:sp>
          <p:nvSpPr>
            <p:cNvPr id="1249" name="Rectangle 3"/>
            <p:cNvSpPr/>
            <p:nvPr/>
          </p:nvSpPr>
          <p:spPr>
            <a:xfrm>
              <a:off x="4876920" y="289548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Agenzia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0" name="Text Box 4"/>
            <p:cNvSpPr/>
            <p:nvPr/>
          </p:nvSpPr>
          <p:spPr>
            <a:xfrm>
              <a:off x="8154360" y="2133720"/>
              <a:ext cx="16221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Indirizzo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1" name="Text Box 5"/>
            <p:cNvSpPr/>
            <p:nvPr/>
          </p:nvSpPr>
          <p:spPr>
            <a:xfrm>
              <a:off x="8383680" y="3048120"/>
              <a:ext cx="9712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Città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2" name="Text Box 6"/>
            <p:cNvSpPr/>
            <p:nvPr/>
          </p:nvSpPr>
          <p:spPr>
            <a:xfrm>
              <a:off x="8157240" y="4062240"/>
              <a:ext cx="163440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Telefono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253" name="Group 7"/>
            <p:cNvGrpSpPr/>
            <p:nvPr/>
          </p:nvGrpSpPr>
          <p:grpSpPr>
            <a:xfrm>
              <a:off x="7272720" y="2268360"/>
              <a:ext cx="1033200" cy="2107440"/>
              <a:chOff x="7272720" y="2268360"/>
              <a:chExt cx="1033200" cy="2107440"/>
            </a:xfrm>
          </p:grpSpPr>
          <p:sp>
            <p:nvSpPr>
              <p:cNvPr id="1254" name="Line 8"/>
              <p:cNvSpPr/>
              <p:nvPr/>
            </p:nvSpPr>
            <p:spPr>
              <a:xfrm flipV="1">
                <a:off x="7274520" y="2418840"/>
                <a:ext cx="719280" cy="5832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5" name="Line 9"/>
              <p:cNvSpPr/>
              <p:nvPr/>
            </p:nvSpPr>
            <p:spPr>
              <a:xfrm flipH="1">
                <a:off x="7312680" y="3313800"/>
                <a:ext cx="834840" cy="468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6" name="Oval 10"/>
              <p:cNvSpPr/>
              <p:nvPr/>
            </p:nvSpPr>
            <p:spPr>
              <a:xfrm rot="5400000">
                <a:off x="8078400" y="32004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7" name="Line 11"/>
              <p:cNvSpPr/>
              <p:nvPr/>
            </p:nvSpPr>
            <p:spPr>
              <a:xfrm>
                <a:off x="7272720" y="369576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8" name="Oval 12"/>
              <p:cNvSpPr/>
              <p:nvPr/>
            </p:nvSpPr>
            <p:spPr>
              <a:xfrm rot="5400000">
                <a:off x="7911720" y="414828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9" name="Oval 13"/>
              <p:cNvSpPr/>
              <p:nvPr/>
            </p:nvSpPr>
            <p:spPr>
              <a:xfrm rot="5400000">
                <a:off x="7922880" y="226836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260" name="Line 14"/>
            <p:cNvSpPr/>
            <p:nvPr/>
          </p:nvSpPr>
          <p:spPr>
            <a:xfrm>
              <a:off x="6095880" y="22096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1" name="Oval 15"/>
            <p:cNvSpPr/>
            <p:nvPr/>
          </p:nvSpPr>
          <p:spPr>
            <a:xfrm>
              <a:off x="5977080" y="1990800"/>
              <a:ext cx="227520" cy="2275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2" name="Text Box 16"/>
            <p:cNvSpPr/>
            <p:nvPr/>
          </p:nvSpPr>
          <p:spPr>
            <a:xfrm>
              <a:off x="5392440" y="1457280"/>
              <a:ext cx="1166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3" name="Text Box 17"/>
            <p:cNvSpPr/>
            <p:nvPr/>
          </p:nvSpPr>
          <p:spPr>
            <a:xfrm>
              <a:off x="6678720" y="411588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roup 2"/>
          <p:cNvGrpSpPr/>
          <p:nvPr/>
        </p:nvGrpSpPr>
        <p:grpSpPr>
          <a:xfrm>
            <a:off x="1995480" y="1608120"/>
            <a:ext cx="8152200" cy="3643200"/>
            <a:chOff x="1995480" y="1608120"/>
            <a:chExt cx="8152200" cy="3643200"/>
          </a:xfrm>
        </p:grpSpPr>
        <p:sp>
          <p:nvSpPr>
            <p:cNvPr id="1265" name="Text Box 3"/>
            <p:cNvSpPr/>
            <p:nvPr/>
          </p:nvSpPr>
          <p:spPr>
            <a:xfrm>
              <a:off x="8172360" y="1616040"/>
              <a:ext cx="15217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Numero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6" name="Text Box 4"/>
            <p:cNvSpPr/>
            <p:nvPr/>
          </p:nvSpPr>
          <p:spPr>
            <a:xfrm>
              <a:off x="2356920" y="4735440"/>
              <a:ext cx="16221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Indirizzo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7" name="Line 5"/>
            <p:cNvSpPr/>
            <p:nvPr/>
          </p:nvSpPr>
          <p:spPr>
            <a:xfrm>
              <a:off x="3947760" y="23097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8" name="Oval 6"/>
            <p:cNvSpPr/>
            <p:nvPr/>
          </p:nvSpPr>
          <p:spPr>
            <a:xfrm>
              <a:off x="3827520" y="210168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9" name="Text Box 7"/>
            <p:cNvSpPr/>
            <p:nvPr/>
          </p:nvSpPr>
          <p:spPr>
            <a:xfrm>
              <a:off x="3634920" y="1608120"/>
              <a:ext cx="1166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0" name="Rectangle 8"/>
            <p:cNvSpPr/>
            <p:nvPr/>
          </p:nvSpPr>
          <p:spPr>
            <a:xfrm>
              <a:off x="2071800" y="2816280"/>
              <a:ext cx="7771320" cy="68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1" name="Line 9"/>
            <p:cNvSpPr/>
            <p:nvPr/>
          </p:nvSpPr>
          <p:spPr>
            <a:xfrm>
              <a:off x="4128840" y="3425760"/>
              <a:ext cx="3733920" cy="3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2" name="AutoShape 10"/>
            <p:cNvSpPr/>
            <p:nvPr/>
          </p:nvSpPr>
          <p:spPr>
            <a:xfrm>
              <a:off x="4815000" y="2739960"/>
              <a:ext cx="2589840" cy="13705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Utenza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3" name="Rectangle 11"/>
            <p:cNvSpPr/>
            <p:nvPr/>
          </p:nvSpPr>
          <p:spPr>
            <a:xfrm>
              <a:off x="1995480" y="289260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Agenzia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4" name="Rectangle 12"/>
            <p:cNvSpPr/>
            <p:nvPr/>
          </p:nvSpPr>
          <p:spPr>
            <a:xfrm>
              <a:off x="7710480" y="289260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Telefono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5" name="Text Box 13"/>
            <p:cNvSpPr/>
            <p:nvPr/>
          </p:nvSpPr>
          <p:spPr>
            <a:xfrm>
              <a:off x="4483440" y="251244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6" name="Text Box 14"/>
            <p:cNvSpPr/>
            <p:nvPr/>
          </p:nvSpPr>
          <p:spPr>
            <a:xfrm>
              <a:off x="6771960" y="2515680"/>
              <a:ext cx="91332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277" name="Group 15"/>
            <p:cNvGrpSpPr/>
            <p:nvPr/>
          </p:nvGrpSpPr>
          <p:grpSpPr>
            <a:xfrm>
              <a:off x="2394000" y="2128680"/>
              <a:ext cx="227520" cy="904680"/>
              <a:chOff x="2394000" y="2128680"/>
              <a:chExt cx="227520" cy="904680"/>
            </a:xfrm>
          </p:grpSpPr>
          <p:sp>
            <p:nvSpPr>
              <p:cNvPr id="1278" name="Line 16"/>
              <p:cNvSpPr/>
              <p:nvPr/>
            </p:nvSpPr>
            <p:spPr>
              <a:xfrm>
                <a:off x="2512800" y="234756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9" name="Oval 17"/>
              <p:cNvSpPr/>
              <p:nvPr/>
            </p:nvSpPr>
            <p:spPr>
              <a:xfrm>
                <a:off x="2394000" y="212868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280" name="Group 18"/>
            <p:cNvGrpSpPr/>
            <p:nvPr/>
          </p:nvGrpSpPr>
          <p:grpSpPr>
            <a:xfrm>
              <a:off x="3048120" y="3728880"/>
              <a:ext cx="227520" cy="903240"/>
              <a:chOff x="3048120" y="3728880"/>
              <a:chExt cx="227520" cy="903240"/>
            </a:xfrm>
          </p:grpSpPr>
          <p:sp>
            <p:nvSpPr>
              <p:cNvPr id="1281" name="Line 19"/>
              <p:cNvSpPr/>
              <p:nvPr/>
            </p:nvSpPr>
            <p:spPr>
              <a:xfrm flipV="1">
                <a:off x="3166920" y="372888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2" name="Oval 20"/>
              <p:cNvSpPr/>
              <p:nvPr/>
            </p:nvSpPr>
            <p:spPr>
              <a:xfrm flipV="1">
                <a:off x="3048120" y="44046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283" name="Line 21"/>
            <p:cNvSpPr/>
            <p:nvPr/>
          </p:nvSpPr>
          <p:spPr>
            <a:xfrm>
              <a:off x="8935920" y="23540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Oval 22"/>
            <p:cNvSpPr/>
            <p:nvPr/>
          </p:nvSpPr>
          <p:spPr>
            <a:xfrm>
              <a:off x="8802720" y="214632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Text Box 23"/>
            <p:cNvSpPr/>
            <p:nvPr/>
          </p:nvSpPr>
          <p:spPr>
            <a:xfrm>
              <a:off x="2082960" y="1652760"/>
              <a:ext cx="9712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Città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Text Box 3"/>
          <p:cNvSpPr/>
          <p:nvPr/>
        </p:nvSpPr>
        <p:spPr>
          <a:xfrm>
            <a:off x="8838720" y="159084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7" name="Text Box 4"/>
          <p:cNvSpPr/>
          <p:nvPr/>
        </p:nvSpPr>
        <p:spPr>
          <a:xfrm>
            <a:off x="7343280" y="1574640"/>
            <a:ext cx="13842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Interno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8" name="Text Box 5"/>
          <p:cNvSpPr/>
          <p:nvPr/>
        </p:nvSpPr>
        <p:spPr>
          <a:xfrm>
            <a:off x="1671120" y="1596960"/>
            <a:ext cx="1815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Cognome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9" name="Text Box 6"/>
          <p:cNvSpPr/>
          <p:nvPr/>
        </p:nvSpPr>
        <p:spPr>
          <a:xfrm>
            <a:off x="1796400" y="473544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0" name="Text Box 7"/>
          <p:cNvSpPr/>
          <p:nvPr/>
        </p:nvSpPr>
        <p:spPr>
          <a:xfrm>
            <a:off x="3450240" y="4651200"/>
            <a:ext cx="1407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nascita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1" name="Line 8"/>
          <p:cNvSpPr/>
          <p:nvPr/>
        </p:nvSpPr>
        <p:spPr>
          <a:xfrm>
            <a:off x="3947760" y="230976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92" name="Oval 9"/>
          <p:cNvSpPr/>
          <p:nvPr/>
        </p:nvSpPr>
        <p:spPr>
          <a:xfrm>
            <a:off x="3827520" y="2101680"/>
            <a:ext cx="227520" cy="22752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GB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3" name="Text Box 10"/>
          <p:cNvSpPr/>
          <p:nvPr/>
        </p:nvSpPr>
        <p:spPr>
          <a:xfrm>
            <a:off x="3660480" y="1143000"/>
            <a:ext cx="1364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fiscale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4" name="Rectangle 11"/>
          <p:cNvSpPr/>
          <p:nvPr/>
        </p:nvSpPr>
        <p:spPr>
          <a:xfrm>
            <a:off x="2071800" y="2816280"/>
            <a:ext cx="777132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5" name="Line 12"/>
          <p:cNvSpPr/>
          <p:nvPr/>
        </p:nvSpPr>
        <p:spPr>
          <a:xfrm>
            <a:off x="4128840" y="3425760"/>
            <a:ext cx="373392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296" name="AutoShape 13"/>
          <p:cNvSpPr/>
          <p:nvPr/>
        </p:nvSpPr>
        <p:spPr>
          <a:xfrm>
            <a:off x="4815000" y="2739960"/>
            <a:ext cx="2589840" cy="1370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Intestazione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7" name="Rectangle 14"/>
          <p:cNvSpPr/>
          <p:nvPr/>
        </p:nvSpPr>
        <p:spPr>
          <a:xfrm>
            <a:off x="1995480" y="289260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Persona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8" name="Rectangle 15"/>
          <p:cNvSpPr/>
          <p:nvPr/>
        </p:nvSpPr>
        <p:spPr>
          <a:xfrm>
            <a:off x="7572240" y="2892600"/>
            <a:ext cx="271368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Appartamento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9" name="Text Box 16"/>
          <p:cNvSpPr/>
          <p:nvPr/>
        </p:nvSpPr>
        <p:spPr>
          <a:xfrm>
            <a:off x="4576680" y="251244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0" name="Text Box 17"/>
          <p:cNvSpPr/>
          <p:nvPr/>
        </p:nvSpPr>
        <p:spPr>
          <a:xfrm>
            <a:off x="6630840" y="251568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01" name="Group 18"/>
          <p:cNvGrpSpPr/>
          <p:nvPr/>
        </p:nvGrpSpPr>
        <p:grpSpPr>
          <a:xfrm>
            <a:off x="2394000" y="2128680"/>
            <a:ext cx="227520" cy="904680"/>
            <a:chOff x="2394000" y="2128680"/>
            <a:chExt cx="227520" cy="904680"/>
          </a:xfrm>
        </p:grpSpPr>
        <p:sp>
          <p:nvSpPr>
            <p:cNvPr id="1302" name="Line 19"/>
            <p:cNvSpPr/>
            <p:nvPr/>
          </p:nvSpPr>
          <p:spPr>
            <a:xfrm>
              <a:off x="2512800" y="23475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3" name="Oval 20"/>
            <p:cNvSpPr/>
            <p:nvPr/>
          </p:nvSpPr>
          <p:spPr>
            <a:xfrm>
              <a:off x="2394000" y="212868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04" name="Group 21"/>
          <p:cNvGrpSpPr/>
          <p:nvPr/>
        </p:nvGrpSpPr>
        <p:grpSpPr>
          <a:xfrm>
            <a:off x="2487600" y="3728880"/>
            <a:ext cx="227520" cy="903240"/>
            <a:chOff x="2487600" y="3728880"/>
            <a:chExt cx="227520" cy="903240"/>
          </a:xfrm>
        </p:grpSpPr>
        <p:sp>
          <p:nvSpPr>
            <p:cNvPr id="1305" name="Line 22"/>
            <p:cNvSpPr/>
            <p:nvPr/>
          </p:nvSpPr>
          <p:spPr>
            <a:xfrm flipV="1">
              <a:off x="2606400" y="37288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6" name="Oval 23"/>
            <p:cNvSpPr/>
            <p:nvPr/>
          </p:nvSpPr>
          <p:spPr>
            <a:xfrm flipV="1">
              <a:off x="2487600" y="44046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07" name="Group 24"/>
          <p:cNvGrpSpPr/>
          <p:nvPr/>
        </p:nvGrpSpPr>
        <p:grpSpPr>
          <a:xfrm>
            <a:off x="3908520" y="3770280"/>
            <a:ext cx="227520" cy="903240"/>
            <a:chOff x="3908520" y="3770280"/>
            <a:chExt cx="227520" cy="903240"/>
          </a:xfrm>
        </p:grpSpPr>
        <p:sp>
          <p:nvSpPr>
            <p:cNvPr id="1308" name="Line 25"/>
            <p:cNvSpPr/>
            <p:nvPr/>
          </p:nvSpPr>
          <p:spPr>
            <a:xfrm flipV="1">
              <a:off x="4027320" y="37702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9" name="Oval 26"/>
            <p:cNvSpPr/>
            <p:nvPr/>
          </p:nvSpPr>
          <p:spPr>
            <a:xfrm flipV="1">
              <a:off x="3908520" y="44460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10" name="Line 27"/>
          <p:cNvSpPr/>
          <p:nvPr/>
        </p:nvSpPr>
        <p:spPr>
          <a:xfrm>
            <a:off x="9680400" y="22762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11" name="Oval 28"/>
          <p:cNvSpPr/>
          <p:nvPr/>
        </p:nvSpPr>
        <p:spPr>
          <a:xfrm>
            <a:off x="9547200" y="206856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312" name="Group 29"/>
          <p:cNvGrpSpPr/>
          <p:nvPr/>
        </p:nvGrpSpPr>
        <p:grpSpPr>
          <a:xfrm>
            <a:off x="8124840" y="2095560"/>
            <a:ext cx="227520" cy="904680"/>
            <a:chOff x="8124840" y="2095560"/>
            <a:chExt cx="227520" cy="904680"/>
          </a:xfrm>
        </p:grpSpPr>
        <p:sp>
          <p:nvSpPr>
            <p:cNvPr id="1313" name="Line 30"/>
            <p:cNvSpPr/>
            <p:nvPr/>
          </p:nvSpPr>
          <p:spPr>
            <a:xfrm>
              <a:off x="8243640" y="23144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4" name="Oval 31"/>
            <p:cNvSpPr/>
            <p:nvPr/>
          </p:nvSpPr>
          <p:spPr>
            <a:xfrm>
              <a:off x="8124840" y="209556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15" name="Group 32"/>
          <p:cNvGrpSpPr/>
          <p:nvPr/>
        </p:nvGrpSpPr>
        <p:grpSpPr>
          <a:xfrm>
            <a:off x="7345440" y="3084480"/>
            <a:ext cx="227520" cy="1107000"/>
            <a:chOff x="7345440" y="3084480"/>
            <a:chExt cx="227520" cy="1107000"/>
          </a:xfrm>
        </p:grpSpPr>
        <p:sp>
          <p:nvSpPr>
            <p:cNvPr id="1316" name="Oval 33"/>
            <p:cNvSpPr/>
            <p:nvPr/>
          </p:nvSpPr>
          <p:spPr>
            <a:xfrm>
              <a:off x="7345440" y="396396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7" name="Line 34"/>
            <p:cNvSpPr/>
            <p:nvPr/>
          </p:nvSpPr>
          <p:spPr>
            <a:xfrm>
              <a:off x="7454880" y="3084480"/>
              <a:ext cx="360" cy="990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Non si tratta di una pura e semplice traduzione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alcuni aspetti non sono direttamente rappresentabili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Ristrutturazione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è necessario considerare le prestazioni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Rectangle 3"/>
          <p:cNvSpPr/>
          <p:nvPr/>
        </p:nvSpPr>
        <p:spPr>
          <a:xfrm>
            <a:off x="4876920" y="2895480"/>
            <a:ext cx="2437200" cy="989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Persona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9" name="Text Box 4"/>
          <p:cNvSpPr/>
          <p:nvPr/>
        </p:nvSpPr>
        <p:spPr>
          <a:xfrm>
            <a:off x="8155800" y="2133720"/>
            <a:ext cx="13842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Interno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0" name="Text Box 5"/>
          <p:cNvSpPr/>
          <p:nvPr/>
        </p:nvSpPr>
        <p:spPr>
          <a:xfrm>
            <a:off x="8141760" y="406224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1" name="Line 6"/>
          <p:cNvSpPr/>
          <p:nvPr/>
        </p:nvSpPr>
        <p:spPr>
          <a:xfrm flipV="1">
            <a:off x="7273800" y="2419560"/>
            <a:ext cx="718920" cy="5832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22" name="Line 7"/>
          <p:cNvSpPr/>
          <p:nvPr/>
        </p:nvSpPr>
        <p:spPr>
          <a:xfrm>
            <a:off x="7272000" y="3696840"/>
            <a:ext cx="671760" cy="52128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23" name="Oval 8"/>
          <p:cNvSpPr/>
          <p:nvPr/>
        </p:nvSpPr>
        <p:spPr>
          <a:xfrm rot="5400000">
            <a:off x="7911720" y="414828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24" name="Oval 9"/>
          <p:cNvSpPr/>
          <p:nvPr/>
        </p:nvSpPr>
        <p:spPr>
          <a:xfrm rot="5400000">
            <a:off x="7922880" y="2268360"/>
            <a:ext cx="227520" cy="227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325" name="Group 10"/>
          <p:cNvGrpSpPr/>
          <p:nvPr/>
        </p:nvGrpSpPr>
        <p:grpSpPr>
          <a:xfrm>
            <a:off x="3886560" y="2286000"/>
            <a:ext cx="1032120" cy="2107080"/>
            <a:chOff x="3886560" y="2286000"/>
            <a:chExt cx="1032120" cy="2107080"/>
          </a:xfrm>
        </p:grpSpPr>
        <p:sp>
          <p:nvSpPr>
            <p:cNvPr id="1326" name="Line 11"/>
            <p:cNvSpPr/>
            <p:nvPr/>
          </p:nvSpPr>
          <p:spPr>
            <a:xfrm flipH="1" flipV="1">
              <a:off x="4197960" y="2436120"/>
              <a:ext cx="719280" cy="5835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7" name="Line 12"/>
            <p:cNvSpPr/>
            <p:nvPr/>
          </p:nvSpPr>
          <p:spPr>
            <a:xfrm>
              <a:off x="4043880" y="3331080"/>
              <a:ext cx="835200" cy="50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8" name="Oval 13"/>
            <p:cNvSpPr/>
            <p:nvPr/>
          </p:nvSpPr>
          <p:spPr>
            <a:xfrm flipH="1" rot="16200000">
              <a:off x="3886560" y="321804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9" name="Line 14"/>
            <p:cNvSpPr/>
            <p:nvPr/>
          </p:nvSpPr>
          <p:spPr>
            <a:xfrm flipH="1">
              <a:off x="4246920" y="3713400"/>
              <a:ext cx="671760" cy="5216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0" name="Oval 15"/>
            <p:cNvSpPr/>
            <p:nvPr/>
          </p:nvSpPr>
          <p:spPr>
            <a:xfrm flipH="1" rot="16200000">
              <a:off x="4053240" y="416556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1" name="Oval 16"/>
            <p:cNvSpPr/>
            <p:nvPr/>
          </p:nvSpPr>
          <p:spPr>
            <a:xfrm flipH="1" rot="16200000">
              <a:off x="4042080" y="22860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32" name="Text Box 17"/>
          <p:cNvSpPr/>
          <p:nvPr/>
        </p:nvSpPr>
        <p:spPr>
          <a:xfrm>
            <a:off x="2747520" y="1600200"/>
            <a:ext cx="1815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Cognome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3" name="Text Box 18"/>
          <p:cNvSpPr/>
          <p:nvPr/>
        </p:nvSpPr>
        <p:spPr>
          <a:xfrm>
            <a:off x="2363400" y="2666880"/>
            <a:ext cx="1622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4" name="Text Box 19"/>
          <p:cNvSpPr/>
          <p:nvPr/>
        </p:nvSpPr>
        <p:spPr>
          <a:xfrm>
            <a:off x="2745360" y="3886200"/>
            <a:ext cx="1407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nascita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5" name="Line 20"/>
          <p:cNvSpPr/>
          <p:nvPr/>
        </p:nvSpPr>
        <p:spPr>
          <a:xfrm>
            <a:off x="6095880" y="22096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36" name="Oval 21"/>
          <p:cNvSpPr/>
          <p:nvPr/>
        </p:nvSpPr>
        <p:spPr>
          <a:xfrm>
            <a:off x="5977080" y="1990800"/>
            <a:ext cx="227520" cy="2275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337" name="Text Box 22"/>
          <p:cNvSpPr/>
          <p:nvPr/>
        </p:nvSpPr>
        <p:spPr>
          <a:xfrm>
            <a:off x="5405040" y="1092240"/>
            <a:ext cx="13644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fiscale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8" name="Text Box 25"/>
          <p:cNvSpPr/>
          <p:nvPr/>
        </p:nvSpPr>
        <p:spPr>
          <a:xfrm>
            <a:off x="7694640" y="264276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9" name="Text Box 26"/>
          <p:cNvSpPr/>
          <p:nvPr/>
        </p:nvSpPr>
        <p:spPr>
          <a:xfrm>
            <a:off x="7680240" y="4533480"/>
            <a:ext cx="913320" cy="51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(0,1)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roup 2"/>
          <p:cNvGrpSpPr/>
          <p:nvPr/>
        </p:nvGrpSpPr>
        <p:grpSpPr>
          <a:xfrm>
            <a:off x="1995480" y="1628640"/>
            <a:ext cx="8289360" cy="3927600"/>
            <a:chOff x="1995480" y="1628640"/>
            <a:chExt cx="8289360" cy="3927600"/>
          </a:xfrm>
        </p:grpSpPr>
        <p:sp>
          <p:nvSpPr>
            <p:cNvPr id="1341" name="Line 3"/>
            <p:cNvSpPr/>
            <p:nvPr/>
          </p:nvSpPr>
          <p:spPr>
            <a:xfrm>
              <a:off x="3976560" y="233820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2" name="Oval 4"/>
            <p:cNvSpPr/>
            <p:nvPr/>
          </p:nvSpPr>
          <p:spPr>
            <a:xfrm>
              <a:off x="3855960" y="214488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3" name="Text Box 5"/>
            <p:cNvSpPr/>
            <p:nvPr/>
          </p:nvSpPr>
          <p:spPr>
            <a:xfrm>
              <a:off x="3319200" y="1628640"/>
              <a:ext cx="18154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4" name="Rectangle 6"/>
            <p:cNvSpPr/>
            <p:nvPr/>
          </p:nvSpPr>
          <p:spPr>
            <a:xfrm>
              <a:off x="2100240" y="2844720"/>
              <a:ext cx="7771320" cy="68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5" name="Line 7"/>
            <p:cNvSpPr/>
            <p:nvPr/>
          </p:nvSpPr>
          <p:spPr>
            <a:xfrm>
              <a:off x="4157640" y="3454200"/>
              <a:ext cx="3733560" cy="3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6" name="AutoShape 8"/>
            <p:cNvSpPr/>
            <p:nvPr/>
          </p:nvSpPr>
          <p:spPr>
            <a:xfrm>
              <a:off x="4629240" y="2768760"/>
              <a:ext cx="3018240" cy="13705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Composizione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7" name="Rectangle 9"/>
            <p:cNvSpPr/>
            <p:nvPr/>
          </p:nvSpPr>
          <p:spPr>
            <a:xfrm>
              <a:off x="2023920" y="292104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Giocatore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8" name="Rectangle 10"/>
            <p:cNvSpPr/>
            <p:nvPr/>
          </p:nvSpPr>
          <p:spPr>
            <a:xfrm>
              <a:off x="7738920" y="292104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Squadra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9" name="Text Box 11"/>
            <p:cNvSpPr/>
            <p:nvPr/>
          </p:nvSpPr>
          <p:spPr>
            <a:xfrm>
              <a:off x="4511880" y="254124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0" name="Text Box 12"/>
            <p:cNvSpPr/>
            <p:nvPr/>
          </p:nvSpPr>
          <p:spPr>
            <a:xfrm>
              <a:off x="6772320" y="254412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1" name="Line 13"/>
            <p:cNvSpPr/>
            <p:nvPr/>
          </p:nvSpPr>
          <p:spPr>
            <a:xfrm>
              <a:off x="2541240" y="23763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2" name="Oval 14"/>
            <p:cNvSpPr/>
            <p:nvPr/>
          </p:nvSpPr>
          <p:spPr>
            <a:xfrm>
              <a:off x="2422440" y="215748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3" name="Text Box 15"/>
            <p:cNvSpPr/>
            <p:nvPr/>
          </p:nvSpPr>
          <p:spPr>
            <a:xfrm>
              <a:off x="1995480" y="1654200"/>
              <a:ext cx="11847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Ruolo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4" name="Line 16"/>
            <p:cNvSpPr/>
            <p:nvPr/>
          </p:nvSpPr>
          <p:spPr>
            <a:xfrm>
              <a:off x="9726480" y="236052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5" name="Oval 17"/>
            <p:cNvSpPr/>
            <p:nvPr/>
          </p:nvSpPr>
          <p:spPr>
            <a:xfrm>
              <a:off x="9605880" y="2152800"/>
              <a:ext cx="227520" cy="227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6" name="Text Box 18"/>
            <p:cNvSpPr/>
            <p:nvPr/>
          </p:nvSpPr>
          <p:spPr>
            <a:xfrm>
              <a:off x="9118440" y="1638360"/>
              <a:ext cx="1166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357" name="Group 19"/>
            <p:cNvGrpSpPr/>
            <p:nvPr/>
          </p:nvGrpSpPr>
          <p:grpSpPr>
            <a:xfrm>
              <a:off x="8172360" y="2179800"/>
              <a:ext cx="227520" cy="904680"/>
              <a:chOff x="8172360" y="2179800"/>
              <a:chExt cx="227520" cy="904680"/>
            </a:xfrm>
          </p:grpSpPr>
          <p:sp>
            <p:nvSpPr>
              <p:cNvPr id="1358" name="Line 20"/>
              <p:cNvSpPr/>
              <p:nvPr/>
            </p:nvSpPr>
            <p:spPr>
              <a:xfrm>
                <a:off x="8291160" y="239868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9" name="Oval 21"/>
              <p:cNvSpPr/>
              <p:nvPr/>
            </p:nvSpPr>
            <p:spPr>
              <a:xfrm>
                <a:off x="8172360" y="21798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360" name="Text Box 22"/>
            <p:cNvSpPr/>
            <p:nvPr/>
          </p:nvSpPr>
          <p:spPr>
            <a:xfrm>
              <a:off x="7783560" y="1663560"/>
              <a:ext cx="9712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Città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361" name="Group 23"/>
            <p:cNvGrpSpPr/>
            <p:nvPr/>
          </p:nvGrpSpPr>
          <p:grpSpPr>
            <a:xfrm>
              <a:off x="5052960" y="3838320"/>
              <a:ext cx="614160" cy="747000"/>
              <a:chOff x="5052960" y="3838320"/>
              <a:chExt cx="614160" cy="747000"/>
            </a:xfrm>
          </p:grpSpPr>
          <p:sp>
            <p:nvSpPr>
              <p:cNvPr id="1362" name="Oval 24"/>
              <p:cNvSpPr/>
              <p:nvPr/>
            </p:nvSpPr>
            <p:spPr>
              <a:xfrm>
                <a:off x="5052960" y="435780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3" name="Line 25"/>
              <p:cNvSpPr/>
              <p:nvPr/>
            </p:nvSpPr>
            <p:spPr>
              <a:xfrm flipV="1">
                <a:off x="5209920" y="383832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364" name="Group 26"/>
            <p:cNvGrpSpPr/>
            <p:nvPr/>
          </p:nvGrpSpPr>
          <p:grpSpPr>
            <a:xfrm>
              <a:off x="6600600" y="3873240"/>
              <a:ext cx="612720" cy="747000"/>
              <a:chOff x="6600600" y="3873240"/>
              <a:chExt cx="612720" cy="747000"/>
            </a:xfrm>
          </p:grpSpPr>
          <p:sp>
            <p:nvSpPr>
              <p:cNvPr id="1365" name="Oval 27"/>
              <p:cNvSpPr/>
              <p:nvPr/>
            </p:nvSpPr>
            <p:spPr>
              <a:xfrm flipH="1">
                <a:off x="6985800" y="439272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6" name="Line 28"/>
              <p:cNvSpPr/>
              <p:nvPr/>
            </p:nvSpPr>
            <p:spPr>
              <a:xfrm flipH="1" flipV="1">
                <a:off x="6600600" y="387324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367" name="Text Box 29"/>
            <p:cNvSpPr/>
            <p:nvPr/>
          </p:nvSpPr>
          <p:spPr>
            <a:xfrm>
              <a:off x="4230720" y="4613400"/>
              <a:ext cx="164196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acquisto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8" name="Text Box 30"/>
            <p:cNvSpPr/>
            <p:nvPr/>
          </p:nvSpPr>
          <p:spPr>
            <a:xfrm>
              <a:off x="6300360" y="4608360"/>
              <a:ext cx="170280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cessione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9" name="Text Box 31"/>
            <p:cNvSpPr/>
            <p:nvPr/>
          </p:nvSpPr>
          <p:spPr>
            <a:xfrm>
              <a:off x="6056280" y="4133520"/>
              <a:ext cx="91332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(0,1)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0" name="Group 2"/>
          <p:cNvGrpSpPr/>
          <p:nvPr/>
        </p:nvGrpSpPr>
        <p:grpSpPr>
          <a:xfrm>
            <a:off x="1853640" y="614520"/>
            <a:ext cx="8402400" cy="5771880"/>
            <a:chOff x="1853640" y="614520"/>
            <a:chExt cx="8402400" cy="5771880"/>
          </a:xfrm>
        </p:grpSpPr>
        <p:sp>
          <p:nvSpPr>
            <p:cNvPr id="1371" name="Line 3"/>
            <p:cNvSpPr/>
            <p:nvPr/>
          </p:nvSpPr>
          <p:spPr>
            <a:xfrm>
              <a:off x="2485800" y="371772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2" name="Oval 4"/>
            <p:cNvSpPr/>
            <p:nvPr/>
          </p:nvSpPr>
          <p:spPr>
            <a:xfrm>
              <a:off x="2352600" y="441180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3" name="Text Box 5"/>
            <p:cNvSpPr/>
            <p:nvPr/>
          </p:nvSpPr>
          <p:spPr>
            <a:xfrm>
              <a:off x="1853640" y="4586400"/>
              <a:ext cx="18154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4" name="Rectangle 6"/>
            <p:cNvSpPr/>
            <p:nvPr/>
          </p:nvSpPr>
          <p:spPr>
            <a:xfrm>
              <a:off x="2071800" y="2671920"/>
              <a:ext cx="7771320" cy="68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5" name="AutoShape 7"/>
            <p:cNvSpPr/>
            <p:nvPr/>
          </p:nvSpPr>
          <p:spPr>
            <a:xfrm>
              <a:off x="4586400" y="3598920"/>
              <a:ext cx="3018240" cy="13705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Comp.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passata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6" name="Rectangle 8"/>
            <p:cNvSpPr/>
            <p:nvPr/>
          </p:nvSpPr>
          <p:spPr>
            <a:xfrm>
              <a:off x="1995480" y="274788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Giocatore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7" name="Rectangle 9"/>
            <p:cNvSpPr/>
            <p:nvPr/>
          </p:nvSpPr>
          <p:spPr>
            <a:xfrm>
              <a:off x="7710480" y="2747880"/>
              <a:ext cx="2437200" cy="989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Squadra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8" name="Text Box 10"/>
            <p:cNvSpPr/>
            <p:nvPr/>
          </p:nvSpPr>
          <p:spPr>
            <a:xfrm>
              <a:off x="3922920" y="441576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9" name="Text Box 11"/>
            <p:cNvSpPr/>
            <p:nvPr/>
          </p:nvSpPr>
          <p:spPr>
            <a:xfrm>
              <a:off x="7329600" y="438084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0" name="Line 12"/>
            <p:cNvSpPr/>
            <p:nvPr/>
          </p:nvSpPr>
          <p:spPr>
            <a:xfrm>
              <a:off x="2512800" y="220320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1" name="Oval 13"/>
            <p:cNvSpPr/>
            <p:nvPr/>
          </p:nvSpPr>
          <p:spPr>
            <a:xfrm>
              <a:off x="2394000" y="198432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2" name="Text Box 14"/>
            <p:cNvSpPr/>
            <p:nvPr/>
          </p:nvSpPr>
          <p:spPr>
            <a:xfrm>
              <a:off x="1967040" y="1481040"/>
              <a:ext cx="118476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Ruolo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3" name="Line 15"/>
            <p:cNvSpPr/>
            <p:nvPr/>
          </p:nvSpPr>
          <p:spPr>
            <a:xfrm>
              <a:off x="9697680" y="218736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4" name="Oval 16"/>
            <p:cNvSpPr/>
            <p:nvPr/>
          </p:nvSpPr>
          <p:spPr>
            <a:xfrm>
              <a:off x="9577440" y="197964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5" name="Text Box 17"/>
            <p:cNvSpPr/>
            <p:nvPr/>
          </p:nvSpPr>
          <p:spPr>
            <a:xfrm>
              <a:off x="9089640" y="1465200"/>
              <a:ext cx="1166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6" name="Line 18"/>
            <p:cNvSpPr/>
            <p:nvPr/>
          </p:nvSpPr>
          <p:spPr>
            <a:xfrm>
              <a:off x="9683640" y="369252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7" name="Oval 19"/>
            <p:cNvSpPr/>
            <p:nvPr/>
          </p:nvSpPr>
          <p:spPr>
            <a:xfrm>
              <a:off x="9564840" y="4386240"/>
              <a:ext cx="227520" cy="227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8" name="Text Box 20"/>
            <p:cNvSpPr/>
            <p:nvPr/>
          </p:nvSpPr>
          <p:spPr>
            <a:xfrm>
              <a:off x="9182160" y="4654440"/>
              <a:ext cx="97128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Città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389" name="Group 21"/>
            <p:cNvGrpSpPr/>
            <p:nvPr/>
          </p:nvGrpSpPr>
          <p:grpSpPr>
            <a:xfrm>
              <a:off x="5010120" y="4668480"/>
              <a:ext cx="614160" cy="747000"/>
              <a:chOff x="5010120" y="4668480"/>
              <a:chExt cx="614160" cy="747000"/>
            </a:xfrm>
          </p:grpSpPr>
          <p:sp>
            <p:nvSpPr>
              <p:cNvPr id="1390" name="Oval 22"/>
              <p:cNvSpPr/>
              <p:nvPr/>
            </p:nvSpPr>
            <p:spPr>
              <a:xfrm>
                <a:off x="5010120" y="518796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1" name="Line 23"/>
              <p:cNvSpPr/>
              <p:nvPr/>
            </p:nvSpPr>
            <p:spPr>
              <a:xfrm flipV="1">
                <a:off x="5167080" y="466848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392" name="Group 24"/>
            <p:cNvGrpSpPr/>
            <p:nvPr/>
          </p:nvGrpSpPr>
          <p:grpSpPr>
            <a:xfrm>
              <a:off x="6557760" y="4703760"/>
              <a:ext cx="612720" cy="746640"/>
              <a:chOff x="6557760" y="4703760"/>
              <a:chExt cx="612720" cy="746640"/>
            </a:xfrm>
          </p:grpSpPr>
          <p:sp>
            <p:nvSpPr>
              <p:cNvPr id="1393" name="Oval 25"/>
              <p:cNvSpPr/>
              <p:nvPr/>
            </p:nvSpPr>
            <p:spPr>
              <a:xfrm flipH="1">
                <a:off x="6942960" y="522288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4" name="Line 26"/>
              <p:cNvSpPr/>
              <p:nvPr/>
            </p:nvSpPr>
            <p:spPr>
              <a:xfrm flipH="1" flipV="1">
                <a:off x="6557760" y="4703760"/>
                <a:ext cx="457200" cy="60948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395" name="Text Box 27"/>
            <p:cNvSpPr/>
            <p:nvPr/>
          </p:nvSpPr>
          <p:spPr>
            <a:xfrm>
              <a:off x="4187880" y="5443560"/>
              <a:ext cx="164196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acquisto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6" name="Text Box 28"/>
            <p:cNvSpPr/>
            <p:nvPr/>
          </p:nvSpPr>
          <p:spPr>
            <a:xfrm>
              <a:off x="6257520" y="5438880"/>
              <a:ext cx="170280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cessione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7" name="AutoShape 29"/>
            <p:cNvSpPr/>
            <p:nvPr/>
          </p:nvSpPr>
          <p:spPr>
            <a:xfrm>
              <a:off x="4572000" y="1303200"/>
              <a:ext cx="3018240" cy="13705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Comp.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attuale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398" name="AutoShape 30"/>
            <p:cNvCxnSpPr>
              <a:stCxn id="1375" idx="3"/>
              <a:endCxn id="1377" idx="2"/>
            </p:cNvCxnSpPr>
            <p:nvPr/>
          </p:nvCxnSpPr>
          <p:spPr>
            <a:xfrm flipV="1">
              <a:off x="7604640" y="3737520"/>
              <a:ext cx="1324800" cy="54720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399" name="AutoShape 31"/>
            <p:cNvCxnSpPr>
              <a:stCxn id="1375" idx="1"/>
              <a:endCxn id="1376" idx="2"/>
            </p:cNvCxnSpPr>
            <p:nvPr/>
          </p:nvCxnSpPr>
          <p:spPr>
            <a:xfrm rot="10800000">
              <a:off x="3214080" y="3737160"/>
              <a:ext cx="1372680" cy="54720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400" name="AutoShape 32"/>
            <p:cNvCxnSpPr>
              <a:stCxn id="1376" idx="0"/>
              <a:endCxn id="1397" idx="1"/>
            </p:cNvCxnSpPr>
            <p:nvPr/>
          </p:nvCxnSpPr>
          <p:spPr>
            <a:xfrm flipH="1" flipV="1" rot="5400000">
              <a:off x="3513240" y="1689120"/>
              <a:ext cx="759600" cy="135828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401" name="AutoShape 33"/>
            <p:cNvCxnSpPr>
              <a:stCxn id="1397" idx="3"/>
              <a:endCxn id="1377" idx="0"/>
            </p:cNvCxnSpPr>
            <p:nvPr/>
          </p:nvCxnSpPr>
          <p:spPr>
            <a:xfrm>
              <a:off x="7590240" y="1988640"/>
              <a:ext cx="1339200" cy="75960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sp>
          <p:nvSpPr>
            <p:cNvPr id="1402" name="Text Box 34"/>
            <p:cNvSpPr/>
            <p:nvPr/>
          </p:nvSpPr>
          <p:spPr>
            <a:xfrm>
              <a:off x="2665440" y="614520"/>
              <a:ext cx="26485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acquisto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03" name="Group 35"/>
            <p:cNvGrpSpPr/>
            <p:nvPr/>
          </p:nvGrpSpPr>
          <p:grpSpPr>
            <a:xfrm>
              <a:off x="4835520" y="1127880"/>
              <a:ext cx="614160" cy="748440"/>
              <a:chOff x="4835520" y="1127880"/>
              <a:chExt cx="614160" cy="748440"/>
            </a:xfrm>
          </p:grpSpPr>
          <p:sp>
            <p:nvSpPr>
              <p:cNvPr id="1404" name="Oval 36"/>
              <p:cNvSpPr/>
              <p:nvPr/>
            </p:nvSpPr>
            <p:spPr>
              <a:xfrm flipV="1">
                <a:off x="4835520" y="1127880"/>
                <a:ext cx="227520" cy="227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5" name="Line 37"/>
              <p:cNvSpPr/>
              <p:nvPr/>
            </p:nvSpPr>
            <p:spPr>
              <a:xfrm>
                <a:off x="4992480" y="126648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406" name="Text Box 38"/>
            <p:cNvSpPr/>
            <p:nvPr/>
          </p:nvSpPr>
          <p:spPr>
            <a:xfrm>
              <a:off x="3778200" y="1398240"/>
              <a:ext cx="91332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7" name="Text Box 39"/>
            <p:cNvSpPr/>
            <p:nvPr/>
          </p:nvSpPr>
          <p:spPr>
            <a:xfrm>
              <a:off x="7547040" y="1415520"/>
              <a:ext cx="971280" cy="51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Attività della ristrutturazione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Analisi delle ridondanze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Eliminazione delle generalizzazioni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Partizionamento/accorpamento di entità e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32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Scelta degli identificatori </a:t>
            </a:r>
            <a:r>
              <a:rPr b="0" lang="en-US" sz="32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principali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Scelta degli identificatori principali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operazione indispensabile per la traduzione nel modello relazionale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Criteri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assenza di opzionalità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semplicità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utilizzo nelle operazioni più frequenti o importanti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PlaceHolder 1"/>
          <p:cNvSpPr>
            <a:spLocks noGrp="1"/>
          </p:cNvSpPr>
          <p:nvPr>
            <p:ph type="title"/>
          </p:nvPr>
        </p:nvSpPr>
        <p:spPr>
          <a:xfrm>
            <a:off x="1454040" y="1735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 nessuno degli identificatori soddisfa i requisiti visti?</a:t>
            </a:r>
            <a:r>
              <a:rPr b="1" lang="it-IT" sz="2800" strike="noStrike" u="none">
                <a:solidFill>
                  <a:schemeClr val="lt2"/>
                </a:solidFill>
                <a:effectLst/>
                <a:uFillTx/>
                <a:latin typeface="Arial"/>
              </a:rPr>
              <a:t>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3" name="Rectangle 3"/>
          <p:cNvSpPr/>
          <p:nvPr/>
        </p:nvSpPr>
        <p:spPr>
          <a:xfrm>
            <a:off x="1905120" y="2971800"/>
            <a:ext cx="8457120" cy="25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 introducono nuovi attributi (</a:t>
            </a: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codici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contenenti valori speciali generati appositamente per questo scopo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Traduzione verso il modello relazionale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5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idea di base: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entità diventano relazioni sugli stessi attributi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relationship diventano relazioni sugli identificatori delle entità coinvolte (più gli  attributi propri)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Rectangle 2"/>
          <p:cNvSpPr/>
          <p:nvPr/>
        </p:nvSpPr>
        <p:spPr>
          <a:xfrm>
            <a:off x="1828800" y="4572000"/>
            <a:ext cx="8533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Cognome, Stipendio)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7" name="Rectangle 3"/>
          <p:cNvSpPr/>
          <p:nvPr/>
        </p:nvSpPr>
        <p:spPr>
          <a:xfrm>
            <a:off x="1828800" y="5105520"/>
            <a:ext cx="8533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Progetto(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Nome, Budget)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8" name="Rectangle 4"/>
          <p:cNvSpPr/>
          <p:nvPr/>
        </p:nvSpPr>
        <p:spPr>
          <a:xfrm>
            <a:off x="1828800" y="5638680"/>
            <a:ext cx="8533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DataInizio)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19" name="Group 5"/>
          <p:cNvGrpSpPr/>
          <p:nvPr/>
        </p:nvGrpSpPr>
        <p:grpSpPr>
          <a:xfrm>
            <a:off x="2025720" y="1568520"/>
            <a:ext cx="8169480" cy="3002760"/>
            <a:chOff x="2025720" y="1568520"/>
            <a:chExt cx="8169480" cy="3002760"/>
          </a:xfrm>
        </p:grpSpPr>
        <p:sp>
          <p:nvSpPr>
            <p:cNvPr id="1420" name="Line 6"/>
            <p:cNvSpPr/>
            <p:nvPr/>
          </p:nvSpPr>
          <p:spPr>
            <a:xfrm>
              <a:off x="4357440" y="3006720"/>
              <a:ext cx="3538440" cy="36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1" name="AutoShape 7"/>
            <p:cNvSpPr/>
            <p:nvPr/>
          </p:nvSpPr>
          <p:spPr>
            <a:xfrm>
              <a:off x="4753080" y="2414880"/>
              <a:ext cx="2986920" cy="11826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Partecipazione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2" name="Text Box 8"/>
            <p:cNvSpPr/>
            <p:nvPr/>
          </p:nvSpPr>
          <p:spPr>
            <a:xfrm>
              <a:off x="4723560" y="224604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3" name="Text Box 9"/>
            <p:cNvSpPr/>
            <p:nvPr/>
          </p:nvSpPr>
          <p:spPr>
            <a:xfrm>
              <a:off x="6917760" y="223776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4" name="Text Box 10"/>
            <p:cNvSpPr/>
            <p:nvPr/>
          </p:nvSpPr>
          <p:spPr>
            <a:xfrm>
              <a:off x="2025720" y="1568520"/>
              <a:ext cx="158400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5" name="Text Box 11"/>
            <p:cNvSpPr/>
            <p:nvPr/>
          </p:nvSpPr>
          <p:spPr>
            <a:xfrm>
              <a:off x="2691000" y="4102920"/>
              <a:ext cx="15688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Stipendio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6" name="Line 12"/>
            <p:cNvSpPr/>
            <p:nvPr/>
          </p:nvSpPr>
          <p:spPr>
            <a:xfrm>
              <a:off x="4185720" y="209808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7" name="Oval 13"/>
            <p:cNvSpPr/>
            <p:nvPr/>
          </p:nvSpPr>
          <p:spPr>
            <a:xfrm>
              <a:off x="4071600" y="1928880"/>
              <a:ext cx="215640" cy="1850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3399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8" name="Text Box 14"/>
            <p:cNvSpPr/>
            <p:nvPr/>
          </p:nvSpPr>
          <p:spPr>
            <a:xfrm>
              <a:off x="3658680" y="1577520"/>
              <a:ext cx="151992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Matricola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9" name="Rectangle 15"/>
            <p:cNvSpPr/>
            <p:nvPr/>
          </p:nvSpPr>
          <p:spPr>
            <a:xfrm>
              <a:off x="2335320" y="2572560"/>
              <a:ext cx="2309760" cy="8053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Impiegato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0" name="Line 16"/>
            <p:cNvSpPr/>
            <p:nvPr/>
          </p:nvSpPr>
          <p:spPr>
            <a:xfrm>
              <a:off x="2825640" y="212904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1" name="Oval 17"/>
            <p:cNvSpPr/>
            <p:nvPr/>
          </p:nvSpPr>
          <p:spPr>
            <a:xfrm>
              <a:off x="2712960" y="1950840"/>
              <a:ext cx="215640" cy="185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2" name="Line 18"/>
            <p:cNvSpPr/>
            <p:nvPr/>
          </p:nvSpPr>
          <p:spPr>
            <a:xfrm flipV="1">
              <a:off x="3459240" y="323280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3" name="Oval 19"/>
            <p:cNvSpPr/>
            <p:nvPr/>
          </p:nvSpPr>
          <p:spPr>
            <a:xfrm flipV="1">
              <a:off x="3346560" y="3782880"/>
              <a:ext cx="215640" cy="185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4" name="Line 20"/>
            <p:cNvSpPr/>
            <p:nvPr/>
          </p:nvSpPr>
          <p:spPr>
            <a:xfrm flipV="1">
              <a:off x="9073800" y="326772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5" name="Oval 21"/>
            <p:cNvSpPr/>
            <p:nvPr/>
          </p:nvSpPr>
          <p:spPr>
            <a:xfrm flipV="1">
              <a:off x="8961480" y="3817800"/>
              <a:ext cx="215640" cy="185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6" name="Text Box 22"/>
            <p:cNvSpPr/>
            <p:nvPr/>
          </p:nvSpPr>
          <p:spPr>
            <a:xfrm>
              <a:off x="9115560" y="1571040"/>
              <a:ext cx="10267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7" name="Text Box 23"/>
            <p:cNvSpPr/>
            <p:nvPr/>
          </p:nvSpPr>
          <p:spPr>
            <a:xfrm>
              <a:off x="7609320" y="1591560"/>
              <a:ext cx="119520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Codice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8" name="Text Box 24"/>
            <p:cNvSpPr/>
            <p:nvPr/>
          </p:nvSpPr>
          <p:spPr>
            <a:xfrm>
              <a:off x="8367840" y="4115880"/>
              <a:ext cx="12297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Budget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9" name="Rectangle 25"/>
            <p:cNvSpPr/>
            <p:nvPr/>
          </p:nvSpPr>
          <p:spPr>
            <a:xfrm>
              <a:off x="7885440" y="2593440"/>
              <a:ext cx="2309760" cy="8053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Progetto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0" name="Line 26"/>
            <p:cNvSpPr/>
            <p:nvPr/>
          </p:nvSpPr>
          <p:spPr>
            <a:xfrm>
              <a:off x="9752400" y="209160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1" name="Oval 27"/>
            <p:cNvSpPr/>
            <p:nvPr/>
          </p:nvSpPr>
          <p:spPr>
            <a:xfrm>
              <a:off x="9626400" y="1922400"/>
              <a:ext cx="215640" cy="185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2" name="Line 28"/>
            <p:cNvSpPr/>
            <p:nvPr/>
          </p:nvSpPr>
          <p:spPr>
            <a:xfrm>
              <a:off x="8390880" y="212256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3" name="Oval 29"/>
            <p:cNvSpPr/>
            <p:nvPr/>
          </p:nvSpPr>
          <p:spPr>
            <a:xfrm>
              <a:off x="8278200" y="1944720"/>
              <a:ext cx="215640" cy="1850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3399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4" name="Line 30"/>
            <p:cNvSpPr/>
            <p:nvPr/>
          </p:nvSpPr>
          <p:spPr>
            <a:xfrm>
              <a:off x="6257520" y="213552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5" name="Oval 31"/>
            <p:cNvSpPr/>
            <p:nvPr/>
          </p:nvSpPr>
          <p:spPr>
            <a:xfrm>
              <a:off x="6123960" y="1983240"/>
              <a:ext cx="215640" cy="1850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6" name="Text Box 32"/>
            <p:cNvSpPr/>
            <p:nvPr/>
          </p:nvSpPr>
          <p:spPr>
            <a:xfrm>
              <a:off x="5540040" y="1612440"/>
              <a:ext cx="17049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inizio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4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Entità e relationship molti a molti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9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4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9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Entità e relationship molti a molti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Impiegato(</a:t>
            </a:r>
            <a:r>
              <a:rPr b="0" lang="it-IT" sz="28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Cognome, Stipendio)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Progetto(</a:t>
            </a:r>
            <a:r>
              <a:rPr b="0" lang="it-IT" sz="28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Nome, Budget)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Partecipazione(</a:t>
            </a:r>
            <a:r>
              <a:rPr b="0" lang="it-IT" sz="28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</a:t>
            </a:r>
            <a:r>
              <a:rPr b="0" lang="it-IT" sz="28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DataInizio)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 vincoli di integrità referenziale fra 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 </a:t>
            </a: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</a:t>
            </a: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 (la chiave di) </a:t>
            </a: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 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 </a:t>
            </a: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</a:t>
            </a:r>
            <a:r>
              <a:rPr b="0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 (la chiave di) </a:t>
            </a:r>
            <a:r>
              <a:rPr b="0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Progetto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Rectangle 3"/>
          <p:cNvSpPr/>
          <p:nvPr/>
        </p:nvSpPr>
        <p:spPr>
          <a:xfrm>
            <a:off x="1833480" y="285768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Impiegato(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Matricola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Cognome, Stipendio)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1" name="Rectangle 4"/>
          <p:cNvSpPr/>
          <p:nvPr/>
        </p:nvSpPr>
        <p:spPr>
          <a:xfrm>
            <a:off x="1833480" y="354348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Progetto(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Nome, Budget)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2" name="Rectangle 5"/>
          <p:cNvSpPr/>
          <p:nvPr/>
        </p:nvSpPr>
        <p:spPr>
          <a:xfrm>
            <a:off x="1833480" y="422928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Partecipazione(</a:t>
            </a:r>
            <a:r>
              <a:rPr b="1" lang="it-IT" sz="2800" strike="noStrike" u="sng">
                <a:solidFill>
                  <a:schemeClr val="hlink"/>
                </a:solidFill>
                <a:effectLst/>
                <a:uFillTx/>
                <a:latin typeface="Arial"/>
              </a:rPr>
              <a:t>Matricola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</a:t>
            </a:r>
            <a:r>
              <a:rPr b="1" lang="it-IT" sz="28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 </a:t>
            </a:r>
            <a:r>
              <a:rPr b="1" lang="it-IT" sz="2800" strike="noStrike" u="sng">
                <a:solidFill>
                  <a:schemeClr val="hlink"/>
                </a:solidFill>
                <a:effectLst/>
                <a:uFillTx/>
                <a:latin typeface="Arial"/>
              </a:rPr>
              <a:t>Codice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DataInizio)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3" name="Rectangle 6"/>
          <p:cNvSpPr/>
          <p:nvPr/>
        </p:nvSpPr>
        <p:spPr>
          <a:xfrm>
            <a:off x="2041560" y="489096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Partecipazione(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Impiegato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Progetto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DataInizio)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4" name="PlaceHolder 1"/>
          <p:cNvSpPr>
            <a:spLocks noGrp="1"/>
          </p:cNvSpPr>
          <p:nvPr>
            <p:ph type="title"/>
          </p:nvPr>
        </p:nvSpPr>
        <p:spPr>
          <a:xfrm>
            <a:off x="550800" y="907920"/>
            <a:ext cx="1022400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Nomi più espressivi per gli attributi della chiave della relazione che rappresenta la relationship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Ristrutturazione schema E-R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Motivazioni: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semplificare la traduzione verso il modello relazionale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"ottimizzare" le prestazioni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Osservazione: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uno schema E-R ristrutturato non è (più) uno schema concettuale nel senso stretto del termine, perchè costituisce una rappresentazione dei dati che tiene conto degli aspetti realizzativi (i.e. le prestazioni)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Nota</a:t>
            </a:r>
            <a:r>
              <a:rPr b="1" lang="en-US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	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 traduzione non riesce a tener conto delle cardinalità minime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delle relationship molti a molti (se non con vincoli di CHECK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complessi e poco usati)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Line 3"/>
          <p:cNvSpPr/>
          <p:nvPr/>
        </p:nvSpPr>
        <p:spPr>
          <a:xfrm>
            <a:off x="4111560" y="2421360"/>
            <a:ext cx="338760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58" name="AutoShape 4"/>
          <p:cNvSpPr/>
          <p:nvPr/>
        </p:nvSpPr>
        <p:spPr>
          <a:xfrm>
            <a:off x="4411800" y="1888200"/>
            <a:ext cx="2859480" cy="10483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Composizione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9" name="Rectangle 5"/>
          <p:cNvSpPr/>
          <p:nvPr/>
        </p:nvSpPr>
        <p:spPr>
          <a:xfrm>
            <a:off x="4673520" y="3407400"/>
            <a:ext cx="2256480" cy="71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Prodotto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0" name="Line 6"/>
          <p:cNvSpPr/>
          <p:nvPr/>
        </p:nvSpPr>
        <p:spPr>
          <a:xfrm>
            <a:off x="4111560" y="2421360"/>
            <a:ext cx="1440" cy="132552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61" name="Line 7"/>
          <p:cNvSpPr/>
          <p:nvPr/>
        </p:nvSpPr>
        <p:spPr>
          <a:xfrm>
            <a:off x="4111560" y="3746880"/>
            <a:ext cx="776160" cy="1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62" name="Line 8"/>
          <p:cNvSpPr/>
          <p:nvPr/>
        </p:nvSpPr>
        <p:spPr>
          <a:xfrm>
            <a:off x="7499160" y="2421360"/>
            <a:ext cx="1440" cy="132552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63" name="Line 9"/>
          <p:cNvSpPr/>
          <p:nvPr/>
        </p:nvSpPr>
        <p:spPr>
          <a:xfrm>
            <a:off x="6723000" y="3746880"/>
            <a:ext cx="776160" cy="1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64" name="Text Box 10"/>
          <p:cNvSpPr/>
          <p:nvPr/>
        </p:nvSpPr>
        <p:spPr>
          <a:xfrm>
            <a:off x="2591280" y="3335760"/>
            <a:ext cx="143928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Composto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5" name="Text Box 11"/>
          <p:cNvSpPr/>
          <p:nvPr/>
        </p:nvSpPr>
        <p:spPr>
          <a:xfrm>
            <a:off x="7710840" y="3335760"/>
            <a:ext cx="173628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Componente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6" name="Text Box 12"/>
          <p:cNvSpPr/>
          <p:nvPr/>
        </p:nvSpPr>
        <p:spPr>
          <a:xfrm>
            <a:off x="3507120" y="4402800"/>
            <a:ext cx="1043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Costo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7" name="Text Box 13"/>
          <p:cNvSpPr/>
          <p:nvPr/>
        </p:nvSpPr>
        <p:spPr>
          <a:xfrm>
            <a:off x="5564880" y="4402800"/>
            <a:ext cx="1026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68" name="Group 14"/>
          <p:cNvGrpSpPr/>
          <p:nvPr/>
        </p:nvGrpSpPr>
        <p:grpSpPr>
          <a:xfrm>
            <a:off x="4716360" y="4035960"/>
            <a:ext cx="211680" cy="655560"/>
            <a:chOff x="4716360" y="4035960"/>
            <a:chExt cx="211680" cy="655560"/>
          </a:xfrm>
        </p:grpSpPr>
        <p:sp>
          <p:nvSpPr>
            <p:cNvPr id="1469" name="Line 15"/>
            <p:cNvSpPr/>
            <p:nvPr/>
          </p:nvSpPr>
          <p:spPr>
            <a:xfrm flipV="1">
              <a:off x="4827240" y="4035960"/>
              <a:ext cx="360" cy="49788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0" name="Oval 16"/>
            <p:cNvSpPr/>
            <p:nvPr/>
          </p:nvSpPr>
          <p:spPr>
            <a:xfrm flipV="1">
              <a:off x="4716360" y="4526640"/>
              <a:ext cx="211680" cy="1648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71" name="Group 17"/>
          <p:cNvGrpSpPr/>
          <p:nvPr/>
        </p:nvGrpSpPr>
        <p:grpSpPr>
          <a:xfrm>
            <a:off x="5257800" y="4047120"/>
            <a:ext cx="209880" cy="653400"/>
            <a:chOff x="5257800" y="4047120"/>
            <a:chExt cx="209880" cy="653400"/>
          </a:xfrm>
        </p:grpSpPr>
        <p:sp>
          <p:nvSpPr>
            <p:cNvPr id="1472" name="Line 18"/>
            <p:cNvSpPr/>
            <p:nvPr/>
          </p:nvSpPr>
          <p:spPr>
            <a:xfrm flipV="1">
              <a:off x="5367600" y="4047120"/>
              <a:ext cx="360" cy="496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3" name="Oval 19"/>
            <p:cNvSpPr/>
            <p:nvPr/>
          </p:nvSpPr>
          <p:spPr>
            <a:xfrm flipV="1">
              <a:off x="5257800" y="4535640"/>
              <a:ext cx="209880" cy="164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74" name="Text Box 20"/>
          <p:cNvSpPr/>
          <p:nvPr/>
        </p:nvSpPr>
        <p:spPr>
          <a:xfrm>
            <a:off x="7088400" y="4402800"/>
            <a:ext cx="1195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5" name="Line 21"/>
          <p:cNvSpPr/>
          <p:nvPr/>
        </p:nvSpPr>
        <p:spPr>
          <a:xfrm flipV="1">
            <a:off x="6802200" y="4043880"/>
            <a:ext cx="360" cy="49824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76" name="Oval 22"/>
          <p:cNvSpPr/>
          <p:nvPr/>
        </p:nvSpPr>
        <p:spPr>
          <a:xfrm flipV="1">
            <a:off x="6691320" y="4533840"/>
            <a:ext cx="211680" cy="1656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77" name="Text Box 23"/>
          <p:cNvSpPr/>
          <p:nvPr/>
        </p:nvSpPr>
        <p:spPr>
          <a:xfrm>
            <a:off x="4039560" y="1888920"/>
            <a:ext cx="8586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(0,N)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8" name="Text Box 24"/>
          <p:cNvSpPr/>
          <p:nvPr/>
        </p:nvSpPr>
        <p:spPr>
          <a:xfrm>
            <a:off x="7239960" y="1888920"/>
            <a:ext cx="8586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(0,N)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9" name="Rectangle 25"/>
          <p:cNvSpPr/>
          <p:nvPr/>
        </p:nvSpPr>
        <p:spPr>
          <a:xfrm>
            <a:off x="1676520" y="5148720"/>
            <a:ext cx="891432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Prodotto(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Nome, Costo)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Composizione(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Composto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Componente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 Quantità)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Relationship ricorsive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81" name="Group 27"/>
          <p:cNvGrpSpPr/>
          <p:nvPr/>
        </p:nvGrpSpPr>
        <p:grpSpPr>
          <a:xfrm>
            <a:off x="6248520" y="1583280"/>
            <a:ext cx="209880" cy="655560"/>
            <a:chOff x="6248520" y="1583280"/>
            <a:chExt cx="209880" cy="655560"/>
          </a:xfrm>
        </p:grpSpPr>
        <p:sp>
          <p:nvSpPr>
            <p:cNvPr id="1482" name="Line 28"/>
            <p:cNvSpPr/>
            <p:nvPr/>
          </p:nvSpPr>
          <p:spPr>
            <a:xfrm>
              <a:off x="6358320" y="1742040"/>
              <a:ext cx="360" cy="496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3" name="Oval 29"/>
            <p:cNvSpPr/>
            <p:nvPr/>
          </p:nvSpPr>
          <p:spPr>
            <a:xfrm>
              <a:off x="6248520" y="1583280"/>
              <a:ext cx="209880" cy="1645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84" name="Rectangle 30"/>
          <p:cNvSpPr/>
          <p:nvPr/>
        </p:nvSpPr>
        <p:spPr>
          <a:xfrm>
            <a:off x="6553080" y="1431000"/>
            <a:ext cx="1212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Quantità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Text Box 11"/>
          <p:cNvSpPr/>
          <p:nvPr/>
        </p:nvSpPr>
        <p:spPr>
          <a:xfrm>
            <a:off x="1933200" y="1487520"/>
            <a:ext cx="887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86" name="Group 35"/>
          <p:cNvGrpSpPr/>
          <p:nvPr/>
        </p:nvGrpSpPr>
        <p:grpSpPr>
          <a:xfrm>
            <a:off x="7014960" y="4153680"/>
            <a:ext cx="706680" cy="205200"/>
            <a:chOff x="7014960" y="4153680"/>
            <a:chExt cx="706680" cy="205200"/>
          </a:xfrm>
        </p:grpSpPr>
        <p:sp>
          <p:nvSpPr>
            <p:cNvPr id="1487" name="Line 2"/>
            <p:cNvSpPr/>
            <p:nvPr/>
          </p:nvSpPr>
          <p:spPr>
            <a:xfrm flipH="1">
              <a:off x="7014960" y="4254120"/>
              <a:ext cx="53496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8" name="Oval 3"/>
            <p:cNvSpPr/>
            <p:nvPr/>
          </p:nvSpPr>
          <p:spPr>
            <a:xfrm flipV="1" rot="16200000">
              <a:off x="7530480" y="4167720"/>
              <a:ext cx="205200" cy="1767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89" name="Rectangle 5"/>
          <p:cNvSpPr/>
          <p:nvPr/>
        </p:nvSpPr>
        <p:spPr>
          <a:xfrm>
            <a:off x="2263680" y="2259000"/>
            <a:ext cx="2200680" cy="770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Fornitore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0" name="Rectangle 6"/>
          <p:cNvSpPr/>
          <p:nvPr/>
        </p:nvSpPr>
        <p:spPr>
          <a:xfrm>
            <a:off x="7424640" y="2259000"/>
            <a:ext cx="2202480" cy="770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5f3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Prodotto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1" name="Rectangle 7"/>
          <p:cNvSpPr/>
          <p:nvPr/>
        </p:nvSpPr>
        <p:spPr>
          <a:xfrm>
            <a:off x="4878360" y="3744720"/>
            <a:ext cx="2200680" cy="770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Dipartimento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2" name="Line 8"/>
          <p:cNvSpPr/>
          <p:nvPr/>
        </p:nvSpPr>
        <p:spPr>
          <a:xfrm>
            <a:off x="4190760" y="2674800"/>
            <a:ext cx="3371760" cy="3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93" name="AutoShape 9"/>
          <p:cNvSpPr/>
          <p:nvPr/>
        </p:nvSpPr>
        <p:spPr>
          <a:xfrm>
            <a:off x="4809960" y="2139840"/>
            <a:ext cx="2338920" cy="106884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Fornitura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4" name="Line 10"/>
          <p:cNvSpPr/>
          <p:nvPr/>
        </p:nvSpPr>
        <p:spPr>
          <a:xfrm>
            <a:off x="5979960" y="3149280"/>
            <a:ext cx="360" cy="7146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95" name="Line 12"/>
          <p:cNvSpPr/>
          <p:nvPr/>
        </p:nvSpPr>
        <p:spPr>
          <a:xfrm>
            <a:off x="3982680" y="196668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96" name="Oval 13"/>
          <p:cNvSpPr/>
          <p:nvPr/>
        </p:nvSpPr>
        <p:spPr>
          <a:xfrm>
            <a:off x="3873600" y="1805040"/>
            <a:ext cx="205200" cy="178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97" name="Text Box 14"/>
          <p:cNvSpPr/>
          <p:nvPr/>
        </p:nvSpPr>
        <p:spPr>
          <a:xfrm>
            <a:off x="3104280" y="1411200"/>
            <a:ext cx="1448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Partita IVA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8" name="Line 15"/>
          <p:cNvSpPr/>
          <p:nvPr/>
        </p:nvSpPr>
        <p:spPr>
          <a:xfrm>
            <a:off x="2685960" y="199692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499" name="Oval 16"/>
          <p:cNvSpPr/>
          <p:nvPr/>
        </p:nvSpPr>
        <p:spPr>
          <a:xfrm>
            <a:off x="2577960" y="1827000"/>
            <a:ext cx="205200" cy="17676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0" name="Text Box 17"/>
          <p:cNvSpPr/>
          <p:nvPr/>
        </p:nvSpPr>
        <p:spPr>
          <a:xfrm>
            <a:off x="7143840" y="1411200"/>
            <a:ext cx="1057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Genere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1" name="Line 18"/>
          <p:cNvSpPr/>
          <p:nvPr/>
        </p:nvSpPr>
        <p:spPr>
          <a:xfrm>
            <a:off x="9086760" y="1962000"/>
            <a:ext cx="360" cy="5331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2" name="Oval 19"/>
          <p:cNvSpPr/>
          <p:nvPr/>
        </p:nvSpPr>
        <p:spPr>
          <a:xfrm>
            <a:off x="8977320" y="1798560"/>
            <a:ext cx="205200" cy="178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3" name="Text Box 20"/>
          <p:cNvSpPr/>
          <p:nvPr/>
        </p:nvSpPr>
        <p:spPr>
          <a:xfrm>
            <a:off x="8649360" y="1411200"/>
            <a:ext cx="1028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4" name="Line 21"/>
          <p:cNvSpPr/>
          <p:nvPr/>
        </p:nvSpPr>
        <p:spPr>
          <a:xfrm>
            <a:off x="7791120" y="199044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5" name="Oval 22"/>
          <p:cNvSpPr/>
          <p:nvPr/>
        </p:nvSpPr>
        <p:spPr>
          <a:xfrm>
            <a:off x="7683480" y="1820880"/>
            <a:ext cx="205200" cy="17676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6" name="Text Box 23"/>
          <p:cNvSpPr/>
          <p:nvPr/>
        </p:nvSpPr>
        <p:spPr>
          <a:xfrm>
            <a:off x="5589720" y="1334880"/>
            <a:ext cx="121176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Quantità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7" name="Line 24"/>
          <p:cNvSpPr/>
          <p:nvPr/>
        </p:nvSpPr>
        <p:spPr>
          <a:xfrm>
            <a:off x="5589360" y="1868400"/>
            <a:ext cx="360" cy="5331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8" name="Oval 25"/>
          <p:cNvSpPr/>
          <p:nvPr/>
        </p:nvSpPr>
        <p:spPr>
          <a:xfrm>
            <a:off x="5459400" y="1690560"/>
            <a:ext cx="205200" cy="17676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09" name="Text Box 26"/>
          <p:cNvSpPr/>
          <p:nvPr/>
        </p:nvSpPr>
        <p:spPr>
          <a:xfrm>
            <a:off x="7952760" y="3620880"/>
            <a:ext cx="887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0" name="Text Box 27"/>
          <p:cNvSpPr/>
          <p:nvPr/>
        </p:nvSpPr>
        <p:spPr>
          <a:xfrm>
            <a:off x="7885080" y="4154400"/>
            <a:ext cx="122292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Telefono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1" name="Line 4"/>
          <p:cNvSpPr/>
          <p:nvPr/>
        </p:nvSpPr>
        <p:spPr>
          <a:xfrm flipH="1" flipV="1">
            <a:off x="7037280" y="3867840"/>
            <a:ext cx="534960" cy="432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12" name="Oval 28"/>
          <p:cNvSpPr/>
          <p:nvPr/>
        </p:nvSpPr>
        <p:spPr>
          <a:xfrm flipV="1" rot="16228800">
            <a:off x="7551000" y="3787560"/>
            <a:ext cx="205200" cy="17676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13" name="Text Box 29"/>
          <p:cNvSpPr/>
          <p:nvPr/>
        </p:nvSpPr>
        <p:spPr>
          <a:xfrm>
            <a:off x="4624560" y="1998000"/>
            <a:ext cx="746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(0,N)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4" name="Text Box 30"/>
          <p:cNvSpPr/>
          <p:nvPr/>
        </p:nvSpPr>
        <p:spPr>
          <a:xfrm>
            <a:off x="6589800" y="2045880"/>
            <a:ext cx="746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5" name="Text Box 31"/>
          <p:cNvSpPr/>
          <p:nvPr/>
        </p:nvSpPr>
        <p:spPr>
          <a:xfrm>
            <a:off x="6124680" y="3272760"/>
            <a:ext cx="746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Relationship n-arie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7" name="Rectangle 38"/>
          <p:cNvSpPr/>
          <p:nvPr/>
        </p:nvSpPr>
        <p:spPr>
          <a:xfrm>
            <a:off x="1703520" y="4811760"/>
            <a:ext cx="86094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Fornitore(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PartitaIVA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Nome)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Prodotto(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Genere)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Dipartimento(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Telefono)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Fornitura(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Fornitore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Prodotto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Dipartimento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Quantità)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nodeType="clickEffect" fill="hold">
                      <p:stCondLst>
                        <p:cond delay="indefinite"/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0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roup 32"/>
          <p:cNvGrpSpPr/>
          <p:nvPr/>
        </p:nvGrpSpPr>
        <p:grpSpPr>
          <a:xfrm>
            <a:off x="2310840" y="1523880"/>
            <a:ext cx="7745400" cy="2659320"/>
            <a:chOff x="2310840" y="1523880"/>
            <a:chExt cx="7745400" cy="2659320"/>
          </a:xfrm>
        </p:grpSpPr>
        <p:sp>
          <p:nvSpPr>
            <p:cNvPr id="1519" name="Text Box 6"/>
            <p:cNvSpPr/>
            <p:nvPr/>
          </p:nvSpPr>
          <p:spPr>
            <a:xfrm>
              <a:off x="2310840" y="1554120"/>
              <a:ext cx="13539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0" name="Rectangle 2"/>
            <p:cNvSpPr/>
            <p:nvPr/>
          </p:nvSpPr>
          <p:spPr>
            <a:xfrm>
              <a:off x="2487600" y="2367000"/>
              <a:ext cx="2040480" cy="773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Giocatore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1" name="Rectangle 3"/>
            <p:cNvSpPr/>
            <p:nvPr/>
          </p:nvSpPr>
          <p:spPr>
            <a:xfrm>
              <a:off x="7273800" y="2367000"/>
              <a:ext cx="2040480" cy="7736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Squadra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2" name="Line 4"/>
            <p:cNvSpPr/>
            <p:nvPr/>
          </p:nvSpPr>
          <p:spPr>
            <a:xfrm>
              <a:off x="4273200" y="2782800"/>
              <a:ext cx="312768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3" name="AutoShape 5"/>
            <p:cNvSpPr/>
            <p:nvPr/>
          </p:nvSpPr>
          <p:spPr>
            <a:xfrm>
              <a:off x="4848120" y="2247840"/>
              <a:ext cx="2169000" cy="107064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Contratto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4" name="Line 7"/>
            <p:cNvSpPr/>
            <p:nvPr/>
          </p:nvSpPr>
          <p:spPr>
            <a:xfrm>
              <a:off x="3706560" y="2074680"/>
              <a:ext cx="360" cy="536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5" name="Oval 8"/>
            <p:cNvSpPr/>
            <p:nvPr/>
          </p:nvSpPr>
          <p:spPr>
            <a:xfrm>
              <a:off x="3605040" y="1913040"/>
              <a:ext cx="191160" cy="1767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6" name="Text Box 9"/>
            <p:cNvSpPr/>
            <p:nvPr/>
          </p:nvSpPr>
          <p:spPr>
            <a:xfrm>
              <a:off x="3824280" y="1523880"/>
              <a:ext cx="10576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nascita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7" name="Line 10"/>
            <p:cNvSpPr/>
            <p:nvPr/>
          </p:nvSpPr>
          <p:spPr>
            <a:xfrm>
              <a:off x="2879640" y="2104920"/>
              <a:ext cx="360" cy="536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8" name="Oval 11"/>
            <p:cNvSpPr/>
            <p:nvPr/>
          </p:nvSpPr>
          <p:spPr>
            <a:xfrm>
              <a:off x="2779560" y="1933560"/>
              <a:ext cx="191160" cy="178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9" name="Text Box 12"/>
            <p:cNvSpPr/>
            <p:nvPr/>
          </p:nvSpPr>
          <p:spPr>
            <a:xfrm>
              <a:off x="7796160" y="1859040"/>
              <a:ext cx="74664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Città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0" name="Line 13"/>
            <p:cNvSpPr/>
            <p:nvPr/>
          </p:nvSpPr>
          <p:spPr>
            <a:xfrm>
              <a:off x="8813520" y="206820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1" name="Oval 14"/>
            <p:cNvSpPr/>
            <p:nvPr/>
          </p:nvSpPr>
          <p:spPr>
            <a:xfrm>
              <a:off x="8713800" y="1906560"/>
              <a:ext cx="189360" cy="1767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2" name="Text Box 15"/>
            <p:cNvSpPr/>
            <p:nvPr/>
          </p:nvSpPr>
          <p:spPr>
            <a:xfrm>
              <a:off x="9168840" y="1782720"/>
              <a:ext cx="887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3" name="Line 16"/>
            <p:cNvSpPr/>
            <p:nvPr/>
          </p:nvSpPr>
          <p:spPr>
            <a:xfrm>
              <a:off x="7611840" y="209844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4" name="Oval 17"/>
            <p:cNvSpPr/>
            <p:nvPr/>
          </p:nvSpPr>
          <p:spPr>
            <a:xfrm>
              <a:off x="7512120" y="1927080"/>
              <a:ext cx="191160" cy="178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5" name="Text Box 18"/>
            <p:cNvSpPr/>
            <p:nvPr/>
          </p:nvSpPr>
          <p:spPr>
            <a:xfrm>
              <a:off x="5816160" y="1630440"/>
              <a:ext cx="1240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Ingaggio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6" name="Line 19"/>
            <p:cNvSpPr/>
            <p:nvPr/>
          </p:nvSpPr>
          <p:spPr>
            <a:xfrm>
              <a:off x="5457600" y="193176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7" name="Oval 20"/>
            <p:cNvSpPr/>
            <p:nvPr/>
          </p:nvSpPr>
          <p:spPr>
            <a:xfrm>
              <a:off x="5357880" y="1760400"/>
              <a:ext cx="189360" cy="178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8" name="Text Box 21"/>
            <p:cNvSpPr/>
            <p:nvPr/>
          </p:nvSpPr>
          <p:spPr>
            <a:xfrm>
              <a:off x="4668840" y="210456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9" name="Text Box 22"/>
            <p:cNvSpPr/>
            <p:nvPr/>
          </p:nvSpPr>
          <p:spPr>
            <a:xfrm>
              <a:off x="6470640" y="2152080"/>
              <a:ext cx="74628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(0,N)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0" name="Line 23"/>
            <p:cNvSpPr/>
            <p:nvPr/>
          </p:nvSpPr>
          <p:spPr>
            <a:xfrm flipV="1">
              <a:off x="3551040" y="2963520"/>
              <a:ext cx="360" cy="53532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1" name="Oval 24"/>
            <p:cNvSpPr/>
            <p:nvPr/>
          </p:nvSpPr>
          <p:spPr>
            <a:xfrm flipV="1">
              <a:off x="3451320" y="3490920"/>
              <a:ext cx="191160" cy="1767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2" name="Text Box 25"/>
            <p:cNvSpPr/>
            <p:nvPr/>
          </p:nvSpPr>
          <p:spPr>
            <a:xfrm>
              <a:off x="3120840" y="3751200"/>
              <a:ext cx="9010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Ruolo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3" name="Line 26"/>
            <p:cNvSpPr/>
            <p:nvPr/>
          </p:nvSpPr>
          <p:spPr>
            <a:xfrm flipV="1">
              <a:off x="8278560" y="300168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4" name="Oval 27"/>
            <p:cNvSpPr/>
            <p:nvPr/>
          </p:nvSpPr>
          <p:spPr>
            <a:xfrm flipV="1">
              <a:off x="8178840" y="3529080"/>
              <a:ext cx="191160" cy="178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5" name="Text Box 28"/>
            <p:cNvSpPr/>
            <p:nvPr/>
          </p:nvSpPr>
          <p:spPr>
            <a:xfrm>
              <a:off x="7383600" y="3789360"/>
              <a:ext cx="177516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Colori sociali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6" name="Oval 29"/>
            <p:cNvSpPr/>
            <p:nvPr/>
          </p:nvSpPr>
          <p:spPr>
            <a:xfrm>
              <a:off x="4300560" y="2092320"/>
              <a:ext cx="191160" cy="178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7" name="Line 30"/>
            <p:cNvSpPr/>
            <p:nvPr/>
          </p:nvSpPr>
          <p:spPr>
            <a:xfrm>
              <a:off x="2530440" y="2192040"/>
              <a:ext cx="18493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4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Relationship uno a molti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9" name="Rectangle 34"/>
          <p:cNvSpPr/>
          <p:nvPr/>
        </p:nvSpPr>
        <p:spPr>
          <a:xfrm>
            <a:off x="1828800" y="4390920"/>
            <a:ext cx="8609400" cy="16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Giocatore(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Cognome, DataNascita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Ruolo)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Contratto(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CognGiocatore, DataNascG, </a:t>
            </a:r>
            <a:r>
              <a:rPr b="1" lang="it-IT" sz="2400" strike="noStrike" u="sng">
                <a:solidFill>
                  <a:srgbClr val="cc0066"/>
                </a:solidFill>
                <a:effectLst/>
                <a:uFillTx/>
                <a:latin typeface="Arial"/>
              </a:rPr>
              <a:t>Squadra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Ingaggio)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Squadra(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Città, ColoriSociali)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93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corretto?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Soluzione più compatta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Giocatore(</a:t>
            </a:r>
            <a:r>
              <a:rPr b="0" lang="it-IT" sz="2400" strike="noStrike" u="sng">
                <a:solidFill>
                  <a:schemeClr val="hlink"/>
                </a:solidFill>
                <a:effectLst/>
                <a:uFillTx/>
                <a:latin typeface="Arial"/>
              </a:rPr>
              <a:t>Cognome, DataNascita</a:t>
            </a: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, Ruolo)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Contratto(</a:t>
            </a:r>
            <a:r>
              <a:rPr b="0" lang="it-IT" sz="2400" strike="noStrike" u="sng">
                <a:solidFill>
                  <a:schemeClr val="hlink"/>
                </a:solidFill>
                <a:effectLst/>
                <a:uFillTx/>
                <a:latin typeface="Arial"/>
              </a:rPr>
              <a:t>CognGiocatore, DataNascG, </a:t>
            </a: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Squadra, Ingaggio)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Squadra(</a:t>
            </a:r>
            <a:r>
              <a:rPr b="0" lang="it-IT" sz="2400" strike="noStrike" u="sng">
                <a:solidFill>
                  <a:schemeClr val="hlink"/>
                </a:solidFill>
                <a:effectLst/>
                <a:uFillTx/>
                <a:latin typeface="Arial"/>
              </a:rPr>
              <a:t>Nome</a:t>
            </a:r>
            <a:r>
              <a:rPr b="0" lang="it-IT" sz="2400" strike="noStrike" u="none">
                <a:solidFill>
                  <a:schemeClr val="hlink"/>
                </a:solidFill>
                <a:effectLst/>
                <a:uFillTx/>
                <a:latin typeface="Arial"/>
              </a:rPr>
              <a:t>, Città, ColoriSociali)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2" name="Rectangle 4"/>
          <p:cNvSpPr/>
          <p:nvPr/>
        </p:nvSpPr>
        <p:spPr>
          <a:xfrm>
            <a:off x="1752480" y="3505320"/>
            <a:ext cx="8685720" cy="26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Giocatore(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Cognome, DataNasc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Ruolo, Squadra, Ingaggio)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Squadra(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Città, ColoriSociali)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 vincolo di integrità referenziale fra 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Squadra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 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Giocatore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e la chiave di 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Squadra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 la cardinalità minima della relationship è 0, allora 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Squadra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in 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Giocatore</a:t>
            </a: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deve ammettere valore nullo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Nota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4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La traduzione riesce a rappresentare efficacemente la cardinalità minima della partecipazione che ha 1 come cardinalità massima: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 : valore nullo ammesso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 : valore nullo non ammesso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Rectangle 6"/>
          <p:cNvSpPr/>
          <p:nvPr/>
        </p:nvSpPr>
        <p:spPr>
          <a:xfrm>
            <a:off x="2560680" y="2649600"/>
            <a:ext cx="699336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56" name="Line 7"/>
          <p:cNvSpPr/>
          <p:nvPr/>
        </p:nvSpPr>
        <p:spPr>
          <a:xfrm>
            <a:off x="4413240" y="3114360"/>
            <a:ext cx="335916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57" name="AutoShape 8"/>
          <p:cNvSpPr/>
          <p:nvPr/>
        </p:nvSpPr>
        <p:spPr>
          <a:xfrm>
            <a:off x="5029200" y="2590920"/>
            <a:ext cx="2331000" cy="10465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Iscrizione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8" name="Rectangle 9"/>
          <p:cNvSpPr/>
          <p:nvPr/>
        </p:nvSpPr>
        <p:spPr>
          <a:xfrm>
            <a:off x="2492280" y="2706840"/>
            <a:ext cx="2192760" cy="756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Studente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9" name="Rectangle 10"/>
          <p:cNvSpPr/>
          <p:nvPr/>
        </p:nvSpPr>
        <p:spPr>
          <a:xfrm>
            <a:off x="7635960" y="2706840"/>
            <a:ext cx="2192760" cy="756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Università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60" name="Group 11"/>
          <p:cNvGrpSpPr/>
          <p:nvPr/>
        </p:nvGrpSpPr>
        <p:grpSpPr>
          <a:xfrm>
            <a:off x="2933640" y="2073240"/>
            <a:ext cx="205200" cy="691920"/>
            <a:chOff x="2933640" y="2073240"/>
            <a:chExt cx="205200" cy="691920"/>
          </a:xfrm>
        </p:grpSpPr>
        <p:sp>
          <p:nvSpPr>
            <p:cNvPr id="1561" name="Line 12"/>
            <p:cNvSpPr/>
            <p:nvPr/>
          </p:nvSpPr>
          <p:spPr>
            <a:xfrm>
              <a:off x="3040920" y="2240640"/>
              <a:ext cx="360" cy="52452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2" name="Oval 13"/>
            <p:cNvSpPr/>
            <p:nvPr/>
          </p:nvSpPr>
          <p:spPr>
            <a:xfrm>
              <a:off x="2933640" y="2073240"/>
              <a:ext cx="205200" cy="1738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63" name="Group 14"/>
          <p:cNvGrpSpPr/>
          <p:nvPr/>
        </p:nvGrpSpPr>
        <p:grpSpPr>
          <a:xfrm>
            <a:off x="3932280" y="2066760"/>
            <a:ext cx="205200" cy="690480"/>
            <a:chOff x="3932280" y="2066760"/>
            <a:chExt cx="205200" cy="690480"/>
          </a:xfrm>
        </p:grpSpPr>
        <p:sp>
          <p:nvSpPr>
            <p:cNvPr id="1564" name="Line 15"/>
            <p:cNvSpPr/>
            <p:nvPr/>
          </p:nvSpPr>
          <p:spPr>
            <a:xfrm>
              <a:off x="4039560" y="2233800"/>
              <a:ext cx="360" cy="5234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5" name="Oval 16"/>
            <p:cNvSpPr/>
            <p:nvPr/>
          </p:nvSpPr>
          <p:spPr>
            <a:xfrm>
              <a:off x="3932280" y="2066760"/>
              <a:ext cx="205200" cy="173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66" name="Group 17"/>
          <p:cNvGrpSpPr/>
          <p:nvPr/>
        </p:nvGrpSpPr>
        <p:grpSpPr>
          <a:xfrm>
            <a:off x="2895480" y="3404880"/>
            <a:ext cx="203760" cy="690480"/>
            <a:chOff x="2895480" y="3404880"/>
            <a:chExt cx="203760" cy="690480"/>
          </a:xfrm>
        </p:grpSpPr>
        <p:sp>
          <p:nvSpPr>
            <p:cNvPr id="1567" name="Line 18"/>
            <p:cNvSpPr/>
            <p:nvPr/>
          </p:nvSpPr>
          <p:spPr>
            <a:xfrm flipV="1">
              <a:off x="3002040" y="3404880"/>
              <a:ext cx="360" cy="52488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8" name="Oval 19"/>
            <p:cNvSpPr/>
            <p:nvPr/>
          </p:nvSpPr>
          <p:spPr>
            <a:xfrm flipV="1">
              <a:off x="2895480" y="3921120"/>
              <a:ext cx="203760" cy="1738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69" name="Text Box 20"/>
          <p:cNvSpPr/>
          <p:nvPr/>
        </p:nvSpPr>
        <p:spPr>
          <a:xfrm>
            <a:off x="2082240" y="1676520"/>
            <a:ext cx="1353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Cognome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0" name="Text Box 21"/>
          <p:cNvSpPr/>
          <p:nvPr/>
        </p:nvSpPr>
        <p:spPr>
          <a:xfrm>
            <a:off x="3795840" y="1676520"/>
            <a:ext cx="129600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Matricola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1" name="Text Box 22"/>
          <p:cNvSpPr/>
          <p:nvPr/>
        </p:nvSpPr>
        <p:spPr>
          <a:xfrm>
            <a:off x="3201120" y="3886200"/>
            <a:ext cx="182160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AnnoDiCorso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2" name="Line 23"/>
          <p:cNvSpPr/>
          <p:nvPr/>
        </p:nvSpPr>
        <p:spPr>
          <a:xfrm>
            <a:off x="8183520" y="2249280"/>
            <a:ext cx="360" cy="523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73" name="Oval 24"/>
          <p:cNvSpPr/>
          <p:nvPr/>
        </p:nvSpPr>
        <p:spPr>
          <a:xfrm>
            <a:off x="8077320" y="2035080"/>
            <a:ext cx="203760" cy="1735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574" name="Group 25"/>
          <p:cNvGrpSpPr/>
          <p:nvPr/>
        </p:nvGrpSpPr>
        <p:grpSpPr>
          <a:xfrm>
            <a:off x="8664480" y="3404880"/>
            <a:ext cx="203760" cy="690480"/>
            <a:chOff x="8664480" y="3404880"/>
            <a:chExt cx="203760" cy="690480"/>
          </a:xfrm>
        </p:grpSpPr>
        <p:sp>
          <p:nvSpPr>
            <p:cNvPr id="1575" name="Line 26"/>
            <p:cNvSpPr/>
            <p:nvPr/>
          </p:nvSpPr>
          <p:spPr>
            <a:xfrm flipV="1">
              <a:off x="8771040" y="3404880"/>
              <a:ext cx="360" cy="52488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6" name="Oval 27"/>
            <p:cNvSpPr/>
            <p:nvPr/>
          </p:nvSpPr>
          <p:spPr>
            <a:xfrm flipV="1">
              <a:off x="8664480" y="3921120"/>
              <a:ext cx="203760" cy="1738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77" name="Text Box 28"/>
          <p:cNvSpPr/>
          <p:nvPr/>
        </p:nvSpPr>
        <p:spPr>
          <a:xfrm>
            <a:off x="7665480" y="1690560"/>
            <a:ext cx="887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8" name="Text Box 29"/>
          <p:cNvSpPr/>
          <p:nvPr/>
        </p:nvSpPr>
        <p:spPr>
          <a:xfrm>
            <a:off x="7315200" y="3733920"/>
            <a:ext cx="1212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Indirizzo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9" name="Text Box 30"/>
          <p:cNvSpPr/>
          <p:nvPr/>
        </p:nvSpPr>
        <p:spPr>
          <a:xfrm>
            <a:off x="5019840" y="2417400"/>
            <a:ext cx="70380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(1,1)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0" name="Text Box 31"/>
          <p:cNvSpPr/>
          <p:nvPr/>
        </p:nvSpPr>
        <p:spPr>
          <a:xfrm>
            <a:off x="6808680" y="2417400"/>
            <a:ext cx="746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(1,N)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1" name="Line 32"/>
          <p:cNvSpPr/>
          <p:nvPr/>
        </p:nvSpPr>
        <p:spPr>
          <a:xfrm>
            <a:off x="9318600" y="2255760"/>
            <a:ext cx="360" cy="523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82" name="Oval 33"/>
          <p:cNvSpPr/>
          <p:nvPr/>
        </p:nvSpPr>
        <p:spPr>
          <a:xfrm>
            <a:off x="9210600" y="2035080"/>
            <a:ext cx="205200" cy="1735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583" name="Text Box 34"/>
          <p:cNvSpPr/>
          <p:nvPr/>
        </p:nvSpPr>
        <p:spPr>
          <a:xfrm>
            <a:off x="8918640" y="1708200"/>
            <a:ext cx="74664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Città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Entità con identificazione esterna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5" name="Rectangle 37"/>
          <p:cNvSpPr/>
          <p:nvPr/>
        </p:nvSpPr>
        <p:spPr>
          <a:xfrm>
            <a:off x="2057400" y="4495680"/>
            <a:ext cx="8609400" cy="16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Studente(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Matricola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Università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Cognome, AnnoDiCorso)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Università(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Città, Indirizzo)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 vincolo …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86" name="Group 3"/>
          <p:cNvGrpSpPr/>
          <p:nvPr/>
        </p:nvGrpSpPr>
        <p:grpSpPr>
          <a:xfrm>
            <a:off x="3727440" y="2478240"/>
            <a:ext cx="1278360" cy="1111680"/>
            <a:chOff x="3727440" y="2478240"/>
            <a:chExt cx="1278360" cy="1111680"/>
          </a:xfrm>
        </p:grpSpPr>
        <p:sp>
          <p:nvSpPr>
            <p:cNvPr id="1587" name="Oval 4"/>
            <p:cNvSpPr/>
            <p:nvPr/>
          </p:nvSpPr>
          <p:spPr>
            <a:xfrm>
              <a:off x="4801320" y="3416400"/>
              <a:ext cx="204480" cy="1735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8" name="Freeform 5"/>
            <p:cNvSpPr/>
            <p:nvPr/>
          </p:nvSpPr>
          <p:spPr>
            <a:xfrm>
              <a:off x="3727440" y="2478240"/>
              <a:ext cx="1191240" cy="1042560"/>
            </a:xfrm>
            <a:custGeom>
              <a:avLst/>
              <a:gdLst>
                <a:gd name="textAreaLeft" fmla="*/ 0 w 1191240"/>
                <a:gd name="textAreaRight" fmla="*/ 1192320 w 1191240"/>
                <a:gd name="textAreaTop" fmla="*/ 0 h 1042560"/>
                <a:gd name="textAreaBottom" fmla="*/ 1043640 h 1042560"/>
              </a:gdLst>
              <a:ahLst/>
              <a:cxnLst/>
              <a:rect l="textAreaLeft" t="textAreaTop" r="textAreaRight" b="textAreaBottom"/>
              <a:pathLst>
                <a:path w="835" h="861">
                  <a:moveTo>
                    <a:pt x="0" y="5"/>
                  </a:moveTo>
                  <a:cubicBezTo>
                    <a:pt x="36" y="5"/>
                    <a:pt x="119" y="7"/>
                    <a:pt x="215" y="7"/>
                  </a:cubicBezTo>
                  <a:cubicBezTo>
                    <a:pt x="311" y="7"/>
                    <a:pt x="487" y="0"/>
                    <a:pt x="576" y="5"/>
                  </a:cubicBezTo>
                  <a:cubicBezTo>
                    <a:pt x="665" y="10"/>
                    <a:pt x="708" y="7"/>
                    <a:pt x="749" y="40"/>
                  </a:cubicBezTo>
                  <a:cubicBezTo>
                    <a:pt x="790" y="73"/>
                    <a:pt x="811" y="67"/>
                    <a:pt x="823" y="204"/>
                  </a:cubicBezTo>
                  <a:cubicBezTo>
                    <a:pt x="835" y="341"/>
                    <a:pt x="824" y="724"/>
                    <a:pt x="824" y="86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nodeType="clickEffect" fill="hold">
                      <p:stCondLst>
                        <p:cond delay="indefinite"/>
                      </p:stCondLst>
                      <p:childTnLst>
                        <p:par>
                          <p:cTn id="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roup 30"/>
          <p:cNvGrpSpPr/>
          <p:nvPr/>
        </p:nvGrpSpPr>
        <p:grpSpPr>
          <a:xfrm>
            <a:off x="2282400" y="1355760"/>
            <a:ext cx="7698600" cy="3086280"/>
            <a:chOff x="2282400" y="1355760"/>
            <a:chExt cx="7698600" cy="3086280"/>
          </a:xfrm>
        </p:grpSpPr>
        <p:sp>
          <p:nvSpPr>
            <p:cNvPr id="1590" name="Rectangle 2"/>
            <p:cNvSpPr/>
            <p:nvPr/>
          </p:nvSpPr>
          <p:spPr>
            <a:xfrm>
              <a:off x="2654280" y="2556000"/>
              <a:ext cx="21913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Impiegato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1" name="Rectangle 3"/>
            <p:cNvSpPr/>
            <p:nvPr/>
          </p:nvSpPr>
          <p:spPr>
            <a:xfrm>
              <a:off x="7791480" y="2556000"/>
              <a:ext cx="21895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Dipartimento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2" name="Line 4"/>
            <p:cNvSpPr/>
            <p:nvPr/>
          </p:nvSpPr>
          <p:spPr>
            <a:xfrm>
              <a:off x="4572000" y="299376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3" name="AutoShape 5"/>
            <p:cNvSpPr/>
            <p:nvPr/>
          </p:nvSpPr>
          <p:spPr>
            <a:xfrm>
              <a:off x="5187960" y="2430360"/>
              <a:ext cx="2327760" cy="112608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Direzione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4" name="Text Box 6"/>
            <p:cNvSpPr/>
            <p:nvPr/>
          </p:nvSpPr>
          <p:spPr>
            <a:xfrm>
              <a:off x="2282400" y="1674720"/>
              <a:ext cx="13539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5" name="Line 7"/>
            <p:cNvSpPr/>
            <p:nvPr/>
          </p:nvSpPr>
          <p:spPr>
            <a:xfrm>
              <a:off x="4365360" y="224784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6" name="Oval 8"/>
            <p:cNvSpPr/>
            <p:nvPr/>
          </p:nvSpPr>
          <p:spPr>
            <a:xfrm>
              <a:off x="4257720" y="2077920"/>
              <a:ext cx="203760" cy="1861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7" name="Text Box 9"/>
            <p:cNvSpPr/>
            <p:nvPr/>
          </p:nvSpPr>
          <p:spPr>
            <a:xfrm>
              <a:off x="4086720" y="1746360"/>
              <a:ext cx="1029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Codice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8" name="Line 10"/>
            <p:cNvSpPr/>
            <p:nvPr/>
          </p:nvSpPr>
          <p:spPr>
            <a:xfrm>
              <a:off x="3076560" y="227952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9" name="Oval 11"/>
            <p:cNvSpPr/>
            <p:nvPr/>
          </p:nvSpPr>
          <p:spPr>
            <a:xfrm>
              <a:off x="2968560" y="2100240"/>
              <a:ext cx="20520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0" name="Text Box 12"/>
            <p:cNvSpPr/>
            <p:nvPr/>
          </p:nvSpPr>
          <p:spPr>
            <a:xfrm>
              <a:off x="7698960" y="1676520"/>
              <a:ext cx="788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Sede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1" name="Line 13"/>
            <p:cNvSpPr/>
            <p:nvPr/>
          </p:nvSpPr>
          <p:spPr>
            <a:xfrm>
              <a:off x="9443880" y="224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2" name="Oval 14"/>
            <p:cNvSpPr/>
            <p:nvPr/>
          </p:nvSpPr>
          <p:spPr>
            <a:xfrm>
              <a:off x="9336240" y="2070000"/>
              <a:ext cx="203760" cy="1879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3" name="Text Box 15"/>
            <p:cNvSpPr/>
            <p:nvPr/>
          </p:nvSpPr>
          <p:spPr>
            <a:xfrm>
              <a:off x="9010080" y="1676520"/>
              <a:ext cx="887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4" name="Line 16"/>
            <p:cNvSpPr/>
            <p:nvPr/>
          </p:nvSpPr>
          <p:spPr>
            <a:xfrm>
              <a:off x="8154720" y="2273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5" name="Oval 17"/>
            <p:cNvSpPr/>
            <p:nvPr/>
          </p:nvSpPr>
          <p:spPr>
            <a:xfrm>
              <a:off x="8047080" y="2092320"/>
              <a:ext cx="20520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6" name="Text Box 18"/>
            <p:cNvSpPr/>
            <p:nvPr/>
          </p:nvSpPr>
          <p:spPr>
            <a:xfrm>
              <a:off x="5614920" y="135576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inizio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7" name="Line 19"/>
            <p:cNvSpPr/>
            <p:nvPr/>
          </p:nvSpPr>
          <p:spPr>
            <a:xfrm>
              <a:off x="6343560" y="1968480"/>
              <a:ext cx="360" cy="56484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8" name="Oval 20"/>
            <p:cNvSpPr/>
            <p:nvPr/>
          </p:nvSpPr>
          <p:spPr>
            <a:xfrm>
              <a:off x="6237360" y="178920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9" name="Text Box 21"/>
            <p:cNvSpPr/>
            <p:nvPr/>
          </p:nvSpPr>
          <p:spPr>
            <a:xfrm>
              <a:off x="5021280" y="228852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0" name="Text Box 22"/>
            <p:cNvSpPr/>
            <p:nvPr/>
          </p:nvSpPr>
          <p:spPr>
            <a:xfrm>
              <a:off x="6977160" y="234108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1" name="Line 23"/>
            <p:cNvSpPr/>
            <p:nvPr/>
          </p:nvSpPr>
          <p:spPr>
            <a:xfrm flipV="1">
              <a:off x="3795480" y="31827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2" name="Oval 24"/>
            <p:cNvSpPr/>
            <p:nvPr/>
          </p:nvSpPr>
          <p:spPr>
            <a:xfrm flipV="1">
              <a:off x="3689280" y="373860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3" name="Text Box 25"/>
            <p:cNvSpPr/>
            <p:nvPr/>
          </p:nvSpPr>
          <p:spPr>
            <a:xfrm>
              <a:off x="3237480" y="4006800"/>
              <a:ext cx="13388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Stipendio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4" name="Line 26"/>
            <p:cNvSpPr/>
            <p:nvPr/>
          </p:nvSpPr>
          <p:spPr>
            <a:xfrm flipV="1">
              <a:off x="8869320" y="32241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5" name="Oval 27"/>
            <p:cNvSpPr/>
            <p:nvPr/>
          </p:nvSpPr>
          <p:spPr>
            <a:xfrm flipV="1">
              <a:off x="8763120" y="3779280"/>
              <a:ext cx="20376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6" name="Text Box 28"/>
            <p:cNvSpPr/>
            <p:nvPr/>
          </p:nvSpPr>
          <p:spPr>
            <a:xfrm>
              <a:off x="8251560" y="4048200"/>
              <a:ext cx="122292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Telefono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1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Relationship uno a uno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8" name="Rectangle 32"/>
          <p:cNvSpPr/>
          <p:nvPr/>
        </p:nvSpPr>
        <p:spPr>
          <a:xfrm>
            <a:off x="2057400" y="4572000"/>
            <a:ext cx="8609400" cy="16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varie possibilità: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fondere da una parte o dall'altra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fondere tutto?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1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Una possibilità privilegiata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0" name="Rectangle 31"/>
          <p:cNvSpPr/>
          <p:nvPr/>
        </p:nvSpPr>
        <p:spPr>
          <a:xfrm>
            <a:off x="2057400" y="4495680"/>
            <a:ext cx="8609400" cy="16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1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21" name="Rectangle 32"/>
          <p:cNvSpPr/>
          <p:nvPr/>
        </p:nvSpPr>
        <p:spPr>
          <a:xfrm>
            <a:off x="1905120" y="4543560"/>
            <a:ext cx="830484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93760" indent="-293760"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 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Cognome, Stipendio)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Dipartimento (</a:t>
            </a:r>
            <a:r>
              <a:rPr b="1" lang="it-IT" sz="2400" strike="noStrike" u="sng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, Sede, Telefono, Direttore, InizioD)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93760" indent="-2937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 vincolo di integrità referenziale, senza valori nulli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22" name="Group 33"/>
          <p:cNvGrpSpPr/>
          <p:nvPr/>
        </p:nvGrpSpPr>
        <p:grpSpPr>
          <a:xfrm>
            <a:off x="2282400" y="1355760"/>
            <a:ext cx="7698600" cy="3086280"/>
            <a:chOff x="2282400" y="1355760"/>
            <a:chExt cx="7698600" cy="3086280"/>
          </a:xfrm>
        </p:grpSpPr>
        <p:sp>
          <p:nvSpPr>
            <p:cNvPr id="1623" name="Rectangle 34"/>
            <p:cNvSpPr/>
            <p:nvPr/>
          </p:nvSpPr>
          <p:spPr>
            <a:xfrm>
              <a:off x="2654280" y="2556000"/>
              <a:ext cx="21913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Impiegato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4" name="Rectangle 35"/>
            <p:cNvSpPr/>
            <p:nvPr/>
          </p:nvSpPr>
          <p:spPr>
            <a:xfrm>
              <a:off x="7791480" y="2556000"/>
              <a:ext cx="21895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Dipartimento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5" name="Line 36"/>
            <p:cNvSpPr/>
            <p:nvPr/>
          </p:nvSpPr>
          <p:spPr>
            <a:xfrm>
              <a:off x="4572000" y="299376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6" name="AutoShape 37"/>
            <p:cNvSpPr/>
            <p:nvPr/>
          </p:nvSpPr>
          <p:spPr>
            <a:xfrm>
              <a:off x="5187960" y="2430360"/>
              <a:ext cx="2327760" cy="112608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Direzione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7" name="Text Box 38"/>
            <p:cNvSpPr/>
            <p:nvPr/>
          </p:nvSpPr>
          <p:spPr>
            <a:xfrm>
              <a:off x="2282400" y="1674720"/>
              <a:ext cx="13539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8" name="Line 39"/>
            <p:cNvSpPr/>
            <p:nvPr/>
          </p:nvSpPr>
          <p:spPr>
            <a:xfrm>
              <a:off x="4365360" y="224784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9" name="Oval 40"/>
            <p:cNvSpPr/>
            <p:nvPr/>
          </p:nvSpPr>
          <p:spPr>
            <a:xfrm>
              <a:off x="4257720" y="2077920"/>
              <a:ext cx="203760" cy="1861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0" name="Text Box 41"/>
            <p:cNvSpPr/>
            <p:nvPr/>
          </p:nvSpPr>
          <p:spPr>
            <a:xfrm>
              <a:off x="4086720" y="1746360"/>
              <a:ext cx="1029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Codice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1" name="Line 42"/>
            <p:cNvSpPr/>
            <p:nvPr/>
          </p:nvSpPr>
          <p:spPr>
            <a:xfrm>
              <a:off x="3076560" y="227952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2" name="Oval 43"/>
            <p:cNvSpPr/>
            <p:nvPr/>
          </p:nvSpPr>
          <p:spPr>
            <a:xfrm>
              <a:off x="2968560" y="2100240"/>
              <a:ext cx="20520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3" name="Text Box 44"/>
            <p:cNvSpPr/>
            <p:nvPr/>
          </p:nvSpPr>
          <p:spPr>
            <a:xfrm>
              <a:off x="7698960" y="1676520"/>
              <a:ext cx="788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Sede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4" name="Line 45"/>
            <p:cNvSpPr/>
            <p:nvPr/>
          </p:nvSpPr>
          <p:spPr>
            <a:xfrm>
              <a:off x="9443880" y="224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5" name="Oval 46"/>
            <p:cNvSpPr/>
            <p:nvPr/>
          </p:nvSpPr>
          <p:spPr>
            <a:xfrm>
              <a:off x="9336240" y="2070000"/>
              <a:ext cx="203760" cy="1879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6" name="Text Box 47"/>
            <p:cNvSpPr/>
            <p:nvPr/>
          </p:nvSpPr>
          <p:spPr>
            <a:xfrm>
              <a:off x="9010080" y="1676520"/>
              <a:ext cx="887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7" name="Line 48"/>
            <p:cNvSpPr/>
            <p:nvPr/>
          </p:nvSpPr>
          <p:spPr>
            <a:xfrm>
              <a:off x="8154720" y="2273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8" name="Oval 49"/>
            <p:cNvSpPr/>
            <p:nvPr/>
          </p:nvSpPr>
          <p:spPr>
            <a:xfrm>
              <a:off x="8047080" y="2092320"/>
              <a:ext cx="20520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9" name="Text Box 50"/>
            <p:cNvSpPr/>
            <p:nvPr/>
          </p:nvSpPr>
          <p:spPr>
            <a:xfrm>
              <a:off x="5614920" y="135576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inizio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0" name="Line 51"/>
            <p:cNvSpPr/>
            <p:nvPr/>
          </p:nvSpPr>
          <p:spPr>
            <a:xfrm>
              <a:off x="6343560" y="1968480"/>
              <a:ext cx="360" cy="56484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1" name="Oval 52"/>
            <p:cNvSpPr/>
            <p:nvPr/>
          </p:nvSpPr>
          <p:spPr>
            <a:xfrm>
              <a:off x="6237360" y="178920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2" name="Text Box 53"/>
            <p:cNvSpPr/>
            <p:nvPr/>
          </p:nvSpPr>
          <p:spPr>
            <a:xfrm>
              <a:off x="5021280" y="228852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</a:t>
              </a:r>
              <a:r>
                <a:rPr b="1" lang="it-IT" sz="20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0</a:t>
              </a: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3" name="Text Box 54"/>
            <p:cNvSpPr/>
            <p:nvPr/>
          </p:nvSpPr>
          <p:spPr>
            <a:xfrm>
              <a:off x="6977160" y="234108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(1,1)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4" name="Line 55"/>
            <p:cNvSpPr/>
            <p:nvPr/>
          </p:nvSpPr>
          <p:spPr>
            <a:xfrm flipV="1">
              <a:off x="3795480" y="31827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5" name="Oval 56"/>
            <p:cNvSpPr/>
            <p:nvPr/>
          </p:nvSpPr>
          <p:spPr>
            <a:xfrm flipV="1">
              <a:off x="3689280" y="373860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6" name="Text Box 57"/>
            <p:cNvSpPr/>
            <p:nvPr/>
          </p:nvSpPr>
          <p:spPr>
            <a:xfrm>
              <a:off x="3237480" y="4006800"/>
              <a:ext cx="13388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Stipendio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7" name="Line 58"/>
            <p:cNvSpPr/>
            <p:nvPr/>
          </p:nvSpPr>
          <p:spPr>
            <a:xfrm flipV="1">
              <a:off x="8869320" y="32241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8" name="Oval 59"/>
            <p:cNvSpPr/>
            <p:nvPr/>
          </p:nvSpPr>
          <p:spPr>
            <a:xfrm flipV="1">
              <a:off x="8763120" y="3779280"/>
              <a:ext cx="20376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9" name="Text Box 60"/>
            <p:cNvSpPr/>
            <p:nvPr/>
          </p:nvSpPr>
          <p:spPr>
            <a:xfrm>
              <a:off x="8251560" y="4048200"/>
              <a:ext cx="122292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Telefono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nodeType="clickEffect" fill="hold">
                      <p:stCondLst>
                        <p:cond delay="indefinite"/>
                      </p:stCondLst>
                      <p:childTnLst>
                        <p:par>
                          <p:cTn id="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Un altro caso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1" name="Rectangle 31"/>
          <p:cNvSpPr/>
          <p:nvPr/>
        </p:nvSpPr>
        <p:spPr>
          <a:xfrm>
            <a:off x="2057400" y="4495680"/>
            <a:ext cx="8609400" cy="16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1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652" name="Group 33"/>
          <p:cNvGrpSpPr/>
          <p:nvPr/>
        </p:nvGrpSpPr>
        <p:grpSpPr>
          <a:xfrm>
            <a:off x="2284560" y="1989000"/>
            <a:ext cx="7698600" cy="3085920"/>
            <a:chOff x="2284560" y="1989000"/>
            <a:chExt cx="7698600" cy="3085920"/>
          </a:xfrm>
        </p:grpSpPr>
        <p:sp>
          <p:nvSpPr>
            <p:cNvPr id="1653" name="Rectangle 34"/>
            <p:cNvSpPr/>
            <p:nvPr/>
          </p:nvSpPr>
          <p:spPr>
            <a:xfrm>
              <a:off x="2656440" y="3188880"/>
              <a:ext cx="21913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Impiegato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4" name="Rectangle 35"/>
            <p:cNvSpPr/>
            <p:nvPr/>
          </p:nvSpPr>
          <p:spPr>
            <a:xfrm>
              <a:off x="7793640" y="3188880"/>
              <a:ext cx="2189520" cy="813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Dipartimento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5" name="Line 36"/>
            <p:cNvSpPr/>
            <p:nvPr/>
          </p:nvSpPr>
          <p:spPr>
            <a:xfrm>
              <a:off x="4574160" y="362700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6" name="AutoShape 37"/>
            <p:cNvSpPr/>
            <p:nvPr/>
          </p:nvSpPr>
          <p:spPr>
            <a:xfrm>
              <a:off x="5190120" y="3063600"/>
              <a:ext cx="2327760" cy="112608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Direzione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7" name="Text Box 38"/>
            <p:cNvSpPr/>
            <p:nvPr/>
          </p:nvSpPr>
          <p:spPr>
            <a:xfrm>
              <a:off x="2284560" y="2307960"/>
              <a:ext cx="13539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Cognome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8" name="Line 39"/>
            <p:cNvSpPr/>
            <p:nvPr/>
          </p:nvSpPr>
          <p:spPr>
            <a:xfrm>
              <a:off x="4367520" y="288072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9" name="Oval 40"/>
            <p:cNvSpPr/>
            <p:nvPr/>
          </p:nvSpPr>
          <p:spPr>
            <a:xfrm>
              <a:off x="4259880" y="2711160"/>
              <a:ext cx="203760" cy="1861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0" name="Text Box 41"/>
            <p:cNvSpPr/>
            <p:nvPr/>
          </p:nvSpPr>
          <p:spPr>
            <a:xfrm>
              <a:off x="4089240" y="2379240"/>
              <a:ext cx="10292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Codice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1" name="Line 42"/>
            <p:cNvSpPr/>
            <p:nvPr/>
          </p:nvSpPr>
          <p:spPr>
            <a:xfrm>
              <a:off x="3078720" y="29127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2" name="Oval 43"/>
            <p:cNvSpPr/>
            <p:nvPr/>
          </p:nvSpPr>
          <p:spPr>
            <a:xfrm>
              <a:off x="2970720" y="2733480"/>
              <a:ext cx="20520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3" name="Text Box 44"/>
            <p:cNvSpPr/>
            <p:nvPr/>
          </p:nvSpPr>
          <p:spPr>
            <a:xfrm>
              <a:off x="7701120" y="2309400"/>
              <a:ext cx="788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Sede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4" name="Line 45"/>
            <p:cNvSpPr/>
            <p:nvPr/>
          </p:nvSpPr>
          <p:spPr>
            <a:xfrm>
              <a:off x="9446040" y="287460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5" name="Oval 46"/>
            <p:cNvSpPr/>
            <p:nvPr/>
          </p:nvSpPr>
          <p:spPr>
            <a:xfrm>
              <a:off x="9338400" y="2703240"/>
              <a:ext cx="203760" cy="1879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6" name="Text Box 47"/>
            <p:cNvSpPr/>
            <p:nvPr/>
          </p:nvSpPr>
          <p:spPr>
            <a:xfrm>
              <a:off x="9012240" y="2309400"/>
              <a:ext cx="8874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Nome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7" name="Line 48"/>
            <p:cNvSpPr/>
            <p:nvPr/>
          </p:nvSpPr>
          <p:spPr>
            <a:xfrm>
              <a:off x="8156880" y="290628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8" name="Oval 49"/>
            <p:cNvSpPr/>
            <p:nvPr/>
          </p:nvSpPr>
          <p:spPr>
            <a:xfrm>
              <a:off x="8049240" y="2725560"/>
              <a:ext cx="20520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9" name="Text Box 50"/>
            <p:cNvSpPr/>
            <p:nvPr/>
          </p:nvSpPr>
          <p:spPr>
            <a:xfrm>
              <a:off x="5617080" y="198900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 inizio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0" name="Line 51"/>
            <p:cNvSpPr/>
            <p:nvPr/>
          </p:nvSpPr>
          <p:spPr>
            <a:xfrm>
              <a:off x="6345720" y="260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1" name="Oval 52"/>
            <p:cNvSpPr/>
            <p:nvPr/>
          </p:nvSpPr>
          <p:spPr>
            <a:xfrm>
              <a:off x="6239520" y="242208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2" name="Text Box 53"/>
            <p:cNvSpPr/>
            <p:nvPr/>
          </p:nvSpPr>
          <p:spPr>
            <a:xfrm>
              <a:off x="5023440" y="292176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</a:t>
              </a:r>
              <a:r>
                <a:rPr b="1" lang="it-IT" sz="20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0</a:t>
              </a: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3" name="Text Box 54"/>
            <p:cNvSpPr/>
            <p:nvPr/>
          </p:nvSpPr>
          <p:spPr>
            <a:xfrm>
              <a:off x="6979320" y="2974320"/>
              <a:ext cx="70380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(</a:t>
              </a:r>
              <a:r>
                <a:rPr b="1" lang="it-IT" sz="20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0</a:t>
              </a: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,1)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4" name="Line 55"/>
            <p:cNvSpPr/>
            <p:nvPr/>
          </p:nvSpPr>
          <p:spPr>
            <a:xfrm flipV="1">
              <a:off x="3797640" y="381600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5" name="Oval 56"/>
            <p:cNvSpPr/>
            <p:nvPr/>
          </p:nvSpPr>
          <p:spPr>
            <a:xfrm flipV="1">
              <a:off x="3691440" y="4371840"/>
              <a:ext cx="203760" cy="1861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6" name="Text Box 57"/>
            <p:cNvSpPr/>
            <p:nvPr/>
          </p:nvSpPr>
          <p:spPr>
            <a:xfrm>
              <a:off x="3240000" y="4640040"/>
              <a:ext cx="13388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Stipendio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7" name="Line 58"/>
            <p:cNvSpPr/>
            <p:nvPr/>
          </p:nvSpPr>
          <p:spPr>
            <a:xfrm flipV="1">
              <a:off x="8871480" y="3857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8" name="Oval 59"/>
            <p:cNvSpPr/>
            <p:nvPr/>
          </p:nvSpPr>
          <p:spPr>
            <a:xfrm flipV="1">
              <a:off x="8765280" y="4412160"/>
              <a:ext cx="203760" cy="187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9" name="Text Box 60"/>
            <p:cNvSpPr/>
            <p:nvPr/>
          </p:nvSpPr>
          <p:spPr>
            <a:xfrm>
              <a:off x="8253720" y="4681080"/>
              <a:ext cx="122292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Telefono</a:t>
              </a:r>
              <a:endParaRPr b="0" lang="it-IT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Prestazioni?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Per ottimizzare il risultato abbiamo bisogno di analizzare le prestazioni a questo livello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Ma: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 prestazioni 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non</a:t>
            </a: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sono valutabili con precisione su uno schema concettuale!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roup 2"/>
          <p:cNvGrpSpPr/>
          <p:nvPr/>
        </p:nvGrpSpPr>
        <p:grpSpPr>
          <a:xfrm>
            <a:off x="4682160" y="333360"/>
            <a:ext cx="3011760" cy="492480"/>
            <a:chOff x="4682160" y="333360"/>
            <a:chExt cx="3011760" cy="492480"/>
          </a:xfrm>
        </p:grpSpPr>
        <p:sp>
          <p:nvSpPr>
            <p:cNvPr id="1681" name="Text Box 3"/>
            <p:cNvSpPr/>
            <p:nvPr/>
          </p:nvSpPr>
          <p:spPr>
            <a:xfrm>
              <a:off x="6885720" y="37152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2" name="Text Box 4"/>
            <p:cNvSpPr/>
            <p:nvPr/>
          </p:nvSpPr>
          <p:spPr>
            <a:xfrm>
              <a:off x="4682160" y="33336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83" name="Group 5"/>
          <p:cNvGrpSpPr/>
          <p:nvPr/>
        </p:nvGrpSpPr>
        <p:grpSpPr>
          <a:xfrm>
            <a:off x="4761720" y="1811520"/>
            <a:ext cx="2752920" cy="463680"/>
            <a:chOff x="4761720" y="1811520"/>
            <a:chExt cx="2752920" cy="463680"/>
          </a:xfrm>
        </p:grpSpPr>
        <p:sp>
          <p:nvSpPr>
            <p:cNvPr id="1684" name="Text Box 6"/>
            <p:cNvSpPr/>
            <p:nvPr/>
          </p:nvSpPr>
          <p:spPr>
            <a:xfrm>
              <a:off x="6656040" y="181152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5" name="Text Box 7"/>
            <p:cNvSpPr/>
            <p:nvPr/>
          </p:nvSpPr>
          <p:spPr>
            <a:xfrm>
              <a:off x="4761720" y="182088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(1,1)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86" name="Text Box 8"/>
          <p:cNvSpPr/>
          <p:nvPr/>
        </p:nvSpPr>
        <p:spPr>
          <a:xfrm>
            <a:off x="6147360" y="29685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7" name="Text Box 9"/>
          <p:cNvSpPr/>
          <p:nvPr/>
        </p:nvSpPr>
        <p:spPr>
          <a:xfrm>
            <a:off x="7722360" y="25239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8" name="Text Box 10"/>
          <p:cNvSpPr/>
          <p:nvPr/>
        </p:nvSpPr>
        <p:spPr>
          <a:xfrm>
            <a:off x="7751160" y="3728880"/>
            <a:ext cx="8586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(1,N)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89" name="Group 11"/>
          <p:cNvGrpSpPr/>
          <p:nvPr/>
        </p:nvGrpSpPr>
        <p:grpSpPr>
          <a:xfrm>
            <a:off x="3657240" y="2494080"/>
            <a:ext cx="869400" cy="1830600"/>
            <a:chOff x="3657240" y="2494080"/>
            <a:chExt cx="869400" cy="1830600"/>
          </a:xfrm>
        </p:grpSpPr>
        <p:sp>
          <p:nvSpPr>
            <p:cNvPr id="1690" name="Text Box 12"/>
            <p:cNvSpPr/>
            <p:nvPr/>
          </p:nvSpPr>
          <p:spPr>
            <a:xfrm>
              <a:off x="3657240" y="249408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1" name="Text Box 13"/>
            <p:cNvSpPr/>
            <p:nvPr/>
          </p:nvSpPr>
          <p:spPr>
            <a:xfrm>
              <a:off x="3668040" y="387036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(1,N)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92" name="Text Box 14"/>
          <p:cNvSpPr/>
          <p:nvPr/>
        </p:nvSpPr>
        <p:spPr>
          <a:xfrm>
            <a:off x="8257320" y="92700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3" name="Line 15"/>
          <p:cNvSpPr/>
          <p:nvPr/>
        </p:nvSpPr>
        <p:spPr>
          <a:xfrm>
            <a:off x="8762760" y="2170800"/>
            <a:ext cx="15840" cy="2425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694" name="Line 16"/>
          <p:cNvSpPr/>
          <p:nvPr/>
        </p:nvSpPr>
        <p:spPr>
          <a:xfrm>
            <a:off x="3533760" y="2120040"/>
            <a:ext cx="360" cy="2743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695" name="Line 17"/>
          <p:cNvSpPr/>
          <p:nvPr/>
        </p:nvSpPr>
        <p:spPr>
          <a:xfrm flipH="1">
            <a:off x="8029080" y="5258880"/>
            <a:ext cx="432360" cy="373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696" name="Text Box 18"/>
          <p:cNvSpPr/>
          <p:nvPr/>
        </p:nvSpPr>
        <p:spPr>
          <a:xfrm>
            <a:off x="8974440" y="5738040"/>
            <a:ext cx="971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Città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7" name="Text Box 19"/>
          <p:cNvSpPr/>
          <p:nvPr/>
        </p:nvSpPr>
        <p:spPr>
          <a:xfrm>
            <a:off x="8057160" y="421560"/>
            <a:ext cx="16344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Telefono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8" name="Line 20"/>
          <p:cNvSpPr/>
          <p:nvPr/>
        </p:nvSpPr>
        <p:spPr>
          <a:xfrm>
            <a:off x="8972280" y="5280840"/>
            <a:ext cx="457200" cy="3808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699" name="Text Box 21"/>
          <p:cNvSpPr/>
          <p:nvPr/>
        </p:nvSpPr>
        <p:spPr>
          <a:xfrm>
            <a:off x="9524880" y="2383560"/>
            <a:ext cx="116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0" name="Line 22"/>
          <p:cNvSpPr/>
          <p:nvPr/>
        </p:nvSpPr>
        <p:spPr>
          <a:xfrm flipV="1">
            <a:off x="6172200" y="3085200"/>
            <a:ext cx="360" cy="304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01" name="Oval 23"/>
          <p:cNvSpPr/>
          <p:nvPr/>
        </p:nvSpPr>
        <p:spPr>
          <a:xfrm rot="5400000">
            <a:off x="6073200" y="337428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02" name="Text Box 24"/>
          <p:cNvSpPr/>
          <p:nvPr/>
        </p:nvSpPr>
        <p:spPr>
          <a:xfrm>
            <a:off x="4006440" y="5815800"/>
            <a:ext cx="116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3" name="Text Box 25"/>
          <p:cNvSpPr/>
          <p:nvPr/>
        </p:nvSpPr>
        <p:spPr>
          <a:xfrm>
            <a:off x="2355480" y="421560"/>
            <a:ext cx="1815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Cognome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4" name="Text Box 26"/>
          <p:cNvSpPr/>
          <p:nvPr/>
        </p:nvSpPr>
        <p:spPr>
          <a:xfrm>
            <a:off x="1949760" y="5815800"/>
            <a:ext cx="1402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Budget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5" name="Text Box 27"/>
          <p:cNvSpPr/>
          <p:nvPr/>
        </p:nvSpPr>
        <p:spPr>
          <a:xfrm>
            <a:off x="5669640" y="3483720"/>
            <a:ext cx="951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6" name="Line 28"/>
          <p:cNvSpPr/>
          <p:nvPr/>
        </p:nvSpPr>
        <p:spPr>
          <a:xfrm>
            <a:off x="4003560" y="5434560"/>
            <a:ext cx="45720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07" name="Line 29"/>
          <p:cNvSpPr/>
          <p:nvPr/>
        </p:nvSpPr>
        <p:spPr>
          <a:xfrm flipH="1">
            <a:off x="2784240" y="5358600"/>
            <a:ext cx="533520" cy="457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08" name="Line 30"/>
          <p:cNvSpPr/>
          <p:nvPr/>
        </p:nvSpPr>
        <p:spPr>
          <a:xfrm flipH="1" flipV="1">
            <a:off x="2768400" y="1015200"/>
            <a:ext cx="43200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09" name="Line 31"/>
          <p:cNvSpPr/>
          <p:nvPr/>
        </p:nvSpPr>
        <p:spPr>
          <a:xfrm flipH="1" flipV="1">
            <a:off x="8991360" y="2148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10" name="Line 32"/>
          <p:cNvSpPr/>
          <p:nvPr/>
        </p:nvSpPr>
        <p:spPr>
          <a:xfrm flipV="1">
            <a:off x="8915400" y="1069200"/>
            <a:ext cx="43164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711" name="Group 33"/>
          <p:cNvGrpSpPr/>
          <p:nvPr/>
        </p:nvGrpSpPr>
        <p:grpSpPr>
          <a:xfrm>
            <a:off x="4178160" y="2081880"/>
            <a:ext cx="914400" cy="457560"/>
            <a:chOff x="4178160" y="2081880"/>
            <a:chExt cx="914400" cy="457560"/>
          </a:xfrm>
        </p:grpSpPr>
        <p:sp>
          <p:nvSpPr>
            <p:cNvPr id="1712" name="Line 34"/>
            <p:cNvSpPr/>
            <p:nvPr/>
          </p:nvSpPr>
          <p:spPr>
            <a:xfrm>
              <a:off x="4184640" y="208188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3" name="Line 35"/>
            <p:cNvSpPr/>
            <p:nvPr/>
          </p:nvSpPr>
          <p:spPr>
            <a:xfrm>
              <a:off x="4178160" y="253908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14" name="Group 36"/>
          <p:cNvGrpSpPr/>
          <p:nvPr/>
        </p:nvGrpSpPr>
        <p:grpSpPr>
          <a:xfrm>
            <a:off x="4184640" y="1002240"/>
            <a:ext cx="914400" cy="457200"/>
            <a:chOff x="4184640" y="1002240"/>
            <a:chExt cx="914400" cy="457200"/>
          </a:xfrm>
        </p:grpSpPr>
        <p:sp>
          <p:nvSpPr>
            <p:cNvPr id="1715" name="Line 37"/>
            <p:cNvSpPr/>
            <p:nvPr/>
          </p:nvSpPr>
          <p:spPr>
            <a:xfrm flipV="1">
              <a:off x="4190760" y="100224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6" name="Line 38"/>
            <p:cNvSpPr/>
            <p:nvPr/>
          </p:nvSpPr>
          <p:spPr>
            <a:xfrm>
              <a:off x="4184640" y="100224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17" name="Group 39"/>
          <p:cNvGrpSpPr/>
          <p:nvPr/>
        </p:nvGrpSpPr>
        <p:grpSpPr>
          <a:xfrm>
            <a:off x="7257960" y="2075400"/>
            <a:ext cx="914400" cy="457560"/>
            <a:chOff x="7257960" y="2075400"/>
            <a:chExt cx="914400" cy="457560"/>
          </a:xfrm>
        </p:grpSpPr>
        <p:sp>
          <p:nvSpPr>
            <p:cNvPr id="1718" name="Line 40"/>
            <p:cNvSpPr/>
            <p:nvPr/>
          </p:nvSpPr>
          <p:spPr>
            <a:xfrm>
              <a:off x="8165880" y="207540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9" name="Line 41"/>
            <p:cNvSpPr/>
            <p:nvPr/>
          </p:nvSpPr>
          <p:spPr>
            <a:xfrm flipH="1">
              <a:off x="7257960" y="253260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20" name="Group 42"/>
          <p:cNvGrpSpPr/>
          <p:nvPr/>
        </p:nvGrpSpPr>
        <p:grpSpPr>
          <a:xfrm>
            <a:off x="7257960" y="1002240"/>
            <a:ext cx="920520" cy="463680"/>
            <a:chOff x="7257960" y="1002240"/>
            <a:chExt cx="920520" cy="463680"/>
          </a:xfrm>
        </p:grpSpPr>
        <p:sp>
          <p:nvSpPr>
            <p:cNvPr id="1721" name="Line 43"/>
            <p:cNvSpPr/>
            <p:nvPr/>
          </p:nvSpPr>
          <p:spPr>
            <a:xfrm flipV="1">
              <a:off x="8172360" y="1002240"/>
              <a:ext cx="360" cy="46368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2" name="Line 44"/>
            <p:cNvSpPr/>
            <p:nvPr/>
          </p:nvSpPr>
          <p:spPr>
            <a:xfrm flipH="1">
              <a:off x="7257960" y="1002240"/>
              <a:ext cx="92052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23" name="Text Box 45"/>
          <p:cNvSpPr/>
          <p:nvPr/>
        </p:nvSpPr>
        <p:spPr>
          <a:xfrm>
            <a:off x="6001920" y="5081040"/>
            <a:ext cx="7077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Via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4" name="Text Box 46"/>
          <p:cNvSpPr/>
          <p:nvPr/>
        </p:nvSpPr>
        <p:spPr>
          <a:xfrm>
            <a:off x="5869800" y="6028560"/>
            <a:ext cx="928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CAP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5" name="Line 47"/>
          <p:cNvSpPr/>
          <p:nvPr/>
        </p:nvSpPr>
        <p:spPr>
          <a:xfrm flipV="1">
            <a:off x="6781680" y="6104520"/>
            <a:ext cx="457200" cy="2286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26" name="Line 48"/>
          <p:cNvSpPr/>
          <p:nvPr/>
        </p:nvSpPr>
        <p:spPr>
          <a:xfrm flipH="1" flipV="1">
            <a:off x="6794280" y="5391720"/>
            <a:ext cx="444600" cy="331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27" name="Oval 49"/>
          <p:cNvSpPr/>
          <p:nvPr/>
        </p:nvSpPr>
        <p:spPr>
          <a:xfrm rot="2951400">
            <a:off x="9356760" y="558144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28" name="Text Box 50"/>
          <p:cNvSpPr/>
          <p:nvPr/>
        </p:nvSpPr>
        <p:spPr>
          <a:xfrm>
            <a:off x="1591920" y="2518560"/>
            <a:ext cx="1364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9" name="Line 51"/>
          <p:cNvSpPr/>
          <p:nvPr/>
        </p:nvSpPr>
        <p:spPr>
          <a:xfrm flipV="1">
            <a:off x="2819160" y="2094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30" name="Oval 52"/>
          <p:cNvSpPr/>
          <p:nvPr/>
        </p:nvSpPr>
        <p:spPr>
          <a:xfrm rot="2951400">
            <a:off x="4387680" y="573552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31" name="Oval 53"/>
          <p:cNvSpPr/>
          <p:nvPr/>
        </p:nvSpPr>
        <p:spPr>
          <a:xfrm rot="5400000">
            <a:off x="2666160" y="241056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32" name="Rectangle 54"/>
          <p:cNvSpPr/>
          <p:nvPr/>
        </p:nvSpPr>
        <p:spPr>
          <a:xfrm>
            <a:off x="7601040" y="1502640"/>
            <a:ext cx="1950120" cy="746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Dipartimento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3" name="AutoShape 55"/>
          <p:cNvSpPr/>
          <p:nvPr/>
        </p:nvSpPr>
        <p:spPr>
          <a:xfrm>
            <a:off x="7524720" y="276624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Composizione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4" name="Rectangle 56"/>
          <p:cNvSpPr/>
          <p:nvPr/>
        </p:nvSpPr>
        <p:spPr>
          <a:xfrm>
            <a:off x="7626240" y="445212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Sede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5" name="AutoShape 57"/>
          <p:cNvSpPr/>
          <p:nvPr/>
        </p:nvSpPr>
        <p:spPr>
          <a:xfrm>
            <a:off x="4881600" y="43092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Direzione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6" name="AutoShape 58"/>
          <p:cNvSpPr/>
          <p:nvPr/>
        </p:nvSpPr>
        <p:spPr>
          <a:xfrm>
            <a:off x="4881600" y="195516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Afferenza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7" name="Rectangle 59"/>
          <p:cNvSpPr/>
          <p:nvPr/>
        </p:nvSpPr>
        <p:spPr>
          <a:xfrm>
            <a:off x="2357280" y="135828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8" name="Rectangle 60"/>
          <p:cNvSpPr/>
          <p:nvPr/>
        </p:nvSpPr>
        <p:spPr>
          <a:xfrm>
            <a:off x="2433600" y="463464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Progetto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9" name="AutoShape 61"/>
          <p:cNvSpPr/>
          <p:nvPr/>
        </p:nvSpPr>
        <p:spPr>
          <a:xfrm>
            <a:off x="2205000" y="2805840"/>
            <a:ext cx="2665800" cy="1218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0" name="Oval 62"/>
          <p:cNvSpPr/>
          <p:nvPr/>
        </p:nvSpPr>
        <p:spPr>
          <a:xfrm rot="2951400">
            <a:off x="2711520" y="573552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41" name="Oval 63"/>
          <p:cNvSpPr/>
          <p:nvPr/>
        </p:nvSpPr>
        <p:spPr>
          <a:xfrm rot="2951400">
            <a:off x="6673680" y="527508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42" name="Oval 64"/>
          <p:cNvSpPr/>
          <p:nvPr/>
        </p:nvSpPr>
        <p:spPr>
          <a:xfrm rot="2951400">
            <a:off x="6708600" y="625284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743" name="Group 65"/>
          <p:cNvGrpSpPr/>
          <p:nvPr/>
        </p:nvGrpSpPr>
        <p:grpSpPr>
          <a:xfrm>
            <a:off x="2617200" y="2279520"/>
            <a:ext cx="6963120" cy="3678840"/>
            <a:chOff x="2617200" y="2279520"/>
            <a:chExt cx="6963120" cy="3678840"/>
          </a:xfrm>
        </p:grpSpPr>
        <p:grpSp>
          <p:nvGrpSpPr>
            <p:cNvPr id="1744" name="Group 66"/>
            <p:cNvGrpSpPr/>
            <p:nvPr/>
          </p:nvGrpSpPr>
          <p:grpSpPr>
            <a:xfrm>
              <a:off x="8294760" y="2279520"/>
              <a:ext cx="1230120" cy="262440"/>
              <a:chOff x="8294760" y="2279520"/>
              <a:chExt cx="1230120" cy="262440"/>
            </a:xfrm>
          </p:grpSpPr>
          <p:sp>
            <p:nvSpPr>
              <p:cNvPr id="1745" name="Line 67"/>
              <p:cNvSpPr/>
              <p:nvPr/>
            </p:nvSpPr>
            <p:spPr>
              <a:xfrm>
                <a:off x="8458200" y="2408760"/>
                <a:ext cx="1066680" cy="360"/>
              </a:xfrm>
              <a:prstGeom prst="line">
                <a:avLst/>
              </a:prstGeom>
              <a:ln w="38100">
                <a:solidFill>
                  <a:srgbClr val="3333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6" name="Oval 68"/>
              <p:cNvSpPr/>
              <p:nvPr/>
            </p:nvSpPr>
            <p:spPr>
              <a:xfrm rot="2951400">
                <a:off x="8334360" y="2315880"/>
                <a:ext cx="183240" cy="18936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3333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trike="noStrike" u="none">
                  <a:solidFill>
                    <a:schemeClr val="accent1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47" name="Oval 69"/>
            <p:cNvSpPr/>
            <p:nvPr/>
          </p:nvSpPr>
          <p:spPr>
            <a:xfrm rot="2951400">
              <a:off x="4384440" y="5732280"/>
              <a:ext cx="183240" cy="1893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8" name="Oval 70"/>
            <p:cNvSpPr/>
            <p:nvPr/>
          </p:nvSpPr>
          <p:spPr>
            <a:xfrm rot="2951400">
              <a:off x="9356760" y="5580000"/>
              <a:ext cx="183240" cy="1893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9" name="Oval 71"/>
            <p:cNvSpPr/>
            <p:nvPr/>
          </p:nvSpPr>
          <p:spPr>
            <a:xfrm rot="2951400">
              <a:off x="2656080" y="2406600"/>
              <a:ext cx="187920" cy="1893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50" name="Oval 72"/>
          <p:cNvSpPr/>
          <p:nvPr/>
        </p:nvSpPr>
        <p:spPr>
          <a:xfrm>
            <a:off x="6988320" y="5536440"/>
            <a:ext cx="1524600" cy="6721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1" name="Oval 73"/>
          <p:cNvSpPr/>
          <p:nvPr/>
        </p:nvSpPr>
        <p:spPr>
          <a:xfrm rot="5400000">
            <a:off x="2664720" y="89460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52" name="Oval 74"/>
          <p:cNvSpPr/>
          <p:nvPr/>
        </p:nvSpPr>
        <p:spPr>
          <a:xfrm flipH="1" rot="16200000">
            <a:off x="9267840" y="94860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53" name="Oval 75"/>
          <p:cNvSpPr/>
          <p:nvPr/>
        </p:nvSpPr>
        <p:spPr>
          <a:xfrm flipH="1" rot="16200000">
            <a:off x="9266400" y="246456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Sc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he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ma 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fin</a:t>
            </a: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ale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5" name="Rectangle 3"/>
          <p:cNvSpPr/>
          <p:nvPr/>
        </p:nvSpPr>
        <p:spPr>
          <a:xfrm>
            <a:off x="1830240" y="295272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Dipartimento(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Città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Telefono, Direttore*)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6" name="Rectangle 4"/>
          <p:cNvSpPr/>
          <p:nvPr/>
        </p:nvSpPr>
        <p:spPr>
          <a:xfrm>
            <a:off x="1639800" y="1693800"/>
            <a:ext cx="89143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Impiegato(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Codice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Cognome, 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Dipartimento,Sede, Data*)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7" name="Rectangle 5"/>
          <p:cNvSpPr/>
          <p:nvPr/>
        </p:nvSpPr>
        <p:spPr>
          <a:xfrm>
            <a:off x="1830240" y="504360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Partecipazione(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Impiegato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Progetto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8" name="Rectangle 6"/>
          <p:cNvSpPr/>
          <p:nvPr/>
        </p:nvSpPr>
        <p:spPr>
          <a:xfrm>
            <a:off x="1830240" y="429588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Progetto(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Nome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Budget)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9" name="Rectangle 7"/>
          <p:cNvSpPr/>
          <p:nvPr/>
        </p:nvSpPr>
        <p:spPr>
          <a:xfrm>
            <a:off x="1830240" y="3595680"/>
            <a:ext cx="85334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Sede(</a:t>
            </a:r>
            <a:r>
              <a:rPr b="1" lang="it-IT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Città</a:t>
            </a:r>
            <a:r>
              <a:rPr b="1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Via, CAP)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Attenzione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Differenze apparentemente piccole in cardinalità e identificatori possono cambiare di molto il significato …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 spd="med">
    <p:wipe dir="r"/>
  </p:transition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roup 2"/>
          <p:cNvGrpSpPr/>
          <p:nvPr/>
        </p:nvGrpSpPr>
        <p:grpSpPr>
          <a:xfrm>
            <a:off x="4682160" y="333360"/>
            <a:ext cx="3011760" cy="492480"/>
            <a:chOff x="4682160" y="333360"/>
            <a:chExt cx="3011760" cy="492480"/>
          </a:xfrm>
        </p:grpSpPr>
        <p:sp>
          <p:nvSpPr>
            <p:cNvPr id="1763" name="Text Box 3"/>
            <p:cNvSpPr/>
            <p:nvPr/>
          </p:nvSpPr>
          <p:spPr>
            <a:xfrm>
              <a:off x="6885720" y="37152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4" name="Text Box 4"/>
            <p:cNvSpPr/>
            <p:nvPr/>
          </p:nvSpPr>
          <p:spPr>
            <a:xfrm>
              <a:off x="4682160" y="33336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5" name="Group 5"/>
          <p:cNvGrpSpPr/>
          <p:nvPr/>
        </p:nvGrpSpPr>
        <p:grpSpPr>
          <a:xfrm>
            <a:off x="4761720" y="1811520"/>
            <a:ext cx="2752920" cy="463680"/>
            <a:chOff x="4761720" y="1811520"/>
            <a:chExt cx="2752920" cy="463680"/>
          </a:xfrm>
        </p:grpSpPr>
        <p:sp>
          <p:nvSpPr>
            <p:cNvPr id="1766" name="Text Box 6"/>
            <p:cNvSpPr/>
            <p:nvPr/>
          </p:nvSpPr>
          <p:spPr>
            <a:xfrm>
              <a:off x="6656040" y="181152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7" name="Text Box 7"/>
            <p:cNvSpPr/>
            <p:nvPr/>
          </p:nvSpPr>
          <p:spPr>
            <a:xfrm>
              <a:off x="4761720" y="182088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(1,1)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68" name="Text Box 8"/>
          <p:cNvSpPr/>
          <p:nvPr/>
        </p:nvSpPr>
        <p:spPr>
          <a:xfrm>
            <a:off x="6147360" y="296856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(0,1)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69" name="Group 9"/>
          <p:cNvGrpSpPr/>
          <p:nvPr/>
        </p:nvGrpSpPr>
        <p:grpSpPr>
          <a:xfrm>
            <a:off x="7697160" y="2523960"/>
            <a:ext cx="887400" cy="1659240"/>
            <a:chOff x="7697160" y="2523960"/>
            <a:chExt cx="887400" cy="1659240"/>
          </a:xfrm>
        </p:grpSpPr>
        <p:sp>
          <p:nvSpPr>
            <p:cNvPr id="1770" name="Text Box 10"/>
            <p:cNvSpPr/>
            <p:nvPr/>
          </p:nvSpPr>
          <p:spPr>
            <a:xfrm>
              <a:off x="7697160" y="252396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(1,N)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1" name="Text Box 11"/>
            <p:cNvSpPr/>
            <p:nvPr/>
          </p:nvSpPr>
          <p:spPr>
            <a:xfrm>
              <a:off x="7776360" y="3728880"/>
              <a:ext cx="8082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rgbClr val="a50021"/>
                  </a:solidFill>
                  <a:effectLst/>
                  <a:uFillTx/>
                  <a:latin typeface="Arial"/>
                </a:rPr>
                <a:t>(1,1)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72" name="Group 12"/>
          <p:cNvGrpSpPr/>
          <p:nvPr/>
        </p:nvGrpSpPr>
        <p:grpSpPr>
          <a:xfrm>
            <a:off x="3657240" y="2494080"/>
            <a:ext cx="869400" cy="1830600"/>
            <a:chOff x="3657240" y="2494080"/>
            <a:chExt cx="869400" cy="1830600"/>
          </a:xfrm>
        </p:grpSpPr>
        <p:sp>
          <p:nvSpPr>
            <p:cNvPr id="1773" name="Text Box 13"/>
            <p:cNvSpPr/>
            <p:nvPr/>
          </p:nvSpPr>
          <p:spPr>
            <a:xfrm>
              <a:off x="3657240" y="249408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(0,N)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4" name="Text Box 14"/>
            <p:cNvSpPr/>
            <p:nvPr/>
          </p:nvSpPr>
          <p:spPr>
            <a:xfrm>
              <a:off x="3668040" y="3870360"/>
              <a:ext cx="858600" cy="45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trike="noStrike" u="none">
                  <a:solidFill>
                    <a:schemeClr val="accent2"/>
                  </a:solidFill>
                  <a:effectLst/>
                  <a:uFillTx/>
                  <a:latin typeface="Arial"/>
                </a:rPr>
                <a:t>(1,N)</a:t>
              </a:r>
              <a:endParaRPr b="0" lang="it-IT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75" name="Text Box 15"/>
          <p:cNvSpPr/>
          <p:nvPr/>
        </p:nvSpPr>
        <p:spPr>
          <a:xfrm>
            <a:off x="8257320" y="927000"/>
            <a:ext cx="80820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(1,1)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6" name="Line 16"/>
          <p:cNvSpPr/>
          <p:nvPr/>
        </p:nvSpPr>
        <p:spPr>
          <a:xfrm>
            <a:off x="8762760" y="2170800"/>
            <a:ext cx="15840" cy="2425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77" name="Line 17"/>
          <p:cNvSpPr/>
          <p:nvPr/>
        </p:nvSpPr>
        <p:spPr>
          <a:xfrm>
            <a:off x="3533760" y="2120040"/>
            <a:ext cx="360" cy="2743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78" name="Line 18"/>
          <p:cNvSpPr/>
          <p:nvPr/>
        </p:nvSpPr>
        <p:spPr>
          <a:xfrm flipH="1">
            <a:off x="8029080" y="5258880"/>
            <a:ext cx="432360" cy="373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79" name="Text Box 19"/>
          <p:cNvSpPr/>
          <p:nvPr/>
        </p:nvSpPr>
        <p:spPr>
          <a:xfrm>
            <a:off x="9482400" y="3950640"/>
            <a:ext cx="971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Città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0" name="Text Box 20"/>
          <p:cNvSpPr/>
          <p:nvPr/>
        </p:nvSpPr>
        <p:spPr>
          <a:xfrm>
            <a:off x="7841520" y="421560"/>
            <a:ext cx="16344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Telefono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1" name="Line 21"/>
          <p:cNvSpPr/>
          <p:nvPr/>
        </p:nvSpPr>
        <p:spPr>
          <a:xfrm flipV="1">
            <a:off x="9264600" y="4021920"/>
            <a:ext cx="215640" cy="4316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82" name="Text Box 22"/>
          <p:cNvSpPr/>
          <p:nvPr/>
        </p:nvSpPr>
        <p:spPr>
          <a:xfrm>
            <a:off x="9524880" y="2383560"/>
            <a:ext cx="116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3" name="Line 23"/>
          <p:cNvSpPr/>
          <p:nvPr/>
        </p:nvSpPr>
        <p:spPr>
          <a:xfrm flipV="1">
            <a:off x="6172200" y="3085200"/>
            <a:ext cx="360" cy="304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84" name="Oval 24"/>
          <p:cNvSpPr/>
          <p:nvPr/>
        </p:nvSpPr>
        <p:spPr>
          <a:xfrm rot="5400000">
            <a:off x="6073200" y="337428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85" name="Text Box 25"/>
          <p:cNvSpPr/>
          <p:nvPr/>
        </p:nvSpPr>
        <p:spPr>
          <a:xfrm>
            <a:off x="4006440" y="5815800"/>
            <a:ext cx="116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6" name="Text Box 26"/>
          <p:cNvSpPr/>
          <p:nvPr/>
        </p:nvSpPr>
        <p:spPr>
          <a:xfrm>
            <a:off x="2428560" y="350280"/>
            <a:ext cx="1815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Cognome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7" name="Text Box 27"/>
          <p:cNvSpPr/>
          <p:nvPr/>
        </p:nvSpPr>
        <p:spPr>
          <a:xfrm>
            <a:off x="1949760" y="5815800"/>
            <a:ext cx="1402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Budget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8" name="Text Box 28"/>
          <p:cNvSpPr/>
          <p:nvPr/>
        </p:nvSpPr>
        <p:spPr>
          <a:xfrm>
            <a:off x="5669640" y="3483720"/>
            <a:ext cx="951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Data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9" name="Line 29"/>
          <p:cNvSpPr/>
          <p:nvPr/>
        </p:nvSpPr>
        <p:spPr>
          <a:xfrm>
            <a:off x="4003560" y="5434560"/>
            <a:ext cx="45720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90" name="Line 30"/>
          <p:cNvSpPr/>
          <p:nvPr/>
        </p:nvSpPr>
        <p:spPr>
          <a:xfrm flipH="1">
            <a:off x="2784240" y="5358600"/>
            <a:ext cx="533520" cy="457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91" name="Line 31"/>
          <p:cNvSpPr/>
          <p:nvPr/>
        </p:nvSpPr>
        <p:spPr>
          <a:xfrm flipH="1" flipV="1">
            <a:off x="2768400" y="1015200"/>
            <a:ext cx="43200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92" name="Line 32"/>
          <p:cNvSpPr/>
          <p:nvPr/>
        </p:nvSpPr>
        <p:spPr>
          <a:xfrm flipH="1" flipV="1">
            <a:off x="8991360" y="2148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793" name="Line 33"/>
          <p:cNvSpPr/>
          <p:nvPr/>
        </p:nvSpPr>
        <p:spPr>
          <a:xfrm flipV="1">
            <a:off x="8915400" y="1069200"/>
            <a:ext cx="43164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794" name="Group 34"/>
          <p:cNvGrpSpPr/>
          <p:nvPr/>
        </p:nvGrpSpPr>
        <p:grpSpPr>
          <a:xfrm>
            <a:off x="4178160" y="2081880"/>
            <a:ext cx="914400" cy="457560"/>
            <a:chOff x="4178160" y="2081880"/>
            <a:chExt cx="914400" cy="457560"/>
          </a:xfrm>
        </p:grpSpPr>
        <p:sp>
          <p:nvSpPr>
            <p:cNvPr id="1795" name="Line 35"/>
            <p:cNvSpPr/>
            <p:nvPr/>
          </p:nvSpPr>
          <p:spPr>
            <a:xfrm>
              <a:off x="4184640" y="208188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Line 36"/>
            <p:cNvSpPr/>
            <p:nvPr/>
          </p:nvSpPr>
          <p:spPr>
            <a:xfrm>
              <a:off x="4178160" y="253908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97" name="Group 37"/>
          <p:cNvGrpSpPr/>
          <p:nvPr/>
        </p:nvGrpSpPr>
        <p:grpSpPr>
          <a:xfrm>
            <a:off x="4184640" y="1002240"/>
            <a:ext cx="914400" cy="457200"/>
            <a:chOff x="4184640" y="1002240"/>
            <a:chExt cx="914400" cy="457200"/>
          </a:xfrm>
        </p:grpSpPr>
        <p:sp>
          <p:nvSpPr>
            <p:cNvPr id="1798" name="Line 38"/>
            <p:cNvSpPr/>
            <p:nvPr/>
          </p:nvSpPr>
          <p:spPr>
            <a:xfrm flipV="1">
              <a:off x="4190760" y="100224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Line 39"/>
            <p:cNvSpPr/>
            <p:nvPr/>
          </p:nvSpPr>
          <p:spPr>
            <a:xfrm>
              <a:off x="4184640" y="100224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00" name="Group 40"/>
          <p:cNvGrpSpPr/>
          <p:nvPr/>
        </p:nvGrpSpPr>
        <p:grpSpPr>
          <a:xfrm>
            <a:off x="7257960" y="2075400"/>
            <a:ext cx="914400" cy="457560"/>
            <a:chOff x="7257960" y="2075400"/>
            <a:chExt cx="914400" cy="457560"/>
          </a:xfrm>
        </p:grpSpPr>
        <p:sp>
          <p:nvSpPr>
            <p:cNvPr id="1801" name="Line 41"/>
            <p:cNvSpPr/>
            <p:nvPr/>
          </p:nvSpPr>
          <p:spPr>
            <a:xfrm>
              <a:off x="8165880" y="207540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2" name="Line 42"/>
            <p:cNvSpPr/>
            <p:nvPr/>
          </p:nvSpPr>
          <p:spPr>
            <a:xfrm flipH="1">
              <a:off x="7257960" y="253260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03" name="Group 43"/>
          <p:cNvGrpSpPr/>
          <p:nvPr/>
        </p:nvGrpSpPr>
        <p:grpSpPr>
          <a:xfrm>
            <a:off x="7257960" y="1002240"/>
            <a:ext cx="920520" cy="463680"/>
            <a:chOff x="7257960" y="1002240"/>
            <a:chExt cx="920520" cy="463680"/>
          </a:xfrm>
        </p:grpSpPr>
        <p:sp>
          <p:nvSpPr>
            <p:cNvPr id="1804" name="Line 44"/>
            <p:cNvSpPr/>
            <p:nvPr/>
          </p:nvSpPr>
          <p:spPr>
            <a:xfrm flipV="1">
              <a:off x="8172360" y="1002240"/>
              <a:ext cx="360" cy="46368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5" name="Line 45"/>
            <p:cNvSpPr/>
            <p:nvPr/>
          </p:nvSpPr>
          <p:spPr>
            <a:xfrm flipH="1">
              <a:off x="7257960" y="1002240"/>
              <a:ext cx="92052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06" name="Text Box 46"/>
          <p:cNvSpPr/>
          <p:nvPr/>
        </p:nvSpPr>
        <p:spPr>
          <a:xfrm>
            <a:off x="6001920" y="5081040"/>
            <a:ext cx="7077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Via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7" name="Text Box 47"/>
          <p:cNvSpPr/>
          <p:nvPr/>
        </p:nvSpPr>
        <p:spPr>
          <a:xfrm>
            <a:off x="5869800" y="6028560"/>
            <a:ext cx="9288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CAP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8" name="Line 48"/>
          <p:cNvSpPr/>
          <p:nvPr/>
        </p:nvSpPr>
        <p:spPr>
          <a:xfrm flipV="1">
            <a:off x="6781680" y="6104520"/>
            <a:ext cx="457200" cy="2286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09" name="Line 49"/>
          <p:cNvSpPr/>
          <p:nvPr/>
        </p:nvSpPr>
        <p:spPr>
          <a:xfrm flipH="1" flipV="1">
            <a:off x="6794280" y="5391720"/>
            <a:ext cx="444600" cy="331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10" name="Text Box 50"/>
          <p:cNvSpPr/>
          <p:nvPr/>
        </p:nvSpPr>
        <p:spPr>
          <a:xfrm>
            <a:off x="1591920" y="2518560"/>
            <a:ext cx="1364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Codice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1" name="Line 51"/>
          <p:cNvSpPr/>
          <p:nvPr/>
        </p:nvSpPr>
        <p:spPr>
          <a:xfrm flipV="1">
            <a:off x="2819160" y="2094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12" name="Oval 52"/>
          <p:cNvSpPr/>
          <p:nvPr/>
        </p:nvSpPr>
        <p:spPr>
          <a:xfrm rot="2951400">
            <a:off x="4387680" y="573552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13" name="Oval 53"/>
          <p:cNvSpPr/>
          <p:nvPr/>
        </p:nvSpPr>
        <p:spPr>
          <a:xfrm rot="5400000">
            <a:off x="2666160" y="241056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14" name="Rectangle 54"/>
          <p:cNvSpPr/>
          <p:nvPr/>
        </p:nvSpPr>
        <p:spPr>
          <a:xfrm>
            <a:off x="7601040" y="1429560"/>
            <a:ext cx="1950120" cy="8197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Dipartimento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5" name="AutoShape 55"/>
          <p:cNvSpPr/>
          <p:nvPr/>
        </p:nvSpPr>
        <p:spPr>
          <a:xfrm>
            <a:off x="7524720" y="276624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Composizione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6" name="Rectangle 56"/>
          <p:cNvSpPr/>
          <p:nvPr/>
        </p:nvSpPr>
        <p:spPr>
          <a:xfrm>
            <a:off x="7626240" y="445212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Sede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7" name="AutoShape 57"/>
          <p:cNvSpPr/>
          <p:nvPr/>
        </p:nvSpPr>
        <p:spPr>
          <a:xfrm>
            <a:off x="4881600" y="43092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Direzione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8" name="AutoShape 58"/>
          <p:cNvSpPr/>
          <p:nvPr/>
        </p:nvSpPr>
        <p:spPr>
          <a:xfrm>
            <a:off x="4881600" y="1955160"/>
            <a:ext cx="2513520" cy="11419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Afferenza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9" name="Rectangle 59"/>
          <p:cNvSpPr/>
          <p:nvPr/>
        </p:nvSpPr>
        <p:spPr>
          <a:xfrm>
            <a:off x="2357280" y="135828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Impiegato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0" name="Rectangle 60"/>
          <p:cNvSpPr/>
          <p:nvPr/>
        </p:nvSpPr>
        <p:spPr>
          <a:xfrm>
            <a:off x="2433600" y="4634640"/>
            <a:ext cx="2300760" cy="817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Progetto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1" name="AutoShape 61"/>
          <p:cNvSpPr/>
          <p:nvPr/>
        </p:nvSpPr>
        <p:spPr>
          <a:xfrm>
            <a:off x="2205000" y="2805840"/>
            <a:ext cx="2665800" cy="1218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Partecipazione</a:t>
            </a:r>
            <a:endParaRPr b="0" lang="it-IT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2" name="Oval 62"/>
          <p:cNvSpPr/>
          <p:nvPr/>
        </p:nvSpPr>
        <p:spPr>
          <a:xfrm rot="2951400">
            <a:off x="2711520" y="573552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3" name="Oval 63"/>
          <p:cNvSpPr/>
          <p:nvPr/>
        </p:nvSpPr>
        <p:spPr>
          <a:xfrm rot="2951400">
            <a:off x="6673680" y="527508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4" name="Oval 64"/>
          <p:cNvSpPr/>
          <p:nvPr/>
        </p:nvSpPr>
        <p:spPr>
          <a:xfrm rot="2951400">
            <a:off x="6708600" y="625284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5" name="Oval 65"/>
          <p:cNvSpPr/>
          <p:nvPr/>
        </p:nvSpPr>
        <p:spPr>
          <a:xfrm rot="2951400">
            <a:off x="4384440" y="5732280"/>
            <a:ext cx="183240" cy="18936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6" name="Oval 66"/>
          <p:cNvSpPr/>
          <p:nvPr/>
        </p:nvSpPr>
        <p:spPr>
          <a:xfrm rot="2951400">
            <a:off x="2656800" y="2405520"/>
            <a:ext cx="187920" cy="18936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7" name="Oval 67"/>
          <p:cNvSpPr/>
          <p:nvPr/>
        </p:nvSpPr>
        <p:spPr>
          <a:xfrm>
            <a:off x="6988320" y="5536440"/>
            <a:ext cx="1524600" cy="67212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Indirizzo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8" name="Oval 68"/>
          <p:cNvSpPr/>
          <p:nvPr/>
        </p:nvSpPr>
        <p:spPr>
          <a:xfrm rot="5400000">
            <a:off x="2664720" y="89460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29" name="Oval 69"/>
          <p:cNvSpPr/>
          <p:nvPr/>
        </p:nvSpPr>
        <p:spPr>
          <a:xfrm flipH="1" rot="16200000">
            <a:off x="9267840" y="948600"/>
            <a:ext cx="183240" cy="18936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sp>
        <p:nvSpPr>
          <p:cNvPr id="1830" name="Oval 70"/>
          <p:cNvSpPr/>
          <p:nvPr/>
        </p:nvSpPr>
        <p:spPr>
          <a:xfrm flipH="1" rot="16200000">
            <a:off x="9266400" y="2464560"/>
            <a:ext cx="183240" cy="189360"/>
          </a:xfrm>
          <a:prstGeom prst="ellipse">
            <a:avLst/>
          </a:prstGeom>
          <a:solidFill>
            <a:srgbClr val="3333cc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>
              <a:lnSpc>
                <a:spcPct val="100000"/>
              </a:lnSpc>
            </a:pPr>
            <a:endParaRPr b="1" lang="en-GB" sz="2400" strike="noStrike" u="none">
              <a:solidFill>
                <a:srgbClr val="3333cc"/>
              </a:solidFill>
              <a:effectLst/>
              <a:uFillTx/>
              <a:latin typeface="Arial"/>
            </a:endParaRPr>
          </a:p>
        </p:txBody>
      </p:sp>
      <p:grpSp>
        <p:nvGrpSpPr>
          <p:cNvPr id="1831" name="Group 71"/>
          <p:cNvGrpSpPr/>
          <p:nvPr/>
        </p:nvGrpSpPr>
        <p:grpSpPr>
          <a:xfrm>
            <a:off x="8294760" y="4157640"/>
            <a:ext cx="1230120" cy="262440"/>
            <a:chOff x="8294760" y="4157640"/>
            <a:chExt cx="1230120" cy="262440"/>
          </a:xfrm>
        </p:grpSpPr>
        <p:sp>
          <p:nvSpPr>
            <p:cNvPr id="1832" name="Line 72"/>
            <p:cNvSpPr/>
            <p:nvPr/>
          </p:nvSpPr>
          <p:spPr>
            <a:xfrm>
              <a:off x="8458200" y="4286880"/>
              <a:ext cx="1066680" cy="360"/>
            </a:xfrm>
            <a:prstGeom prst="line">
              <a:avLst/>
            </a:prstGeom>
            <a:ln w="38100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3" name="Oval 73"/>
            <p:cNvSpPr/>
            <p:nvPr/>
          </p:nvSpPr>
          <p:spPr>
            <a:xfrm rot="2951400">
              <a:off x="8334360" y="4194000"/>
              <a:ext cx="183240" cy="1893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34" name="Oval 74"/>
          <p:cNvSpPr/>
          <p:nvPr/>
        </p:nvSpPr>
        <p:spPr>
          <a:xfrm rot="2951400">
            <a:off x="9412200" y="3873240"/>
            <a:ext cx="183240" cy="189360"/>
          </a:xfrm>
          <a:prstGeom prst="ellipse">
            <a:avLst/>
          </a:prstGeom>
          <a:solidFill>
            <a:srgbClr val="3333cc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trike="noStrike" u="none">
              <a:solidFill>
                <a:schemeClr val="accent1"/>
              </a:solidFill>
              <a:effectLst/>
              <a:uFillTx/>
              <a:latin typeface="Arial"/>
            </a:endParaRPr>
          </a:p>
        </p:txBody>
      </p:sp>
      <p:grpSp>
        <p:nvGrpSpPr>
          <p:cNvPr id="1835" name="Group 75"/>
          <p:cNvGrpSpPr/>
          <p:nvPr/>
        </p:nvGrpSpPr>
        <p:grpSpPr>
          <a:xfrm>
            <a:off x="8321760" y="2254320"/>
            <a:ext cx="1230120" cy="262440"/>
            <a:chOff x="8321760" y="2254320"/>
            <a:chExt cx="1230120" cy="262440"/>
          </a:xfrm>
        </p:grpSpPr>
        <p:sp>
          <p:nvSpPr>
            <p:cNvPr id="1836" name="Line 76"/>
            <p:cNvSpPr/>
            <p:nvPr/>
          </p:nvSpPr>
          <p:spPr>
            <a:xfrm>
              <a:off x="8484840" y="2383560"/>
              <a:ext cx="1067040" cy="360"/>
            </a:xfrm>
            <a:prstGeom prst="line">
              <a:avLst/>
            </a:prstGeom>
            <a:ln w="38100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7" name="Oval 77"/>
            <p:cNvSpPr/>
            <p:nvPr/>
          </p:nvSpPr>
          <p:spPr>
            <a:xfrm rot="2951400">
              <a:off x="8361360" y="2290680"/>
              <a:ext cx="183240" cy="1893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trike="noStrike" u="none">
                <a:solidFill>
                  <a:schemeClr val="accen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nodeType="clickEffect" fill="hold">
                      <p:stCondLst>
                        <p:cond delay="0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4" dur="20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Strumenti di supporto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080" cy="401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Esistono sul mercato prodotti CASE che forniscono un supporto a tutte le fasi della progettazione di basi di dati</a:t>
            </a:r>
            <a:endParaRPr b="0" lang="it-IT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wipe dir="r"/>
  </p:transition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Picture 2" descr=""/>
          <p:cNvPicPr/>
          <p:nvPr/>
        </p:nvPicPr>
        <p:blipFill>
          <a:blip r:embed="rId1"/>
          <a:stretch/>
        </p:blipFill>
        <p:spPr>
          <a:xfrm>
            <a:off x="2017080" y="1098720"/>
            <a:ext cx="8157240" cy="485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1" name="Picture 2" descr=""/>
          <p:cNvPicPr/>
          <p:nvPr/>
        </p:nvPicPr>
        <p:blipFill>
          <a:blip r:embed="rId1"/>
          <a:stretch/>
        </p:blipFill>
        <p:spPr>
          <a:xfrm>
            <a:off x="2502000" y="728640"/>
            <a:ext cx="7187040" cy="5507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415880" y="590400"/>
            <a:ext cx="9358920" cy="3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it-IT" sz="3200" strike="noStrike" u="none">
                <a:solidFill>
                  <a:srgbClr val="d41450"/>
                </a:solidFill>
                <a:effectLst/>
                <a:uFillTx/>
                <a:latin typeface="Arial"/>
              </a:rPr>
              <a:t>Analisi delle prestazioni su schemi E-R</a:t>
            </a:r>
            <a:endParaRPr b="0" lang="it-IT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5760" y="1048680"/>
            <a:ext cx="11089080" cy="2347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Consideriamo “</a:t>
            </a:r>
            <a:r>
              <a:rPr b="0" lang="it-IT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indicatori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” dei parametri che regolano le prestazioni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spazio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numero di occorrenze previste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accent2"/>
                </a:solidFill>
                <a:effectLst/>
                <a:uFillTx/>
                <a:latin typeface="Arial"/>
              </a:rPr>
              <a:t>tempo</a:t>
            </a: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numero di occorrenze (di entità e relazioni) visitate durante un’operazione</a:t>
            </a:r>
            <a:endParaRPr b="0" lang="it-IT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309240" y="3278160"/>
            <a:ext cx="11445120" cy="29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 studiare questi parametri abbiamo bisogno di conoscere, oltre allo schema, le seguenti informazioni: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dei dati: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(---&gt; </a:t>
            </a:r>
            <a:r>
              <a:rPr b="1" lang="it-IT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tavola dei volumi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 di occorrenze di ogni entità e relazione dello schema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Dimensioni di ciascun attributo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Caratteristiche delle operazioni: 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(---&gt; </a:t>
            </a:r>
            <a:r>
              <a:rPr b="1" lang="it-IT" sz="18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tavola delle operazioni</a:t>
            </a: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Tipo dell’operazione (interattiva o batch)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Frequenza (numero medio di esecuzioni in un certo intervallo di tempo)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Dati coinvolti (entità e/o associazioni)</a:t>
            </a:r>
            <a:endParaRPr b="0" lang="it-IT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 descr=""/>
          <p:cNvPicPr/>
          <p:nvPr/>
        </p:nvPicPr>
        <p:blipFill>
          <a:blip r:embed="rId1"/>
          <a:srcRect l="15409" t="0" r="21748" b="1169"/>
          <a:stretch/>
        </p:blipFill>
        <p:spPr>
          <a:xfrm rot="16192800">
            <a:off x="3614760" y="-1489320"/>
            <a:ext cx="4700520" cy="9862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Data\Microsoft\Modelli\paoloSempliceGrandinoBlu.pot</Template>
  <TotalTime>3486</TotalTime>
  <Application>LibreOffice/25.2.5.2$Linux_X86_64 LibreOffice_project/520$Build-2</Application>
  <AppVersion>15.0000</AppVersion>
  <Words>2174</Words>
  <Paragraphs>793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1999-03-05T21:14:24Z</dcterms:created>
  <dc:creator>Paolo Atzeni e Riccardo Torlone</dc:creator>
  <dc:description/>
  <dc:language>it-IT</dc:language>
  <cp:lastModifiedBy/>
  <cp:lastPrinted>1999-03-22T09:51:04Z</cp:lastPrinted>
  <dcterms:modified xsi:type="dcterms:W3CDTF">2025-11-17T15:57:40Z</dcterms:modified>
  <cp:revision>343</cp:revision>
  <dc:subject/>
  <dc:title>Nessun titolo diapositiva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74</vt:i4>
  </property>
  <property fmtid="{D5CDD505-2E9C-101B-9397-08002B2CF9AE}" pid="3" name="PresentationFormat">
    <vt:lpwstr>Widescreen</vt:lpwstr>
  </property>
  <property fmtid="{D5CDD505-2E9C-101B-9397-08002B2CF9AE}" pid="4" name="Slides">
    <vt:i4>75</vt:i4>
  </property>
</Properties>
</file>