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9.xml.rels" ContentType="application/vnd.openxmlformats-package.relationships+xml"/>
  <Override PartName="/ppt/slideMasters/_rels/slideMaster18.xml.rels" ContentType="application/vnd.openxmlformats-package.relationships+xml"/>
  <Override PartName="/ppt/slideMasters/_rels/slideMaster17.xml.rels" ContentType="application/vnd.openxmlformats-package.relationships+xml"/>
  <Override PartName="/ppt/slideMasters/_rels/slideMaster16.xml.rels" ContentType="application/vnd.openxmlformats-package.relationships+xml"/>
  <Override PartName="/ppt/slideMasters/_rels/slideMaster15.xml.rels" ContentType="application/vnd.openxmlformats-package.relationships+xml"/>
  <Override PartName="/ppt/slideMasters/_rels/slideMaster9.xml.rels" ContentType="application/vnd.openxmlformats-package.relationships+xml"/>
  <Override PartName="/ppt/slideMasters/_rels/slideMaster14.xml.rels" ContentType="application/vnd.openxmlformats-package.relationships+xml"/>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1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13.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1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20.xml" ContentType="application/vnd.openxmlformats-officedocument.theme+xml"/>
  <Override PartName="/ppt/slideLayouts/slideLayout9.xml" ContentType="application/vnd.openxmlformats-officedocument.presentationml.slideLayout+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9.xml.rels" ContentType="application/vnd.openxmlformats-package.relationships+xml"/>
  <Override PartName="/ppt/slideLayouts/_rels/slideLayout12.xml.rels" ContentType="application/vnd.openxmlformats-package.relationships+xml"/>
  <Override PartName="/ppt/slideLayouts/_rels/slideLayout24.xml.rels" ContentType="application/vnd.openxmlformats-package.relationships+xml"/>
  <Override PartName="/ppt/slideLayouts/_rels/slideLayout4.xml.rels" ContentType="application/vnd.openxmlformats-package.relationships+xml"/>
  <Override PartName="/ppt/slideLayouts/_rels/slideLayout7.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3.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22.xml.rels" ContentType="application/vnd.openxmlformats-package.relationships+xml"/>
  <Override PartName="/ppt/slideLayouts/_rels/slideLayout10.xml.rels" ContentType="application/vnd.openxmlformats-package.relationships+xml"/>
  <Override PartName="/ppt/slideLayouts/_rels/slideLayout19.xml.rels" ContentType="application/vnd.openxmlformats-package.relationships+xml"/>
  <Override PartName="/ppt/slideLayouts/_rels/slideLayout1.xml.rels" ContentType="application/vnd.openxmlformats-package.relationships+xml"/>
  <Override PartName="/ppt/slideLayouts/_rels/slideLayout21.xml.rels" ContentType="application/vnd.openxmlformats-package.relationships+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2.xml" ContentType="application/vnd.openxmlformats-officedocument.presentationml.slideLayout+xml"/>
  <Override PartName="/ppt/slideLayouts/slideLayout24.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_rels/presentation.xml.rels" ContentType="application/vnd.openxmlformats-package.relationships+xml"/>
  <Override PartName="/ppt/media/image13.wmf" ContentType="image/x-wmf"/>
  <Override PartName="/ppt/media/image8.jpeg" ContentType="image/jpeg"/>
  <Override PartName="/ppt/media/image11.jpeg" ContentType="image/jpeg"/>
  <Override PartName="/ppt/media/image10.jpeg" ContentType="image/jpeg"/>
  <Override PartName="/ppt/media/image7.jpeg" ContentType="image/jpeg"/>
  <Override PartName="/ppt/media/image9.jpeg" ContentType="image/jpeg"/>
  <Override PartName="/ppt/media/image12.jpeg" ContentType="image/jpeg"/>
  <Override PartName="/ppt/media/image6.jpeg" ContentType="image/jpeg"/>
  <Override PartName="/ppt/media/image4.jpeg" ContentType="image/jpeg"/>
  <Override PartName="/ppt/media/image21.jpeg" ContentType="image/jpeg"/>
  <Override PartName="/ppt/media/image19.wmf" ContentType="image/x-wmf"/>
  <Override PartName="/ppt/media/image2.png" ContentType="image/png"/>
  <Override PartName="/ppt/media/image3.jpeg" ContentType="image/jpeg"/>
  <Override PartName="/ppt/media/image20.jpeg" ContentType="image/jpeg"/>
  <Override PartName="/ppt/media/image18.jpeg" ContentType="image/jpeg"/>
  <Override PartName="/ppt/media/image17.wmf" ContentType="image/x-wmf"/>
  <Override PartName="/ppt/media/image16.jpeg" ContentType="image/jpeg"/>
  <Override PartName="/ppt/media/image15.wmf" ContentType="image/x-wmf"/>
  <Override PartName="/ppt/media/image1.jpeg" ContentType="image/jpeg"/>
  <Override PartName="/ppt/media/image5.wmf" ContentType="image/x-wmf"/>
  <Override PartName="/ppt/media/image14.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doc" ContentType="application/msword"/>
  <Override PartName="/ppt/embeddings/oleObject2.doc" ContentType="application/msword"/>
  <Override PartName="/ppt/embeddings/oleObject1.bin" ContentType="application/vnd.openxmlformats-officedocument.oleObject"/>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2.xml" ContentType="application/vnd.openxmlformats-officedocument.presentationml.slide+xml"/>
  <Override PartName="/ppt/slides/slide60.xml" ContentType="application/vnd.openxmlformats-officedocument.presentationml.slide+xml"/>
  <Override PartName="/ppt/slides/slide18.xml" ContentType="application/vnd.openxmlformats-officedocument.presentationml.slide+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36.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13.xml.rels" ContentType="application/vnd.openxmlformats-package.relationships+xml"/>
  <Override PartName="/ppt/slides/_rels/slide5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49.xml.rels" ContentType="application/vnd.openxmlformats-package.relationships+xml"/>
  <Override PartName="/ppt/slides/_rels/slide12.xml.rels" ContentType="application/vnd.openxmlformats-package.relationships+xml"/>
  <Override PartName="/ppt/slides/_rels/slide72.xml.rels" ContentType="application/vnd.openxmlformats-package.relationships+xml"/>
  <Override PartName="/ppt/slides/_rels/slide60.xml.rels" ContentType="application/vnd.openxmlformats-package.relationships+xml"/>
  <Override PartName="/ppt/slides/_rels/slide18.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46.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5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4.xml.rels" ContentType="application/vnd.openxmlformats-package.relationships+xml"/>
  <Override PartName="/ppt/slides/_rels/slide55.xml.rels" ContentType="application/vnd.openxmlformats-package.relationships+xml"/>
  <Override PartName="/ppt/slides/_rels/slide43.xml.rels" ContentType="application/vnd.openxmlformats-package.relationships+xml"/>
  <Override PartName="/ppt/slides/_rels/slide17.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16.xml.rels" ContentType="application/vnd.openxmlformats-package.relationships+xml"/>
  <Override PartName="/ppt/slides/_rels/slide53.xml.rels" ContentType="application/vnd.openxmlformats-package.relationships+xml"/>
  <Override PartName="/ppt/slides/_rels/slide41.xml.rels" ContentType="application/vnd.openxmlformats-package.relationships+xml"/>
  <Override PartName="/ppt/slides/_rels/slide15.xml.rels" ContentType="application/vnd.openxmlformats-package.relationships+xml"/>
  <Override PartName="/ppt/slides/_rels/slide52.xml.rels" ContentType="application/vnd.openxmlformats-package.relationships+xml"/>
  <Override PartName="/ppt/slides/_rels/slide40.xml.rels" ContentType="application/vnd.openxmlformats-package.relationships+xml"/>
  <Override PartName="/ppt/slides/_rels/slide14.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45.xml.rels" ContentType="application/vnd.openxmlformats-package.relationships+xml"/>
  <Override PartName="/ppt/slides/_rels/slide71.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69.xml.rels" ContentType="application/vnd.openxmlformats-package.relationships+xml"/>
  <Override PartName="/ppt/slides/_rels/slide32.xml.rels" ContentType="application/vnd.openxmlformats-package.relationships+xml"/>
  <Override PartName="/ppt/slides/_rels/slide70.xml.rels" ContentType="application/vnd.openxmlformats-package.relationships+xml"/>
  <Override PartName="/ppt/slides/_rels/slide28.xml.rels" ContentType="application/vnd.openxmlformats-package.relationships+xml"/>
  <Override PartName="/ppt/slides/_rels/slide68.xml.rels" ContentType="application/vnd.openxmlformats-package.relationships+xml"/>
  <Override PartName="/ppt/slides/_rels/slide31.xml.rels" ContentType="application/vnd.openxmlformats-package.relationships+xml"/>
  <Override PartName="/ppt/slides/_rels/slide67.xml.rels" ContentType="application/vnd.openxmlformats-package.relationships+xml"/>
  <Override PartName="/ppt/slides/_rels/slide30.xml.rels" ContentType="application/vnd.openxmlformats-package.relationships+xml"/>
  <Override PartName="/ppt/slides/_rels/slide66.xml.rels" ContentType="application/vnd.openxmlformats-package.relationships+xml"/>
  <Override PartName="/ppt/slides/_rels/slide65.xml.rels" ContentType="application/vnd.openxmlformats-package.relationships+xml"/>
  <Override PartName="/ppt/slides/_rels/slide27.xml.rels" ContentType="application/vnd.openxmlformats-package.relationships+xml"/>
  <Override PartName="/ppt/slides/_rels/slide64.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19.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57.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58.xml.rels" ContentType="application/vnd.openxmlformats-package.relationships+xml"/>
  <Override PartName="/ppt/slides/slide71.xml" ContentType="application/vnd.openxmlformats-officedocument.presentationml.slide+xml"/>
  <Override PartName="/ppt/slides/slide29.xml" ContentType="application/vnd.openxmlformats-officedocument.presentationml.slide+xml"/>
  <Override PartName="/ppt/slides/slide69.xml" ContentType="application/vnd.openxmlformats-officedocument.presentationml.slide+xml"/>
  <Override PartName="/ppt/slides/slide32.xml" ContentType="application/vnd.openxmlformats-officedocument.presentationml.slide+xml"/>
  <Override PartName="/ppt/slides/slide70.xml" ContentType="application/vnd.openxmlformats-officedocument.presentationml.slide+xml"/>
  <Override PartName="/ppt/slides/slide28.xml" ContentType="application/vnd.openxmlformats-officedocument.presentationml.slide+xml"/>
  <Override PartName="/ppt/slides/slide68.xml" ContentType="application/vnd.openxmlformats-officedocument.presentationml.slide+xml"/>
  <Override PartName="/ppt/slides/slide31.xml" ContentType="application/vnd.openxmlformats-officedocument.presentationml.slide+xml"/>
  <Override PartName="/ppt/slides/slide67.xml" ContentType="application/vnd.openxmlformats-officedocument.presentationml.slide+xml"/>
  <Override PartName="/ppt/slides/slide30.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27.xml" ContentType="application/vnd.openxmlformats-officedocument.presentationml.slide+xml"/>
  <Override PartName="/ppt/slides/slide64.xml" ContentType="application/vnd.openxmlformats-officedocument.presentationml.slide+xml"/>
  <Override PartName="/ppt/slides/slide26.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5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Slides/_rels/notesSlide42.xml.rels" ContentType="application/vnd.openxmlformats-package.relationships+xml"/>
  <Override PartName="/ppt/notesSlides/_rels/notesSlide41.xml.rels" ContentType="application/vnd.openxmlformats-package.relationships+xml"/>
  <Override PartName="/ppt/notesSlides/_rels/notesSlide40.xml.rels" ContentType="application/vnd.openxmlformats-package.relationships+xml"/>
  <Override PartName="/ppt/notesSlides/_rels/notesSlide39.xml.rels" ContentType="application/vnd.openxmlformats-package.relationships+xml"/>
  <Override PartName="/ppt/notesSlides/_rels/notesSlide38.xml.rels" ContentType="application/vnd.openxmlformats-package.relationships+xml"/>
  <Override PartName="/ppt/notesSlides/_rels/notesSlide37.xml.rels" ContentType="application/vnd.openxmlformats-package.relationships+xml"/>
  <Override PartName="/ppt/notesSlides/_rels/notesSlide36.xml.rels" ContentType="application/vnd.openxmlformats-package.relationships+xml"/>
  <Override PartName="/ppt/notesSlides/_rels/notesSlide35.xml.rels" ContentType="application/vnd.openxmlformats-package.relationships+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4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57.xml.rels" ContentType="application/vnd.openxmlformats-package.relationships+xml"/>
  <Override PartName="/ppt/notesSlides/_rels/notesSlide20.xml.rels" ContentType="application/vnd.openxmlformats-package.relationships+xml"/>
  <Override PartName="/ppt/notesSlides/_rels/notesSlide61.xml.rels" ContentType="application/vnd.openxmlformats-package.relationships+xml"/>
  <Override PartName="/ppt/notesSlides/_rels/notesSlide18.xml.rels" ContentType="application/vnd.openxmlformats-package.relationships+xml"/>
  <Override PartName="/ppt/notesSlides/_rels/notesSlide60.xml.rels" ContentType="application/vnd.openxmlformats-package.relationships+xml"/>
  <Override PartName="/ppt/notesSlides/_rels/notesSlide24.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55.xml.rels" ContentType="application/vnd.openxmlformats-package.relationships+xml"/>
  <Override PartName="/ppt/notesSlides/_rels/notesSlide43.xml.rels" ContentType="application/vnd.openxmlformats-package.relationships+xml"/>
  <Override PartName="/ppt/notesSlides/_rels/notesSlide17.xml.rels" ContentType="application/vnd.openxmlformats-package.relationships+xml"/>
  <Override PartName="/ppt/notesSlides/_rels/notesSlide23.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54.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49.xml.rels" ContentType="application/vnd.openxmlformats-package.relationships+xml"/>
  <Override PartName="/ppt/notesSlides/_rels/notesSlide53.xml.rels" ContentType="application/vnd.openxmlformats-package.relationships+xml"/>
  <Override PartName="/ppt/notesSlides/_rels/notesSlide15.xml.rels" ContentType="application/vnd.openxmlformats-package.relationships+xml"/>
  <Override PartName="/ppt/notesSlides/_rels/notesSlide52.xml.rels" ContentType="application/vnd.openxmlformats-package.relationships+xml"/>
  <Override PartName="/ppt/notesSlides/_rels/notesSlide50.xml.rels" ContentType="application/vnd.openxmlformats-package.relationships+xml"/>
  <Override PartName="/ppt/notesSlides/_rels/notesSlide46.xml.rels" ContentType="application/vnd.openxmlformats-package.relationships+xml"/>
  <Override PartName="/ppt/notesSlides/_rels/notesSlide45.xml.rels" ContentType="application/vnd.openxmlformats-package.relationships+xml"/>
  <Override PartName="/ppt/notesSlides/_rels/notesSlide44.xml.rels" ContentType="application/vnd.openxmlformats-package.relationships+xml"/>
  <Override PartName="/ppt/notesSlides/_rels/notesSlide51.xml.rels" ContentType="application/vnd.openxmlformats-package.relationships+xml"/>
  <Override PartName="/ppt/notesSlides/_rels/notesSlide72.xml.rels" ContentType="application/vnd.openxmlformats-package.relationships+xml"/>
  <Override PartName="/ppt/notesSlides/_rels/notesSlide71.xml.rels" ContentType="application/vnd.openxmlformats-package.relationships+xml"/>
  <Override PartName="/ppt/notesSlides/_rels/notesSlide29.xml.rels" ContentType="application/vnd.openxmlformats-package.relationships+xml"/>
  <Override PartName="/ppt/notesSlides/_rels/notesSlide69.xml.rels" ContentType="application/vnd.openxmlformats-package.relationships+xml"/>
  <Override PartName="/ppt/notesSlides/_rels/notesSlide32.xml.rels" ContentType="application/vnd.openxmlformats-package.relationships+xml"/>
  <Override PartName="/ppt/notesSlides/_rels/notesSlide70.xml.rels" ContentType="application/vnd.openxmlformats-package.relationships+xml"/>
  <Override PartName="/ppt/notesSlides/_rels/notesSlide9.xml.rels" ContentType="application/vnd.openxmlformats-package.relationships+xml"/>
  <Override PartName="/ppt/notesSlides/_rels/notesSlide28.xml.rels" ContentType="application/vnd.openxmlformats-package.relationships+xml"/>
  <Override PartName="/ppt/notesSlides/_rels/notesSlide68.xml.rels" ContentType="application/vnd.openxmlformats-package.relationships+xml"/>
  <Override PartName="/ppt/notesSlides/_rels/notesSlide31.xml.rels" ContentType="application/vnd.openxmlformats-package.relationships+xml"/>
  <Override PartName="/ppt/notesSlides/_rels/notesSlide67.xml.rels" ContentType="application/vnd.openxmlformats-package.relationships+xml"/>
  <Override PartName="/ppt/notesSlides/_rels/notesSlide30.xml.rels" ContentType="application/vnd.openxmlformats-package.relationships+xml"/>
  <Override PartName="/ppt/notesSlides/_rels/notesSlide66.xml.rels" ContentType="application/vnd.openxmlformats-package.relationships+xml"/>
  <Override PartName="/ppt/notesSlides/_rels/notesSlide65.xml.rels" ContentType="application/vnd.openxmlformats-package.relationships+xml"/>
  <Override PartName="/ppt/notesSlides/_rels/notesSlide6.xml.rels" ContentType="application/vnd.openxmlformats-package.relationships+xml"/>
  <Override PartName="/ppt/notesSlides/_rels/notesSlide25.xml.rels" ContentType="application/vnd.openxmlformats-package.relationships+xml"/>
  <Override PartName="/ppt/notesSlides/_rels/notesSlide62.xml.rels" ContentType="application/vnd.openxmlformats-package.relationships+xml"/>
  <Override PartName="/ppt/notesSlides/_rels/notesSlide64.xml.rels" ContentType="application/vnd.openxmlformats-package.relationships+xml"/>
  <Override PartName="/ppt/notesSlides/_rels/notesSlide8.xml.rels" ContentType="application/vnd.openxmlformats-package.relationships+xml"/>
  <Override PartName="/ppt/notesSlides/_rels/notesSlide27.xml.rels" ContentType="application/vnd.openxmlformats-package.relationships+xml"/>
  <Override PartName="/ppt/notesSlides/_rels/notesSlide63.xml.rels" ContentType="application/vnd.openxmlformats-package.relationships+xml"/>
  <Override PartName="/ppt/notesSlides/_rels/notesSlide7.xml.rels" ContentType="application/vnd.openxmlformats-package.relationships+xml"/>
  <Override PartName="/ppt/notesSlides/_rels/notesSlide26.xml.rels" ContentType="application/vnd.openxmlformats-package.relationships+xml"/>
  <Override PartName="/ppt/notesSlides/_rels/notesSlide21.xml.rels" ContentType="application/vnd.openxmlformats-package.relationships+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48.xml.rels" ContentType="application/vnd.openxmlformats-package.relationships+xml"/>
  <Override PartName="/ppt/notesSlides/_rels/notesSlide56.xml.rels" ContentType="application/vnd.openxmlformats-package.relationships+xml"/>
  <Override PartName="/ppt/notesSlides/_rels/notesSlide10.xml.rels" ContentType="application/vnd.openxmlformats-package.relationships+xml"/>
  <Override PartName="/ppt/notesSlides/notesSlide61.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20.xml" ContentType="application/vnd.openxmlformats-officedocument.presentationml.notesSlide+xml"/>
  <Override PartName="/ppt/notesSlides/notesSlide57.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58.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59.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29.xml" ContentType="application/vnd.openxmlformats-officedocument.presentationml.notesSlide+xml"/>
  <Override PartName="/ppt/notesSlides/notesSlide69.xml" ContentType="application/vnd.openxmlformats-officedocument.presentationml.notesSlide+xml"/>
  <Override PartName="/ppt/notesSlides/notesSlide32.xml" ContentType="application/vnd.openxmlformats-officedocument.presentationml.notesSlide+xml"/>
  <Override PartName="/ppt/notesSlides/notesSlide70.xml" ContentType="application/vnd.openxmlformats-officedocument.presentationml.notesSlide+xml"/>
  <Override PartName="/ppt/notesSlides/notesSlide28.xml" ContentType="application/vnd.openxmlformats-officedocument.presentationml.notesSlide+xml"/>
  <Override PartName="/ppt/notesSlides/notesSlide68.xml" ContentType="application/vnd.openxmlformats-officedocument.presentationml.notesSlide+xml"/>
  <Override PartName="/ppt/notesSlides/notesSlide31.xml" ContentType="application/vnd.openxmlformats-officedocument.presentationml.notesSlide+xml"/>
  <Override PartName="/ppt/notesSlides/notesSlide67.xml" ContentType="application/vnd.openxmlformats-officedocument.presentationml.notesSlide+xml"/>
  <Override PartName="/ppt/notesSlides/notesSlide30.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2.xml" ContentType="application/vnd.openxmlformats-officedocument.presentationml.notesSlide+xml"/>
  <Override PartName="/ppt/notesSlides/notesSlide64.xml" ContentType="application/vnd.openxmlformats-officedocument.presentationml.notesSlide+xml"/>
  <Override PartName="/ppt/notesSlides/notesSlide27.xml" ContentType="application/vnd.openxmlformats-officedocument.presentationml.notesSlide+xml"/>
  <Override PartName="/ppt/notesSlides/notesSlide63.xml" ContentType="application/vnd.openxmlformats-officedocument.presentationml.notesSlide+xml"/>
  <Override PartName="/ppt/notesSlides/notesSlide18.xml" ContentType="application/vnd.openxmlformats-officedocument.presentationml.notesSlide+xml"/>
  <Override PartName="/ppt/notesSlides/notesSlide6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56.xml" ContentType="application/vnd.openxmlformats-officedocument.presentationml.notesSlide+xml"/>
  <Override PartName="/ppt/notesSlides/notesSlide10.xml" ContentType="application/vnd.openxmlformats-officedocument.presentationml.notesSlide+xml"/>
  <Override PartName="/ppt/notesSlides/notesSlide47.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12.xml" ContentType="application/vnd.openxmlformats-officedocument.presentationml.notesSlide+xml"/>
  <Override PartName="/ppt/notesSlides/notesSlide4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1" r:id="rId12"/>
    <p:sldMasterId id="2147483683"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306" r:id="rId65"/>
    <p:sldId id="307" r:id="rId66"/>
    <p:sldId id="308" r:id="rId67"/>
    <p:sldId id="309" r:id="rId68"/>
    <p:sldId id="310" r:id="rId69"/>
    <p:sldId id="311" r:id="rId70"/>
    <p:sldId id="312"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Lst>
  <p:sldSz cx="12192000" cy="6858000"/>
  <p:notesSz cx="7099300" cy="102346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9.xml"/><Relationship Id="rId4" Type="http://schemas.openxmlformats.org/officeDocument/2006/relationships/slideMaster" Target="slideMasters/slideMaster10.xml"/><Relationship Id="rId5" Type="http://schemas.openxmlformats.org/officeDocument/2006/relationships/slideMaster" Target="slideMasters/slideMaster11.xml"/><Relationship Id="rId6" Type="http://schemas.openxmlformats.org/officeDocument/2006/relationships/slideMaster" Target="slideMasters/slideMaster12.xml"/><Relationship Id="rId7" Type="http://schemas.openxmlformats.org/officeDocument/2006/relationships/slideMaster" Target="slideMasters/slideMaster13.xml"/><Relationship Id="rId8" Type="http://schemas.openxmlformats.org/officeDocument/2006/relationships/slideMaster" Target="slideMasters/slideMaster14.xml"/><Relationship Id="rId9" Type="http://schemas.openxmlformats.org/officeDocument/2006/relationships/slideMaster" Target="slideMasters/slideMaster15.xml"/><Relationship Id="rId10" Type="http://schemas.openxmlformats.org/officeDocument/2006/relationships/slideMaster" Target="slideMasters/slideMaster16.xml"/><Relationship Id="rId11" Type="http://schemas.openxmlformats.org/officeDocument/2006/relationships/slideMaster" Target="slideMasters/slideMaster17.xml"/><Relationship Id="rId12" Type="http://schemas.openxmlformats.org/officeDocument/2006/relationships/slideMaster" Target="slideMasters/slideMaster18.xml"/><Relationship Id="rId13" Type="http://schemas.openxmlformats.org/officeDocument/2006/relationships/slideMaster" Target="slideMasters/slideMaster19.xml"/><Relationship Id="rId14" Type="http://schemas.openxmlformats.org/officeDocument/2006/relationships/notesMaster" Target="notesMasters/notes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47" Type="http://schemas.openxmlformats.org/officeDocument/2006/relationships/slide" Target="slides/slide33.xml"/><Relationship Id="rId48" Type="http://schemas.openxmlformats.org/officeDocument/2006/relationships/slide" Target="slides/slide34.xml"/><Relationship Id="rId49" Type="http://schemas.openxmlformats.org/officeDocument/2006/relationships/slide" Target="slides/slide35.xml"/><Relationship Id="rId50" Type="http://schemas.openxmlformats.org/officeDocument/2006/relationships/slide" Target="slides/slide36.xml"/><Relationship Id="rId51" Type="http://schemas.openxmlformats.org/officeDocument/2006/relationships/slide" Target="slides/slide37.xml"/><Relationship Id="rId52" Type="http://schemas.openxmlformats.org/officeDocument/2006/relationships/slide" Target="slides/slide38.xml"/><Relationship Id="rId53" Type="http://schemas.openxmlformats.org/officeDocument/2006/relationships/slide" Target="slides/slide39.xml"/><Relationship Id="rId54" Type="http://schemas.openxmlformats.org/officeDocument/2006/relationships/slide" Target="slides/slide40.xml"/><Relationship Id="rId55" Type="http://schemas.openxmlformats.org/officeDocument/2006/relationships/slide" Target="slides/slide41.xml"/><Relationship Id="rId56" Type="http://schemas.openxmlformats.org/officeDocument/2006/relationships/slide" Target="slides/slide42.xml"/><Relationship Id="rId57" Type="http://schemas.openxmlformats.org/officeDocument/2006/relationships/slide" Target="slides/slide43.xml"/><Relationship Id="rId58" Type="http://schemas.openxmlformats.org/officeDocument/2006/relationships/slide" Target="slides/slide44.xml"/><Relationship Id="rId59" Type="http://schemas.openxmlformats.org/officeDocument/2006/relationships/slide" Target="slides/slide45.xml"/><Relationship Id="rId60" Type="http://schemas.openxmlformats.org/officeDocument/2006/relationships/slide" Target="slides/slide46.xml"/><Relationship Id="rId61" Type="http://schemas.openxmlformats.org/officeDocument/2006/relationships/slide" Target="slides/slide47.xml"/><Relationship Id="rId62" Type="http://schemas.openxmlformats.org/officeDocument/2006/relationships/slide" Target="slides/slide48.xml"/><Relationship Id="rId63" Type="http://schemas.openxmlformats.org/officeDocument/2006/relationships/slide" Target="slides/slide49.xml"/><Relationship Id="rId64" Type="http://schemas.openxmlformats.org/officeDocument/2006/relationships/slide" Target="slides/slide50.xml"/><Relationship Id="rId65" Type="http://schemas.openxmlformats.org/officeDocument/2006/relationships/slide" Target="slides/slide51.xml"/><Relationship Id="rId66" Type="http://schemas.openxmlformats.org/officeDocument/2006/relationships/slide" Target="slides/slide52.xml"/><Relationship Id="rId67" Type="http://schemas.openxmlformats.org/officeDocument/2006/relationships/slide" Target="slides/slide53.xml"/><Relationship Id="rId68" Type="http://schemas.openxmlformats.org/officeDocument/2006/relationships/slide" Target="slides/slide54.xml"/><Relationship Id="rId69" Type="http://schemas.openxmlformats.org/officeDocument/2006/relationships/slide" Target="slides/slide55.xml"/><Relationship Id="rId70" Type="http://schemas.openxmlformats.org/officeDocument/2006/relationships/slide" Target="slides/slide56.xml"/><Relationship Id="rId71" Type="http://schemas.openxmlformats.org/officeDocument/2006/relationships/slide" Target="slides/slide57.xml"/><Relationship Id="rId72" Type="http://schemas.openxmlformats.org/officeDocument/2006/relationships/slide" Target="slides/slide58.xml"/><Relationship Id="rId73" Type="http://schemas.openxmlformats.org/officeDocument/2006/relationships/slide" Target="slides/slide59.xml"/><Relationship Id="rId74" Type="http://schemas.openxmlformats.org/officeDocument/2006/relationships/slide" Target="slides/slide60.xml"/><Relationship Id="rId75" Type="http://schemas.openxmlformats.org/officeDocument/2006/relationships/slide" Target="slides/slide61.xml"/><Relationship Id="rId76" Type="http://schemas.openxmlformats.org/officeDocument/2006/relationships/slide" Target="slides/slide62.xml"/><Relationship Id="rId77" Type="http://schemas.openxmlformats.org/officeDocument/2006/relationships/slide" Target="slides/slide63.xml"/><Relationship Id="rId78" Type="http://schemas.openxmlformats.org/officeDocument/2006/relationships/slide" Target="slides/slide64.xml"/><Relationship Id="rId79" Type="http://schemas.openxmlformats.org/officeDocument/2006/relationships/slide" Target="slides/slide65.xml"/><Relationship Id="rId80" Type="http://schemas.openxmlformats.org/officeDocument/2006/relationships/slide" Target="slides/slide66.xml"/><Relationship Id="rId81" Type="http://schemas.openxmlformats.org/officeDocument/2006/relationships/slide" Target="slides/slide67.xml"/><Relationship Id="rId82" Type="http://schemas.openxmlformats.org/officeDocument/2006/relationships/slide" Target="slides/slide68.xml"/><Relationship Id="rId83" Type="http://schemas.openxmlformats.org/officeDocument/2006/relationships/slide" Target="slides/slide69.xml"/><Relationship Id="rId84" Type="http://schemas.openxmlformats.org/officeDocument/2006/relationships/slide" Target="slides/slide70.xml"/><Relationship Id="rId85" Type="http://schemas.openxmlformats.org/officeDocument/2006/relationships/slide" Target="slides/slide71.xml"/><Relationship Id="rId86" Type="http://schemas.openxmlformats.org/officeDocument/2006/relationships/slide" Target="slides/slide72.xml"/><Relationship Id="rId8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it-IT" sz="4400" strike="noStrike" u="none">
                <a:solidFill>
                  <a:srgbClr val="000000"/>
                </a:solidFill>
                <a:effectLst/>
                <a:uFillTx/>
                <a:latin typeface="Arial"/>
              </a:rPr>
              <a:t>Click to </a:t>
            </a:r>
            <a:r>
              <a:rPr b="0" lang="it-IT" sz="4400" strike="noStrike" u="none">
                <a:solidFill>
                  <a:srgbClr val="000000"/>
                </a:solidFill>
                <a:effectLst/>
                <a:uFillTx/>
                <a:latin typeface="Arial"/>
              </a:rPr>
              <a:t>move the </a:t>
            </a:r>
            <a:r>
              <a:rPr b="0" lang="it-IT" sz="4400" strike="noStrike" u="none">
                <a:solidFill>
                  <a:srgbClr val="000000"/>
                </a:solidFill>
                <a:effectLst/>
                <a:uFillTx/>
                <a:latin typeface="Arial"/>
              </a:rPr>
              <a:t>slide</a:t>
            </a:r>
            <a:endParaRPr b="0" lang="it-IT" sz="4400" strike="noStrike" u="none">
              <a:solidFill>
                <a:srgbClr val="000000"/>
              </a:solidFill>
              <a:effectLst/>
              <a:uFillTx/>
              <a:latin typeface="Arial"/>
            </a:endParaRPr>
          </a:p>
        </p:txBody>
      </p:sp>
      <p:sp>
        <p:nvSpPr>
          <p:cNvPr id="144"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indent="0">
              <a:buNone/>
            </a:pPr>
            <a:r>
              <a:rPr b="0" lang="it-IT" sz="2000" strike="noStrike" u="none">
                <a:solidFill>
                  <a:srgbClr val="000000"/>
                </a:solidFill>
                <a:effectLst/>
                <a:uFillTx/>
                <a:latin typeface="Arial"/>
              </a:rPr>
              <a:t>Click to edit the notes format</a:t>
            </a:r>
            <a:endParaRPr b="0" lang="it-IT" sz="2000" strike="noStrike" u="none">
              <a:solidFill>
                <a:srgbClr val="000000"/>
              </a:solidFill>
              <a:effectLst/>
              <a:uFillTx/>
              <a:latin typeface="Arial"/>
            </a:endParaRPr>
          </a:p>
        </p:txBody>
      </p:sp>
      <p:sp>
        <p:nvSpPr>
          <p:cNvPr id="145"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46"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effectLst/>
                <a:uFillTx/>
                <a:latin typeface="Times New Roman"/>
              </a:defRPr>
            </a:lvl1pPr>
          </a:lstStyle>
          <a:p>
            <a:pPr indent="0" algn="r">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47"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effectLst/>
                <a:uFillTx/>
                <a:latin typeface="Times New Roman"/>
              </a:defRPr>
            </a:lvl1pPr>
          </a:lstStyle>
          <a:p>
            <a:pPr indent="0">
              <a:buNone/>
            </a:pPr>
            <a:r>
              <a:rPr b="0" lang="it-IT" sz="1400" strike="noStrike" u="none">
                <a:solidFill>
                  <a:srgbClr val="000000"/>
                </a:solidFill>
                <a:effectLst/>
                <a:uFillTx/>
                <a:latin typeface="Times New Roman"/>
              </a:rPr>
              <a:t> </a:t>
            </a:r>
            <a:endParaRPr b="0" lang="it-IT" sz="1400" strike="noStrike" u="none">
              <a:solidFill>
                <a:srgbClr val="000000"/>
              </a:solidFill>
              <a:effectLst/>
              <a:uFillTx/>
              <a:latin typeface="Times New Roman"/>
            </a:endParaRPr>
          </a:p>
        </p:txBody>
      </p:sp>
      <p:sp>
        <p:nvSpPr>
          <p:cNvPr id="148"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effectLst/>
                <a:uFillTx/>
                <a:latin typeface="Times New Roman"/>
              </a:defRPr>
            </a:lvl1pPr>
          </a:lstStyle>
          <a:p>
            <a:pPr indent="0" algn="r">
              <a:buNone/>
            </a:pPr>
            <a:fld id="{797EC1B5-88F1-44D4-8AED-B254336D4350}" type="slidenum">
              <a:rPr b="0" lang="it-IT" sz="1400" strike="noStrike" u="none">
                <a:solidFill>
                  <a:srgbClr val="000000"/>
                </a:solidFill>
                <a:effectLst/>
                <a:uFillTx/>
                <a:latin typeface="Times New Roman"/>
              </a:rPr>
              <a:t>1</a:t>
            </a:fld>
            <a:endParaRPr b="0" lang="it-IT" sz="14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69.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0.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
</Relationships>
</file>

<file path=ppt/notesSlides/_rels/notesSlide71.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
</Relationships>
</file>

<file path=ppt/notesSlides/_rels/notesSlide72.xml.rels><?xml version="1.0" encoding="UTF-8"?>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8" name="PlaceHolder 1"/>
          <p:cNvSpPr>
            <a:spLocks noGrp="1"/>
          </p:cNvSpPr>
          <p:nvPr>
            <p:ph type="sldNum" idx="1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C8067FAC-BE4A-474C-B42F-F8A7200E1F7D}"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89" name="PlaceHolder 2"/>
          <p:cNvSpPr>
            <a:spLocks noGrp="1"/>
          </p:cNvSpPr>
          <p:nvPr>
            <p:ph type="sldImg"/>
          </p:nvPr>
        </p:nvSpPr>
        <p:spPr>
          <a:xfrm>
            <a:off x="992160" y="768240"/>
            <a:ext cx="5112360" cy="3834360"/>
          </a:xfrm>
          <a:prstGeom prst="rect">
            <a:avLst/>
          </a:prstGeom>
          <a:ln w="0">
            <a:noFill/>
          </a:ln>
        </p:spPr>
      </p:sp>
      <p:sp>
        <p:nvSpPr>
          <p:cNvPr id="1090"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1" name="PlaceHolder 1"/>
          <p:cNvSpPr>
            <a:spLocks noGrp="1"/>
          </p:cNvSpPr>
          <p:nvPr>
            <p:ph type="sldNum" idx="1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DDE3580D-3F08-4A8A-A1D3-0DF6181D3CF4}"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92" name="PlaceHolder 2"/>
          <p:cNvSpPr>
            <a:spLocks noGrp="1"/>
          </p:cNvSpPr>
          <p:nvPr>
            <p:ph type="sldImg"/>
          </p:nvPr>
        </p:nvSpPr>
        <p:spPr>
          <a:xfrm>
            <a:off x="992160" y="768240"/>
            <a:ext cx="5112360" cy="3834360"/>
          </a:xfrm>
          <a:prstGeom prst="rect">
            <a:avLst/>
          </a:prstGeom>
          <a:ln w="0">
            <a:noFill/>
          </a:ln>
        </p:spPr>
      </p:sp>
      <p:sp>
        <p:nvSpPr>
          <p:cNvPr id="1093"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4" name="PlaceHolder 1"/>
          <p:cNvSpPr>
            <a:spLocks noGrp="1"/>
          </p:cNvSpPr>
          <p:nvPr>
            <p:ph type="sldNum" idx="1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04A1D3A0-1C23-41F1-911B-DF5DE9DA82C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95" name="PlaceHolder 2"/>
          <p:cNvSpPr>
            <a:spLocks noGrp="1"/>
          </p:cNvSpPr>
          <p:nvPr>
            <p:ph type="sldImg"/>
          </p:nvPr>
        </p:nvSpPr>
        <p:spPr>
          <a:xfrm>
            <a:off x="992160" y="768240"/>
            <a:ext cx="5112360" cy="3834360"/>
          </a:xfrm>
          <a:prstGeom prst="rect">
            <a:avLst/>
          </a:prstGeom>
          <a:ln w="0">
            <a:noFill/>
          </a:ln>
        </p:spPr>
      </p:sp>
      <p:sp>
        <p:nvSpPr>
          <p:cNvPr id="1096"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7" name="PlaceHolder 1"/>
          <p:cNvSpPr>
            <a:spLocks noGrp="1"/>
          </p:cNvSpPr>
          <p:nvPr>
            <p:ph type="sldNum" idx="1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24D6AC39-5078-4ECD-8362-39BBCF0703F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98" name="PlaceHolder 2"/>
          <p:cNvSpPr>
            <a:spLocks noGrp="1"/>
          </p:cNvSpPr>
          <p:nvPr>
            <p:ph type="sldImg"/>
          </p:nvPr>
        </p:nvSpPr>
        <p:spPr>
          <a:xfrm>
            <a:off x="992160" y="768240"/>
            <a:ext cx="5112360" cy="3834360"/>
          </a:xfrm>
          <a:prstGeom prst="rect">
            <a:avLst/>
          </a:prstGeom>
          <a:ln w="0">
            <a:noFill/>
          </a:ln>
        </p:spPr>
      </p:sp>
      <p:sp>
        <p:nvSpPr>
          <p:cNvPr id="1099"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0" name="PlaceHolder 1"/>
          <p:cNvSpPr>
            <a:spLocks noGrp="1"/>
          </p:cNvSpPr>
          <p:nvPr>
            <p:ph type="sldNum" idx="1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DD4EC8E7-7091-47AC-B1F5-F9C639CCDCF0}"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01" name="PlaceHolder 2"/>
          <p:cNvSpPr>
            <a:spLocks noGrp="1"/>
          </p:cNvSpPr>
          <p:nvPr>
            <p:ph type="sldImg"/>
          </p:nvPr>
        </p:nvSpPr>
        <p:spPr>
          <a:xfrm>
            <a:off x="992160" y="768240"/>
            <a:ext cx="5112360" cy="3834360"/>
          </a:xfrm>
          <a:prstGeom prst="rect">
            <a:avLst/>
          </a:prstGeom>
          <a:ln w="0">
            <a:noFill/>
          </a:ln>
        </p:spPr>
      </p:sp>
      <p:sp>
        <p:nvSpPr>
          <p:cNvPr id="1102"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3" name="PlaceHolder 1"/>
          <p:cNvSpPr>
            <a:spLocks noGrp="1"/>
          </p:cNvSpPr>
          <p:nvPr>
            <p:ph type="sldNum" idx="1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A9CA9993-E020-40FD-BB9E-2001FE85A1CB}"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04" name="PlaceHolder 2"/>
          <p:cNvSpPr>
            <a:spLocks noGrp="1"/>
          </p:cNvSpPr>
          <p:nvPr>
            <p:ph type="sldImg"/>
          </p:nvPr>
        </p:nvSpPr>
        <p:spPr>
          <a:xfrm>
            <a:off x="992160" y="768240"/>
            <a:ext cx="5112360" cy="3834360"/>
          </a:xfrm>
          <a:prstGeom prst="rect">
            <a:avLst/>
          </a:prstGeom>
          <a:ln w="0">
            <a:noFill/>
          </a:ln>
        </p:spPr>
      </p:sp>
      <p:sp>
        <p:nvSpPr>
          <p:cNvPr id="1105"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6" name="PlaceHolder 1"/>
          <p:cNvSpPr>
            <a:spLocks noGrp="1"/>
          </p:cNvSpPr>
          <p:nvPr>
            <p:ph type="sldNum" idx="1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73F46A5C-74CB-4071-A2DE-1D14F9A60747}"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07" name="PlaceHolder 2"/>
          <p:cNvSpPr>
            <a:spLocks noGrp="1"/>
          </p:cNvSpPr>
          <p:nvPr>
            <p:ph type="sldImg"/>
          </p:nvPr>
        </p:nvSpPr>
        <p:spPr>
          <a:xfrm>
            <a:off x="992160" y="768240"/>
            <a:ext cx="5112360" cy="3834360"/>
          </a:xfrm>
          <a:prstGeom prst="rect">
            <a:avLst/>
          </a:prstGeom>
          <a:ln w="0">
            <a:noFill/>
          </a:ln>
        </p:spPr>
      </p:sp>
      <p:sp>
        <p:nvSpPr>
          <p:cNvPr id="1108"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9" name="PlaceHolder 1"/>
          <p:cNvSpPr>
            <a:spLocks noGrp="1"/>
          </p:cNvSpPr>
          <p:nvPr>
            <p:ph type="sldNum" idx="1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9294B32A-5641-4848-A34A-356F650CA8D8}"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10" name="PlaceHolder 2"/>
          <p:cNvSpPr>
            <a:spLocks noGrp="1"/>
          </p:cNvSpPr>
          <p:nvPr>
            <p:ph type="sldImg"/>
          </p:nvPr>
        </p:nvSpPr>
        <p:spPr>
          <a:xfrm>
            <a:off x="992160" y="768240"/>
            <a:ext cx="5112360" cy="3834360"/>
          </a:xfrm>
          <a:prstGeom prst="rect">
            <a:avLst/>
          </a:prstGeom>
          <a:ln w="0">
            <a:noFill/>
          </a:ln>
        </p:spPr>
      </p:sp>
      <p:sp>
        <p:nvSpPr>
          <p:cNvPr id="1111"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2" name="PlaceHolder 1"/>
          <p:cNvSpPr>
            <a:spLocks noGrp="1"/>
          </p:cNvSpPr>
          <p:nvPr>
            <p:ph type="sldNum" idx="2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5AB50F9D-BE57-46FB-A8D9-D3B30847C034}"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13" name="PlaceHolder 2"/>
          <p:cNvSpPr>
            <a:spLocks noGrp="1"/>
          </p:cNvSpPr>
          <p:nvPr>
            <p:ph type="sldImg"/>
          </p:nvPr>
        </p:nvSpPr>
        <p:spPr>
          <a:xfrm>
            <a:off x="992160" y="768240"/>
            <a:ext cx="5112360" cy="3834360"/>
          </a:xfrm>
          <a:prstGeom prst="rect">
            <a:avLst/>
          </a:prstGeom>
          <a:ln w="0">
            <a:noFill/>
          </a:ln>
        </p:spPr>
      </p:sp>
      <p:sp>
        <p:nvSpPr>
          <p:cNvPr id="1114"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PlaceHolder 1"/>
          <p:cNvSpPr>
            <a:spLocks noGrp="1"/>
          </p:cNvSpPr>
          <p:nvPr>
            <p:ph type="sldNum" idx="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4539C25E-D86F-406A-A1CE-2579907FEE28}"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65" name="PlaceHolder 2"/>
          <p:cNvSpPr>
            <a:spLocks noGrp="1"/>
          </p:cNvSpPr>
          <p:nvPr>
            <p:ph type="sldImg"/>
          </p:nvPr>
        </p:nvSpPr>
        <p:spPr>
          <a:xfrm>
            <a:off x="992160" y="768240"/>
            <a:ext cx="5112360" cy="3834360"/>
          </a:xfrm>
          <a:prstGeom prst="rect">
            <a:avLst/>
          </a:prstGeom>
          <a:ln w="0">
            <a:noFill/>
          </a:ln>
        </p:spPr>
      </p:sp>
      <p:sp>
        <p:nvSpPr>
          <p:cNvPr id="1066"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5" name="PlaceHolder 1"/>
          <p:cNvSpPr>
            <a:spLocks noGrp="1"/>
          </p:cNvSpPr>
          <p:nvPr>
            <p:ph type="sldNum" idx="2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D3F08D85-3363-4BDC-8A47-F2A89844C96C}"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16" name="PlaceHolder 2"/>
          <p:cNvSpPr>
            <a:spLocks noGrp="1"/>
          </p:cNvSpPr>
          <p:nvPr>
            <p:ph type="sldImg"/>
          </p:nvPr>
        </p:nvSpPr>
        <p:spPr>
          <a:xfrm>
            <a:off x="992160" y="768240"/>
            <a:ext cx="5112360" cy="3834360"/>
          </a:xfrm>
          <a:prstGeom prst="rect">
            <a:avLst/>
          </a:prstGeom>
          <a:ln w="0">
            <a:noFill/>
          </a:ln>
        </p:spPr>
      </p:sp>
      <p:sp>
        <p:nvSpPr>
          <p:cNvPr id="1117"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8" name="PlaceHolder 1"/>
          <p:cNvSpPr>
            <a:spLocks noGrp="1"/>
          </p:cNvSpPr>
          <p:nvPr>
            <p:ph type="sldNum" idx="2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D7C9339-83CD-4447-A8E5-E092FD12946C}"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19" name="PlaceHolder 2"/>
          <p:cNvSpPr>
            <a:spLocks noGrp="1"/>
          </p:cNvSpPr>
          <p:nvPr>
            <p:ph type="sldImg"/>
          </p:nvPr>
        </p:nvSpPr>
        <p:spPr>
          <a:xfrm>
            <a:off x="992160" y="768240"/>
            <a:ext cx="5112360" cy="3834360"/>
          </a:xfrm>
          <a:prstGeom prst="rect">
            <a:avLst/>
          </a:prstGeom>
          <a:ln w="0">
            <a:noFill/>
          </a:ln>
        </p:spPr>
      </p:sp>
      <p:sp>
        <p:nvSpPr>
          <p:cNvPr id="1120"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1" name="PlaceHolder 1"/>
          <p:cNvSpPr>
            <a:spLocks noGrp="1"/>
          </p:cNvSpPr>
          <p:nvPr>
            <p:ph type="sldNum" idx="2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99FFB5C1-AEFA-4C89-9E3C-892E0DAF6ED0}"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22" name="PlaceHolder 2"/>
          <p:cNvSpPr>
            <a:spLocks noGrp="1"/>
          </p:cNvSpPr>
          <p:nvPr>
            <p:ph type="sldImg"/>
          </p:nvPr>
        </p:nvSpPr>
        <p:spPr>
          <a:xfrm>
            <a:off x="992160" y="768240"/>
            <a:ext cx="5112360" cy="3834360"/>
          </a:xfrm>
          <a:prstGeom prst="rect">
            <a:avLst/>
          </a:prstGeom>
          <a:ln w="0">
            <a:noFill/>
          </a:ln>
        </p:spPr>
      </p:sp>
      <p:sp>
        <p:nvSpPr>
          <p:cNvPr id="1123"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4" name="PlaceHolder 1"/>
          <p:cNvSpPr>
            <a:spLocks noGrp="1"/>
          </p:cNvSpPr>
          <p:nvPr>
            <p:ph type="sldNum" idx="2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CA958BCD-2030-485E-9440-7AB45F99A24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25" name="PlaceHolder 2"/>
          <p:cNvSpPr>
            <a:spLocks noGrp="1"/>
          </p:cNvSpPr>
          <p:nvPr>
            <p:ph type="sldImg"/>
          </p:nvPr>
        </p:nvSpPr>
        <p:spPr>
          <a:xfrm>
            <a:off x="992160" y="768240"/>
            <a:ext cx="5112360" cy="3834360"/>
          </a:xfrm>
          <a:prstGeom prst="rect">
            <a:avLst/>
          </a:prstGeom>
          <a:ln w="0">
            <a:noFill/>
          </a:ln>
        </p:spPr>
      </p:sp>
      <p:sp>
        <p:nvSpPr>
          <p:cNvPr id="1126"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7" name="PlaceHolder 1"/>
          <p:cNvSpPr>
            <a:spLocks noGrp="1"/>
          </p:cNvSpPr>
          <p:nvPr>
            <p:ph type="sldNum" idx="2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592D1DF1-3F8A-470F-852D-2014AD88DD6F}"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28" name="PlaceHolder 2"/>
          <p:cNvSpPr>
            <a:spLocks noGrp="1"/>
          </p:cNvSpPr>
          <p:nvPr>
            <p:ph type="sldImg"/>
          </p:nvPr>
        </p:nvSpPr>
        <p:spPr>
          <a:xfrm>
            <a:off x="992160" y="768240"/>
            <a:ext cx="5112360" cy="3834360"/>
          </a:xfrm>
          <a:prstGeom prst="rect">
            <a:avLst/>
          </a:prstGeom>
          <a:ln w="0">
            <a:noFill/>
          </a:ln>
        </p:spPr>
      </p:sp>
      <p:sp>
        <p:nvSpPr>
          <p:cNvPr id="1129"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0" name="PlaceHolder 1"/>
          <p:cNvSpPr>
            <a:spLocks noGrp="1"/>
          </p:cNvSpPr>
          <p:nvPr>
            <p:ph type="sldNum" idx="2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5BB081AD-4584-4EAE-8DFF-89BFEAB163BA}"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31" name="PlaceHolder 2"/>
          <p:cNvSpPr>
            <a:spLocks noGrp="1"/>
          </p:cNvSpPr>
          <p:nvPr>
            <p:ph type="sldImg"/>
          </p:nvPr>
        </p:nvSpPr>
        <p:spPr>
          <a:xfrm>
            <a:off x="992160" y="768240"/>
            <a:ext cx="5112360" cy="3834360"/>
          </a:xfrm>
          <a:prstGeom prst="rect">
            <a:avLst/>
          </a:prstGeom>
          <a:ln w="0">
            <a:noFill/>
          </a:ln>
        </p:spPr>
      </p:sp>
      <p:sp>
        <p:nvSpPr>
          <p:cNvPr id="1132"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3" name="PlaceHolder 1"/>
          <p:cNvSpPr>
            <a:spLocks noGrp="1"/>
          </p:cNvSpPr>
          <p:nvPr>
            <p:ph type="sldImg"/>
          </p:nvPr>
        </p:nvSpPr>
        <p:spPr>
          <a:xfrm>
            <a:off x="139680" y="768240"/>
            <a:ext cx="6817320" cy="3834360"/>
          </a:xfrm>
          <a:prstGeom prst="rect">
            <a:avLst/>
          </a:prstGeom>
          <a:ln w="0">
            <a:noFill/>
          </a:ln>
        </p:spPr>
      </p:sp>
      <p:sp>
        <p:nvSpPr>
          <p:cNvPr id="1134"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35" name="PlaceHolder 3"/>
          <p:cNvSpPr>
            <a:spLocks noGrp="1"/>
          </p:cNvSpPr>
          <p:nvPr>
            <p:ph type="sldNum" idx="2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88120F5-AD54-4C59-95AD-6C5BB114FDE5}"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6" name="PlaceHolder 1"/>
          <p:cNvSpPr>
            <a:spLocks noGrp="1"/>
          </p:cNvSpPr>
          <p:nvPr>
            <p:ph type="sldImg"/>
          </p:nvPr>
        </p:nvSpPr>
        <p:spPr>
          <a:xfrm>
            <a:off x="139680" y="768240"/>
            <a:ext cx="6817320" cy="3834360"/>
          </a:xfrm>
          <a:prstGeom prst="rect">
            <a:avLst/>
          </a:prstGeom>
          <a:ln w="0">
            <a:noFill/>
          </a:ln>
        </p:spPr>
      </p:sp>
      <p:sp>
        <p:nvSpPr>
          <p:cNvPr id="1137"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38" name="PlaceHolder 3"/>
          <p:cNvSpPr>
            <a:spLocks noGrp="1"/>
          </p:cNvSpPr>
          <p:nvPr>
            <p:ph type="sldNum" idx="2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A54F2356-872B-40FB-AB19-B8336082DF2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9" name="PlaceHolder 1"/>
          <p:cNvSpPr>
            <a:spLocks noGrp="1"/>
          </p:cNvSpPr>
          <p:nvPr>
            <p:ph type="sldImg"/>
          </p:nvPr>
        </p:nvSpPr>
        <p:spPr>
          <a:xfrm>
            <a:off x="139680" y="768240"/>
            <a:ext cx="6817320" cy="3834360"/>
          </a:xfrm>
          <a:prstGeom prst="rect">
            <a:avLst/>
          </a:prstGeom>
          <a:ln w="0">
            <a:noFill/>
          </a:ln>
        </p:spPr>
      </p:sp>
      <p:sp>
        <p:nvSpPr>
          <p:cNvPr id="1140"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41" name="PlaceHolder 3"/>
          <p:cNvSpPr>
            <a:spLocks noGrp="1"/>
          </p:cNvSpPr>
          <p:nvPr>
            <p:ph type="sldNum" idx="2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A274BEA-76E1-4868-9539-C1F27FC66845}"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2" name="PlaceHolder 1"/>
          <p:cNvSpPr>
            <a:spLocks noGrp="1"/>
          </p:cNvSpPr>
          <p:nvPr>
            <p:ph type="sldImg"/>
          </p:nvPr>
        </p:nvSpPr>
        <p:spPr>
          <a:xfrm>
            <a:off x="139680" y="768240"/>
            <a:ext cx="6817320" cy="3834360"/>
          </a:xfrm>
          <a:prstGeom prst="rect">
            <a:avLst/>
          </a:prstGeom>
          <a:ln w="0">
            <a:noFill/>
          </a:ln>
        </p:spPr>
      </p:sp>
      <p:sp>
        <p:nvSpPr>
          <p:cNvPr id="1143"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44" name="PlaceHolder 3"/>
          <p:cNvSpPr>
            <a:spLocks noGrp="1"/>
          </p:cNvSpPr>
          <p:nvPr>
            <p:ph type="sldNum" idx="3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B51869EA-ACE3-4DB2-BF7E-08A9E86EA823}"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7" name="PlaceHolder 1"/>
          <p:cNvSpPr>
            <a:spLocks noGrp="1"/>
          </p:cNvSpPr>
          <p:nvPr>
            <p:ph type="sldNum" idx="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C0FFB325-3D5B-48E7-8195-D0A39069E8AB}"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68" name="PlaceHolder 2"/>
          <p:cNvSpPr>
            <a:spLocks noGrp="1"/>
          </p:cNvSpPr>
          <p:nvPr>
            <p:ph type="sldImg"/>
          </p:nvPr>
        </p:nvSpPr>
        <p:spPr>
          <a:xfrm>
            <a:off x="992160" y="768240"/>
            <a:ext cx="5112360" cy="3834360"/>
          </a:xfrm>
          <a:prstGeom prst="rect">
            <a:avLst/>
          </a:prstGeom>
          <a:ln w="0">
            <a:noFill/>
          </a:ln>
        </p:spPr>
      </p:sp>
      <p:sp>
        <p:nvSpPr>
          <p:cNvPr id="1069"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5" name="PlaceHolder 1"/>
          <p:cNvSpPr>
            <a:spLocks noGrp="1"/>
          </p:cNvSpPr>
          <p:nvPr>
            <p:ph type="sldImg"/>
          </p:nvPr>
        </p:nvSpPr>
        <p:spPr>
          <a:xfrm>
            <a:off x="139680" y="768240"/>
            <a:ext cx="6817320" cy="3834360"/>
          </a:xfrm>
          <a:prstGeom prst="rect">
            <a:avLst/>
          </a:prstGeom>
          <a:ln w="0">
            <a:noFill/>
          </a:ln>
        </p:spPr>
      </p:sp>
      <p:sp>
        <p:nvSpPr>
          <p:cNvPr id="1146"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47" name="PlaceHolder 3"/>
          <p:cNvSpPr>
            <a:spLocks noGrp="1"/>
          </p:cNvSpPr>
          <p:nvPr>
            <p:ph type="sldNum" idx="3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AB479E3E-D6CE-447B-8FE4-135B1873E637}"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8" name="PlaceHolder 1"/>
          <p:cNvSpPr>
            <a:spLocks noGrp="1"/>
          </p:cNvSpPr>
          <p:nvPr>
            <p:ph type="sldImg"/>
          </p:nvPr>
        </p:nvSpPr>
        <p:spPr>
          <a:xfrm>
            <a:off x="139680" y="768240"/>
            <a:ext cx="6817320" cy="3834360"/>
          </a:xfrm>
          <a:prstGeom prst="rect">
            <a:avLst/>
          </a:prstGeom>
          <a:ln w="0">
            <a:noFill/>
          </a:ln>
        </p:spPr>
      </p:sp>
      <p:sp>
        <p:nvSpPr>
          <p:cNvPr id="1149"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50" name="PlaceHolder 3"/>
          <p:cNvSpPr>
            <a:spLocks noGrp="1"/>
          </p:cNvSpPr>
          <p:nvPr>
            <p:ph type="sldNum" idx="3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4A8D913B-267D-4942-84B4-E5C1F8A8560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1" name="PlaceHolder 1"/>
          <p:cNvSpPr>
            <a:spLocks noGrp="1"/>
          </p:cNvSpPr>
          <p:nvPr>
            <p:ph type="sldImg"/>
          </p:nvPr>
        </p:nvSpPr>
        <p:spPr>
          <a:xfrm>
            <a:off x="139680" y="768240"/>
            <a:ext cx="6817320" cy="3834360"/>
          </a:xfrm>
          <a:prstGeom prst="rect">
            <a:avLst/>
          </a:prstGeom>
          <a:ln w="0">
            <a:noFill/>
          </a:ln>
        </p:spPr>
      </p:sp>
      <p:sp>
        <p:nvSpPr>
          <p:cNvPr id="1152"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53" name="PlaceHolder 3"/>
          <p:cNvSpPr>
            <a:spLocks noGrp="1"/>
          </p:cNvSpPr>
          <p:nvPr>
            <p:ph type="sldNum" idx="3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829EC3DA-5372-4D95-89C4-09CA811D8947}"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4" name="PlaceHolder 1"/>
          <p:cNvSpPr>
            <a:spLocks noGrp="1"/>
          </p:cNvSpPr>
          <p:nvPr>
            <p:ph type="sldImg"/>
          </p:nvPr>
        </p:nvSpPr>
        <p:spPr>
          <a:xfrm>
            <a:off x="139680" y="768240"/>
            <a:ext cx="6817320" cy="3834360"/>
          </a:xfrm>
          <a:prstGeom prst="rect">
            <a:avLst/>
          </a:prstGeom>
          <a:ln w="0">
            <a:noFill/>
          </a:ln>
        </p:spPr>
      </p:sp>
      <p:sp>
        <p:nvSpPr>
          <p:cNvPr id="1155"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56" name="PlaceHolder 3"/>
          <p:cNvSpPr>
            <a:spLocks noGrp="1"/>
          </p:cNvSpPr>
          <p:nvPr>
            <p:ph type="sldNum" idx="3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605184FC-A05E-4A71-A14F-7050632093DF}"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7" name="PlaceHolder 1"/>
          <p:cNvSpPr>
            <a:spLocks noGrp="1"/>
          </p:cNvSpPr>
          <p:nvPr>
            <p:ph type="sldImg"/>
          </p:nvPr>
        </p:nvSpPr>
        <p:spPr>
          <a:xfrm>
            <a:off x="139680" y="768240"/>
            <a:ext cx="6817320" cy="3834360"/>
          </a:xfrm>
          <a:prstGeom prst="rect">
            <a:avLst/>
          </a:prstGeom>
          <a:ln w="0">
            <a:noFill/>
          </a:ln>
        </p:spPr>
      </p:sp>
      <p:sp>
        <p:nvSpPr>
          <p:cNvPr id="1158"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59" name="PlaceHolder 3"/>
          <p:cNvSpPr>
            <a:spLocks noGrp="1"/>
          </p:cNvSpPr>
          <p:nvPr>
            <p:ph type="sldNum" idx="3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F14F8AE5-7038-4D0C-B3B3-D6954C5F70DB}"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0" name="PlaceHolder 1"/>
          <p:cNvSpPr>
            <a:spLocks noGrp="1"/>
          </p:cNvSpPr>
          <p:nvPr>
            <p:ph type="sldImg"/>
          </p:nvPr>
        </p:nvSpPr>
        <p:spPr>
          <a:xfrm>
            <a:off x="139680" y="768240"/>
            <a:ext cx="6817320" cy="3834360"/>
          </a:xfrm>
          <a:prstGeom prst="rect">
            <a:avLst/>
          </a:prstGeom>
          <a:ln w="0">
            <a:noFill/>
          </a:ln>
        </p:spPr>
      </p:sp>
      <p:sp>
        <p:nvSpPr>
          <p:cNvPr id="1161"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62" name="PlaceHolder 3"/>
          <p:cNvSpPr>
            <a:spLocks noGrp="1"/>
          </p:cNvSpPr>
          <p:nvPr>
            <p:ph type="sldNum" idx="3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70CFCE9F-A307-472C-BE78-6A2F8E84B2AE}"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3" name="PlaceHolder 1"/>
          <p:cNvSpPr>
            <a:spLocks noGrp="1"/>
          </p:cNvSpPr>
          <p:nvPr>
            <p:ph type="sldImg"/>
          </p:nvPr>
        </p:nvSpPr>
        <p:spPr>
          <a:xfrm>
            <a:off x="139680" y="768240"/>
            <a:ext cx="6817320" cy="3834360"/>
          </a:xfrm>
          <a:prstGeom prst="rect">
            <a:avLst/>
          </a:prstGeom>
          <a:ln w="0">
            <a:noFill/>
          </a:ln>
        </p:spPr>
      </p:sp>
      <p:sp>
        <p:nvSpPr>
          <p:cNvPr id="1164"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65" name="PlaceHolder 3"/>
          <p:cNvSpPr>
            <a:spLocks noGrp="1"/>
          </p:cNvSpPr>
          <p:nvPr>
            <p:ph type="sldNum" idx="3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05BC81BA-C81B-44FB-B886-03DF691C0C72}"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6" name="PlaceHolder 1"/>
          <p:cNvSpPr>
            <a:spLocks noGrp="1"/>
          </p:cNvSpPr>
          <p:nvPr>
            <p:ph type="sldImg"/>
          </p:nvPr>
        </p:nvSpPr>
        <p:spPr>
          <a:xfrm>
            <a:off x="139680" y="768240"/>
            <a:ext cx="6817320" cy="3834360"/>
          </a:xfrm>
          <a:prstGeom prst="rect">
            <a:avLst/>
          </a:prstGeom>
          <a:ln w="0">
            <a:noFill/>
          </a:ln>
        </p:spPr>
      </p:sp>
      <p:sp>
        <p:nvSpPr>
          <p:cNvPr id="1167"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68" name="PlaceHolder 3"/>
          <p:cNvSpPr>
            <a:spLocks noGrp="1"/>
          </p:cNvSpPr>
          <p:nvPr>
            <p:ph type="sldNum" idx="3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F4A97617-DFF7-42A8-A68D-998EBB305F5A}"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9" name="PlaceHolder 1"/>
          <p:cNvSpPr>
            <a:spLocks noGrp="1"/>
          </p:cNvSpPr>
          <p:nvPr>
            <p:ph type="sldImg"/>
          </p:nvPr>
        </p:nvSpPr>
        <p:spPr>
          <a:xfrm>
            <a:off x="139680" y="768240"/>
            <a:ext cx="6817320" cy="3834360"/>
          </a:xfrm>
          <a:prstGeom prst="rect">
            <a:avLst/>
          </a:prstGeom>
          <a:ln w="0">
            <a:noFill/>
          </a:ln>
        </p:spPr>
      </p:sp>
      <p:sp>
        <p:nvSpPr>
          <p:cNvPr id="1170"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71" name="PlaceHolder 3"/>
          <p:cNvSpPr>
            <a:spLocks noGrp="1"/>
          </p:cNvSpPr>
          <p:nvPr>
            <p:ph type="sldNum" idx="3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F683F44-E3CE-49A9-B6C6-D60884CD9002}"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2" name="PlaceHolder 1"/>
          <p:cNvSpPr>
            <a:spLocks noGrp="1"/>
          </p:cNvSpPr>
          <p:nvPr>
            <p:ph type="sldImg"/>
          </p:nvPr>
        </p:nvSpPr>
        <p:spPr>
          <a:xfrm>
            <a:off x="139680" y="768240"/>
            <a:ext cx="6817320" cy="3834360"/>
          </a:xfrm>
          <a:prstGeom prst="rect">
            <a:avLst/>
          </a:prstGeom>
          <a:ln w="0">
            <a:noFill/>
          </a:ln>
        </p:spPr>
      </p:sp>
      <p:sp>
        <p:nvSpPr>
          <p:cNvPr id="1173"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74" name="PlaceHolder 3"/>
          <p:cNvSpPr>
            <a:spLocks noGrp="1"/>
          </p:cNvSpPr>
          <p:nvPr>
            <p:ph type="sldNum" idx="4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87A27C56-0C06-446B-9BD0-5DDAAA02E10F}"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0" name="PlaceHolder 1"/>
          <p:cNvSpPr>
            <a:spLocks noGrp="1"/>
          </p:cNvSpPr>
          <p:nvPr>
            <p:ph type="sldNum" idx="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329486E1-6CED-4D1D-BD48-2EF253EC40AD}"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71" name="PlaceHolder 2"/>
          <p:cNvSpPr>
            <a:spLocks noGrp="1"/>
          </p:cNvSpPr>
          <p:nvPr>
            <p:ph type="sldImg"/>
          </p:nvPr>
        </p:nvSpPr>
        <p:spPr>
          <a:xfrm>
            <a:off x="992160" y="768240"/>
            <a:ext cx="5112360" cy="3834360"/>
          </a:xfrm>
          <a:prstGeom prst="rect">
            <a:avLst/>
          </a:prstGeom>
          <a:ln w="0">
            <a:noFill/>
          </a:ln>
        </p:spPr>
      </p:sp>
      <p:sp>
        <p:nvSpPr>
          <p:cNvPr id="1072"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5" name="PlaceHolder 1"/>
          <p:cNvSpPr>
            <a:spLocks noGrp="1"/>
          </p:cNvSpPr>
          <p:nvPr>
            <p:ph type="sldImg"/>
          </p:nvPr>
        </p:nvSpPr>
        <p:spPr>
          <a:xfrm>
            <a:off x="139680" y="768240"/>
            <a:ext cx="6817320" cy="3834360"/>
          </a:xfrm>
          <a:prstGeom prst="rect">
            <a:avLst/>
          </a:prstGeom>
          <a:ln w="0">
            <a:noFill/>
          </a:ln>
        </p:spPr>
      </p:sp>
      <p:sp>
        <p:nvSpPr>
          <p:cNvPr id="1176"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77" name="PlaceHolder 3"/>
          <p:cNvSpPr>
            <a:spLocks noGrp="1"/>
          </p:cNvSpPr>
          <p:nvPr>
            <p:ph type="sldNum" idx="4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B5CA9FCA-8685-4806-82C6-ACF9785D840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8" name="PlaceHolder 1"/>
          <p:cNvSpPr>
            <a:spLocks noGrp="1"/>
          </p:cNvSpPr>
          <p:nvPr>
            <p:ph type="sldImg"/>
          </p:nvPr>
        </p:nvSpPr>
        <p:spPr>
          <a:xfrm>
            <a:off x="139680" y="768240"/>
            <a:ext cx="6817320" cy="3834360"/>
          </a:xfrm>
          <a:prstGeom prst="rect">
            <a:avLst/>
          </a:prstGeom>
          <a:ln w="0">
            <a:noFill/>
          </a:ln>
        </p:spPr>
      </p:sp>
      <p:sp>
        <p:nvSpPr>
          <p:cNvPr id="1179" name="PlaceHolder 2"/>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
        <p:nvSpPr>
          <p:cNvPr id="1180" name="PlaceHolder 3"/>
          <p:cNvSpPr>
            <a:spLocks noGrp="1"/>
          </p:cNvSpPr>
          <p:nvPr>
            <p:ph type="sldNum" idx="4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8DDA6935-9252-4B59-AC96-3CE7A8618D4B}"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1" name="PlaceHolder 1"/>
          <p:cNvSpPr>
            <a:spLocks noGrp="1"/>
          </p:cNvSpPr>
          <p:nvPr>
            <p:ph type="sldNum" idx="4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6DF364F7-7961-4A0F-9914-96AC8A054ACE}"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82" name="PlaceHolder 2"/>
          <p:cNvSpPr>
            <a:spLocks noGrp="1"/>
          </p:cNvSpPr>
          <p:nvPr>
            <p:ph type="sldImg"/>
          </p:nvPr>
        </p:nvSpPr>
        <p:spPr>
          <a:xfrm>
            <a:off x="992160" y="768240"/>
            <a:ext cx="5112360" cy="3834360"/>
          </a:xfrm>
          <a:prstGeom prst="rect">
            <a:avLst/>
          </a:prstGeom>
          <a:ln w="0">
            <a:noFill/>
          </a:ln>
        </p:spPr>
      </p:sp>
      <p:sp>
        <p:nvSpPr>
          <p:cNvPr id="1183"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4" name="PlaceHolder 1"/>
          <p:cNvSpPr>
            <a:spLocks noGrp="1"/>
          </p:cNvSpPr>
          <p:nvPr>
            <p:ph type="sldNum" idx="4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87ABCB99-025D-49AD-B24E-6EC68873A2F6}"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85" name="PlaceHolder 2"/>
          <p:cNvSpPr>
            <a:spLocks noGrp="1"/>
          </p:cNvSpPr>
          <p:nvPr>
            <p:ph type="sldImg"/>
          </p:nvPr>
        </p:nvSpPr>
        <p:spPr>
          <a:xfrm>
            <a:off x="992160" y="768240"/>
            <a:ext cx="5112360" cy="3834360"/>
          </a:xfrm>
          <a:prstGeom prst="rect">
            <a:avLst/>
          </a:prstGeom>
          <a:ln w="0">
            <a:noFill/>
          </a:ln>
        </p:spPr>
      </p:sp>
      <p:sp>
        <p:nvSpPr>
          <p:cNvPr id="1186"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7" name="PlaceHolder 1"/>
          <p:cNvSpPr>
            <a:spLocks noGrp="1"/>
          </p:cNvSpPr>
          <p:nvPr>
            <p:ph type="sldNum" idx="4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2D0F9B7C-C512-4675-87F3-207073D8DBBE}"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88" name="PlaceHolder 2"/>
          <p:cNvSpPr>
            <a:spLocks noGrp="1"/>
          </p:cNvSpPr>
          <p:nvPr>
            <p:ph type="sldImg"/>
          </p:nvPr>
        </p:nvSpPr>
        <p:spPr>
          <a:xfrm>
            <a:off x="992160" y="768240"/>
            <a:ext cx="5112360" cy="3834360"/>
          </a:xfrm>
          <a:prstGeom prst="rect">
            <a:avLst/>
          </a:prstGeom>
          <a:ln w="0">
            <a:noFill/>
          </a:ln>
        </p:spPr>
      </p:sp>
      <p:sp>
        <p:nvSpPr>
          <p:cNvPr id="1189"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0" name="PlaceHolder 1"/>
          <p:cNvSpPr>
            <a:spLocks noGrp="1"/>
          </p:cNvSpPr>
          <p:nvPr>
            <p:ph type="sldNum" idx="4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26FF99D8-9E4C-4387-996D-DE0DFD5C5C9B}"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91" name="PlaceHolder 2"/>
          <p:cNvSpPr>
            <a:spLocks noGrp="1"/>
          </p:cNvSpPr>
          <p:nvPr>
            <p:ph type="sldImg"/>
          </p:nvPr>
        </p:nvSpPr>
        <p:spPr>
          <a:xfrm>
            <a:off x="992160" y="768240"/>
            <a:ext cx="5112360" cy="3834360"/>
          </a:xfrm>
          <a:prstGeom prst="rect">
            <a:avLst/>
          </a:prstGeom>
          <a:ln w="0">
            <a:noFill/>
          </a:ln>
        </p:spPr>
      </p:sp>
      <p:sp>
        <p:nvSpPr>
          <p:cNvPr id="1192"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3" name="PlaceHolder 1"/>
          <p:cNvSpPr>
            <a:spLocks noGrp="1"/>
          </p:cNvSpPr>
          <p:nvPr>
            <p:ph type="sldNum" idx="4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58DE180E-16CD-4751-8198-1334731BD853}"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94" name="PlaceHolder 2"/>
          <p:cNvSpPr>
            <a:spLocks noGrp="1"/>
          </p:cNvSpPr>
          <p:nvPr>
            <p:ph type="sldImg"/>
          </p:nvPr>
        </p:nvSpPr>
        <p:spPr>
          <a:xfrm>
            <a:off x="992160" y="768240"/>
            <a:ext cx="5112360" cy="3834360"/>
          </a:xfrm>
          <a:prstGeom prst="rect">
            <a:avLst/>
          </a:prstGeom>
          <a:ln w="0">
            <a:noFill/>
          </a:ln>
        </p:spPr>
      </p:sp>
      <p:sp>
        <p:nvSpPr>
          <p:cNvPr id="1195"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6" name="PlaceHolder 1"/>
          <p:cNvSpPr>
            <a:spLocks noGrp="1"/>
          </p:cNvSpPr>
          <p:nvPr>
            <p:ph type="sldNum" idx="4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CE80A105-A645-4F79-AD45-0BD6708BA806}"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197" name="PlaceHolder 2"/>
          <p:cNvSpPr>
            <a:spLocks noGrp="1"/>
          </p:cNvSpPr>
          <p:nvPr>
            <p:ph type="sldImg"/>
          </p:nvPr>
        </p:nvSpPr>
        <p:spPr>
          <a:xfrm>
            <a:off x="992160" y="768240"/>
            <a:ext cx="5112360" cy="3834360"/>
          </a:xfrm>
          <a:prstGeom prst="rect">
            <a:avLst/>
          </a:prstGeom>
          <a:ln w="0">
            <a:noFill/>
          </a:ln>
        </p:spPr>
      </p:sp>
      <p:sp>
        <p:nvSpPr>
          <p:cNvPr id="1198"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9" name="PlaceHolder 1"/>
          <p:cNvSpPr>
            <a:spLocks noGrp="1"/>
          </p:cNvSpPr>
          <p:nvPr>
            <p:ph type="sldNum" idx="4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4FCCC76A-0745-4791-ABDB-F5B28D0845F9}"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00" name="PlaceHolder 2"/>
          <p:cNvSpPr>
            <a:spLocks noGrp="1"/>
          </p:cNvSpPr>
          <p:nvPr>
            <p:ph type="sldImg"/>
          </p:nvPr>
        </p:nvSpPr>
        <p:spPr>
          <a:xfrm>
            <a:off x="992160" y="768240"/>
            <a:ext cx="5112360" cy="3834360"/>
          </a:xfrm>
          <a:prstGeom prst="rect">
            <a:avLst/>
          </a:prstGeom>
          <a:ln w="0">
            <a:noFill/>
          </a:ln>
        </p:spPr>
      </p:sp>
      <p:sp>
        <p:nvSpPr>
          <p:cNvPr id="1201"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2" name="PlaceHolder 1"/>
          <p:cNvSpPr>
            <a:spLocks noGrp="1"/>
          </p:cNvSpPr>
          <p:nvPr>
            <p:ph type="sldNum" idx="5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43B84808-B80E-4F00-AC61-C9AF8E74B2F7}"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03" name="PlaceHolder 2"/>
          <p:cNvSpPr>
            <a:spLocks noGrp="1"/>
          </p:cNvSpPr>
          <p:nvPr>
            <p:ph type="sldImg"/>
          </p:nvPr>
        </p:nvSpPr>
        <p:spPr>
          <a:xfrm>
            <a:off x="992160" y="768240"/>
            <a:ext cx="5112360" cy="3834360"/>
          </a:xfrm>
          <a:prstGeom prst="rect">
            <a:avLst/>
          </a:prstGeom>
          <a:ln w="0">
            <a:noFill/>
          </a:ln>
        </p:spPr>
      </p:sp>
      <p:sp>
        <p:nvSpPr>
          <p:cNvPr id="1204"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3" name="PlaceHolder 1"/>
          <p:cNvSpPr>
            <a:spLocks noGrp="1"/>
          </p:cNvSpPr>
          <p:nvPr>
            <p:ph type="sldNum" idx="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8162DF71-1C9C-4A5D-AF78-344F46680D36}"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74" name="PlaceHolder 2"/>
          <p:cNvSpPr>
            <a:spLocks noGrp="1"/>
          </p:cNvSpPr>
          <p:nvPr>
            <p:ph type="sldImg"/>
          </p:nvPr>
        </p:nvSpPr>
        <p:spPr>
          <a:xfrm>
            <a:off x="992160" y="768240"/>
            <a:ext cx="5112360" cy="3834360"/>
          </a:xfrm>
          <a:prstGeom prst="rect">
            <a:avLst/>
          </a:prstGeom>
          <a:ln w="0">
            <a:noFill/>
          </a:ln>
        </p:spPr>
      </p:sp>
      <p:sp>
        <p:nvSpPr>
          <p:cNvPr id="1075"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5" name="PlaceHolder 1"/>
          <p:cNvSpPr>
            <a:spLocks noGrp="1"/>
          </p:cNvSpPr>
          <p:nvPr>
            <p:ph type="sldNum" idx="5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CF7A7B61-CDF4-47B3-A8E7-BCB970C9F536}"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06" name="PlaceHolder 2"/>
          <p:cNvSpPr>
            <a:spLocks noGrp="1"/>
          </p:cNvSpPr>
          <p:nvPr>
            <p:ph type="sldImg"/>
          </p:nvPr>
        </p:nvSpPr>
        <p:spPr>
          <a:xfrm>
            <a:off x="992160" y="768240"/>
            <a:ext cx="5112360" cy="3834360"/>
          </a:xfrm>
          <a:prstGeom prst="rect">
            <a:avLst/>
          </a:prstGeom>
          <a:ln w="0">
            <a:noFill/>
          </a:ln>
        </p:spPr>
      </p:sp>
      <p:sp>
        <p:nvSpPr>
          <p:cNvPr id="1207"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8" name="PlaceHolder 1"/>
          <p:cNvSpPr>
            <a:spLocks noGrp="1"/>
          </p:cNvSpPr>
          <p:nvPr>
            <p:ph type="sldNum" idx="5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2E2F5DD9-48EB-4613-B90C-12448F479B34}"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09" name="PlaceHolder 2"/>
          <p:cNvSpPr>
            <a:spLocks noGrp="1"/>
          </p:cNvSpPr>
          <p:nvPr>
            <p:ph type="sldImg"/>
          </p:nvPr>
        </p:nvSpPr>
        <p:spPr>
          <a:xfrm>
            <a:off x="992160" y="768240"/>
            <a:ext cx="5112360" cy="3834360"/>
          </a:xfrm>
          <a:prstGeom prst="rect">
            <a:avLst/>
          </a:prstGeom>
          <a:ln w="0">
            <a:noFill/>
          </a:ln>
        </p:spPr>
      </p:sp>
      <p:sp>
        <p:nvSpPr>
          <p:cNvPr id="1210"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1" name="PlaceHolder 1"/>
          <p:cNvSpPr>
            <a:spLocks noGrp="1"/>
          </p:cNvSpPr>
          <p:nvPr>
            <p:ph type="sldNum" idx="5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095AE6A-1ABC-4EF4-BAFE-D62136C0A0B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12" name="PlaceHolder 2"/>
          <p:cNvSpPr>
            <a:spLocks noGrp="1"/>
          </p:cNvSpPr>
          <p:nvPr>
            <p:ph type="sldImg"/>
          </p:nvPr>
        </p:nvSpPr>
        <p:spPr>
          <a:xfrm>
            <a:off x="992160" y="768240"/>
            <a:ext cx="5112360" cy="3834360"/>
          </a:xfrm>
          <a:prstGeom prst="rect">
            <a:avLst/>
          </a:prstGeom>
          <a:ln w="0">
            <a:noFill/>
          </a:ln>
        </p:spPr>
      </p:sp>
      <p:sp>
        <p:nvSpPr>
          <p:cNvPr id="1213"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4" name="PlaceHolder 1"/>
          <p:cNvSpPr>
            <a:spLocks noGrp="1"/>
          </p:cNvSpPr>
          <p:nvPr>
            <p:ph type="sldNum" idx="5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30B1EF29-5E78-4FF6-A1B9-7DC338AC1546}"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15" name="PlaceHolder 2"/>
          <p:cNvSpPr>
            <a:spLocks noGrp="1"/>
          </p:cNvSpPr>
          <p:nvPr>
            <p:ph type="sldImg"/>
          </p:nvPr>
        </p:nvSpPr>
        <p:spPr>
          <a:xfrm>
            <a:off x="992160" y="768240"/>
            <a:ext cx="5112360" cy="3834360"/>
          </a:xfrm>
          <a:prstGeom prst="rect">
            <a:avLst/>
          </a:prstGeom>
          <a:ln w="0">
            <a:noFill/>
          </a:ln>
        </p:spPr>
      </p:sp>
      <p:sp>
        <p:nvSpPr>
          <p:cNvPr id="1216"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7" name="PlaceHolder 1"/>
          <p:cNvSpPr>
            <a:spLocks noGrp="1"/>
          </p:cNvSpPr>
          <p:nvPr>
            <p:ph type="sldNum" idx="5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C202103C-42CE-4607-8360-79E2CC251277}"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18" name="PlaceHolder 2"/>
          <p:cNvSpPr>
            <a:spLocks noGrp="1"/>
          </p:cNvSpPr>
          <p:nvPr>
            <p:ph type="sldImg"/>
          </p:nvPr>
        </p:nvSpPr>
        <p:spPr>
          <a:xfrm>
            <a:off x="992160" y="768240"/>
            <a:ext cx="5112360" cy="3834360"/>
          </a:xfrm>
          <a:prstGeom prst="rect">
            <a:avLst/>
          </a:prstGeom>
          <a:ln w="0">
            <a:noFill/>
          </a:ln>
        </p:spPr>
      </p:sp>
      <p:sp>
        <p:nvSpPr>
          <p:cNvPr id="1219"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0" name="PlaceHolder 1"/>
          <p:cNvSpPr>
            <a:spLocks noGrp="1"/>
          </p:cNvSpPr>
          <p:nvPr>
            <p:ph type="sldNum" idx="5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FC6503E8-36FB-41AE-AA26-6C1BFB7656B3}"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21" name="PlaceHolder 2"/>
          <p:cNvSpPr>
            <a:spLocks noGrp="1"/>
          </p:cNvSpPr>
          <p:nvPr>
            <p:ph type="sldImg"/>
          </p:nvPr>
        </p:nvSpPr>
        <p:spPr>
          <a:xfrm>
            <a:off x="992160" y="768240"/>
            <a:ext cx="5112360" cy="3834360"/>
          </a:xfrm>
          <a:prstGeom prst="rect">
            <a:avLst/>
          </a:prstGeom>
          <a:ln w="0">
            <a:noFill/>
          </a:ln>
        </p:spPr>
      </p:sp>
      <p:sp>
        <p:nvSpPr>
          <p:cNvPr id="1222"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3" name="PlaceHolder 1"/>
          <p:cNvSpPr>
            <a:spLocks noGrp="1"/>
          </p:cNvSpPr>
          <p:nvPr>
            <p:ph type="sldNum" idx="5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DB73976-1DAA-422B-A4B7-91C5C2E128B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24" name="PlaceHolder 2"/>
          <p:cNvSpPr>
            <a:spLocks noGrp="1"/>
          </p:cNvSpPr>
          <p:nvPr>
            <p:ph type="sldImg"/>
          </p:nvPr>
        </p:nvSpPr>
        <p:spPr>
          <a:xfrm>
            <a:off x="992160" y="768240"/>
            <a:ext cx="5112360" cy="3834360"/>
          </a:xfrm>
          <a:prstGeom prst="rect">
            <a:avLst/>
          </a:prstGeom>
          <a:ln w="0">
            <a:noFill/>
          </a:ln>
        </p:spPr>
      </p:sp>
      <p:sp>
        <p:nvSpPr>
          <p:cNvPr id="1225"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6" name="PlaceHolder 1"/>
          <p:cNvSpPr>
            <a:spLocks noGrp="1"/>
          </p:cNvSpPr>
          <p:nvPr>
            <p:ph type="sldNum" idx="5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22173474-FC8B-4D8C-89F1-2666C2D7C603}"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27" name="PlaceHolder 2"/>
          <p:cNvSpPr>
            <a:spLocks noGrp="1"/>
          </p:cNvSpPr>
          <p:nvPr>
            <p:ph type="sldImg"/>
          </p:nvPr>
        </p:nvSpPr>
        <p:spPr>
          <a:xfrm>
            <a:off x="992160" y="768240"/>
            <a:ext cx="5112360" cy="3834360"/>
          </a:xfrm>
          <a:prstGeom prst="rect">
            <a:avLst/>
          </a:prstGeom>
          <a:ln w="0">
            <a:noFill/>
          </a:ln>
        </p:spPr>
      </p:sp>
      <p:sp>
        <p:nvSpPr>
          <p:cNvPr id="1228"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9" name="PlaceHolder 1"/>
          <p:cNvSpPr>
            <a:spLocks noGrp="1"/>
          </p:cNvSpPr>
          <p:nvPr>
            <p:ph type="sldNum" idx="5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15334229-353B-43EC-87C0-EA8CB127110E}"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30" name="PlaceHolder 2"/>
          <p:cNvSpPr>
            <a:spLocks noGrp="1"/>
          </p:cNvSpPr>
          <p:nvPr>
            <p:ph type="sldImg"/>
          </p:nvPr>
        </p:nvSpPr>
        <p:spPr>
          <a:xfrm>
            <a:off x="992160" y="768240"/>
            <a:ext cx="5112360" cy="3834360"/>
          </a:xfrm>
          <a:prstGeom prst="rect">
            <a:avLst/>
          </a:prstGeom>
          <a:ln w="0">
            <a:noFill/>
          </a:ln>
        </p:spPr>
      </p:sp>
      <p:sp>
        <p:nvSpPr>
          <p:cNvPr id="1231"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2" name="PlaceHolder 1"/>
          <p:cNvSpPr>
            <a:spLocks noGrp="1"/>
          </p:cNvSpPr>
          <p:nvPr>
            <p:ph type="sldNum" idx="6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0D19C80A-D68A-4D24-9DC3-31C3D1755546}"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33" name="PlaceHolder 2"/>
          <p:cNvSpPr>
            <a:spLocks noGrp="1"/>
          </p:cNvSpPr>
          <p:nvPr>
            <p:ph type="sldImg"/>
          </p:nvPr>
        </p:nvSpPr>
        <p:spPr>
          <a:xfrm>
            <a:off x="992160" y="768240"/>
            <a:ext cx="5112360" cy="3834360"/>
          </a:xfrm>
          <a:prstGeom prst="rect">
            <a:avLst/>
          </a:prstGeom>
          <a:ln w="0">
            <a:noFill/>
          </a:ln>
        </p:spPr>
      </p:sp>
      <p:sp>
        <p:nvSpPr>
          <p:cNvPr id="1234"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6" name="PlaceHolder 1"/>
          <p:cNvSpPr>
            <a:spLocks noGrp="1"/>
          </p:cNvSpPr>
          <p:nvPr>
            <p:ph type="sldNum" idx="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632E2190-FB83-4A0D-B311-72AE12939549}"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77" name="PlaceHolder 2"/>
          <p:cNvSpPr>
            <a:spLocks noGrp="1"/>
          </p:cNvSpPr>
          <p:nvPr>
            <p:ph type="sldImg"/>
          </p:nvPr>
        </p:nvSpPr>
        <p:spPr>
          <a:xfrm>
            <a:off x="992160" y="768240"/>
            <a:ext cx="5112360" cy="3834360"/>
          </a:xfrm>
          <a:prstGeom prst="rect">
            <a:avLst/>
          </a:prstGeom>
          <a:ln w="0">
            <a:noFill/>
          </a:ln>
        </p:spPr>
      </p:sp>
      <p:sp>
        <p:nvSpPr>
          <p:cNvPr id="1078"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5" name="PlaceHolder 1"/>
          <p:cNvSpPr>
            <a:spLocks noGrp="1"/>
          </p:cNvSpPr>
          <p:nvPr>
            <p:ph type="sldNum" idx="6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E3D6AE0D-A06A-4268-A350-439D730FA7E4}"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36" name="PlaceHolder 2"/>
          <p:cNvSpPr>
            <a:spLocks noGrp="1"/>
          </p:cNvSpPr>
          <p:nvPr>
            <p:ph type="sldImg"/>
          </p:nvPr>
        </p:nvSpPr>
        <p:spPr>
          <a:xfrm>
            <a:off x="992160" y="768240"/>
            <a:ext cx="5112360" cy="3834360"/>
          </a:xfrm>
          <a:prstGeom prst="rect">
            <a:avLst/>
          </a:prstGeom>
          <a:ln w="0">
            <a:noFill/>
          </a:ln>
        </p:spPr>
      </p:sp>
      <p:sp>
        <p:nvSpPr>
          <p:cNvPr id="1237"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8" name="PlaceHolder 1"/>
          <p:cNvSpPr>
            <a:spLocks noGrp="1"/>
          </p:cNvSpPr>
          <p:nvPr>
            <p:ph type="sldNum" idx="6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D9FA95AD-B41A-4104-A550-3611ECAD3A0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39" name="PlaceHolder 2"/>
          <p:cNvSpPr>
            <a:spLocks noGrp="1"/>
          </p:cNvSpPr>
          <p:nvPr>
            <p:ph type="sldImg"/>
          </p:nvPr>
        </p:nvSpPr>
        <p:spPr>
          <a:xfrm>
            <a:off x="992160" y="768240"/>
            <a:ext cx="5112360" cy="3834360"/>
          </a:xfrm>
          <a:prstGeom prst="rect">
            <a:avLst/>
          </a:prstGeom>
          <a:ln w="0">
            <a:noFill/>
          </a:ln>
        </p:spPr>
      </p:sp>
      <p:sp>
        <p:nvSpPr>
          <p:cNvPr id="1240"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1" name="PlaceHolder 1"/>
          <p:cNvSpPr>
            <a:spLocks noGrp="1"/>
          </p:cNvSpPr>
          <p:nvPr>
            <p:ph type="sldNum" idx="6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7D89CAD6-C798-4A62-824A-3BA68DC18572}"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42" name="PlaceHolder 2"/>
          <p:cNvSpPr>
            <a:spLocks noGrp="1"/>
          </p:cNvSpPr>
          <p:nvPr>
            <p:ph type="sldImg"/>
          </p:nvPr>
        </p:nvSpPr>
        <p:spPr>
          <a:xfrm>
            <a:off x="992160" y="768240"/>
            <a:ext cx="5112360" cy="3834360"/>
          </a:xfrm>
          <a:prstGeom prst="rect">
            <a:avLst/>
          </a:prstGeom>
          <a:ln w="0">
            <a:noFill/>
          </a:ln>
        </p:spPr>
      </p:sp>
      <p:sp>
        <p:nvSpPr>
          <p:cNvPr id="1243"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4" name="PlaceHolder 1"/>
          <p:cNvSpPr>
            <a:spLocks noGrp="1"/>
          </p:cNvSpPr>
          <p:nvPr>
            <p:ph type="sldNum" idx="64"/>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7A5B6AC5-E1D5-47AC-815A-3E0E223BDBA9}"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45" name="PlaceHolder 2"/>
          <p:cNvSpPr>
            <a:spLocks noGrp="1"/>
          </p:cNvSpPr>
          <p:nvPr>
            <p:ph type="sldImg"/>
          </p:nvPr>
        </p:nvSpPr>
        <p:spPr>
          <a:xfrm>
            <a:off x="992160" y="768240"/>
            <a:ext cx="5112360" cy="3834360"/>
          </a:xfrm>
          <a:prstGeom prst="rect">
            <a:avLst/>
          </a:prstGeom>
          <a:ln w="0">
            <a:noFill/>
          </a:ln>
        </p:spPr>
      </p:sp>
      <p:sp>
        <p:nvSpPr>
          <p:cNvPr id="1246"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7" name="PlaceHolder 1"/>
          <p:cNvSpPr>
            <a:spLocks noGrp="1"/>
          </p:cNvSpPr>
          <p:nvPr>
            <p:ph type="sldNum" idx="65"/>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9EFC4982-7BA8-4E8A-9151-61F082C5DFC1}"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48" name="PlaceHolder 2"/>
          <p:cNvSpPr>
            <a:spLocks noGrp="1"/>
          </p:cNvSpPr>
          <p:nvPr>
            <p:ph type="sldImg"/>
          </p:nvPr>
        </p:nvSpPr>
        <p:spPr>
          <a:xfrm>
            <a:off x="992160" y="768240"/>
            <a:ext cx="5112360" cy="3834360"/>
          </a:xfrm>
          <a:prstGeom prst="rect">
            <a:avLst/>
          </a:prstGeom>
          <a:ln w="0">
            <a:noFill/>
          </a:ln>
        </p:spPr>
      </p:sp>
      <p:sp>
        <p:nvSpPr>
          <p:cNvPr id="1249"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0" name="PlaceHolder 1"/>
          <p:cNvSpPr>
            <a:spLocks noGrp="1"/>
          </p:cNvSpPr>
          <p:nvPr>
            <p:ph type="sldNum" idx="66"/>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176DD95B-B7A2-48B5-A7C8-7EA4FBDCE4EA}"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51" name="PlaceHolder 2"/>
          <p:cNvSpPr>
            <a:spLocks noGrp="1"/>
          </p:cNvSpPr>
          <p:nvPr>
            <p:ph type="sldImg"/>
          </p:nvPr>
        </p:nvSpPr>
        <p:spPr>
          <a:xfrm>
            <a:off x="992160" y="768240"/>
            <a:ext cx="5112360" cy="3834360"/>
          </a:xfrm>
          <a:prstGeom prst="rect">
            <a:avLst/>
          </a:prstGeom>
          <a:ln w="0">
            <a:noFill/>
          </a:ln>
        </p:spPr>
      </p:sp>
      <p:sp>
        <p:nvSpPr>
          <p:cNvPr id="1252"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3" name="PlaceHolder 1"/>
          <p:cNvSpPr>
            <a:spLocks noGrp="1"/>
          </p:cNvSpPr>
          <p:nvPr>
            <p:ph type="sldNum" idx="67"/>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8D5AAE07-1459-4DB4-8F9E-FB26024B6120}"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54" name="PlaceHolder 2"/>
          <p:cNvSpPr>
            <a:spLocks noGrp="1"/>
          </p:cNvSpPr>
          <p:nvPr>
            <p:ph type="sldImg"/>
          </p:nvPr>
        </p:nvSpPr>
        <p:spPr>
          <a:xfrm>
            <a:off x="992160" y="768240"/>
            <a:ext cx="5112360" cy="3834360"/>
          </a:xfrm>
          <a:prstGeom prst="rect">
            <a:avLst/>
          </a:prstGeom>
          <a:ln w="0">
            <a:noFill/>
          </a:ln>
        </p:spPr>
      </p:sp>
      <p:sp>
        <p:nvSpPr>
          <p:cNvPr id="1255"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6" name="PlaceHolder 1"/>
          <p:cNvSpPr>
            <a:spLocks noGrp="1"/>
          </p:cNvSpPr>
          <p:nvPr>
            <p:ph type="sldNum" idx="68"/>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09CD330A-A8BF-4F93-BF93-9FF5592E5DE7}"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257" name="PlaceHolder 2"/>
          <p:cNvSpPr>
            <a:spLocks noGrp="1"/>
          </p:cNvSpPr>
          <p:nvPr>
            <p:ph type="sldImg"/>
          </p:nvPr>
        </p:nvSpPr>
        <p:spPr>
          <a:xfrm>
            <a:off x="992160" y="768240"/>
            <a:ext cx="5112360" cy="3834360"/>
          </a:xfrm>
          <a:prstGeom prst="rect">
            <a:avLst/>
          </a:prstGeom>
          <a:ln w="0">
            <a:noFill/>
          </a:ln>
        </p:spPr>
      </p:sp>
      <p:sp>
        <p:nvSpPr>
          <p:cNvPr id="1258"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9" name="PlaceHolder 1"/>
          <p:cNvSpPr>
            <a:spLocks noGrp="1"/>
          </p:cNvSpPr>
          <p:nvPr>
            <p:ph type="sldNum" idx="6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380564C5-2B07-48CD-B170-A8AA3825DF82}" type="slidenum">
              <a:rPr b="0" lang="it-IT" sz="1300" strike="noStrike" u="none">
                <a:solidFill>
                  <a:schemeClr val="dk1"/>
                </a:solidFill>
                <a:effectLst/>
                <a:uFillTx/>
                <a:latin typeface="Arial"/>
              </a:rPr>
              <a:t>&lt;number&gt;</a:t>
            </a:fld>
            <a:endParaRPr b="0" lang="it-IT" sz="1300" strike="noStrike" u="none">
              <a:solidFill>
                <a:srgbClr val="000000"/>
              </a:solidFill>
              <a:effectLst/>
              <a:uFillTx/>
              <a:latin typeface="Times New Roman"/>
            </a:endParaRPr>
          </a:p>
        </p:txBody>
      </p:sp>
      <p:sp>
        <p:nvSpPr>
          <p:cNvPr id="1260" name="PlaceHolder 2"/>
          <p:cNvSpPr>
            <a:spLocks noGrp="1"/>
          </p:cNvSpPr>
          <p:nvPr>
            <p:ph type="sldImg"/>
          </p:nvPr>
        </p:nvSpPr>
        <p:spPr>
          <a:xfrm>
            <a:off x="992160" y="768240"/>
            <a:ext cx="5112360" cy="3834360"/>
          </a:xfrm>
          <a:prstGeom prst="rect">
            <a:avLst/>
          </a:prstGeom>
          <a:ln w="0">
            <a:noFill/>
          </a:ln>
        </p:spPr>
      </p:sp>
      <p:sp>
        <p:nvSpPr>
          <p:cNvPr id="1261"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6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2" name="PlaceHolder 1"/>
          <p:cNvSpPr>
            <a:spLocks noGrp="1"/>
          </p:cNvSpPr>
          <p:nvPr>
            <p:ph type="sldNum" idx="7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BF75E82C-4DE6-446D-AD0A-B89DA20D43EE}" type="slidenum">
              <a:rPr b="0" lang="it-IT" sz="1300" strike="noStrike" u="none">
                <a:solidFill>
                  <a:schemeClr val="dk1"/>
                </a:solidFill>
                <a:effectLst/>
                <a:uFillTx/>
                <a:latin typeface="Arial"/>
              </a:rPr>
              <a:t>&lt;number&gt;</a:t>
            </a:fld>
            <a:endParaRPr b="0" lang="it-IT" sz="1300" strike="noStrike" u="none">
              <a:solidFill>
                <a:srgbClr val="000000"/>
              </a:solidFill>
              <a:effectLst/>
              <a:uFillTx/>
              <a:latin typeface="Times New Roman"/>
            </a:endParaRPr>
          </a:p>
        </p:txBody>
      </p:sp>
      <p:sp>
        <p:nvSpPr>
          <p:cNvPr id="1263" name="PlaceHolder 2"/>
          <p:cNvSpPr>
            <a:spLocks noGrp="1"/>
          </p:cNvSpPr>
          <p:nvPr>
            <p:ph type="sldImg"/>
          </p:nvPr>
        </p:nvSpPr>
        <p:spPr>
          <a:xfrm>
            <a:off x="992160" y="768240"/>
            <a:ext cx="5112360" cy="3834360"/>
          </a:xfrm>
          <a:prstGeom prst="rect">
            <a:avLst/>
          </a:prstGeom>
          <a:ln w="0">
            <a:noFill/>
          </a:ln>
        </p:spPr>
      </p:sp>
      <p:sp>
        <p:nvSpPr>
          <p:cNvPr id="1264"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9" name="PlaceHolder 1"/>
          <p:cNvSpPr>
            <a:spLocks noGrp="1"/>
          </p:cNvSpPr>
          <p:nvPr>
            <p:ph type="sldNum" idx="9"/>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DBA01EA0-8247-48A2-8481-F516C93E492E}"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80" name="PlaceHolder 2"/>
          <p:cNvSpPr>
            <a:spLocks noGrp="1"/>
          </p:cNvSpPr>
          <p:nvPr>
            <p:ph type="sldImg"/>
          </p:nvPr>
        </p:nvSpPr>
        <p:spPr>
          <a:xfrm>
            <a:off x="992160" y="768240"/>
            <a:ext cx="5112360" cy="3834360"/>
          </a:xfrm>
          <a:prstGeom prst="rect">
            <a:avLst/>
          </a:prstGeom>
          <a:ln w="0">
            <a:noFill/>
          </a:ln>
        </p:spPr>
      </p:sp>
      <p:sp>
        <p:nvSpPr>
          <p:cNvPr id="1081"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7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5" name="PlaceHolder 1"/>
          <p:cNvSpPr>
            <a:spLocks noGrp="1"/>
          </p:cNvSpPr>
          <p:nvPr>
            <p:ph type="sldNum" idx="7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F4D15679-DE6A-4633-BCE2-1AB8E0854341}" type="slidenum">
              <a:rPr b="0" lang="it-IT" sz="1300" strike="noStrike" u="none">
                <a:solidFill>
                  <a:schemeClr val="dk1"/>
                </a:solidFill>
                <a:effectLst/>
                <a:uFillTx/>
                <a:latin typeface="Arial"/>
              </a:rPr>
              <a:t>&lt;number&gt;</a:t>
            </a:fld>
            <a:endParaRPr b="0" lang="it-IT" sz="1300" strike="noStrike" u="none">
              <a:solidFill>
                <a:srgbClr val="000000"/>
              </a:solidFill>
              <a:effectLst/>
              <a:uFillTx/>
              <a:latin typeface="Times New Roman"/>
            </a:endParaRPr>
          </a:p>
        </p:txBody>
      </p:sp>
      <p:sp>
        <p:nvSpPr>
          <p:cNvPr id="1266" name="PlaceHolder 2"/>
          <p:cNvSpPr>
            <a:spLocks noGrp="1"/>
          </p:cNvSpPr>
          <p:nvPr>
            <p:ph type="sldImg"/>
          </p:nvPr>
        </p:nvSpPr>
        <p:spPr>
          <a:xfrm>
            <a:off x="992160" y="768240"/>
            <a:ext cx="5112360" cy="3834360"/>
          </a:xfrm>
          <a:prstGeom prst="rect">
            <a:avLst/>
          </a:prstGeom>
          <a:ln w="0">
            <a:noFill/>
          </a:ln>
        </p:spPr>
      </p:sp>
      <p:sp>
        <p:nvSpPr>
          <p:cNvPr id="1267"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7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8" name="PlaceHolder 1"/>
          <p:cNvSpPr>
            <a:spLocks noGrp="1"/>
          </p:cNvSpPr>
          <p:nvPr>
            <p:ph type="sldNum" idx="72"/>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A5263CB5-FF65-47CD-8AE0-AFDC6F89D37C}" type="slidenum">
              <a:rPr b="0" lang="it-IT" sz="1300" strike="noStrike" u="none">
                <a:solidFill>
                  <a:schemeClr val="dk1"/>
                </a:solidFill>
                <a:effectLst/>
                <a:uFillTx/>
                <a:latin typeface="Arial"/>
              </a:rPr>
              <a:t>&lt;number&gt;</a:t>
            </a:fld>
            <a:endParaRPr b="0" lang="it-IT" sz="1300" strike="noStrike" u="none">
              <a:solidFill>
                <a:srgbClr val="000000"/>
              </a:solidFill>
              <a:effectLst/>
              <a:uFillTx/>
              <a:latin typeface="Times New Roman"/>
            </a:endParaRPr>
          </a:p>
        </p:txBody>
      </p:sp>
      <p:sp>
        <p:nvSpPr>
          <p:cNvPr id="1269" name="PlaceHolder 2"/>
          <p:cNvSpPr>
            <a:spLocks noGrp="1"/>
          </p:cNvSpPr>
          <p:nvPr>
            <p:ph type="sldImg"/>
          </p:nvPr>
        </p:nvSpPr>
        <p:spPr>
          <a:xfrm>
            <a:off x="992160" y="768240"/>
            <a:ext cx="5112360" cy="3834360"/>
          </a:xfrm>
          <a:prstGeom prst="rect">
            <a:avLst/>
          </a:prstGeom>
          <a:ln w="0">
            <a:noFill/>
          </a:ln>
        </p:spPr>
      </p:sp>
      <p:sp>
        <p:nvSpPr>
          <p:cNvPr id="1270"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7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1" name="PlaceHolder 1"/>
          <p:cNvSpPr>
            <a:spLocks noGrp="1"/>
          </p:cNvSpPr>
          <p:nvPr>
            <p:ph type="sldNum" idx="73"/>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3A711BE1-6A59-433E-994B-1A0AB823BB73}" type="slidenum">
              <a:rPr b="0" lang="it-IT" sz="1300" strike="noStrike" u="none">
                <a:solidFill>
                  <a:schemeClr val="dk1"/>
                </a:solidFill>
                <a:effectLst/>
                <a:uFillTx/>
                <a:latin typeface="Arial"/>
              </a:rPr>
              <a:t>&lt;number&gt;</a:t>
            </a:fld>
            <a:endParaRPr b="0" lang="it-IT" sz="1300" strike="noStrike" u="none">
              <a:solidFill>
                <a:srgbClr val="000000"/>
              </a:solidFill>
              <a:effectLst/>
              <a:uFillTx/>
              <a:latin typeface="Times New Roman"/>
            </a:endParaRPr>
          </a:p>
        </p:txBody>
      </p:sp>
      <p:sp>
        <p:nvSpPr>
          <p:cNvPr id="1272" name="PlaceHolder 2"/>
          <p:cNvSpPr>
            <a:spLocks noGrp="1"/>
          </p:cNvSpPr>
          <p:nvPr>
            <p:ph type="sldImg"/>
          </p:nvPr>
        </p:nvSpPr>
        <p:spPr>
          <a:xfrm>
            <a:off x="992160" y="768240"/>
            <a:ext cx="5112360" cy="3834360"/>
          </a:xfrm>
          <a:prstGeom prst="rect">
            <a:avLst/>
          </a:prstGeom>
          <a:ln w="0">
            <a:noFill/>
          </a:ln>
        </p:spPr>
      </p:sp>
      <p:sp>
        <p:nvSpPr>
          <p:cNvPr id="1273"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2" name="PlaceHolder 1"/>
          <p:cNvSpPr>
            <a:spLocks noGrp="1"/>
          </p:cNvSpPr>
          <p:nvPr>
            <p:ph type="sldNum" idx="10"/>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4B747367-BBF2-40CA-B798-F20276A9474C}"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83" name="PlaceHolder 2"/>
          <p:cNvSpPr>
            <a:spLocks noGrp="1"/>
          </p:cNvSpPr>
          <p:nvPr>
            <p:ph type="sldImg"/>
          </p:nvPr>
        </p:nvSpPr>
        <p:spPr>
          <a:xfrm>
            <a:off x="992160" y="768240"/>
            <a:ext cx="5112360" cy="3834360"/>
          </a:xfrm>
          <a:prstGeom prst="rect">
            <a:avLst/>
          </a:prstGeom>
          <a:ln w="0">
            <a:noFill/>
          </a:ln>
        </p:spPr>
      </p:sp>
      <p:sp>
        <p:nvSpPr>
          <p:cNvPr id="1084"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5" name="PlaceHolder 1"/>
          <p:cNvSpPr>
            <a:spLocks noGrp="1"/>
          </p:cNvSpPr>
          <p:nvPr>
            <p:ph type="sldNum" idx="11"/>
          </p:nvPr>
        </p:nvSpPr>
        <p:spPr>
          <a:xfrm>
            <a:off x="4022640" y="9723600"/>
            <a:ext cx="3074040" cy="508680"/>
          </a:xfrm>
          <a:prstGeom prst="rect">
            <a:avLst/>
          </a:prstGeom>
          <a:noFill/>
          <a:ln w="9360">
            <a:noFill/>
          </a:ln>
        </p:spPr>
        <p:txBody>
          <a:bodyPr numCol="1" spcCol="0" lIns="99000" rIns="99000" tIns="49680" bIns="49680" anchor="b">
            <a:noAutofit/>
          </a:bodyPr>
          <a:lstStyle>
            <a:lvl1pPr indent="0" algn="r" defTabSz="990720">
              <a:lnSpc>
                <a:spcPct val="100000"/>
              </a:lnSpc>
              <a:buNone/>
              <a:tabLst>
                <a:tab algn="l" pos="0"/>
              </a:tabLst>
              <a:defRPr b="0" lang="it-IT" sz="1300" strike="noStrike" u="none">
                <a:solidFill>
                  <a:schemeClr val="dk1"/>
                </a:solidFill>
                <a:effectLst/>
                <a:uFillTx/>
                <a:latin typeface="Arial"/>
              </a:defRPr>
            </a:lvl1pPr>
          </a:lstStyle>
          <a:p>
            <a:pPr indent="0" algn="r" defTabSz="990720">
              <a:lnSpc>
                <a:spcPct val="100000"/>
              </a:lnSpc>
              <a:buNone/>
              <a:tabLst>
                <a:tab algn="l" pos="0"/>
              </a:tabLst>
            </a:pPr>
            <a:fld id="{B0802DB8-D6D7-4098-A7AF-2512D0FB3E23}" type="slidenum">
              <a:rPr b="0" lang="it-IT" sz="1300" strike="noStrike" u="none">
                <a:solidFill>
                  <a:schemeClr val="dk1"/>
                </a:solidFill>
                <a:effectLst/>
                <a:uFillTx/>
                <a:latin typeface="Arial"/>
              </a:rPr>
              <a:t>1</a:t>
            </a:fld>
            <a:endParaRPr b="0" lang="it-IT" sz="1300" strike="noStrike" u="none">
              <a:solidFill>
                <a:srgbClr val="000000"/>
              </a:solidFill>
              <a:effectLst/>
              <a:uFillTx/>
              <a:latin typeface="Times New Roman"/>
            </a:endParaRPr>
          </a:p>
        </p:txBody>
      </p:sp>
      <p:sp>
        <p:nvSpPr>
          <p:cNvPr id="1086" name="PlaceHolder 2"/>
          <p:cNvSpPr>
            <a:spLocks noGrp="1"/>
          </p:cNvSpPr>
          <p:nvPr>
            <p:ph type="sldImg"/>
          </p:nvPr>
        </p:nvSpPr>
        <p:spPr>
          <a:xfrm>
            <a:off x="992160" y="768240"/>
            <a:ext cx="5112360" cy="3834360"/>
          </a:xfrm>
          <a:prstGeom prst="rect">
            <a:avLst/>
          </a:prstGeom>
          <a:ln w="0">
            <a:noFill/>
          </a:ln>
        </p:spPr>
      </p:sp>
      <p:sp>
        <p:nvSpPr>
          <p:cNvPr id="1087" name="PlaceHolder 3"/>
          <p:cNvSpPr>
            <a:spLocks noGrp="1"/>
          </p:cNvSpPr>
          <p:nvPr>
            <p:ph type="body"/>
          </p:nvPr>
        </p:nvSpPr>
        <p:spPr>
          <a:xfrm>
            <a:off x="946080" y="4861080"/>
            <a:ext cx="5204520" cy="4602960"/>
          </a:xfrm>
          <a:prstGeom prst="rect">
            <a:avLst/>
          </a:prstGeom>
          <a:noFill/>
          <a:ln w="9360">
            <a:noFill/>
          </a:ln>
        </p:spPr>
        <p:txBody>
          <a:bodyPr numCol="1" spcCol="0" lIns="99000" rIns="99000" tIns="49680" bIns="49680" anchor="t">
            <a:noAutofit/>
          </a:bodyPr>
          <a:p>
            <a:pPr indent="0">
              <a:buNone/>
            </a:pPr>
            <a:endParaRPr b="0" lang="it-IT" sz="18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olo e contenuto">
    <p:bg>
      <p:bgPr>
        <a:solidFill>
          <a:srgbClr val="ffffff"/>
        </a:solidFill>
      </p:bgPr>
    </p:bg>
    <p:spTree>
      <p:nvGrpSpPr>
        <p:cNvPr id="1" name=""/>
        <p:cNvGrpSpPr/>
        <p:nvPr/>
      </p:nvGrpSpPr>
      <p:grpSpPr>
        <a:xfrm>
          <a:off x="0" y="0"/>
          <a:ext cx="0" cy="0"/>
          <a:chOff x="0" y="0"/>
          <a:chExt cx="0" cy="0"/>
        </a:xfrm>
      </p:grpSpPr>
      <p:sp>
        <p:nvSpPr>
          <p:cNvPr id="0"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2"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3"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4"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5"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text format</a:t>
            </a:r>
            <a:endParaRPr b="0" lang="it-IT" sz="1800" strike="noStrike" u="none">
              <a:solidFill>
                <a:srgbClr val="000000"/>
              </a:solidFill>
              <a:effectLst/>
              <a:uFillTx/>
              <a:latin typeface="Arial"/>
            </a:endParaRPr>
          </a:p>
        </p:txBody>
      </p:sp>
      <p:sp>
        <p:nvSpPr>
          <p:cNvPr id="6"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
    <p:bg>
      <p:bgPr>
        <a:solidFill>
          <a:srgbClr val="ffffff"/>
        </a:solidFill>
      </p:bgPr>
    </p:bg>
    <p:spTree>
      <p:nvGrpSpPr>
        <p:cNvPr id="1" name=""/>
        <p:cNvGrpSpPr/>
        <p:nvPr/>
      </p:nvGrpSpPr>
      <p:grpSpPr>
        <a:xfrm>
          <a:off x="0" y="0"/>
          <a:ext cx="0" cy="0"/>
          <a:chOff x="0" y="0"/>
          <a:chExt cx="0" cy="0"/>
        </a:xfrm>
      </p:grpSpPr>
      <p:sp>
        <p:nvSpPr>
          <p:cNvPr id="46"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47"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48"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49"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50"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51"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text format</a:t>
            </a:r>
            <a:endParaRPr b="0" lang="it-IT" sz="1800" strike="noStrike" u="none">
              <a:solidFill>
                <a:srgbClr val="000000"/>
              </a:solidFill>
              <a:effectLst/>
              <a:uFillTx/>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3">
    <p:bg>
      <p:bgPr>
        <a:solidFill>
          <a:srgbClr val="ffffff"/>
        </a:solidFill>
      </p:bgPr>
    </p:bg>
    <p:spTree>
      <p:nvGrpSpPr>
        <p:cNvPr id="1" name=""/>
        <p:cNvGrpSpPr/>
        <p:nvPr/>
      </p:nvGrpSpPr>
      <p:grpSpPr>
        <a:xfrm>
          <a:off x="0" y="0"/>
          <a:ext cx="0" cy="0"/>
          <a:chOff x="0" y="0"/>
          <a:chExt cx="0" cy="0"/>
        </a:xfrm>
      </p:grpSpPr>
      <p:sp>
        <p:nvSpPr>
          <p:cNvPr id="52"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53"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54"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55"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56"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57"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a:t>
            </a:r>
            <a:r>
              <a:rPr b="0" lang="it-IT" sz="1800" strike="noStrike" u="none">
                <a:solidFill>
                  <a:srgbClr val="000000"/>
                </a:solidFill>
                <a:effectLst/>
                <a:uFillTx/>
                <a:latin typeface="Arial"/>
              </a:rPr>
              <a:t>text format</a:t>
            </a:r>
            <a:endParaRPr b="0" lang="it-IT" sz="1800" strike="noStrike" u="none">
              <a:solidFill>
                <a:srgbClr val="000000"/>
              </a:solidFill>
              <a:effectLst/>
              <a:uFillTx/>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bg>
      <p:bgPr>
        <a:solidFill>
          <a:srgbClr val="ffffff"/>
        </a:solidFill>
      </p:bgPr>
    </p:bg>
    <p:spTree>
      <p:nvGrpSpPr>
        <p:cNvPr id="1" name=""/>
        <p:cNvGrpSpPr/>
        <p:nvPr/>
      </p:nvGrpSpPr>
      <p:grpSpPr>
        <a:xfrm>
          <a:off x="0" y="0"/>
          <a:ext cx="0" cy="0"/>
          <a:chOff x="0" y="0"/>
          <a:chExt cx="0" cy="0"/>
        </a:xfrm>
      </p:grpSpPr>
      <p:sp>
        <p:nvSpPr>
          <p:cNvPr id="5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5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6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61"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62" name="Immagine 4" descr=""/>
          <p:cNvPicPr/>
          <p:nvPr/>
        </p:nvPicPr>
        <p:blipFill>
          <a:blip r:embed="rId3"/>
          <a:stretch/>
        </p:blipFill>
        <p:spPr>
          <a:xfrm>
            <a:off x="10767960" y="0"/>
            <a:ext cx="1421640" cy="1902600"/>
          </a:xfrm>
          <a:prstGeom prst="rect">
            <a:avLst/>
          </a:prstGeom>
          <a:noFill/>
          <a:ln w="0">
            <a:solidFill>
              <a:srgbClr val="eaeaea"/>
            </a:solid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5">
    <p:bg>
      <p:bgPr>
        <a:solidFill>
          <a:srgbClr val="ffffff"/>
        </a:solidFill>
      </p:bgPr>
    </p:bg>
    <p:spTree>
      <p:nvGrpSpPr>
        <p:cNvPr id="1" name=""/>
        <p:cNvGrpSpPr/>
        <p:nvPr/>
      </p:nvGrpSpPr>
      <p:grpSpPr>
        <a:xfrm>
          <a:off x="0" y="0"/>
          <a:ext cx="0" cy="0"/>
          <a:chOff x="0" y="0"/>
          <a:chExt cx="0" cy="0"/>
        </a:xfrm>
      </p:grpSpPr>
      <p:sp>
        <p:nvSpPr>
          <p:cNvPr id="63"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64"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65"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66"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67" name="Immagine 4" descr=""/>
          <p:cNvPicPr/>
          <p:nvPr/>
        </p:nvPicPr>
        <p:blipFill>
          <a:blip r:embed="rId3"/>
          <a:stretch/>
        </p:blipFill>
        <p:spPr>
          <a:xfrm>
            <a:off x="10767960" y="0"/>
            <a:ext cx="1421640" cy="1902600"/>
          </a:xfrm>
          <a:prstGeom prst="rect">
            <a:avLst/>
          </a:prstGeom>
          <a:noFill/>
          <a:ln w="0">
            <a:solidFill>
              <a:srgbClr val="eaeaea"/>
            </a:solidFill>
          </a:ln>
        </p:spPr>
      </p:pic>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6">
    <p:bg>
      <p:bgPr>
        <a:solidFill>
          <a:srgbClr val="ffffff"/>
        </a:solidFill>
      </p:bgPr>
    </p:bg>
    <p:spTree>
      <p:nvGrpSpPr>
        <p:cNvPr id="1" name=""/>
        <p:cNvGrpSpPr/>
        <p:nvPr/>
      </p:nvGrpSpPr>
      <p:grpSpPr>
        <a:xfrm>
          <a:off x="0" y="0"/>
          <a:ext cx="0" cy="0"/>
          <a:chOff x="0" y="0"/>
          <a:chExt cx="0" cy="0"/>
        </a:xfrm>
      </p:grpSpPr>
      <p:sp>
        <p:nvSpPr>
          <p:cNvPr id="6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6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7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71"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72" name="Immagine 4" descr=""/>
          <p:cNvPicPr/>
          <p:nvPr/>
        </p:nvPicPr>
        <p:blipFill>
          <a:blip r:embed="rId3"/>
          <a:stretch/>
        </p:blipFill>
        <p:spPr>
          <a:xfrm>
            <a:off x="10767960" y="0"/>
            <a:ext cx="1421640" cy="1902600"/>
          </a:xfrm>
          <a:prstGeom prst="rect">
            <a:avLst/>
          </a:prstGeom>
          <a:noFill/>
          <a:ln w="0">
            <a:solidFill>
              <a:srgbClr val="eaeaea"/>
            </a:solidFill>
          </a:ln>
        </p:spPr>
      </p:pic>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Titolo e testo verticale">
    <p:spTree>
      <p:nvGrpSpPr>
        <p:cNvPr id="1" name=""/>
        <p:cNvGrpSpPr/>
        <p:nvPr/>
      </p:nvGrpSpPr>
      <p:grpSpPr>
        <a:xfrm>
          <a:off x="0" y="0"/>
          <a:ext cx="0" cy="0"/>
          <a:chOff x="0" y="0"/>
          <a:chExt cx="0" cy="0"/>
        </a:xfrm>
      </p:grpSpPr>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1_Titolo e testo verticale">
    <p:spTree>
      <p:nvGrpSpPr>
        <p:cNvPr id="1" name=""/>
        <p:cNvGrpSpPr/>
        <p:nvPr/>
      </p:nvGrpSpPr>
      <p:grpSpPr>
        <a:xfrm>
          <a:off x="0" y="0"/>
          <a:ext cx="0" cy="0"/>
          <a:chOff x="0" y="0"/>
          <a:chExt cx="0" cy="0"/>
        </a:xfrm>
      </p:grpSpPr>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1_Diapositiva titolo">
    <p:spTree>
      <p:nvGrpSpPr>
        <p:cNvPr id="1" name=""/>
        <p:cNvGrpSpPr/>
        <p:nvPr/>
      </p:nvGrpSpPr>
      <p:grpSpPr>
        <a:xfrm>
          <a:off x="0" y="0"/>
          <a:ext cx="0" cy="0"/>
          <a:chOff x="0" y="0"/>
          <a:chExt cx="0" cy="0"/>
        </a:xfrm>
      </p:grpSpPr>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olo titolo">
    <p:spTree>
      <p:nvGrpSpPr>
        <p:cNvPr id="1" name=""/>
        <p:cNvGrpSpPr/>
        <p:nvPr/>
      </p:nvGrpSpPr>
      <p:grpSpPr>
        <a:xfrm>
          <a:off x="0" y="0"/>
          <a:ext cx="0" cy="0"/>
          <a:chOff x="0" y="0"/>
          <a:chExt cx="0" cy="0"/>
        </a:xfrm>
      </p:grpSpPr>
      <p:sp>
        <p:nvSpPr>
          <p:cNvPr id="94" name="PlaceHolder 1"/>
          <p:cNvSpPr>
            <a:spLocks noGrp="1"/>
          </p:cNvSpPr>
          <p:nvPr>
            <p:ph type="title"/>
          </p:nvPr>
        </p:nvSpPr>
        <p:spPr>
          <a:xfrm>
            <a:off x="1415880" y="774720"/>
            <a:ext cx="933732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iapositiva titolo">
    <p:spTree>
      <p:nvGrpSpPr>
        <p:cNvPr id="1" name=""/>
        <p:cNvGrpSpPr/>
        <p:nvPr/>
      </p:nvGrpSpPr>
      <p:grpSpPr>
        <a:xfrm>
          <a:off x="0" y="0"/>
          <a:ext cx="0" cy="0"/>
          <a:chOff x="0" y="0"/>
          <a:chExt cx="0" cy="0"/>
        </a:xfrm>
      </p:grpSpPr>
      <p:sp>
        <p:nvSpPr>
          <p:cNvPr id="105" name="PlaceHolder 1"/>
          <p:cNvSpPr>
            <a:spLocks noGrp="1"/>
          </p:cNvSpPr>
          <p:nvPr>
            <p:ph type="title"/>
          </p:nvPr>
        </p:nvSpPr>
        <p:spPr>
          <a:xfrm>
            <a:off x="1415880" y="774720"/>
            <a:ext cx="933732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06" name="PlaceHolder 2"/>
          <p:cNvSpPr>
            <a:spLocks noGrp="1"/>
          </p:cNvSpPr>
          <p:nvPr>
            <p:ph type="subTitle"/>
          </p:nvPr>
        </p:nvSpPr>
        <p:spPr>
          <a:xfrm>
            <a:off x="550800" y="1917000"/>
            <a:ext cx="11087640" cy="4031280"/>
          </a:xfrm>
          <a:prstGeom prst="rect">
            <a:avLst/>
          </a:prstGeom>
          <a:noFill/>
          <a:ln w="0">
            <a:noFill/>
          </a:ln>
        </p:spPr>
        <p:txBody>
          <a:bodyPr lIns="0" rIns="0" tIns="0" bIns="0" anchor="ctr">
            <a:spAutoFit/>
          </a:bodyPr>
          <a:p>
            <a:pPr indent="0" algn="ctr">
              <a:buNone/>
            </a:pPr>
            <a:endParaRPr b="0" lang="it-IT" sz="32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itleAndTx"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3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31"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32"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33"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ntestazione sezione">
    <p:spTree>
      <p:nvGrpSpPr>
        <p:cNvPr id="1" name=""/>
        <p:cNvGrpSpPr/>
        <p:nvPr/>
      </p:nvGrpSpPr>
      <p:grpSpPr>
        <a:xfrm>
          <a:off x="0" y="0"/>
          <a:ext cx="0" cy="0"/>
          <a:chOff x="0" y="0"/>
          <a:chExt cx="0" cy="0"/>
        </a:xfrm>
      </p:grpSpPr>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ue contenuti">
    <p:spTree>
      <p:nvGrpSpPr>
        <p:cNvPr id="1" name=""/>
        <p:cNvGrpSpPr/>
        <p:nvPr/>
      </p:nvGrpSpPr>
      <p:grpSpPr>
        <a:xfrm>
          <a:off x="0" y="0"/>
          <a:ext cx="0" cy="0"/>
          <a:chOff x="0" y="0"/>
          <a:chExt cx="0" cy="0"/>
        </a:xfrm>
      </p:grpSpPr>
      <p:sp>
        <p:nvSpPr>
          <p:cNvPr id="120" name="PlaceHolder 1"/>
          <p:cNvSpPr>
            <a:spLocks noGrp="1"/>
          </p:cNvSpPr>
          <p:nvPr>
            <p:ph type="title"/>
          </p:nvPr>
        </p:nvSpPr>
        <p:spPr>
          <a:xfrm>
            <a:off x="1415880" y="774720"/>
            <a:ext cx="9337320" cy="625320"/>
          </a:xfrm>
          <a:prstGeom prst="rect">
            <a:avLst/>
          </a:prstGeom>
          <a:noFill/>
          <a:ln w="0">
            <a:noFill/>
          </a:ln>
        </p:spPr>
        <p:txBody>
          <a:bodyPr lIns="0" rIns="0" tIns="0" bIns="0" anchor="ctr">
            <a:spAutoFit/>
          </a:bodyPr>
          <a:p>
            <a:pPr indent="0" algn="ctr">
              <a:buNone/>
            </a:pPr>
            <a:endParaRPr b="0" lang="it-IT" sz="4400" strike="noStrike" u="none">
              <a:solidFill>
                <a:srgbClr val="000000"/>
              </a:solidFill>
              <a:effectLst/>
              <a:uFillTx/>
              <a:latin typeface="Arial"/>
            </a:endParaRPr>
          </a:p>
        </p:txBody>
      </p:sp>
      <p:sp>
        <p:nvSpPr>
          <p:cNvPr id="121" name="PlaceHolder 2"/>
          <p:cNvSpPr>
            <a:spLocks noGrp="1"/>
          </p:cNvSpPr>
          <p:nvPr>
            <p:ph/>
          </p:nvPr>
        </p:nvSpPr>
        <p:spPr>
          <a:xfrm>
            <a:off x="550800" y="1917000"/>
            <a:ext cx="5410440" cy="403128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
        <p:nvSpPr>
          <p:cNvPr id="122" name="PlaceHolder 3"/>
          <p:cNvSpPr>
            <a:spLocks noGrp="1"/>
          </p:cNvSpPr>
          <p:nvPr>
            <p:ph/>
          </p:nvPr>
        </p:nvSpPr>
        <p:spPr>
          <a:xfrm>
            <a:off x="6232320" y="1917000"/>
            <a:ext cx="5410440" cy="403128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effectLst/>
              <a:uFillTx/>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fronto">
    <p:spTree>
      <p:nvGrpSpPr>
        <p:cNvPr id="1" name=""/>
        <p:cNvGrpSpPr/>
        <p:nvPr/>
      </p:nvGrpSpPr>
      <p:grpSpPr>
        <a:xfrm>
          <a:off x="0" y="0"/>
          <a:ext cx="0" cy="0"/>
          <a:chOff x="0" y="0"/>
          <a:chExt cx="0" cy="0"/>
        </a:xfrm>
      </p:grpSpPr>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Vuota">
    <p:spTree>
      <p:nvGrpSpPr>
        <p:cNvPr id="1" name=""/>
        <p:cNvGrpSpPr/>
        <p:nvPr/>
      </p:nvGrpSpPr>
      <p:grpSpPr>
        <a:xfrm>
          <a:off x="0" y="0"/>
          <a:ext cx="0" cy="0"/>
          <a:chOff x="0" y="0"/>
          <a:chExt cx="0" cy="0"/>
        </a:xfrm>
      </p:grpSpPr>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uto con didascalia">
    <p:spTree>
      <p:nvGrpSpPr>
        <p:cNvPr id="1" name=""/>
        <p:cNvGrpSpPr/>
        <p:nvPr/>
      </p:nvGrpSpPr>
      <p:grpSpPr>
        <a:xfrm>
          <a:off x="0" y="0"/>
          <a:ext cx="0" cy="0"/>
          <a:chOff x="0" y="0"/>
          <a:chExt cx="0" cy="0"/>
        </a:xfrm>
      </p:grpSpPr>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Immagine con didascalia">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vertTx"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34"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35"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36"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37"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4"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5"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16"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17"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9"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1"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12"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13"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22"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23"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24"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25"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26"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27"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28"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29"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p:bg>
      <p:bgPr>
        <a:solidFill>
          <a:srgbClr val="ffffff"/>
        </a:solidFill>
      </p:bgPr>
    </p:bg>
    <p:spTree>
      <p:nvGrpSpPr>
        <p:cNvPr id="1" name=""/>
        <p:cNvGrpSpPr/>
        <p:nvPr/>
      </p:nvGrpSpPr>
      <p:grpSpPr>
        <a:xfrm>
          <a:off x="0" y="0"/>
          <a:ext cx="0" cy="0"/>
          <a:chOff x="0" y="0"/>
          <a:chExt cx="0" cy="0"/>
        </a:xfrm>
      </p:grpSpPr>
      <p:sp>
        <p:nvSpPr>
          <p:cNvPr id="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8"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9"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20"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a:t>
            </a:r>
            <a:r>
              <a:rPr b="0" lang="it-IT" sz="1800" strike="noStrike" u="none">
                <a:solidFill>
                  <a:srgbClr val="000000"/>
                </a:solidFill>
                <a:effectLst/>
                <a:uFillTx/>
                <a:latin typeface="Arial"/>
              </a:rPr>
              <a:t>edit the </a:t>
            </a:r>
            <a:r>
              <a:rPr b="0" lang="it-IT" sz="1800" strike="noStrike" u="none">
                <a:solidFill>
                  <a:srgbClr val="000000"/>
                </a:solidFill>
                <a:effectLst/>
                <a:uFillTx/>
                <a:latin typeface="Arial"/>
              </a:rPr>
              <a:t>title text </a:t>
            </a:r>
            <a:r>
              <a:rPr b="0" lang="it-IT" sz="1800" strike="noStrike" u="none">
                <a:solidFill>
                  <a:srgbClr val="000000"/>
                </a:solidFill>
                <a:effectLst/>
                <a:uFillTx/>
                <a:latin typeface="Arial"/>
              </a:rPr>
              <a:t>format</a:t>
            </a:r>
            <a:endParaRPr b="0" lang="it-IT" sz="1800" strike="noStrike" u="none">
              <a:solidFill>
                <a:srgbClr val="000000"/>
              </a:solidFill>
              <a:effectLst/>
              <a:uFillTx/>
              <a:latin typeface="Arial"/>
            </a:endParaRPr>
          </a:p>
        </p:txBody>
      </p:sp>
      <p:sp>
        <p:nvSpPr>
          <p:cNvPr id="21" name="PlaceHolder 2"/>
          <p:cNvSpPr>
            <a:spLocks noGrp="1"/>
          </p:cNvSpPr>
          <p:nvPr>
            <p:ph type="body"/>
          </p:nvPr>
        </p:nvSpPr>
        <p:spPr>
          <a:xfrm>
            <a:off x="550800" y="1917000"/>
            <a:ext cx="110876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
    <p:bg>
      <p:bgPr>
        <a:solidFill>
          <a:srgbClr val="ffffff"/>
        </a:solidFill>
      </p:bgPr>
    </p:bg>
    <p:spTree>
      <p:nvGrpSpPr>
        <p:cNvPr id="1" name=""/>
        <p:cNvGrpSpPr/>
        <p:nvPr/>
      </p:nvGrpSpPr>
      <p:grpSpPr>
        <a:xfrm>
          <a:off x="0" y="0"/>
          <a:ext cx="0" cy="0"/>
          <a:chOff x="0" y="0"/>
          <a:chExt cx="0" cy="0"/>
        </a:xfrm>
      </p:grpSpPr>
      <p:sp>
        <p:nvSpPr>
          <p:cNvPr id="3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3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4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41"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42" name="Immagine 4" descr=""/>
          <p:cNvPicPr/>
          <p:nvPr/>
        </p:nvPicPr>
        <p:blipFill>
          <a:blip r:embed="rId3"/>
          <a:stretch/>
        </p:blipFill>
        <p:spPr>
          <a:xfrm>
            <a:off x="10767960" y="0"/>
            <a:ext cx="1421640" cy="1902600"/>
          </a:xfrm>
          <a:prstGeom prst="rect">
            <a:avLst/>
          </a:prstGeom>
          <a:noFill/>
          <a:ln w="0">
            <a:solidFill>
              <a:srgbClr val="eaeaea"/>
            </a:solidFill>
          </a:ln>
        </p:spPr>
      </p:pic>
      <p:sp>
        <p:nvSpPr>
          <p:cNvPr id="43"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text format</a:t>
            </a:r>
            <a:endParaRPr b="0" lang="it-IT" sz="1800" strike="noStrike" u="none">
              <a:solidFill>
                <a:srgbClr val="000000"/>
              </a:solidFill>
              <a:effectLst/>
              <a:uFillTx/>
              <a:latin typeface="Arial"/>
            </a:endParaRPr>
          </a:p>
        </p:txBody>
      </p:sp>
      <p:sp>
        <p:nvSpPr>
          <p:cNvPr id="44" name="PlaceHolder 2"/>
          <p:cNvSpPr>
            <a:spLocks noGrp="1"/>
          </p:cNvSpPr>
          <p:nvPr>
            <p:ph type="body"/>
          </p:nvPr>
        </p:nvSpPr>
        <p:spPr>
          <a:xfrm>
            <a:off x="550800" y="1917000"/>
            <a:ext cx="54104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
        <p:nvSpPr>
          <p:cNvPr id="45" name="PlaceHolder 3"/>
          <p:cNvSpPr>
            <a:spLocks noGrp="1"/>
          </p:cNvSpPr>
          <p:nvPr>
            <p:ph type="body"/>
          </p:nvPr>
        </p:nvSpPr>
        <p:spPr>
          <a:xfrm>
            <a:off x="6232680" y="1917000"/>
            <a:ext cx="54104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
</Relationships>
</file>

<file path=ppt/slideMasters/_rels/slideMaster10.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6.xml"/>
</Relationships>
</file>

<file path=ppt/slideMasters/_rels/slideMaster11.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jpeg"/><Relationship Id="rId3" Type="http://schemas.openxmlformats.org/officeDocument/2006/relationships/slideLayout" Target="../slideLayouts/slideLayout17.xml"/>
</Relationships>
</file>

<file path=ppt/slideMasters/_rels/slideMaster12.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8.xml"/>
</Relationships>
</file>

<file path=ppt/slideMasters/_rels/slideMaster13.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jpeg"/><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slideLayout" Target="../slideLayouts/slideLayout19.xml"/>
</Relationships>
</file>

<file path=ppt/slideMasters/_rels/slideMaster14.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0.xml"/>
</Relationships>
</file>

<file path=ppt/slideMasters/_rels/slideMaster15.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1.xml"/>
</Relationships>
</file>

<file path=ppt/slideMasters/_rels/slideMaster16.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2.xml"/>
</Relationships>
</file>

<file path=ppt/slideMasters/_rels/slideMaster17.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3.xml"/>
</Relationships>
</file>

<file path=ppt/slideMasters/_rels/slideMaster18.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4.xml"/>
</Relationships>
</file>

<file path=ppt/slideMasters/_rels/slideMaster19.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25.xml"/>
</Relationships>
</file>

<file path=ppt/slideMasters/_rels/slideMaster9.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7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8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81"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82" name="Immagine 4"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66" r:id="rId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4"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85"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it-IT" sz="4400" strike="noStrike" u="none">
                <a:solidFill>
                  <a:srgbClr val="000000"/>
                </a:solidFill>
                <a:effectLst/>
                <a:uFillTx/>
                <a:latin typeface="Arial"/>
              </a:rPr>
              <a:t>Click to edit the title text format</a:t>
            </a:r>
            <a:endParaRPr b="0" lang="it-IT" sz="4400" strike="noStrike" u="none">
              <a:solidFill>
                <a:srgbClr val="000000"/>
              </a:solidFill>
              <a:effectLst/>
              <a:uFillTx/>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effectLst/>
                <a:uFillTx/>
                <a:latin typeface="Arial"/>
              </a:rPr>
              <a:t>Click to edit the outline text format</a:t>
            </a:r>
            <a:endParaRPr b="0" lang="it-IT" sz="32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effectLst/>
                <a:uFillTx/>
                <a:latin typeface="Arial"/>
              </a:rPr>
              <a:t>Second Outline Level</a:t>
            </a:r>
            <a:endParaRPr b="0" lang="it-IT" sz="2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effectLst/>
                <a:uFillTx/>
                <a:latin typeface="Arial"/>
              </a:rPr>
              <a:t>Third Outline Level</a:t>
            </a:r>
            <a:endParaRPr b="0" lang="it-IT" sz="24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effectLst/>
                <a:uFillTx/>
                <a:latin typeface="Arial"/>
              </a:rPr>
              <a:t>Fourth Outline Level</a:t>
            </a:r>
            <a:endParaRPr b="0" lang="it-IT" sz="20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Fifth Outline Level</a:t>
            </a:r>
            <a:endParaRPr b="0" lang="it-IT" sz="20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Sixth Outline Level</a:t>
            </a:r>
            <a:endParaRPr b="0" lang="it-IT" sz="20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effectLst/>
                <a:uFillTx/>
                <a:latin typeface="Arial"/>
              </a:rPr>
              <a:t>Seventh Outline Level</a:t>
            </a:r>
            <a:endParaRPr b="0" lang="it-IT" sz="20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68" r:id="rId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8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9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91" name="CasellaDiTesto 2"/>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92" name="Immagine 3" descr=""/>
          <p:cNvPicPr/>
          <p:nvPr/>
        </p:nvPicPr>
        <p:blipFill>
          <a:blip r:embed="rId3"/>
          <a:stretch/>
        </p:blipFill>
        <p:spPr>
          <a:xfrm>
            <a:off x="10767960" y="0"/>
            <a:ext cx="1421640" cy="1902600"/>
          </a:xfrm>
          <a:prstGeom prst="rect">
            <a:avLst/>
          </a:prstGeom>
          <a:noFill/>
          <a:ln w="0">
            <a:solidFill>
              <a:srgbClr val="eaeaea"/>
            </a:solidFill>
          </a:ln>
        </p:spPr>
      </p:pic>
      <p:sp>
        <p:nvSpPr>
          <p:cNvPr id="93"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text format</a:t>
            </a:r>
            <a:endParaRPr b="0" lang="it-IT" sz="18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70" r:id="rId4"/>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96"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97"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98" name="Text Box 37"/>
          <p:cNvSpPr/>
          <p:nvPr/>
        </p:nvSpPr>
        <p:spPr>
          <a:xfrm>
            <a:off x="1291320" y="5216400"/>
            <a:ext cx="133524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Bef>
                <a:spcPts val="601"/>
              </a:spcBef>
            </a:pPr>
            <a:endParaRPr b="0" lang="en-US" sz="1200" strike="noStrike" u="none">
              <a:solidFill>
                <a:schemeClr val="dk1"/>
              </a:solidFill>
              <a:effectLst/>
              <a:uFillTx/>
              <a:latin typeface="Arial"/>
            </a:endParaRPr>
          </a:p>
        </p:txBody>
      </p:sp>
      <p:sp>
        <p:nvSpPr>
          <p:cNvPr id="99"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00"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01" name="Immagine 15" descr="Immagine che contiene segnale, arresto, disegnando, camion&#10;&#10;Descrizione generata automaticamente"/>
          <p:cNvPicPr/>
          <p:nvPr/>
        </p:nvPicPr>
        <p:blipFill>
          <a:blip r:embed="rId3"/>
          <a:stretch/>
        </p:blipFill>
        <p:spPr>
          <a:xfrm>
            <a:off x="11640960" y="6335640"/>
            <a:ext cx="560880" cy="519840"/>
          </a:xfrm>
          <a:prstGeom prst="rect">
            <a:avLst/>
          </a:prstGeom>
          <a:noFill/>
          <a:ln w="0">
            <a:noFill/>
          </a:ln>
        </p:spPr>
      </p:pic>
      <p:sp>
        <p:nvSpPr>
          <p:cNvPr id="102" name="CasellaDiTesto 12"/>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03" name="Immagine 13" descr=""/>
          <p:cNvPicPr/>
          <p:nvPr/>
        </p:nvPicPr>
        <p:blipFill>
          <a:blip r:embed="rId4"/>
          <a:stretch/>
        </p:blipFill>
        <p:spPr>
          <a:xfrm>
            <a:off x="10767960" y="0"/>
            <a:ext cx="1421640" cy="1902600"/>
          </a:xfrm>
          <a:prstGeom prst="rect">
            <a:avLst/>
          </a:prstGeom>
          <a:noFill/>
          <a:ln w="0">
            <a:solidFill>
              <a:srgbClr val="eaeaea"/>
            </a:solidFill>
          </a:ln>
        </p:spPr>
      </p:pic>
      <p:sp>
        <p:nvSpPr>
          <p:cNvPr id="104"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text format</a:t>
            </a:r>
            <a:endParaRPr b="0" lang="it-IT" sz="18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72" r:id="rId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08"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09"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10"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11" name="Immagine 4"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74" r:id="rId4"/>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13"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14"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15" name="CasellaDiTesto 4"/>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16" name="Immagine 5" descr=""/>
          <p:cNvPicPr/>
          <p:nvPr/>
        </p:nvPicPr>
        <p:blipFill>
          <a:blip r:embed="rId3"/>
          <a:stretch/>
        </p:blipFill>
        <p:spPr>
          <a:xfrm>
            <a:off x="10767960" y="0"/>
            <a:ext cx="1421640" cy="1902600"/>
          </a:xfrm>
          <a:prstGeom prst="rect">
            <a:avLst/>
          </a:prstGeom>
          <a:noFill/>
          <a:ln w="0">
            <a:solidFill>
              <a:srgbClr val="eaeaea"/>
            </a:solidFill>
          </a:ln>
        </p:spPr>
      </p:pic>
      <p:sp>
        <p:nvSpPr>
          <p:cNvPr id="117" name="PlaceHolder 1"/>
          <p:cNvSpPr>
            <a:spLocks noGrp="1"/>
          </p:cNvSpPr>
          <p:nvPr>
            <p:ph type="title"/>
          </p:nvPr>
        </p:nvSpPr>
        <p:spPr>
          <a:xfrm>
            <a:off x="1415880" y="950040"/>
            <a:ext cx="9337320" cy="274680"/>
          </a:xfrm>
          <a:prstGeom prst="rect">
            <a:avLst/>
          </a:prstGeom>
          <a:noFill/>
          <a:ln w="0">
            <a:noFill/>
          </a:ln>
        </p:spPr>
        <p:txBody>
          <a:bodyPr lIns="0" rIns="0" tIns="0" bIns="0" anchor="ctr">
            <a:spAutoFit/>
          </a:bodyPr>
          <a:p>
            <a:pPr indent="0">
              <a:buNone/>
            </a:pPr>
            <a:r>
              <a:rPr b="0" lang="it-IT" sz="1800" strike="noStrike" u="none">
                <a:solidFill>
                  <a:srgbClr val="000000"/>
                </a:solidFill>
                <a:effectLst/>
                <a:uFillTx/>
                <a:latin typeface="Arial"/>
              </a:rPr>
              <a:t>Click to edit the title text format</a:t>
            </a:r>
            <a:endParaRPr b="0" lang="it-IT" sz="1800" strike="noStrike" u="none">
              <a:solidFill>
                <a:srgbClr val="000000"/>
              </a:solidFill>
              <a:effectLst/>
              <a:uFillTx/>
              <a:latin typeface="Arial"/>
            </a:endParaRPr>
          </a:p>
        </p:txBody>
      </p:sp>
      <p:sp>
        <p:nvSpPr>
          <p:cNvPr id="118" name="PlaceHolder 2"/>
          <p:cNvSpPr>
            <a:spLocks noGrp="1"/>
          </p:cNvSpPr>
          <p:nvPr>
            <p:ph type="body"/>
          </p:nvPr>
        </p:nvSpPr>
        <p:spPr>
          <a:xfrm>
            <a:off x="550800" y="1917000"/>
            <a:ext cx="54104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
        <p:nvSpPr>
          <p:cNvPr id="119" name="PlaceHolder 3"/>
          <p:cNvSpPr>
            <a:spLocks noGrp="1"/>
          </p:cNvSpPr>
          <p:nvPr>
            <p:ph type="body"/>
          </p:nvPr>
        </p:nvSpPr>
        <p:spPr>
          <a:xfrm>
            <a:off x="6232680" y="1917000"/>
            <a:ext cx="5410440" cy="4031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effectLst/>
                <a:uFillTx/>
                <a:latin typeface="Arial"/>
              </a:rPr>
              <a:t>Click to edit the outline text format</a:t>
            </a:r>
            <a:endParaRPr b="0" lang="it-IT" sz="1800" strike="noStrike" u="none">
              <a:solidFill>
                <a:srgbClr val="000000"/>
              </a:solidFill>
              <a:effectLst/>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effectLst/>
                <a:uFillTx/>
                <a:latin typeface="Arial"/>
              </a:rPr>
              <a:t>Second Outline Level</a:t>
            </a:r>
            <a:endParaRPr b="0" lang="it-IT" sz="1800" strike="noStrike" u="none">
              <a:solidFill>
                <a:srgbClr val="000000"/>
              </a:solidFill>
              <a:effectLst/>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effectLst/>
                <a:uFillTx/>
                <a:latin typeface="Arial"/>
              </a:rPr>
              <a:t>Third Outline Level</a:t>
            </a:r>
            <a:endParaRPr b="0" lang="it-IT" sz="1800" strike="noStrike" u="none">
              <a:solidFill>
                <a:srgbClr val="000000"/>
              </a:solidFill>
              <a:effectLst/>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effectLst/>
                <a:uFillTx/>
                <a:latin typeface="Arial"/>
              </a:rPr>
              <a:t>Fourth Outline Level</a:t>
            </a:r>
            <a:endParaRPr b="0" lang="it-IT" sz="1800" strike="noStrike" u="none">
              <a:solidFill>
                <a:srgbClr val="000000"/>
              </a:solidFill>
              <a:effectLst/>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Fifth Outline Level</a:t>
            </a:r>
            <a:endParaRPr b="0" lang="it-IT" sz="1800" strike="noStrike" u="none">
              <a:solidFill>
                <a:srgbClr val="000000"/>
              </a:solidFill>
              <a:effectLst/>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Sixth Outline Level</a:t>
            </a:r>
            <a:endParaRPr b="0" lang="it-IT" sz="1800" strike="noStrike" u="none">
              <a:solidFill>
                <a:srgbClr val="000000"/>
              </a:solidFill>
              <a:effectLst/>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effectLst/>
                <a:uFillTx/>
                <a:latin typeface="Arial"/>
              </a:rPr>
              <a:t>Seventh Outline Level</a:t>
            </a:r>
            <a:endParaRPr b="0" lang="it-IT" sz="1800" strike="noStrike" u="none">
              <a:solidFill>
                <a:srgbClr val="000000"/>
              </a:solidFill>
              <a:effectLst/>
              <a:uFillTx/>
              <a:latin typeface="Arial"/>
            </a:endParaRPr>
          </a:p>
        </p:txBody>
      </p:sp>
    </p:spTree>
  </p:cSld>
  <p:clrMap bg1="lt1" tx1="dk1" bg2="lt2" tx2="dk2" accent1="accent1" accent2="accent2" accent3="accent3" accent4="accent4" accent5="accent5" accent6="accent6" hlink="hlink" folHlink="folHlink"/>
  <p:sldLayoutIdLst>
    <p:sldLayoutId id="2147483676" r:id="rId4"/>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24"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25"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26" name="CasellaDiTesto 6"/>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27" name="Immagine 7"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78" r:id="rId4"/>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2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3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31" name="CasellaDiTesto 1"/>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32" name="Immagine 2"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80" r:id="rId4"/>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34"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35"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36" name="CasellaDiTesto 4"/>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37" name="Immagine 5"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82" r:id="rId4"/>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139"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140"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141" name="CasellaDiTesto 4"/>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142" name="Immagine 5"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84" r:id="rId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Rectangle 7"/>
          <p:cNvSpPr/>
          <p:nvPr/>
        </p:nvSpPr>
        <p:spPr>
          <a:xfrm>
            <a:off x="0" y="6427080"/>
            <a:ext cx="12202200" cy="429120"/>
          </a:xfrm>
          <a:prstGeom prst="rect">
            <a:avLst/>
          </a:prstGeom>
          <a:solidFill>
            <a:srgbClr val="2993d1"/>
          </a:solidFill>
          <a:ln w="9525">
            <a:solidFill>
              <a:srgbClr val="eaeaea"/>
            </a:solidFill>
            <a:miter/>
          </a:ln>
        </p:spPr>
        <p:style>
          <a:lnRef idx="0"/>
          <a:fillRef idx="0"/>
          <a:effectRef idx="0"/>
          <a:fontRef idx="minor"/>
        </p:style>
        <p:txBody>
          <a:bodyPr wrap="none" lIns="90000" rIns="90000" tIns="45000" bIns="45000" anchor="ctr">
            <a:noAutofit/>
          </a:bodyPr>
          <a:p>
            <a:pPr defTabSz="914400">
              <a:lnSpc>
                <a:spcPct val="100000"/>
              </a:lnSpc>
              <a:tabLst>
                <a:tab algn="l" pos="0"/>
              </a:tabLst>
            </a:pPr>
            <a:r>
              <a:rPr b="1" lang="it-IT" sz="1100" strike="noStrike" u="none">
                <a:solidFill>
                  <a:schemeClr val="lt1"/>
                </a:solidFill>
                <a:effectLst/>
                <a:uFillTx/>
                <a:latin typeface="Arial"/>
                <a:ea typeface="Tahoma"/>
              </a:rPr>
              <a:t>BASI DI DATI 6/ED</a:t>
            </a:r>
            <a:br>
              <a:rPr sz="1100"/>
            </a:br>
            <a:r>
              <a:rPr b="1" lang="it-IT" sz="1100" strike="noStrike" u="none">
                <a:solidFill>
                  <a:schemeClr val="lt1"/>
                </a:solidFill>
                <a:effectLst/>
                <a:uFillTx/>
                <a:latin typeface="Arial"/>
                <a:ea typeface="Tahoma"/>
              </a:rPr>
              <a:t>di Paolo Atzeni, Stefano Ceri, Piero Fraternali, Stefano Paraboschi, Riccardo Torlone</a:t>
            </a:r>
            <a:endParaRPr b="0" lang="it-IT" sz="1100" strike="noStrike" u="none">
              <a:solidFill>
                <a:srgbClr val="ffffff"/>
              </a:solidFill>
              <a:effectLst/>
              <a:uFillTx/>
              <a:latin typeface="Arial"/>
            </a:endParaRPr>
          </a:p>
        </p:txBody>
      </p:sp>
      <p:sp>
        <p:nvSpPr>
          <p:cNvPr id="74" name="Text Box 9"/>
          <p:cNvSpPr/>
          <p:nvPr/>
        </p:nvSpPr>
        <p:spPr>
          <a:xfrm>
            <a:off x="8125200" y="6427080"/>
            <a:ext cx="3513600" cy="425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1" lang="it-IT" sz="1100" strike="noStrike" u="none">
                <a:solidFill>
                  <a:schemeClr val="lt1"/>
                </a:solidFill>
                <a:effectLst/>
                <a:uFillTx/>
                <a:latin typeface="Arial"/>
                <a:ea typeface="Tahoma"/>
              </a:rPr>
              <a:t>Copyright © 2023</a:t>
            </a:r>
            <a:endParaRPr b="0" lang="it-IT" sz="1100" strike="noStrike" u="none">
              <a:solidFill>
                <a:srgbClr val="000000"/>
              </a:solidFill>
              <a:effectLst/>
              <a:uFillTx/>
              <a:latin typeface="Arial"/>
            </a:endParaRPr>
          </a:p>
          <a:p>
            <a:pPr algn="r">
              <a:lnSpc>
                <a:spcPct val="100000"/>
              </a:lnSpc>
            </a:pPr>
            <a:r>
              <a:rPr b="1" lang="it-IT" sz="1100" strike="noStrike" u="none">
                <a:solidFill>
                  <a:schemeClr val="lt1"/>
                </a:solidFill>
                <a:effectLst/>
                <a:uFillTx/>
                <a:latin typeface="Arial"/>
                <a:ea typeface="Tahoma"/>
              </a:rPr>
              <a:t>McGraw-Hill Education (Italy) S.r.l. </a:t>
            </a:r>
            <a:endParaRPr b="0" lang="it-IT" sz="1100" strike="noStrike" u="none">
              <a:solidFill>
                <a:srgbClr val="000000"/>
              </a:solidFill>
              <a:effectLst/>
              <a:uFillTx/>
              <a:latin typeface="Arial"/>
            </a:endParaRPr>
          </a:p>
        </p:txBody>
      </p:sp>
      <p:pic>
        <p:nvPicPr>
          <p:cNvPr id="75" name="Immagine 15" descr="Immagine che contiene segnale, arresto, disegnando, camion&#10;&#10;Descrizione generata automaticamente"/>
          <p:cNvPicPr/>
          <p:nvPr/>
        </p:nvPicPr>
        <p:blipFill>
          <a:blip r:embed="rId2"/>
          <a:stretch/>
        </p:blipFill>
        <p:spPr>
          <a:xfrm>
            <a:off x="11640960" y="6335640"/>
            <a:ext cx="560880" cy="519840"/>
          </a:xfrm>
          <a:prstGeom prst="rect">
            <a:avLst/>
          </a:prstGeom>
          <a:noFill/>
          <a:ln w="0">
            <a:noFill/>
          </a:ln>
        </p:spPr>
      </p:pic>
      <p:sp>
        <p:nvSpPr>
          <p:cNvPr id="76" name="CasellaDiTesto 3"/>
          <p:cNvSpPr/>
          <p:nvPr/>
        </p:nvSpPr>
        <p:spPr>
          <a:xfrm>
            <a:off x="0" y="0"/>
            <a:ext cx="12201480" cy="455400"/>
          </a:xfrm>
          <a:prstGeom prst="rect">
            <a:avLst/>
          </a:prstGeom>
          <a:solidFill>
            <a:srgbClr val="2993d1"/>
          </a:solidFill>
          <a:ln w="0">
            <a:solidFill>
              <a:srgbClr val="eaeaea"/>
            </a:solidFill>
          </a:ln>
        </p:spPr>
        <p:style>
          <a:lnRef idx="0"/>
          <a:fillRef idx="0"/>
          <a:effectRef idx="0"/>
          <a:fontRef idx="minor"/>
        </p:style>
        <p:txBody>
          <a:bodyPr lIns="90000" rIns="90000" tIns="45000" bIns="45000" anchor="t">
            <a:spAutoFit/>
          </a:bodyPr>
          <a:p>
            <a:pPr>
              <a:lnSpc>
                <a:spcPct val="100000"/>
              </a:lnSpc>
            </a:pPr>
            <a:r>
              <a:rPr b="1" lang="it-IT" sz="2400" strike="noStrike" u="none">
                <a:solidFill>
                  <a:srgbClr val="ffffff"/>
                </a:solidFill>
                <a:effectLst/>
                <a:uFillTx/>
                <a:latin typeface="Calibri"/>
              </a:rPr>
              <a:t>Capitolo 7 </a:t>
            </a:r>
            <a:r>
              <a:rPr b="0" lang="en-GB" sz="2400" strike="noStrike" u="none">
                <a:solidFill>
                  <a:srgbClr val="ffffff"/>
                </a:solidFill>
                <a:effectLst/>
                <a:uFillTx/>
                <a:latin typeface="Calibri"/>
              </a:rPr>
              <a:t>•</a:t>
            </a:r>
            <a:r>
              <a:rPr b="1" lang="it-IT" sz="2400" strike="noStrike" u="none">
                <a:solidFill>
                  <a:srgbClr val="ffffff"/>
                </a:solidFill>
                <a:effectLst/>
                <a:uFillTx/>
                <a:latin typeface="Calibri"/>
              </a:rPr>
              <a:t> Progettazione concettuale</a:t>
            </a:r>
            <a:endParaRPr b="0" lang="it-IT" sz="2400" strike="noStrike" u="none">
              <a:solidFill>
                <a:srgbClr val="ffffff"/>
              </a:solidFill>
              <a:effectLst/>
              <a:uFillTx/>
              <a:latin typeface="Arial"/>
            </a:endParaRPr>
          </a:p>
        </p:txBody>
      </p:sp>
      <p:pic>
        <p:nvPicPr>
          <p:cNvPr id="77" name="Immagine 4" descr=""/>
          <p:cNvPicPr/>
          <p:nvPr/>
        </p:nvPicPr>
        <p:blipFill>
          <a:blip r:embed="rId3"/>
          <a:stretch/>
        </p:blipFill>
        <p:spPr>
          <a:xfrm>
            <a:off x="10767960" y="0"/>
            <a:ext cx="1421640" cy="1902600"/>
          </a:xfrm>
          <a:prstGeom prst="rect">
            <a:avLst/>
          </a:prstGeom>
          <a:noFill/>
          <a:ln w="0">
            <a:solidFill>
              <a:srgbClr val="eaeaea"/>
            </a:solidFill>
          </a:ln>
        </p:spPr>
      </p:pic>
    </p:spTree>
  </p:cSld>
  <p:clrMap bg1="lt1" tx1="dk1" bg2="lt2" tx2="dk2" accent1="accent1" accent2="accent2" accent3="accent3" accent4="accent4" accent5="accent5" accent6="accent6" hlink="hlink" folHlink="folHlink"/>
  <p:sldLayoutIdLst>
    <p:sldLayoutId id="2147483664" r:id="rId4"/>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7.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5.wmf"/><Relationship Id="rId3" Type="http://schemas.openxmlformats.org/officeDocument/2006/relationships/slideLayout" Target="../slideLayouts/slideLayout8.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8.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8.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8.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slideLayout" Target="../slideLayouts/slideLayout8.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8.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8.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8.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8.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8.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13.wmf"/><Relationship Id="rId3" Type="http://schemas.openxmlformats.org/officeDocument/2006/relationships/slideLayout" Target="../slideLayouts/slideLayout8.xml"/><Relationship Id="rId4"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14.wmf"/><Relationship Id="rId3" Type="http://schemas.openxmlformats.org/officeDocument/2006/relationships/oleObject" Target="../embeddings/oleObject2.doc"/><Relationship Id="rId4" Type="http://schemas.openxmlformats.org/officeDocument/2006/relationships/image" Target="../media/image15.wmf"/><Relationship Id="rId5" Type="http://schemas.openxmlformats.org/officeDocument/2006/relationships/slideLayout" Target="../slideLayouts/slideLayout8.xml"/><Relationship Id="rId6"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8.xml"/><Relationship Id="rId3"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7.wmf"/><Relationship Id="rId3" Type="http://schemas.openxmlformats.org/officeDocument/2006/relationships/slideLayout" Target="../slideLayouts/slideLayout8.xml"/><Relationship Id="rId4"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8.xml"/><Relationship Id="rId3"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oleObject" Target="../embeddings/oleObject1.doc"/><Relationship Id="rId2" Type="http://schemas.openxmlformats.org/officeDocument/2006/relationships/image" Target="../media/image19.wmf"/><Relationship Id="rId3" Type="http://schemas.openxmlformats.org/officeDocument/2006/relationships/slideLayout" Target="../slideLayouts/slideLayout8.xml"/><Relationship Id="rId4"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8.xml"/><Relationship Id="rId3" Type="http://schemas.openxmlformats.org/officeDocument/2006/relationships/notesSlide" Target="../notesSlides/notesSlide68.xml"/>
</Relationships>
</file>

<file path=ppt/slides/_rels/slide69.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8.xml"/><Relationship Id="rId3" Type="http://schemas.openxmlformats.org/officeDocument/2006/relationships/notesSlide" Target="../notesSlides/notesSlide69.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8.xml"/><Relationship Id="rId3" Type="http://schemas.openxmlformats.org/officeDocument/2006/relationships/notesSlide" Target="../notesSlides/notesSlide70.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1.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itle 3"/>
          <p:cNvSpPr/>
          <p:nvPr/>
        </p:nvSpPr>
        <p:spPr>
          <a:xfrm>
            <a:off x="6095880" y="2060640"/>
            <a:ext cx="4677480" cy="273420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90000"/>
              </a:lnSpc>
            </a:pPr>
            <a:r>
              <a:rPr b="1" lang="it-IT" sz="4800" strike="noStrike" u="none">
                <a:solidFill>
                  <a:srgbClr val="d61e57"/>
                </a:solidFill>
                <a:effectLst/>
                <a:uFillTx/>
                <a:latin typeface="Arial"/>
              </a:rPr>
              <a:t>Capitolo 7</a:t>
            </a:r>
            <a:br>
              <a:rPr sz="4800"/>
            </a:br>
            <a:br>
              <a:rPr sz="4800"/>
            </a:br>
            <a:r>
              <a:rPr b="1" lang="it-IT" sz="4800" strike="noStrike" u="none">
                <a:solidFill>
                  <a:srgbClr val="d61e57"/>
                </a:solidFill>
                <a:effectLst/>
                <a:uFillTx/>
                <a:latin typeface="Arial"/>
              </a:rPr>
              <a:t>Progettazione concettuale</a:t>
            </a:r>
            <a:endParaRPr b="0" lang="it-IT" sz="4800" strike="noStrike" u="none">
              <a:solidFill>
                <a:srgbClr val="000000"/>
              </a:solidFill>
              <a:effectLst/>
              <a:uFillTx/>
              <a:latin typeface="Arial"/>
            </a:endParaRPr>
          </a:p>
        </p:txBody>
      </p:sp>
      <p:pic>
        <p:nvPicPr>
          <p:cNvPr id="150" name="Immagine 3" descr=""/>
          <p:cNvPicPr/>
          <p:nvPr/>
        </p:nvPicPr>
        <p:blipFill>
          <a:blip r:embed="rId1"/>
          <a:stretch/>
        </p:blipFill>
        <p:spPr>
          <a:xfrm>
            <a:off x="2327040" y="907920"/>
            <a:ext cx="3766320" cy="5039280"/>
          </a:xfrm>
          <a:prstGeom prst="rect">
            <a:avLst/>
          </a:prstGeom>
          <a:noFill/>
          <a:ln w="0">
            <a:solidFill>
              <a:srgbClr val="eaeaea"/>
            </a:solid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Acquisizione per interviste</a:t>
            </a:r>
            <a:endParaRPr b="0" lang="it-IT" sz="3200" strike="noStrike" u="none">
              <a:solidFill>
                <a:srgbClr val="000000"/>
              </a:solidFill>
              <a:effectLst/>
              <a:uFillTx/>
              <a:latin typeface="Arial"/>
            </a:endParaRPr>
          </a:p>
        </p:txBody>
      </p:sp>
      <p:sp>
        <p:nvSpPr>
          <p:cNvPr id="169"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utenti diversi possono fornire informazioni diverse </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utenti a livello più alto hanno spesso una visione più ampia ma meno dettagliata</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le interviste portano spesso ad una acquisizione dei requisiti “per raffinamenti successivi”</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Interazione con gli utenti</a:t>
            </a:r>
            <a:endParaRPr b="0" lang="it-IT" sz="3200" strike="noStrike" u="none">
              <a:solidFill>
                <a:srgbClr val="000000"/>
              </a:solidFill>
              <a:effectLst/>
              <a:uFillTx/>
              <a:latin typeface="Arial"/>
            </a:endParaRPr>
          </a:p>
        </p:txBody>
      </p:sp>
      <p:sp>
        <p:nvSpPr>
          <p:cNvPr id="171" name="PlaceHolder 2"/>
          <p:cNvSpPr>
            <a:spLocks noGrp="1"/>
          </p:cNvSpPr>
          <p:nvPr>
            <p:ph/>
          </p:nvPr>
        </p:nvSpPr>
        <p:spPr>
          <a:xfrm>
            <a:off x="384120" y="175032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La specifica dei requisiti raccolti avviene spesso facendo uso di descrizioni in </a:t>
            </a:r>
            <a:r>
              <a:rPr b="0" i="1" lang="it-IT" sz="2800" strike="noStrike" u="none">
                <a:solidFill>
                  <a:schemeClr val="dk1"/>
                </a:solidFill>
                <a:effectLst/>
                <a:uFillTx/>
                <a:latin typeface="Arial"/>
              </a:rPr>
              <a:t>linguaggio naturale</a:t>
            </a:r>
            <a:r>
              <a:rPr b="0" lang="it-IT" sz="2800" strike="noStrike" u="none">
                <a:solidFill>
                  <a:schemeClr val="dk1"/>
                </a:solidFill>
                <a:effectLst/>
                <a:uFillTx/>
                <a:latin typeface="Arial"/>
              </a:rPr>
              <a:t>.</a:t>
            </a:r>
            <a:endParaRPr b="0" lang="it-IT" sz="28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800" strike="noStrike" u="none">
                <a:solidFill>
                  <a:schemeClr val="dk1"/>
                </a:solidFill>
                <a:effectLst/>
                <a:uFillTx/>
                <a:latin typeface="Arial"/>
              </a:rPr>
              <a:t>Fonte di </a:t>
            </a:r>
            <a:r>
              <a:rPr b="0" i="1" lang="it-IT" sz="2800" strike="noStrike" u="none">
                <a:solidFill>
                  <a:schemeClr val="dk1"/>
                </a:solidFill>
                <a:effectLst/>
                <a:uFillTx/>
                <a:latin typeface="Arial"/>
              </a:rPr>
              <a:t>ambiguità</a:t>
            </a:r>
            <a:r>
              <a:rPr b="0" lang="it-IT" sz="2800" strike="noStrike" u="none">
                <a:solidFill>
                  <a:schemeClr val="dk1"/>
                </a:solidFill>
                <a:effectLst/>
                <a:uFillTx/>
                <a:latin typeface="Arial"/>
              </a:rPr>
              <a:t> e fraintendimenti</a:t>
            </a:r>
            <a:endParaRPr b="0" lang="it-IT" sz="2800" strike="noStrike" u="none">
              <a:solidFill>
                <a:srgbClr val="000000"/>
              </a:solidFill>
              <a:effectLst/>
              <a:uFillTx/>
              <a:latin typeface="Arial"/>
            </a:endParaRPr>
          </a:p>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Occorre</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effettuare spesso verifiche di comprensione e coerenza</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verificare anche per mezzo di esempi (generali e relativi a casi limite)</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richiedere definizioni e classificazioni </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far evidenziare gli aspetti essenziali rispetto a quelli marginali</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11240" y="907920"/>
            <a:ext cx="1064196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Esempio di requisiti espressi in linguaggio naturale</a:t>
            </a:r>
            <a:endParaRPr b="0" lang="it-IT" sz="3200" strike="noStrike" u="none">
              <a:solidFill>
                <a:srgbClr val="000000"/>
              </a:solidFill>
              <a:effectLst/>
              <a:uFillTx/>
              <a:latin typeface="Arial"/>
            </a:endParaRPr>
          </a:p>
        </p:txBody>
      </p:sp>
      <p:sp>
        <p:nvSpPr>
          <p:cNvPr id="173" name="PlaceHolder 2"/>
          <p:cNvSpPr>
            <a:spLocks noGrp="1"/>
          </p:cNvSpPr>
          <p:nvPr>
            <p:ph/>
          </p:nvPr>
        </p:nvSpPr>
        <p:spPr>
          <a:xfrm>
            <a:off x="384120" y="1750320"/>
            <a:ext cx="11087640" cy="4031280"/>
          </a:xfrm>
          <a:prstGeom prst="rect">
            <a:avLst/>
          </a:prstGeom>
          <a:noFill/>
          <a:ln w="0">
            <a:noFill/>
          </a:ln>
        </p:spPr>
        <p:txBody>
          <a:bodyPr numCol="1" spcCol="0" lIns="91440" rIns="91440" tIns="45720" bIns="45720" anchor="t">
            <a:noAutofit/>
          </a:bodyPr>
          <a:p>
            <a:pPr indent="0">
              <a:lnSpc>
                <a:spcPct val="100000"/>
              </a:lnSpc>
              <a:spcBef>
                <a:spcPts val="1052"/>
              </a:spcBef>
              <a:buNone/>
              <a:tabLst>
                <a:tab algn="l" pos="0"/>
              </a:tabLst>
            </a:pPr>
            <a:r>
              <a:rPr b="0" lang="it-IT" sz="1800" strike="noStrike" u="none">
                <a:solidFill>
                  <a:srgbClr val="000000"/>
                </a:solidFill>
                <a:effectLst/>
                <a:uFillTx/>
                <a:latin typeface="Arial"/>
              </a:rPr>
              <a:t>Si vuole realizzare una base di dati per una società che eroga corsi, di cui vogliamo rappresentare i dati dei partecipanti ai corsi e dei docenti. Per i partecipanti (circa 5000), identificati da un codice, si vuole memorizzare il codice fiscale, il cognome, l'età, il sesso, il luogo di nascita, il nome dei </a:t>
            </a:r>
            <a:r>
              <a:rPr b="0" lang="it-IT" sz="1600" strike="noStrike" u="none">
                <a:solidFill>
                  <a:srgbClr val="000000"/>
                </a:solidFill>
                <a:effectLst/>
                <a:uFillTx/>
                <a:latin typeface="Arial"/>
              </a:rPr>
              <a:t>loro</a:t>
            </a:r>
            <a:r>
              <a:rPr b="0" lang="it-IT" sz="1800" strike="noStrike" u="none">
                <a:solidFill>
                  <a:srgbClr val="000000"/>
                </a:solidFill>
                <a:effectLst/>
                <a:uFillTx/>
                <a:latin typeface="Arial"/>
              </a:rPr>
              <a:t> attuali datori di lavoro, i posti dove hanno lavorato in precedenza insieme al periodo, l'indirizzo e il numero di telefono, i corsi che hanno frequentato (i corsi sono in tutto circa 200) e il giudizio finale. Rappresentiamo anche i seminari che stanno attualmente frequentando e, per ogni giorno, i luoghi e le ore dove sono tenute le lezioni.</a:t>
            </a:r>
            <a:endParaRPr b="0" lang="it-IT" sz="1800" strike="noStrike" u="none">
              <a:solidFill>
                <a:srgbClr val="000000"/>
              </a:solidFill>
              <a:effectLst/>
              <a:uFillTx/>
              <a:latin typeface="Arial"/>
            </a:endParaRPr>
          </a:p>
          <a:p>
            <a:pPr indent="0">
              <a:lnSpc>
                <a:spcPct val="100000"/>
              </a:lnSpc>
              <a:spcBef>
                <a:spcPts val="1052"/>
              </a:spcBef>
              <a:buNone/>
              <a:tabLst>
                <a:tab algn="l" pos="0"/>
              </a:tabLst>
            </a:pPr>
            <a:r>
              <a:rPr b="0" lang="it-IT" sz="1800" strike="noStrike" u="none">
                <a:solidFill>
                  <a:srgbClr val="000000"/>
                </a:solidFill>
                <a:effectLst/>
                <a:uFillTx/>
                <a:latin typeface="Arial"/>
              </a:rPr>
              <a:t>I corsi hanno un codice, un titolo e possono avere varie edizioni con date di inizio e fine e numero di partecipanti. Se gli studenti sono liberi professionisti, vogliamo conoscere l'area di interesse e, se lo possiedono, il titolo. Per quelli che lavorano alle dipendenze di altri, vogliamo conoscere invece il loro livello e la posizione ricoperta. Per gli insegnanti (circa 300), rappresentiamo il cognome, l'età, il posto dove sono nati, il nome del corso che insegnano, quelli che hanno insegnato nel passato e quelli che possono insegnare. </a:t>
            </a:r>
            <a:endParaRPr b="0" lang="it-IT" sz="1800" strike="noStrike" u="none">
              <a:solidFill>
                <a:srgbClr val="000000"/>
              </a:solidFill>
              <a:effectLst/>
              <a:uFillTx/>
              <a:latin typeface="Arial"/>
            </a:endParaRPr>
          </a:p>
          <a:p>
            <a:pPr indent="0">
              <a:lnSpc>
                <a:spcPct val="100000"/>
              </a:lnSpc>
              <a:spcBef>
                <a:spcPts val="1052"/>
              </a:spcBef>
              <a:buNone/>
              <a:tabLst>
                <a:tab algn="l" pos="0"/>
              </a:tabLst>
            </a:pPr>
            <a:r>
              <a:rPr b="0" lang="it-IT" sz="1800" strike="noStrike" u="none">
                <a:solidFill>
                  <a:srgbClr val="000000"/>
                </a:solidFill>
                <a:effectLst/>
                <a:uFillTx/>
                <a:latin typeface="Arial"/>
              </a:rPr>
              <a:t>Rappresentiamo anche tutti i loro recapiti telefonici. I docenti possono essere dipendenti interni della società o collaboratori esterni.</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11240" y="907920"/>
            <a:ext cx="1064196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Esempio di requisiti espressi in linguaggio naturale</a:t>
            </a:r>
            <a:endParaRPr b="0" lang="it-IT" sz="3200" strike="noStrike" u="none">
              <a:solidFill>
                <a:srgbClr val="000000"/>
              </a:solidFill>
              <a:effectLst/>
              <a:uFillTx/>
              <a:latin typeface="Arial"/>
            </a:endParaRPr>
          </a:p>
        </p:txBody>
      </p:sp>
      <p:sp>
        <p:nvSpPr>
          <p:cNvPr id="175" name="PlaceHolder 2"/>
          <p:cNvSpPr>
            <a:spLocks noGrp="1"/>
          </p:cNvSpPr>
          <p:nvPr>
            <p:ph/>
          </p:nvPr>
        </p:nvSpPr>
        <p:spPr>
          <a:xfrm>
            <a:off x="384120" y="1750320"/>
            <a:ext cx="11087640" cy="4031280"/>
          </a:xfrm>
          <a:prstGeom prst="rect">
            <a:avLst/>
          </a:prstGeom>
          <a:noFill/>
          <a:ln w="0">
            <a:noFill/>
          </a:ln>
        </p:spPr>
        <p:txBody>
          <a:bodyPr numCol="1" spcCol="0" lIns="91440" rIns="91440" tIns="45720" bIns="45720" anchor="t">
            <a:noAutofit/>
          </a:bodyPr>
          <a:p>
            <a:pPr indent="0">
              <a:lnSpc>
                <a:spcPct val="100000"/>
              </a:lnSpc>
              <a:spcBef>
                <a:spcPts val="1052"/>
              </a:spcBef>
              <a:buNone/>
              <a:tabLst>
                <a:tab algn="l" pos="0"/>
              </a:tabLst>
            </a:pPr>
            <a:r>
              <a:rPr b="0" lang="it-IT" sz="2400" strike="noStrike" u="none">
                <a:solidFill>
                  <a:srgbClr val="000000"/>
                </a:solidFill>
                <a:effectLst/>
                <a:uFillTx/>
                <a:latin typeface="Arial"/>
              </a:rPr>
              <a:t>E’ facile rendersi conto che il testo dei requisiti presenta un certo numero di </a:t>
            </a:r>
            <a:r>
              <a:rPr b="0" i="1" lang="it-IT" sz="2400" strike="noStrike" u="none">
                <a:solidFill>
                  <a:srgbClr val="000000"/>
                </a:solidFill>
                <a:effectLst/>
                <a:uFillTx/>
                <a:latin typeface="Arial"/>
              </a:rPr>
              <a:t>ambiguità </a:t>
            </a:r>
            <a:r>
              <a:rPr b="0" lang="it-IT" sz="2400" strike="noStrike" u="none">
                <a:solidFill>
                  <a:srgbClr val="000000"/>
                </a:solidFill>
                <a:effectLst/>
                <a:uFillTx/>
                <a:latin typeface="Arial"/>
              </a:rPr>
              <a:t>e impresioni.</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tabLst>
                <a:tab algn="l" pos="0"/>
              </a:tabLst>
            </a:pPr>
            <a:r>
              <a:rPr b="0" lang="it-IT" sz="2400" strike="noStrike" u="none">
                <a:solidFill>
                  <a:srgbClr val="000000"/>
                </a:solidFill>
                <a:effectLst/>
                <a:uFillTx/>
                <a:latin typeface="Arial"/>
              </a:rPr>
              <a:t>e.g., si utilizzano i termini </a:t>
            </a:r>
            <a:r>
              <a:rPr b="0" i="1" lang="it-IT" sz="2400" strike="noStrike" u="none">
                <a:solidFill>
                  <a:srgbClr val="000000"/>
                </a:solidFill>
                <a:effectLst/>
                <a:uFillTx/>
                <a:latin typeface="Arial"/>
              </a:rPr>
              <a:t>“partecipante” </a:t>
            </a:r>
            <a:r>
              <a:rPr b="0" lang="it-IT" sz="2400" strike="noStrike" u="none">
                <a:solidFill>
                  <a:srgbClr val="000000"/>
                </a:solidFill>
                <a:effectLst/>
                <a:uFillTx/>
                <a:latin typeface="Arial"/>
              </a:rPr>
              <a:t>e </a:t>
            </a:r>
            <a:r>
              <a:rPr b="0" i="1" lang="it-IT" sz="2400" strike="noStrike" u="none">
                <a:solidFill>
                  <a:srgbClr val="000000"/>
                </a:solidFill>
                <a:effectLst/>
                <a:uFillTx/>
                <a:latin typeface="Arial"/>
              </a:rPr>
              <a:t>“studente” </a:t>
            </a:r>
            <a:r>
              <a:rPr b="0" lang="it-IT" sz="2400" strike="noStrike" u="none">
                <a:solidFill>
                  <a:srgbClr val="000000"/>
                </a:solidFill>
                <a:effectLst/>
                <a:uFillTx/>
                <a:latin typeface="Arial"/>
              </a:rPr>
              <a:t>per indicare lo stesso concetto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tabLst>
                <a:tab algn="l" pos="0"/>
              </a:tabLst>
            </a:pPr>
            <a:r>
              <a:rPr b="0" lang="it-IT" sz="2400" strike="noStrike" u="none">
                <a:solidFill>
                  <a:srgbClr val="000000"/>
                </a:solidFill>
                <a:effectLst/>
                <a:uFillTx/>
                <a:latin typeface="Arial"/>
              </a:rPr>
              <a:t>La stessa cosa accade per i termini </a:t>
            </a:r>
            <a:r>
              <a:rPr b="0" i="1" lang="it-IT" sz="2400" strike="noStrike" u="none">
                <a:solidFill>
                  <a:srgbClr val="000000"/>
                </a:solidFill>
                <a:effectLst/>
                <a:uFillTx/>
                <a:latin typeface="Arial"/>
              </a:rPr>
              <a:t>“docente”/”professore”</a:t>
            </a:r>
            <a:r>
              <a:rPr b="0" lang="it-IT" sz="2400" strike="noStrike" u="none">
                <a:solidFill>
                  <a:srgbClr val="000000"/>
                </a:solidFill>
                <a:effectLst/>
                <a:uFillTx/>
                <a:latin typeface="Arial"/>
              </a:rPr>
              <a:t> e </a:t>
            </a:r>
            <a:r>
              <a:rPr b="0" i="1" lang="it-IT" sz="2400" strike="noStrike" u="none">
                <a:solidFill>
                  <a:srgbClr val="000000"/>
                </a:solidFill>
                <a:effectLst/>
                <a:uFillTx/>
                <a:latin typeface="Arial"/>
              </a:rPr>
              <a:t>“corso”/”seminario”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tabLst>
                <a:tab algn="l" pos="0"/>
              </a:tabLst>
            </a:pPr>
            <a:r>
              <a:rPr b="0" lang="it-IT" sz="2400" strike="noStrike" u="none">
                <a:solidFill>
                  <a:srgbClr val="000000"/>
                </a:solidFill>
                <a:effectLst/>
                <a:uFillTx/>
                <a:latin typeface="Arial"/>
              </a:rPr>
              <a:t>Inoltre, il termine “corso” viene usato per intendere due cose diverse: la tipologia generale di corso vs. l’edizione del corso in uno specifico anno.</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1137960" y="12787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Requisiti: documentazione descrittiva</a:t>
            </a:r>
            <a:endParaRPr b="0" lang="it-IT" sz="3200" strike="noStrike" u="none">
              <a:solidFill>
                <a:srgbClr val="000000"/>
              </a:solidFill>
              <a:effectLst/>
              <a:uFillTx/>
              <a:latin typeface="Arial"/>
            </a:endParaRPr>
          </a:p>
        </p:txBody>
      </p:sp>
      <p:sp>
        <p:nvSpPr>
          <p:cNvPr id="177" name="PlaceHolder 2"/>
          <p:cNvSpPr>
            <a:spLocks noGrp="1"/>
          </p:cNvSpPr>
          <p:nvPr>
            <p:ph/>
          </p:nvPr>
        </p:nvSpPr>
        <p:spPr>
          <a:xfrm>
            <a:off x="341280" y="244908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Regole generali</a:t>
            </a:r>
            <a:r>
              <a:rPr b="0" i="1" lang="it-IT" sz="2800" strike="noStrike" u="none">
                <a:solidFill>
                  <a:schemeClr val="dk1"/>
                </a:solidFill>
                <a:effectLst/>
                <a:uFillTx/>
                <a:latin typeface="Arial"/>
              </a:rPr>
              <a:t> </a:t>
            </a:r>
            <a:r>
              <a:rPr b="0" i="1" lang="it-IT" sz="2800" strike="noStrike" u="sng">
                <a:solidFill>
                  <a:schemeClr val="dk1"/>
                </a:solidFill>
                <a:effectLst/>
                <a:uFillTx/>
                <a:latin typeface="Arial"/>
              </a:rPr>
              <a:t>per ottenere una specifica dei requisiti più precisa e senza ambiguità</a:t>
            </a:r>
            <a:r>
              <a:rPr b="0" lang="it-IT" sz="2800" strike="noStrike" u="none">
                <a:solidFill>
                  <a:schemeClr val="dk1"/>
                </a:solidFill>
                <a:effectLst/>
                <a:uFillTx/>
                <a:latin typeface="Arial"/>
              </a:rPr>
              <a:t>:</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scegliere il corretto livello di astrazione</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standardizzare la struttura delle frasi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suddividere le frasi articolate</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separare le frasi sui dati da quelle sulle operazioni</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Rectangle 2"/>
          <p:cNvSpPr/>
          <p:nvPr/>
        </p:nvSpPr>
        <p:spPr>
          <a:xfrm>
            <a:off x="1981080" y="228600"/>
            <a:ext cx="8303400" cy="1064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endParaRPr b="1" lang="en-GB" sz="3200" strike="noStrike" u="none">
              <a:solidFill>
                <a:schemeClr val="dk2"/>
              </a:solidFill>
              <a:effectLst/>
              <a:uFillTx/>
              <a:latin typeface="Arial"/>
            </a:endParaRPr>
          </a:p>
        </p:txBody>
      </p:sp>
      <p:sp>
        <p:nvSpPr>
          <p:cNvPr id="179"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Requisiti: organizzazione</a:t>
            </a:r>
            <a:br>
              <a:rPr sz="3200"/>
            </a:br>
            <a:r>
              <a:rPr b="1" lang="it-IT" sz="3200" strike="noStrike" u="none">
                <a:solidFill>
                  <a:srgbClr val="d41450"/>
                </a:solidFill>
                <a:effectLst/>
                <a:uFillTx/>
                <a:latin typeface="Arial"/>
              </a:rPr>
              <a:t> di termini e concetti</a:t>
            </a:r>
            <a:endParaRPr b="0" lang="it-IT" sz="3200" strike="noStrike" u="none">
              <a:solidFill>
                <a:srgbClr val="000000"/>
              </a:solidFill>
              <a:effectLst/>
              <a:uFillTx/>
              <a:latin typeface="Arial"/>
            </a:endParaRPr>
          </a:p>
        </p:txBody>
      </p:sp>
      <p:sp>
        <p:nvSpPr>
          <p:cNvPr id="180"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Regole generali </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costruire un glossario dei termini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individuare omonimi e sinonimi e unificare i termini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rendere esplicito il riferimento fra termini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riorganizzare le frasi per concetti</a:t>
            </a:r>
            <a:endParaRPr b="0" lang="it-IT" sz="2800" strike="noStrike" u="none">
              <a:solidFill>
                <a:srgbClr val="000000"/>
              </a:solidFill>
              <a:effectLst/>
              <a:uFillTx/>
              <a:latin typeface="Arial"/>
            </a:endParaRPr>
          </a:p>
          <a:p>
            <a:pPr indent="0">
              <a:lnSpc>
                <a:spcPct val="100000"/>
              </a:lnSpc>
              <a:spcBef>
                <a:spcPts val="561"/>
              </a:spcBef>
              <a:buNone/>
              <a:tabLst>
                <a:tab algn="l" pos="0"/>
              </a:tabLst>
            </a:pP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81" name="Object 2"/>
          <p:cNvGraphicFramePr/>
          <p:nvPr/>
        </p:nvGraphicFramePr>
        <p:xfrm>
          <a:off x="1704960" y="1600200"/>
          <a:ext cx="9039960" cy="4512240"/>
        </p:xfrm>
        <a:graphic>
          <a:graphicData uri="http://schemas.openxmlformats.org/presentationml/2006/ole">
            <p:oleObj progId="Word.Document.8" r:id="rId1" spid="">
              <p:embed/>
              <p:pic>
                <p:nvPicPr>
                  <p:cNvPr id="182" name="Object 2" descr=""/>
                  <p:cNvPicPr/>
                  <p:nvPr/>
                </p:nvPicPr>
                <p:blipFill>
                  <a:blip r:embed="rId2"/>
                  <a:stretch/>
                </p:blipFill>
                <p:spPr>
                  <a:xfrm>
                    <a:off x="1704960" y="1600200"/>
                    <a:ext cx="9039960" cy="4512240"/>
                  </a:xfrm>
                  <a:prstGeom prst="rect">
                    <a:avLst/>
                  </a:prstGeom>
                  <a:noFill/>
                  <a:ln w="0">
                    <a:noFill/>
                  </a:ln>
                </p:spPr>
              </p:pic>
            </p:oleObj>
          </a:graphicData>
        </a:graphic>
      </p:graphicFrame>
      <p:sp>
        <p:nvSpPr>
          <p:cNvPr id="183"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Glossario dei termini</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Rectangle 1"/>
          <p:cNvSpPr/>
          <p:nvPr/>
        </p:nvSpPr>
        <p:spPr>
          <a:xfrm>
            <a:off x="1981080" y="228600"/>
            <a:ext cx="8303400" cy="10641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1" lang="en-GB" sz="3200" strike="noStrike" u="none">
              <a:solidFill>
                <a:schemeClr val="dk2"/>
              </a:solidFill>
              <a:effectLst/>
              <a:uFillTx/>
              <a:latin typeface="Arial"/>
            </a:endParaRPr>
          </a:p>
        </p:txBody>
      </p:sp>
      <p:sp>
        <p:nvSpPr>
          <p:cNvPr id="185"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Principali modifiche al nostro esempio</a:t>
            </a:r>
            <a:endParaRPr b="0" lang="it-IT" sz="3200" strike="noStrike" u="none">
              <a:solidFill>
                <a:srgbClr val="000000"/>
              </a:solidFill>
              <a:effectLst/>
              <a:uFillTx/>
              <a:latin typeface="Arial"/>
            </a:endParaRPr>
          </a:p>
        </p:txBody>
      </p:sp>
      <p:sp>
        <p:nvSpPr>
          <p:cNvPr id="186"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432000" indent="-324000">
              <a:lnSpc>
                <a:spcPct val="100000"/>
              </a:lnSpc>
              <a:spcBef>
                <a:spcPts val="1052"/>
              </a:spcBef>
              <a:buClr>
                <a:srgbClr val="000000"/>
              </a:buClr>
              <a:buSzPct val="45000"/>
              <a:buFont typeface="Wingdings" charset="2"/>
              <a:buChar char=""/>
            </a:pPr>
            <a:r>
              <a:rPr b="0" i="1" lang="it-IT" sz="2400" strike="noStrike" u="none">
                <a:solidFill>
                  <a:srgbClr val="000000"/>
                </a:solidFill>
                <a:effectLst/>
                <a:uFillTx/>
                <a:latin typeface="Arial"/>
              </a:rPr>
              <a:t>Luogo</a:t>
            </a:r>
            <a:r>
              <a:rPr b="0" lang="it-IT" sz="2400" strike="noStrike" u="none">
                <a:solidFill>
                  <a:srgbClr val="000000"/>
                </a:solidFill>
                <a:effectLst/>
                <a:uFillTx/>
                <a:latin typeface="Arial"/>
              </a:rPr>
              <a:t> (di nascita) è omonimo di </a:t>
            </a:r>
            <a:r>
              <a:rPr b="0" i="1" lang="it-IT" sz="2400" strike="noStrike" u="none">
                <a:solidFill>
                  <a:srgbClr val="000000"/>
                </a:solidFill>
                <a:effectLst/>
                <a:uFillTx/>
                <a:latin typeface="Arial"/>
              </a:rPr>
              <a:t>Luogo </a:t>
            </a:r>
            <a:r>
              <a:rPr b="0" lang="it-IT" sz="2400" strike="noStrike" u="none">
                <a:solidFill>
                  <a:srgbClr val="000000"/>
                </a:solidFill>
                <a:effectLst/>
                <a:uFillTx/>
                <a:latin typeface="Arial"/>
              </a:rPr>
              <a:t>(dove si tengono le lezioni)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Va sostituito con </a:t>
            </a:r>
            <a:r>
              <a:rPr b="0" i="1" lang="it-IT" sz="2400" strike="noStrike" u="none">
                <a:solidFill>
                  <a:srgbClr val="000000"/>
                </a:solidFill>
                <a:effectLst/>
                <a:uFillTx/>
                <a:latin typeface="Arial"/>
              </a:rPr>
              <a:t>Città</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i="1" lang="it-IT" sz="2400" strike="noStrike" u="none">
                <a:solidFill>
                  <a:srgbClr val="000000"/>
                </a:solidFill>
                <a:effectLst/>
                <a:uFillTx/>
                <a:latin typeface="Arial"/>
              </a:rPr>
              <a:t>Posto </a:t>
            </a:r>
            <a:r>
              <a:rPr b="0" lang="it-IT" sz="2400" strike="noStrike" u="none">
                <a:solidFill>
                  <a:srgbClr val="000000"/>
                </a:solidFill>
                <a:effectLst/>
                <a:uFillTx/>
                <a:latin typeface="Arial"/>
              </a:rPr>
              <a:t>(dove hanno lavorato in precedenza) </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Va sostituito con </a:t>
            </a:r>
            <a:r>
              <a:rPr b="0" i="1" lang="it-IT" sz="2400" strike="noStrike" u="none">
                <a:solidFill>
                  <a:srgbClr val="000000"/>
                </a:solidFill>
                <a:effectLst/>
                <a:uFillTx/>
                <a:latin typeface="Arial"/>
              </a:rPr>
              <a:t>Datore di lavoro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Il </a:t>
            </a:r>
            <a:r>
              <a:rPr b="0" i="1" lang="it-IT" sz="2400" strike="noStrike" u="none">
                <a:solidFill>
                  <a:srgbClr val="000000"/>
                </a:solidFill>
                <a:effectLst/>
                <a:uFillTx/>
                <a:latin typeface="Arial"/>
              </a:rPr>
              <a:t>giudizio</a:t>
            </a:r>
            <a:r>
              <a:rPr b="0" lang="it-IT" sz="2400" strike="noStrike" u="none">
                <a:solidFill>
                  <a:srgbClr val="000000"/>
                </a:solidFill>
                <a:effectLst/>
                <a:uFillTx/>
                <a:latin typeface="Arial"/>
              </a:rPr>
              <a:t> va espresso come </a:t>
            </a:r>
            <a:r>
              <a:rPr b="0" i="1" lang="it-IT" sz="2400" strike="noStrike" u="none">
                <a:solidFill>
                  <a:srgbClr val="000000"/>
                </a:solidFill>
                <a:effectLst/>
                <a:uFillTx/>
                <a:latin typeface="Arial"/>
              </a:rPr>
              <a:t>votazione in decimi</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i="1" lang="it-IT" sz="2400" strike="noStrike" u="none">
                <a:solidFill>
                  <a:srgbClr val="000000"/>
                </a:solidFill>
                <a:effectLst/>
                <a:uFillTx/>
                <a:latin typeface="Arial"/>
              </a:rPr>
              <a:t>Periodo</a:t>
            </a:r>
            <a:r>
              <a:rPr b="0" lang="it-IT" sz="2400" strike="noStrike" u="none">
                <a:solidFill>
                  <a:srgbClr val="000000"/>
                </a:solidFill>
                <a:effectLst/>
                <a:uFillTx/>
                <a:latin typeface="Arial"/>
              </a:rPr>
              <a:t> va interpretato come data</a:t>
            </a:r>
            <a:r>
              <a:rPr b="0" i="1" lang="it-IT" sz="2400" strike="noStrike" u="none">
                <a:solidFill>
                  <a:srgbClr val="000000"/>
                </a:solidFill>
                <a:effectLst/>
                <a:uFillTx/>
                <a:latin typeface="Arial"/>
              </a:rPr>
              <a:t> di inizio e fine rapporto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i="1" lang="it-IT" sz="2400" strike="noStrike" u="none">
                <a:solidFill>
                  <a:srgbClr val="000000"/>
                </a:solidFill>
                <a:effectLst/>
                <a:uFillTx/>
                <a:latin typeface="Arial"/>
              </a:rPr>
              <a:t>Seminario </a:t>
            </a:r>
            <a:r>
              <a:rPr b="0" lang="it-IT" sz="2400" strike="noStrike" u="none">
                <a:solidFill>
                  <a:srgbClr val="000000"/>
                </a:solidFill>
                <a:effectLst/>
                <a:uFillTx/>
                <a:latin typeface="Arial"/>
              </a:rPr>
              <a:t>va sostituito con </a:t>
            </a:r>
            <a:r>
              <a:rPr b="0" i="1" lang="it-IT" sz="2400" strike="noStrike" u="none">
                <a:solidFill>
                  <a:srgbClr val="000000"/>
                </a:solidFill>
                <a:effectLst/>
                <a:uFillTx/>
                <a:latin typeface="Arial"/>
              </a:rPr>
              <a:t>edizione del corso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i="1" lang="it-IT" sz="2400" strike="noStrike" u="none">
                <a:solidFill>
                  <a:srgbClr val="000000"/>
                </a:solidFill>
                <a:effectLst/>
                <a:uFillTx/>
                <a:latin typeface="Arial"/>
              </a:rPr>
              <a:t>Luogo </a:t>
            </a:r>
            <a:r>
              <a:rPr b="0" lang="it-IT" sz="2400" strike="noStrike" u="none">
                <a:solidFill>
                  <a:srgbClr val="000000"/>
                </a:solidFill>
                <a:effectLst/>
                <a:uFillTx/>
                <a:latin typeface="Arial"/>
              </a:rPr>
              <a:t>(dove si tengono le lezioni) va sostituito con aula</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Ecc...</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Rectangle 2"/>
          <p:cNvSpPr/>
          <p:nvPr/>
        </p:nvSpPr>
        <p:spPr>
          <a:xfrm>
            <a:off x="2516400" y="2057400"/>
            <a:ext cx="7509240" cy="142956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4400" strike="noStrike" u="none">
                <a:solidFill>
                  <a:schemeClr val="dk2"/>
                </a:solidFill>
                <a:effectLst/>
                <a:uFillTx/>
                <a:latin typeface="Arial"/>
              </a:rPr>
              <a:t>Strutturazione dei requisiti</a:t>
            </a:r>
            <a:endParaRPr b="0" lang="it-IT" sz="4400" strike="noStrike" u="none">
              <a:solidFill>
                <a:srgbClr val="000000"/>
              </a:solidFill>
              <a:effectLst/>
              <a:uFillTx/>
              <a:latin typeface="Arial"/>
            </a:endParaRPr>
          </a:p>
          <a:p>
            <a:pPr algn="ctr">
              <a:lnSpc>
                <a:spcPct val="100000"/>
              </a:lnSpc>
            </a:pPr>
            <a:r>
              <a:rPr b="1" lang="it-IT" sz="4400" strike="noStrike" u="none">
                <a:solidFill>
                  <a:schemeClr val="dk2"/>
                </a:solidFill>
                <a:effectLst/>
                <a:uFillTx/>
                <a:latin typeface="Arial"/>
              </a:rPr>
              <a:t>in gruppi di frasi omogenee</a:t>
            </a:r>
            <a:endParaRPr b="0" lang="it-IT" sz="4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 descr=""/>
          <p:cNvPicPr/>
          <p:nvPr/>
        </p:nvPicPr>
        <p:blipFill>
          <a:blip r:embed="rId1"/>
          <a:stretch/>
        </p:blipFill>
        <p:spPr>
          <a:xfrm>
            <a:off x="2906640" y="453960"/>
            <a:ext cx="5553000" cy="599868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Cos’è la progettazione concettuale</a:t>
            </a:r>
            <a:endParaRPr b="0" lang="it-IT" sz="3200" strike="noStrike" u="none">
              <a:solidFill>
                <a:srgbClr val="000000"/>
              </a:solidFill>
              <a:effectLst/>
              <a:uFillTx/>
              <a:latin typeface="Arial"/>
            </a:endParaRPr>
          </a:p>
        </p:txBody>
      </p:sp>
      <p:sp>
        <p:nvSpPr>
          <p:cNvPr id="152"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Risponde al problema di </a:t>
            </a:r>
            <a:r>
              <a:rPr b="0" i="1" lang="it-IT" sz="2400" strike="noStrike" u="none">
                <a:solidFill>
                  <a:schemeClr val="dk1"/>
                </a:solidFill>
                <a:effectLst/>
                <a:uFillTx/>
                <a:latin typeface="Arial"/>
              </a:rPr>
              <a:t>progettare</a:t>
            </a:r>
            <a:r>
              <a:rPr b="0" lang="it-IT" sz="2400" strike="noStrike" u="none">
                <a:solidFill>
                  <a:schemeClr val="dk1"/>
                </a:solidFill>
                <a:effectLst/>
                <a:uFillTx/>
                <a:latin typeface="Arial"/>
              </a:rPr>
              <a:t> una base di dati a partire dai suoi </a:t>
            </a:r>
            <a:r>
              <a:rPr b="0" i="1" lang="it-IT" sz="2400" strike="noStrike" u="none">
                <a:solidFill>
                  <a:schemeClr val="dk1"/>
                </a:solidFill>
                <a:effectLst/>
                <a:uFillTx/>
                <a:latin typeface="Arial"/>
              </a:rPr>
              <a:t>requisiti</a:t>
            </a:r>
            <a:endParaRPr b="0" lang="it-IT" sz="2400" strike="noStrike" u="none">
              <a:solidFill>
                <a:srgbClr val="000000"/>
              </a:solidFill>
              <a:effectLst/>
              <a:uFillTx/>
              <a:latin typeface="Arial"/>
            </a:endParaRPr>
          </a:p>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Progettare una basi di dati significa definirne</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chemeClr val="dk1"/>
                </a:solidFill>
                <a:effectLst/>
                <a:uFillTx/>
                <a:latin typeface="Arial"/>
              </a:rPr>
              <a:t>Struttura</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chemeClr val="dk1"/>
                </a:solidFill>
                <a:effectLst/>
                <a:uFillTx/>
                <a:latin typeface="Arial"/>
              </a:rPr>
              <a:t>Caratteristiche</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chemeClr val="dk1"/>
                </a:solidFill>
                <a:effectLst/>
                <a:uFillTx/>
                <a:latin typeface="Arial"/>
              </a:rPr>
              <a:t>Contenuto</a:t>
            </a:r>
            <a:endParaRPr b="0" lang="it-IT" sz="2400" strike="noStrike" u="none">
              <a:solidFill>
                <a:srgbClr val="000000"/>
              </a:solidFill>
              <a:effectLst/>
              <a:uFillTx/>
              <a:latin typeface="Arial"/>
            </a:endParaRPr>
          </a:p>
          <a:p>
            <a:pPr marL="287280" indent="-287280">
              <a:lnSpc>
                <a:spcPct val="100000"/>
              </a:lnSpc>
              <a:spcBef>
                <a:spcPts val="1052"/>
              </a:spcBef>
              <a:buClr>
                <a:srgbClr val="000000"/>
              </a:buClr>
              <a:buFont typeface="Symbol"/>
              <a:buChar char=""/>
            </a:pPr>
            <a:r>
              <a:rPr b="0" lang="it-IT" sz="2400" strike="noStrike" u="none">
                <a:solidFill>
                  <a:schemeClr val="dk1"/>
                </a:solidFill>
                <a:effectLst/>
                <a:uFillTx/>
                <a:latin typeface="Arial"/>
              </a:rPr>
              <a:t>Presenteremo una metodologia di progettazione che si è </a:t>
            </a:r>
            <a:r>
              <a:rPr b="0" i="1" lang="it-IT" sz="2400" strike="noStrike" u="none">
                <a:solidFill>
                  <a:schemeClr val="dk1"/>
                </a:solidFill>
                <a:effectLst/>
                <a:uFillTx/>
                <a:latin typeface="Arial"/>
              </a:rPr>
              <a:t>largamente</a:t>
            </a:r>
            <a:r>
              <a:rPr b="0" lang="it-IT" sz="2400" strike="noStrike" u="none">
                <a:solidFill>
                  <a:schemeClr val="dk1"/>
                </a:solidFill>
                <a:effectLst/>
                <a:uFillTx/>
                <a:latin typeface="Arial"/>
              </a:rPr>
              <a:t> diffusa nell’ambito della progettazione delle basi di dati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chemeClr val="dk1"/>
                </a:solidFill>
                <a:effectLst/>
                <a:uFillTx/>
                <a:latin typeface="Arial"/>
              </a:rPr>
              <a:t>Tale metodologia è articolata in tre fasi</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Rectangle 43"/>
          <p:cNvSpPr/>
          <p:nvPr/>
        </p:nvSpPr>
        <p:spPr>
          <a:xfrm>
            <a:off x="1981080" y="228600"/>
            <a:ext cx="8303400" cy="10641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1" lang="en-GB" sz="3200" strike="noStrike" u="none">
              <a:solidFill>
                <a:schemeClr val="dk2"/>
              </a:solidFill>
              <a:effectLst/>
              <a:uFillTx/>
              <a:latin typeface="Arial"/>
            </a:endParaRPr>
          </a:p>
        </p:txBody>
      </p:sp>
      <p:sp>
        <p:nvSpPr>
          <p:cNvPr id="190"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Opera</a:t>
            </a:r>
            <a:r>
              <a:rPr b="1" lang="it-IT" sz="3200" strike="noStrike" u="none">
                <a:solidFill>
                  <a:srgbClr val="d41450"/>
                </a:solidFill>
                <a:effectLst/>
                <a:uFillTx/>
                <a:latin typeface="Arial"/>
              </a:rPr>
              <a:t>zioni</a:t>
            </a:r>
            <a:endParaRPr b="0" lang="it-IT" sz="3200" strike="noStrike" u="none">
              <a:solidFill>
                <a:srgbClr val="000000"/>
              </a:solidFill>
              <a:effectLst/>
              <a:uFillTx/>
              <a:latin typeface="Arial"/>
            </a:endParaRPr>
          </a:p>
        </p:txBody>
      </p:sp>
      <p:sp>
        <p:nvSpPr>
          <p:cNvPr id="191" name="PlaceHolder 35"/>
          <p:cNvSpPr/>
          <p:nvPr/>
        </p:nvSpPr>
        <p:spPr>
          <a:xfrm>
            <a:off x="304560" y="1497960"/>
            <a:ext cx="11087640" cy="4031280"/>
          </a:xfrm>
          <a:prstGeom prst="rect">
            <a:avLst/>
          </a:prstGeom>
          <a:noFill/>
          <a:ln w="0">
            <a:noFill/>
          </a:ln>
        </p:spPr>
        <p:style>
          <a:lnRef idx="0"/>
          <a:fillRef idx="0"/>
          <a:effectRef idx="0"/>
          <a:fontRef idx="minor"/>
        </p:style>
        <p:txBody>
          <a:bodyPr numCol="1" spcCol="0" lIns="90000" rIns="90000" tIns="45000" bIns="45000" anchor="t">
            <a:noAutofit/>
          </a:bodyPr>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1:</a:t>
            </a:r>
            <a:r>
              <a:rPr b="0" lang="it-IT" sz="2400" strike="noStrike" u="none">
                <a:solidFill>
                  <a:srgbClr val="000000"/>
                </a:solidFill>
                <a:effectLst/>
                <a:uFillTx/>
                <a:latin typeface="Arial"/>
              </a:rPr>
              <a:t> inserisci un nuovo partecipante indicando tutti i suoi dati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operazione da effetturare in media 40 volte al giorno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2:</a:t>
            </a:r>
            <a:r>
              <a:rPr b="0" lang="it-IT" sz="2400" strike="noStrike" u="none">
                <a:solidFill>
                  <a:srgbClr val="000000"/>
                </a:solidFill>
                <a:effectLst/>
                <a:uFillTx/>
                <a:latin typeface="Arial"/>
              </a:rPr>
              <a:t> assegna un partecipante a un’edizione di corso</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Circa 50 volte al giorno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3: </a:t>
            </a:r>
            <a:r>
              <a:rPr b="0" lang="it-IT" sz="2400" strike="noStrike" u="none">
                <a:solidFill>
                  <a:srgbClr val="000000"/>
                </a:solidFill>
                <a:effectLst/>
                <a:uFillTx/>
                <a:latin typeface="Arial"/>
              </a:rPr>
              <a:t>inserisci un nuovo docente indicando tutti i suoi dati e i corsi che può insegnare</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2 volte al giorno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4:</a:t>
            </a:r>
            <a:r>
              <a:rPr b="0" lang="it-IT" sz="2400" strike="noStrike" u="none">
                <a:solidFill>
                  <a:srgbClr val="000000"/>
                </a:solidFill>
                <a:effectLst/>
                <a:uFillTx/>
                <a:latin typeface="Arial"/>
              </a:rPr>
              <a:t> assegna un nuovo docente abilitato a un’edizione di un corso</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15 volte al giorno</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Rectangle 45"/>
          <p:cNvSpPr/>
          <p:nvPr/>
        </p:nvSpPr>
        <p:spPr>
          <a:xfrm>
            <a:off x="1981080" y="228600"/>
            <a:ext cx="8303400" cy="1064160"/>
          </a:xfrm>
          <a:prstGeom prst="rect">
            <a:avLst/>
          </a:prstGeom>
          <a:noFill/>
          <a:ln w="0">
            <a:noFill/>
          </a:ln>
        </p:spPr>
        <p:style>
          <a:lnRef idx="0"/>
          <a:fillRef idx="0"/>
          <a:effectRef idx="0"/>
          <a:fontRef idx="minor"/>
        </p:style>
        <p:txBody>
          <a:bodyPr lIns="90000" rIns="90000" tIns="45000" bIns="45000" anchor="ctr">
            <a:noAutofit/>
          </a:bodyPr>
          <a:p>
            <a:pPr>
              <a:lnSpc>
                <a:spcPct val="100000"/>
              </a:lnSpc>
            </a:pPr>
            <a:endParaRPr b="1" lang="en-GB" sz="3200" strike="noStrike" u="none">
              <a:solidFill>
                <a:schemeClr val="dk2"/>
              </a:solidFill>
              <a:effectLst/>
              <a:uFillTx/>
              <a:latin typeface="Arial"/>
            </a:endParaRPr>
          </a:p>
        </p:txBody>
      </p:sp>
      <p:sp>
        <p:nvSpPr>
          <p:cNvPr id="193" name="PlaceHolder 1"/>
          <p:cNvSpPr>
            <a:spLocks noGrp="1"/>
          </p:cNvSpPr>
          <p:nvPr>
            <p:ph type="title"/>
          </p:nvPr>
        </p:nvSpPr>
        <p:spPr>
          <a:xfrm>
            <a:off x="1185480" y="54828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Oper</a:t>
            </a:r>
            <a:r>
              <a:rPr b="1" lang="it-IT" sz="3200" strike="noStrike" u="none">
                <a:solidFill>
                  <a:srgbClr val="d41450"/>
                </a:solidFill>
                <a:effectLst/>
                <a:uFillTx/>
                <a:latin typeface="Arial"/>
              </a:rPr>
              <a:t>azio</a:t>
            </a:r>
            <a:r>
              <a:rPr b="1" lang="it-IT" sz="3200" strike="noStrike" u="none">
                <a:solidFill>
                  <a:srgbClr val="d41450"/>
                </a:solidFill>
                <a:effectLst/>
                <a:uFillTx/>
                <a:latin typeface="Arial"/>
              </a:rPr>
              <a:t>ni</a:t>
            </a:r>
            <a:endParaRPr b="0" lang="it-IT" sz="3200" strike="noStrike" u="none">
              <a:solidFill>
                <a:srgbClr val="000000"/>
              </a:solidFill>
              <a:effectLst/>
              <a:uFillTx/>
              <a:latin typeface="Arial"/>
            </a:endParaRPr>
          </a:p>
        </p:txBody>
      </p:sp>
      <p:sp>
        <p:nvSpPr>
          <p:cNvPr id="194" name="PlaceHolder 40"/>
          <p:cNvSpPr/>
          <p:nvPr/>
        </p:nvSpPr>
        <p:spPr>
          <a:xfrm>
            <a:off x="-140040" y="950040"/>
            <a:ext cx="11087640" cy="4031280"/>
          </a:xfrm>
          <a:prstGeom prst="rect">
            <a:avLst/>
          </a:prstGeom>
          <a:noFill/>
          <a:ln w="0">
            <a:noFill/>
          </a:ln>
        </p:spPr>
        <p:style>
          <a:lnRef idx="0"/>
          <a:fillRef idx="0"/>
          <a:effectRef idx="0"/>
          <a:fontRef idx="minor"/>
        </p:style>
        <p:txBody>
          <a:bodyPr numCol="1" spcCol="0" lIns="90000" rIns="90000" tIns="45000" bIns="45000" anchor="t">
            <a:noAutofit/>
          </a:bodyPr>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5:</a:t>
            </a:r>
            <a:r>
              <a:rPr b="0" lang="it-IT" sz="2400" strike="noStrike" u="none">
                <a:solidFill>
                  <a:srgbClr val="000000"/>
                </a:solidFill>
                <a:effectLst/>
                <a:uFillTx/>
                <a:latin typeface="Arial"/>
              </a:rPr>
              <a:t> stampa tutte le informazioni sulle edizioni passate di un corso con titolo, orari lezioni e numero partecipanti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10 volte al giorno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6:</a:t>
            </a:r>
            <a:r>
              <a:rPr b="0" lang="it-IT" sz="2400" strike="noStrike" u="none">
                <a:solidFill>
                  <a:srgbClr val="000000"/>
                </a:solidFill>
                <a:effectLst/>
                <a:uFillTx/>
                <a:latin typeface="Arial"/>
              </a:rPr>
              <a:t> stampa tutti i corsi offerti, con informazioni sui docenti che possono insegnarli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20 volte al giorno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7:</a:t>
            </a:r>
            <a:r>
              <a:rPr b="0" lang="it-IT" sz="2400" strike="noStrike" u="none">
                <a:solidFill>
                  <a:srgbClr val="000000"/>
                </a:solidFill>
                <a:effectLst/>
                <a:uFillTx/>
                <a:latin typeface="Arial"/>
              </a:rPr>
              <a:t> per ogni docente, trova i partecipanti a tutti i corsi da lui/lei insegnati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5 volte alla settimana</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1" lang="it-IT" sz="2400" strike="noStrike" u="none">
                <a:solidFill>
                  <a:srgbClr val="000000"/>
                </a:solidFill>
                <a:effectLst/>
                <a:uFillTx/>
                <a:latin typeface="Arial"/>
              </a:rPr>
              <a:t>Operazione 8:</a:t>
            </a:r>
            <a:r>
              <a:rPr b="0" lang="it-IT" sz="2400" strike="noStrike" u="none">
                <a:solidFill>
                  <a:srgbClr val="000000"/>
                </a:solidFill>
                <a:effectLst/>
                <a:uFillTx/>
                <a:latin typeface="Arial"/>
              </a:rPr>
              <a:t> effettua una statistica su tutti i partecipanti a un corso con tutte le informazioni su di essi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10 volte al mese</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Rectangle 66"/>
          <p:cNvSpPr/>
          <p:nvPr/>
        </p:nvSpPr>
        <p:spPr>
          <a:xfrm>
            <a:off x="5468040" y="2057400"/>
            <a:ext cx="1605960" cy="7588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it-IT" sz="1800" strike="noStrike" u="none">
              <a:solidFill>
                <a:srgbClr val="000000"/>
              </a:solidFill>
              <a:effectLst/>
              <a:uFillTx/>
              <a:latin typeface="Arial"/>
            </a:endParaRPr>
          </a:p>
        </p:txBody>
      </p:sp>
      <p:sp>
        <p:nvSpPr>
          <p:cNvPr id="196" name="PlaceHolder 48"/>
          <p:cNvSpPr/>
          <p:nvPr/>
        </p:nvSpPr>
        <p:spPr>
          <a:xfrm>
            <a:off x="415800" y="2291760"/>
            <a:ext cx="11087640" cy="1437120"/>
          </a:xfrm>
          <a:prstGeom prst="rect">
            <a:avLst/>
          </a:prstGeom>
          <a:noFill/>
          <a:ln w="0">
            <a:noFill/>
          </a:ln>
        </p:spPr>
        <p:style>
          <a:lnRef idx="0"/>
          <a:fillRef idx="0"/>
          <a:effectRef idx="0"/>
          <a:fontRef idx="minor"/>
        </p:style>
        <p:txBody>
          <a:bodyPr numCol="1" spcCol="0" lIns="90000" rIns="90000" tIns="45000" bIns="45000" anchor="t">
            <a:noAutofit/>
          </a:bodyPr>
          <a:p>
            <a:pPr>
              <a:lnSpc>
                <a:spcPct val="100000"/>
              </a:lnSpc>
            </a:pPr>
            <a:r>
              <a:rPr b="0" lang="it-IT" sz="2400" strike="noStrike" u="none">
                <a:solidFill>
                  <a:srgbClr val="000000"/>
                </a:solidFill>
                <a:effectLst/>
                <a:uFillTx/>
                <a:latin typeface="Arial"/>
              </a:rPr>
              <a:t>Dopo questa strutturazione dei requisiti, siamo pronti ad avviare la prima fase della progettazione che consiste nella costruzione di uno schema concettuale in grado di descrivere in maniera adeguata </a:t>
            </a:r>
            <a:r>
              <a:rPr b="0" i="1" lang="it-IT" sz="2400" strike="noStrike" u="none">
                <a:solidFill>
                  <a:srgbClr val="000000"/>
                </a:solidFill>
                <a:effectLst/>
                <a:uFillTx/>
                <a:latin typeface="Arial"/>
              </a:rPr>
              <a:t>tutte</a:t>
            </a:r>
            <a:r>
              <a:rPr b="0" lang="it-IT" sz="2400" strike="noStrike" u="none">
                <a:solidFill>
                  <a:srgbClr val="000000"/>
                </a:solidFill>
                <a:effectLst/>
                <a:uFillTx/>
                <a:latin typeface="Arial"/>
              </a:rPr>
              <a:t> le specifiche dei dati raccolte.</a:t>
            </a:r>
            <a:endParaRPr b="0" lang="it-IT" sz="2400" strike="noStrike" u="none">
              <a:solidFill>
                <a:srgbClr val="000000"/>
              </a:solidFill>
              <a:effectLst/>
              <a:uFillTx/>
              <a:latin typeface="Arial"/>
            </a:endParaRPr>
          </a:p>
        </p:txBody>
      </p:sp>
      <p:sp>
        <p:nvSpPr>
          <p:cNvPr id="197" name="PlaceHolder 47"/>
          <p:cNvSpPr/>
          <p:nvPr/>
        </p:nvSpPr>
        <p:spPr>
          <a:xfrm>
            <a:off x="407880" y="3974760"/>
            <a:ext cx="11087640" cy="1437120"/>
          </a:xfrm>
          <a:prstGeom prst="rect">
            <a:avLst/>
          </a:prstGeom>
          <a:noFill/>
          <a:ln w="0">
            <a:noFill/>
          </a:ln>
        </p:spPr>
        <p:style>
          <a:lnRef idx="0"/>
          <a:fillRef idx="0"/>
          <a:effectRef idx="0"/>
          <a:fontRef idx="minor"/>
        </p:style>
        <p:txBody>
          <a:bodyPr numCol="1" spcCol="0" lIns="90000" rIns="90000" tIns="45000" bIns="45000" anchor="t">
            <a:noAutofit/>
          </a:bodyPr>
          <a:p>
            <a:pPr algn="ctr">
              <a:lnSpc>
                <a:spcPct val="100000"/>
              </a:lnSpc>
              <a:spcBef>
                <a:spcPts val="1052"/>
              </a:spcBef>
            </a:pPr>
            <a:r>
              <a:rPr b="0" i="1" lang="it-IT" sz="3000" strike="noStrike" u="none">
                <a:solidFill>
                  <a:srgbClr val="ff0000"/>
                </a:solidFill>
                <a:effectLst/>
                <a:uFillTx/>
                <a:latin typeface="Arial"/>
              </a:rPr>
              <a:t>Ogni fase rappresenta lo stesso insieme di requisiti, in forma diversa.</a:t>
            </a:r>
            <a:endParaRPr b="0" lang="it-IT" sz="3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Rectangle 46"/>
          <p:cNvSpPr/>
          <p:nvPr/>
        </p:nvSpPr>
        <p:spPr>
          <a:xfrm>
            <a:off x="5468040" y="2057400"/>
            <a:ext cx="1605960" cy="7588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endParaRPr b="0" lang="it-IT" sz="1800" strike="noStrike" u="none">
              <a:solidFill>
                <a:srgbClr val="000000"/>
              </a:solidFill>
              <a:effectLst/>
              <a:uFillTx/>
              <a:latin typeface="Arial"/>
            </a:endParaRPr>
          </a:p>
        </p:txBody>
      </p:sp>
      <p:sp>
        <p:nvSpPr>
          <p:cNvPr id="199" name="Rectangle 72"/>
          <p:cNvSpPr/>
          <p:nvPr/>
        </p:nvSpPr>
        <p:spPr>
          <a:xfrm>
            <a:off x="2361960" y="2057400"/>
            <a:ext cx="7823160" cy="344052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4400" strike="noStrike" u="none">
                <a:solidFill>
                  <a:schemeClr val="dk2"/>
                </a:solidFill>
                <a:effectLst/>
                <a:uFillTx/>
                <a:latin typeface="Arial"/>
              </a:rPr>
              <a:t>Fine dell’analisi dei requisiti</a:t>
            </a:r>
            <a:endParaRPr b="0" lang="it-IT" sz="4400" strike="noStrike" u="none">
              <a:solidFill>
                <a:srgbClr val="000000"/>
              </a:solidFill>
              <a:effectLst/>
              <a:uFillTx/>
              <a:latin typeface="Arial"/>
            </a:endParaRPr>
          </a:p>
          <a:p>
            <a:pPr algn="ctr">
              <a:lnSpc>
                <a:spcPct val="100000"/>
              </a:lnSpc>
            </a:pPr>
            <a:endParaRPr b="0" lang="it-IT" sz="4400" strike="noStrike" u="none">
              <a:solidFill>
                <a:srgbClr val="000000"/>
              </a:solidFill>
              <a:effectLst/>
              <a:uFillTx/>
              <a:latin typeface="Arial"/>
            </a:endParaRPr>
          </a:p>
          <a:p>
            <a:pPr algn="ctr">
              <a:lnSpc>
                <a:spcPct val="100000"/>
              </a:lnSpc>
            </a:pPr>
            <a:r>
              <a:rPr b="1" lang="it-IT" sz="4400" strike="noStrike" u="none">
                <a:solidFill>
                  <a:schemeClr val="dk2"/>
                </a:solidFill>
                <a:effectLst/>
                <a:uFillTx/>
                <a:latin typeface="Arial"/>
              </a:rPr>
              <a:t>Inizio della rappresentazione</a:t>
            </a:r>
            <a:br>
              <a:rPr sz="4400"/>
            </a:br>
            <a:r>
              <a:rPr b="1" lang="it-IT" sz="4400" strike="noStrike" u="none">
                <a:solidFill>
                  <a:schemeClr val="dk2"/>
                </a:solidFill>
                <a:effectLst/>
                <a:uFillTx/>
                <a:latin typeface="Arial"/>
              </a:rPr>
              <a:t>concettuale dei dati </a:t>
            </a:r>
            <a:br>
              <a:rPr sz="4400"/>
            </a:br>
            <a:r>
              <a:rPr b="1" lang="it-IT" sz="4400" strike="noStrike" u="none">
                <a:solidFill>
                  <a:schemeClr val="dk2"/>
                </a:solidFill>
                <a:effectLst/>
                <a:uFillTx/>
                <a:latin typeface="Arial"/>
              </a:rPr>
              <a:t>(schema ER)</a:t>
            </a:r>
            <a:endParaRPr b="0" lang="it-IT" sz="4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en-US" sz="2800" strike="noStrike" u="none">
                <a:solidFill>
                  <a:srgbClr val="d41450"/>
                </a:solidFill>
                <a:effectLst/>
                <a:uFillTx/>
                <a:latin typeface="Arial"/>
              </a:rPr>
              <a:t>Requisiti discorsivi e schemi concettuali</a:t>
            </a:r>
            <a:endParaRPr b="0" lang="it-IT" sz="2800" strike="noStrike" u="none">
              <a:solidFill>
                <a:srgbClr val="000000"/>
              </a:solidFill>
              <a:effectLst/>
              <a:uFillTx/>
              <a:latin typeface="Arial"/>
            </a:endParaRPr>
          </a:p>
        </p:txBody>
      </p:sp>
      <p:sp>
        <p:nvSpPr>
          <p:cNvPr id="201"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indent="0">
              <a:lnSpc>
                <a:spcPct val="100000"/>
              </a:lnSpc>
              <a:spcBef>
                <a:spcPts val="561"/>
              </a:spcBef>
              <a:buNone/>
              <a:tabLst>
                <a:tab algn="l" pos="0"/>
              </a:tabLst>
            </a:pPr>
            <a:r>
              <a:rPr b="0" lang="it-IT" sz="2800" strike="noStrike" u="none">
                <a:solidFill>
                  <a:schemeClr val="dk1"/>
                </a:solidFill>
                <a:effectLst/>
                <a:uFillTx/>
                <a:latin typeface="Arial"/>
              </a:rPr>
              <a:t>Prima di affrontare le metodologie di progetto, cerchiamo di stabilire alcune buone pratiche per una corretta rappresentazione concettuale dei dati. </a:t>
            </a:r>
            <a:endParaRPr b="0" lang="it-IT" sz="2800" strike="noStrike" u="none">
              <a:solidFill>
                <a:srgbClr val="000000"/>
              </a:solidFill>
              <a:effectLst/>
              <a:uFillTx/>
              <a:latin typeface="Arial"/>
            </a:endParaRPr>
          </a:p>
          <a:p>
            <a:pPr indent="0">
              <a:lnSpc>
                <a:spcPct val="100000"/>
              </a:lnSpc>
              <a:spcBef>
                <a:spcPts val="561"/>
              </a:spcBef>
              <a:buNone/>
              <a:tabLst>
                <a:tab algn="l" pos="0"/>
              </a:tabLst>
            </a:pPr>
            <a:r>
              <a:rPr b="0" lang="it-IT" sz="2800" strike="noStrike" u="none">
                <a:solidFill>
                  <a:schemeClr val="dk1"/>
                </a:solidFill>
                <a:effectLst/>
                <a:uFillTx/>
                <a:latin typeface="Arial"/>
              </a:rPr>
              <a:t>Iniziamo da alcuni criteri generali di rappresentazione, per poi passare a una rassegna di alcuni classici </a:t>
            </a:r>
            <a:r>
              <a:rPr b="0" i="1" lang="it-IT" sz="2800" strike="noStrike" u="none">
                <a:solidFill>
                  <a:schemeClr val="dk1"/>
                </a:solidFill>
                <a:effectLst/>
                <a:uFillTx/>
                <a:latin typeface="Arial"/>
              </a:rPr>
              <a:t>design pattern</a:t>
            </a:r>
            <a:r>
              <a:rPr b="0" lang="it-IT" sz="2800" strike="noStrike" u="none">
                <a:solidFill>
                  <a:schemeClr val="dk1"/>
                </a:solidFill>
                <a:effectLst/>
                <a:uFillTx/>
                <a:latin typeface="Arial"/>
              </a:rPr>
              <a:t>.</a:t>
            </a:r>
            <a:endParaRPr b="0" lang="it-IT" sz="2800" strike="noStrike" u="none">
              <a:solidFill>
                <a:srgbClr val="000000"/>
              </a:solidFill>
              <a:effectLst/>
              <a:uFillTx/>
              <a:latin typeface="Arial"/>
            </a:endParaRPr>
          </a:p>
          <a:p>
            <a:pPr indent="0">
              <a:lnSpc>
                <a:spcPct val="100000"/>
              </a:lnSpc>
              <a:spcBef>
                <a:spcPts val="561"/>
              </a:spcBef>
              <a:buNone/>
              <a:tabLst>
                <a:tab algn="l" pos="0"/>
              </a:tabLst>
            </a:pP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p:nvPr>
        </p:nvSpPr>
        <p:spPr>
          <a:xfrm>
            <a:off x="432000" y="1482120"/>
            <a:ext cx="10222560" cy="4031280"/>
          </a:xfrm>
          <a:prstGeom prst="rect">
            <a:avLst/>
          </a:prstGeom>
          <a:noFill/>
          <a:ln w="0">
            <a:noFill/>
          </a:ln>
        </p:spPr>
        <p:txBody>
          <a:bodyPr numCol="1" spcCol="0" lIns="91440" rIns="91440" tIns="45720" bIns="45720" anchor="t">
            <a:noAutofit/>
          </a:bodyPr>
          <a:p>
            <a:pPr indent="0">
              <a:lnSpc>
                <a:spcPct val="100000"/>
              </a:lnSpc>
              <a:spcBef>
                <a:spcPts val="1052"/>
              </a:spcBef>
              <a:buNone/>
              <a:tabLst>
                <a:tab algn="l" pos="0"/>
              </a:tabLst>
            </a:pPr>
            <a:r>
              <a:rPr b="0" lang="it-IT" sz="2200" strike="noStrike" u="none">
                <a:solidFill>
                  <a:schemeClr val="dk1"/>
                </a:solidFill>
                <a:effectLst/>
                <a:uFillTx/>
                <a:latin typeface="Arial"/>
              </a:rPr>
              <a:t>Quale costrutto E-R va utilizzato per rappresentare un concetto presente nelle specifiche? </a:t>
            </a:r>
            <a:endParaRPr b="0" lang="it-IT" sz="2200" strike="noStrike" u="none">
              <a:solidFill>
                <a:srgbClr val="000000"/>
              </a:solidFill>
              <a:effectLst/>
              <a:uFillTx/>
              <a:latin typeface="Arial"/>
            </a:endParaRPr>
          </a:p>
          <a:p>
            <a:pPr indent="0">
              <a:lnSpc>
                <a:spcPct val="100000"/>
              </a:lnSpc>
              <a:spcBef>
                <a:spcPts val="1052"/>
              </a:spcBef>
              <a:buNone/>
              <a:tabLst>
                <a:tab algn="l" pos="0"/>
              </a:tabLst>
            </a:pPr>
            <a:r>
              <a:rPr b="0" lang="it-IT" sz="2200" strike="noStrike" u="none">
                <a:solidFill>
                  <a:schemeClr val="dk1"/>
                </a:solidFill>
                <a:effectLst/>
                <a:uFillTx/>
                <a:latin typeface="Arial"/>
              </a:rPr>
              <a:t>Bisogna basarsi sulle definizioni dei costrutti del modello E-R</a:t>
            </a:r>
            <a:endParaRPr b="0" lang="it-IT" sz="22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tabLst>
                <a:tab algn="l" pos="0"/>
              </a:tabLst>
            </a:pPr>
            <a:r>
              <a:rPr b="0" lang="it-IT" sz="2200" strike="noStrike" u="none">
                <a:solidFill>
                  <a:schemeClr val="dk1"/>
                </a:solidFill>
                <a:effectLst/>
                <a:uFillTx/>
                <a:latin typeface="Arial"/>
              </a:rPr>
              <a:t>se ha proprietà significative e descrive oggetti con esistenza autonoma</a:t>
            </a:r>
            <a:endParaRPr b="0" lang="it-IT" sz="2200" strike="noStrike" u="none">
              <a:solidFill>
                <a:srgbClr val="000000"/>
              </a:solidFill>
              <a:effectLst/>
              <a:uFillTx/>
              <a:latin typeface="Arial"/>
            </a:endParaRPr>
          </a:p>
          <a:p>
            <a:pPr lvl="3" marL="1978200" indent="-378000">
              <a:lnSpc>
                <a:spcPct val="100000"/>
              </a:lnSpc>
              <a:spcBef>
                <a:spcPts val="641"/>
              </a:spcBef>
              <a:buClr>
                <a:srgbClr val="cc0000"/>
              </a:buClr>
              <a:buFont typeface="Symbol"/>
              <a:buChar char=""/>
              <a:tabLst>
                <a:tab algn="l" pos="0"/>
              </a:tabLst>
            </a:pPr>
            <a:r>
              <a:rPr b="0" lang="it-IT" sz="2200" strike="noStrike" u="none">
                <a:solidFill>
                  <a:schemeClr val="dk2"/>
                </a:solidFill>
                <a:effectLst/>
                <a:uFillTx/>
                <a:latin typeface="Arial"/>
              </a:rPr>
              <a:t>entità</a:t>
            </a:r>
            <a:endParaRPr b="0" lang="it-IT" sz="22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tabLst>
                <a:tab algn="l" pos="0"/>
              </a:tabLst>
            </a:pPr>
            <a:r>
              <a:rPr b="0" lang="it-IT" sz="2200" strike="noStrike" u="none">
                <a:solidFill>
                  <a:schemeClr val="dk1"/>
                </a:solidFill>
                <a:effectLst/>
                <a:uFillTx/>
                <a:latin typeface="Arial"/>
              </a:rPr>
              <a:t>se è semplice e non ha proprietà</a:t>
            </a:r>
            <a:endParaRPr b="0" lang="it-IT" sz="2200" strike="noStrike" u="none">
              <a:solidFill>
                <a:srgbClr val="000000"/>
              </a:solidFill>
              <a:effectLst/>
              <a:uFillTx/>
              <a:latin typeface="Arial"/>
            </a:endParaRPr>
          </a:p>
          <a:p>
            <a:pPr lvl="3" marL="1978200" indent="-378000">
              <a:lnSpc>
                <a:spcPct val="100000"/>
              </a:lnSpc>
              <a:spcBef>
                <a:spcPts val="641"/>
              </a:spcBef>
              <a:buClr>
                <a:srgbClr val="cc0000"/>
              </a:buClr>
              <a:buFont typeface="Symbol"/>
              <a:buChar char=""/>
              <a:tabLst>
                <a:tab algn="l" pos="0"/>
              </a:tabLst>
            </a:pPr>
            <a:r>
              <a:rPr b="0" lang="it-IT" sz="2200" strike="noStrike" u="none">
                <a:solidFill>
                  <a:schemeClr val="dk2"/>
                </a:solidFill>
                <a:effectLst/>
                <a:uFillTx/>
                <a:latin typeface="Arial"/>
              </a:rPr>
              <a:t>attributo</a:t>
            </a:r>
            <a:endParaRPr b="0" lang="it-IT" sz="22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tabLst>
                <a:tab algn="l" pos="0"/>
              </a:tabLst>
            </a:pPr>
            <a:r>
              <a:rPr b="0" lang="it-IT" sz="2200" strike="noStrike" u="none">
                <a:solidFill>
                  <a:schemeClr val="dk1"/>
                </a:solidFill>
                <a:effectLst/>
                <a:uFillTx/>
                <a:latin typeface="Arial"/>
              </a:rPr>
              <a:t>se correla due o più concetti</a:t>
            </a:r>
            <a:endParaRPr b="0" lang="it-IT" sz="2200" strike="noStrike" u="none">
              <a:solidFill>
                <a:srgbClr val="000000"/>
              </a:solidFill>
              <a:effectLst/>
              <a:uFillTx/>
              <a:latin typeface="Arial"/>
            </a:endParaRPr>
          </a:p>
          <a:p>
            <a:pPr lvl="3" marL="1978200" indent="-378000">
              <a:lnSpc>
                <a:spcPct val="100000"/>
              </a:lnSpc>
              <a:spcBef>
                <a:spcPts val="641"/>
              </a:spcBef>
              <a:buClr>
                <a:srgbClr val="cc0000"/>
              </a:buClr>
              <a:buFont typeface="Symbol"/>
              <a:buChar char=""/>
              <a:tabLst>
                <a:tab algn="l" pos="0"/>
              </a:tabLst>
            </a:pPr>
            <a:r>
              <a:rPr b="0" lang="it-IT" sz="2200" strike="noStrike" u="none">
                <a:solidFill>
                  <a:schemeClr val="dk2"/>
                </a:solidFill>
                <a:effectLst/>
                <a:uFillTx/>
                <a:latin typeface="Arial"/>
              </a:rPr>
              <a:t>relationship</a:t>
            </a:r>
            <a:endParaRPr b="0" lang="it-IT" sz="22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tabLst>
                <a:tab algn="l" pos="0"/>
              </a:tabLst>
            </a:pPr>
            <a:r>
              <a:rPr b="0" lang="it-IT" sz="2200" strike="noStrike" u="none">
                <a:solidFill>
                  <a:schemeClr val="dk1"/>
                </a:solidFill>
                <a:effectLst/>
                <a:uFillTx/>
                <a:latin typeface="Arial"/>
              </a:rPr>
              <a:t>se è caso particolare di un altro </a:t>
            </a:r>
            <a:endParaRPr b="0" lang="it-IT" sz="2200" strike="noStrike" u="none">
              <a:solidFill>
                <a:srgbClr val="000000"/>
              </a:solidFill>
              <a:effectLst/>
              <a:uFillTx/>
              <a:latin typeface="Arial"/>
            </a:endParaRPr>
          </a:p>
          <a:p>
            <a:pPr lvl="3" marL="1978200" indent="-378000">
              <a:lnSpc>
                <a:spcPct val="100000"/>
              </a:lnSpc>
              <a:spcBef>
                <a:spcPts val="641"/>
              </a:spcBef>
              <a:buClr>
                <a:srgbClr val="cc0000"/>
              </a:buClr>
              <a:buFont typeface="Symbol"/>
              <a:buChar char=""/>
              <a:tabLst>
                <a:tab algn="l" pos="0"/>
              </a:tabLst>
            </a:pPr>
            <a:r>
              <a:rPr b="0" lang="it-IT" sz="2200" strike="noStrike" u="none">
                <a:solidFill>
                  <a:schemeClr val="dk2"/>
                </a:solidFill>
                <a:effectLst/>
                <a:uFillTx/>
                <a:latin typeface="Arial"/>
              </a:rPr>
              <a:t>generalizzazione</a:t>
            </a:r>
            <a:endParaRPr b="0" lang="it-IT" sz="2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PlaceHolder 1"/>
          <p:cNvSpPr>
            <a:spLocks noGrp="1"/>
          </p:cNvSpPr>
          <p:nvPr>
            <p:ph type="title"/>
          </p:nvPr>
        </p:nvSpPr>
        <p:spPr>
          <a:xfrm>
            <a:off x="1415880" y="907920"/>
            <a:ext cx="9337320" cy="357840"/>
          </a:xfrm>
          <a:prstGeom prst="rect">
            <a:avLst/>
          </a:prstGeom>
          <a:noFill/>
          <a:ln w="0">
            <a:noFill/>
          </a:ln>
        </p:spPr>
        <p:txBody>
          <a:bodyPr lIns="90000" rIns="90000" tIns="45000" bIns="45000" anchor="ctr">
            <a:noAutofit/>
          </a:bodyPr>
          <a:p>
            <a:pPr indent="0" algn="ctr">
              <a:lnSpc>
                <a:spcPct val="100000"/>
              </a:lnSpc>
              <a:buNone/>
              <a:tabLst>
                <a:tab algn="l" pos="0"/>
              </a:tabLst>
            </a:pPr>
            <a:r>
              <a:rPr b="1" lang="it-IT" sz="3200" strike="noStrike" u="none">
                <a:solidFill>
                  <a:srgbClr val="d41450"/>
                </a:solidFill>
                <a:effectLst/>
                <a:uFillTx/>
                <a:latin typeface="Arial"/>
              </a:rPr>
              <a:t>Design pattern</a:t>
            </a:r>
            <a:endParaRPr b="0" lang="it-IT" sz="3200" strike="noStrike" u="none">
              <a:solidFill>
                <a:srgbClr val="000000"/>
              </a:solidFill>
              <a:effectLst/>
              <a:uFillTx/>
              <a:latin typeface="Arial"/>
            </a:endParaRPr>
          </a:p>
        </p:txBody>
      </p:sp>
      <p:sp>
        <p:nvSpPr>
          <p:cNvPr id="204" name="PlaceHolder 2"/>
          <p:cNvSpPr>
            <a:spLocks noGrp="1"/>
          </p:cNvSpPr>
          <p:nvPr>
            <p:ph/>
          </p:nvPr>
        </p:nvSpPr>
        <p:spPr>
          <a:xfrm>
            <a:off x="550800" y="1917000"/>
            <a:ext cx="11087640" cy="4031280"/>
          </a:xfrm>
          <a:prstGeom prst="rect">
            <a:avLst/>
          </a:prstGeom>
          <a:noFill/>
          <a:ln w="0">
            <a:noFill/>
          </a:ln>
        </p:spPr>
        <p:txBody>
          <a:bodyPr lIns="90000" rIns="90000" tIns="45000" bIns="45000" anchor="t">
            <a:noAutofit/>
          </a:bodyPr>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Soluzioni progettuali a problemi comuni</a:t>
            </a:r>
            <a:endParaRPr b="0" lang="it-IT" sz="2800" strike="noStrike" u="none">
              <a:solidFill>
                <a:srgbClr val="000000"/>
              </a:solidFill>
              <a:effectLst/>
              <a:uFillTx/>
              <a:latin typeface="Arial"/>
            </a:endParaRPr>
          </a:p>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Largamente usati nell’ingegneria del software</a:t>
            </a:r>
            <a:endParaRPr b="0" lang="it-IT" sz="2800" strike="noStrike" u="none">
              <a:solidFill>
                <a:srgbClr val="000000"/>
              </a:solidFill>
              <a:effectLst/>
              <a:uFillTx/>
              <a:latin typeface="Arial"/>
            </a:endParaRPr>
          </a:p>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Vediamo alcuni pattern comuni nella progettazione concettuale di basi di dati</a:t>
            </a:r>
            <a:endParaRPr b="0" lang="it-IT" sz="2800" strike="noStrike" u="none">
              <a:solidFill>
                <a:srgbClr val="000000"/>
              </a:solidFill>
              <a:effectLst/>
              <a:uFillTx/>
              <a:latin typeface="Arial"/>
            </a:endParaRPr>
          </a:p>
          <a:p>
            <a:pPr indent="0">
              <a:lnSpc>
                <a:spcPct val="100000"/>
              </a:lnSpc>
              <a:spcBef>
                <a:spcPts val="561"/>
              </a:spcBef>
              <a:buNone/>
              <a:tabLst>
                <a:tab algn="l" pos="0"/>
              </a:tabLst>
            </a:pPr>
            <a:endParaRPr b="0" lang="it-IT" sz="2800" strike="noStrike" u="none">
              <a:solidFill>
                <a:srgbClr val="000000"/>
              </a:solidFill>
              <a:effectLst/>
              <a:uFillTx/>
              <a:latin typeface="Arial"/>
            </a:endParaRPr>
          </a:p>
        </p:txBody>
      </p:sp>
    </p:spTree>
  </p:cSld>
  <p:transition spd="med">
    <p:wipe dir="r"/>
  </p:transition>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Reificazione </a:t>
            </a:r>
            <a:r>
              <a:rPr b="1" lang="it-IT" sz="3200" strike="noStrike" u="none">
                <a:solidFill>
                  <a:srgbClr val="d41450"/>
                </a:solidFill>
                <a:effectLst/>
                <a:uFillTx/>
                <a:latin typeface="Arial"/>
              </a:rPr>
              <a:t>di attributo </a:t>
            </a:r>
            <a:r>
              <a:rPr b="1" lang="it-IT" sz="3200" strike="noStrike" u="none">
                <a:solidFill>
                  <a:srgbClr val="d41450"/>
                </a:solidFill>
                <a:effectLst/>
                <a:uFillTx/>
                <a:latin typeface="Arial"/>
              </a:rPr>
              <a:t>di entità</a:t>
            </a:r>
            <a:endParaRPr b="0" lang="it-IT" sz="3200" strike="noStrike" u="none">
              <a:solidFill>
                <a:srgbClr val="000000"/>
              </a:solidFill>
              <a:effectLst/>
              <a:uFillTx/>
              <a:latin typeface="Arial"/>
            </a:endParaRPr>
          </a:p>
        </p:txBody>
      </p:sp>
      <p:sp>
        <p:nvSpPr>
          <p:cNvPr id="206" name="Rectangle 38"/>
          <p:cNvSpPr/>
          <p:nvPr/>
        </p:nvSpPr>
        <p:spPr>
          <a:xfrm>
            <a:off x="5805360" y="256536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MPIEGATO</a:t>
            </a:r>
            <a:endParaRPr b="0" lang="it-IT" sz="1400" strike="noStrike" u="none">
              <a:solidFill>
                <a:srgbClr val="000000"/>
              </a:solidFill>
              <a:effectLst/>
              <a:uFillTx/>
              <a:latin typeface="Arial"/>
            </a:endParaRPr>
          </a:p>
        </p:txBody>
      </p:sp>
      <p:sp>
        <p:nvSpPr>
          <p:cNvPr id="207" name="Rectangle 39"/>
          <p:cNvSpPr/>
          <p:nvPr/>
        </p:nvSpPr>
        <p:spPr>
          <a:xfrm>
            <a:off x="6094080" y="19414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208" name="Line 40"/>
          <p:cNvSpPr/>
          <p:nvPr/>
        </p:nvSpPr>
        <p:spPr>
          <a:xfrm>
            <a:off x="6379920" y="22795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209" name="Oval 41"/>
          <p:cNvSpPr/>
          <p:nvPr/>
        </p:nvSpPr>
        <p:spPr>
          <a:xfrm>
            <a:off x="5821200" y="22050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10" name="Rectangle 42"/>
          <p:cNvSpPr/>
          <p:nvPr/>
        </p:nvSpPr>
        <p:spPr>
          <a:xfrm>
            <a:off x="5523120" y="194148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211" name="Line 43"/>
          <p:cNvSpPr/>
          <p:nvPr/>
        </p:nvSpPr>
        <p:spPr>
          <a:xfrm>
            <a:off x="5894280" y="22795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212" name="Oval 44"/>
          <p:cNvSpPr/>
          <p:nvPr/>
        </p:nvSpPr>
        <p:spPr>
          <a:xfrm>
            <a:off x="6307200" y="22050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13" name="Rectangle 51"/>
          <p:cNvSpPr/>
          <p:nvPr/>
        </p:nvSpPr>
        <p:spPr>
          <a:xfrm>
            <a:off x="6620760" y="1940040"/>
            <a:ext cx="7642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Azienda</a:t>
            </a:r>
            <a:endParaRPr b="0" lang="it-IT" sz="1200" strike="noStrike" u="none">
              <a:solidFill>
                <a:srgbClr val="000000"/>
              </a:solidFill>
              <a:effectLst/>
              <a:uFillTx/>
              <a:latin typeface="Arial"/>
            </a:endParaRPr>
          </a:p>
        </p:txBody>
      </p:sp>
      <p:sp>
        <p:nvSpPr>
          <p:cNvPr id="214" name="Line 52"/>
          <p:cNvSpPr/>
          <p:nvPr/>
        </p:nvSpPr>
        <p:spPr>
          <a:xfrm>
            <a:off x="6951600" y="227772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215" name="Oval 53"/>
          <p:cNvSpPr/>
          <p:nvPr/>
        </p:nvSpPr>
        <p:spPr>
          <a:xfrm>
            <a:off x="6878520" y="2203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16" name="Rectangle 82"/>
          <p:cNvSpPr/>
          <p:nvPr/>
        </p:nvSpPr>
        <p:spPr>
          <a:xfrm>
            <a:off x="4116240" y="411804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MPIEGATO</a:t>
            </a:r>
            <a:endParaRPr b="0" lang="it-IT" sz="1400" strike="noStrike" u="none">
              <a:solidFill>
                <a:srgbClr val="000000"/>
              </a:solidFill>
              <a:effectLst/>
              <a:uFillTx/>
              <a:latin typeface="Arial"/>
            </a:endParaRPr>
          </a:p>
        </p:txBody>
      </p:sp>
      <p:sp>
        <p:nvSpPr>
          <p:cNvPr id="217" name="Oval 85"/>
          <p:cNvSpPr/>
          <p:nvPr/>
        </p:nvSpPr>
        <p:spPr>
          <a:xfrm>
            <a:off x="4346640" y="37576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18" name="Rectangle 86"/>
          <p:cNvSpPr/>
          <p:nvPr/>
        </p:nvSpPr>
        <p:spPr>
          <a:xfrm>
            <a:off x="4083120" y="350208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219" name="Line 87"/>
          <p:cNvSpPr/>
          <p:nvPr/>
        </p:nvSpPr>
        <p:spPr>
          <a:xfrm>
            <a:off x="4419360" y="3832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220" name="Rectangle 89"/>
          <p:cNvSpPr/>
          <p:nvPr/>
        </p:nvSpPr>
        <p:spPr>
          <a:xfrm>
            <a:off x="7504200" y="411804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ZIENDA</a:t>
            </a:r>
            <a:endParaRPr b="0" lang="it-IT" sz="1400" strike="noStrike" u="none">
              <a:solidFill>
                <a:srgbClr val="000000"/>
              </a:solidFill>
              <a:effectLst/>
              <a:uFillTx/>
              <a:latin typeface="Arial"/>
            </a:endParaRPr>
          </a:p>
        </p:txBody>
      </p:sp>
      <p:sp>
        <p:nvSpPr>
          <p:cNvPr id="221" name="AutoShape 90"/>
          <p:cNvSpPr/>
          <p:nvPr/>
        </p:nvSpPr>
        <p:spPr>
          <a:xfrm>
            <a:off x="5743440" y="404496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I</a:t>
            </a:r>
            <a:r>
              <a:rPr b="1" lang="it-IT" sz="1200" strike="noStrike" u="none">
                <a:solidFill>
                  <a:srgbClr val="002060"/>
                </a:solidFill>
                <a:effectLst/>
                <a:uFillTx/>
                <a:latin typeface="Arial"/>
              </a:rPr>
              <a:t>MPIEGO</a:t>
            </a:r>
            <a:endParaRPr b="0" lang="it-IT" sz="1200" strike="noStrike" u="none">
              <a:solidFill>
                <a:srgbClr val="000000"/>
              </a:solidFill>
              <a:effectLst/>
              <a:uFillTx/>
              <a:latin typeface="Arial"/>
            </a:endParaRPr>
          </a:p>
        </p:txBody>
      </p:sp>
      <p:cxnSp>
        <p:nvCxnSpPr>
          <p:cNvPr id="222" name="AutoShape 91"/>
          <p:cNvCxnSpPr>
            <a:stCxn id="221" idx="3"/>
            <a:endCxn id="220" idx="1"/>
          </p:cNvCxnSpPr>
          <p:nvPr/>
        </p:nvCxnSpPr>
        <p:spPr>
          <a:xfrm>
            <a:off x="7036200" y="4439880"/>
            <a:ext cx="468360" cy="1080"/>
          </a:xfrm>
          <a:prstGeom prst="straightConnector1">
            <a:avLst/>
          </a:prstGeom>
          <a:ln w="9525">
            <a:solidFill>
              <a:srgbClr val="000000"/>
            </a:solidFill>
            <a:round/>
          </a:ln>
        </p:spPr>
      </p:cxnSp>
      <p:cxnSp>
        <p:nvCxnSpPr>
          <p:cNvPr id="223" name="AutoShape 92"/>
          <p:cNvCxnSpPr>
            <a:stCxn id="221" idx="1"/>
          </p:cNvCxnSpPr>
          <p:nvPr/>
        </p:nvCxnSpPr>
        <p:spPr>
          <a:xfrm flipH="1">
            <a:off x="5343480" y="4439880"/>
            <a:ext cx="400320" cy="4320"/>
          </a:xfrm>
          <a:prstGeom prst="straightConnector1">
            <a:avLst/>
          </a:prstGeom>
          <a:ln w="9525">
            <a:solidFill>
              <a:srgbClr val="000000"/>
            </a:solidFill>
            <a:round/>
          </a:ln>
        </p:spPr>
      </p:cxnSp>
      <p:sp>
        <p:nvSpPr>
          <p:cNvPr id="224" name="Rectangle 93"/>
          <p:cNvSpPr/>
          <p:nvPr/>
        </p:nvSpPr>
        <p:spPr>
          <a:xfrm>
            <a:off x="6675480" y="4059360"/>
            <a:ext cx="519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225" name="Rectangle 94"/>
          <p:cNvSpPr/>
          <p:nvPr/>
        </p:nvSpPr>
        <p:spPr>
          <a:xfrm>
            <a:off x="5455440" y="40593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226" name="Rectangle 95"/>
          <p:cNvSpPr/>
          <p:nvPr/>
        </p:nvSpPr>
        <p:spPr>
          <a:xfrm>
            <a:off x="4738320" y="35002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227" name="Line 96"/>
          <p:cNvSpPr/>
          <p:nvPr/>
        </p:nvSpPr>
        <p:spPr>
          <a:xfrm>
            <a:off x="4975200" y="38304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228" name="Oval 97"/>
          <p:cNvSpPr/>
          <p:nvPr/>
        </p:nvSpPr>
        <p:spPr>
          <a:xfrm>
            <a:off x="4902120" y="37558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29" name="Oval 100"/>
          <p:cNvSpPr/>
          <p:nvPr/>
        </p:nvSpPr>
        <p:spPr>
          <a:xfrm>
            <a:off x="8128080" y="37576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30" name="Rectangle 101"/>
          <p:cNvSpPr/>
          <p:nvPr/>
        </p:nvSpPr>
        <p:spPr>
          <a:xfrm>
            <a:off x="7914960" y="35020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231" name="Line 102"/>
          <p:cNvSpPr/>
          <p:nvPr/>
        </p:nvSpPr>
        <p:spPr>
          <a:xfrm>
            <a:off x="8200800" y="3832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Tree>
  </p:cSld>
  <p:transition spd="med">
    <p:wipe dir="r"/>
  </p:transition>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Part-</a:t>
            </a:r>
            <a:r>
              <a:rPr b="1" lang="it-IT" sz="3200" strike="noStrike" u="none">
                <a:solidFill>
                  <a:srgbClr val="d41450"/>
                </a:solidFill>
                <a:effectLst/>
                <a:uFillTx/>
                <a:latin typeface="Arial"/>
              </a:rPr>
              <a:t>of</a:t>
            </a:r>
            <a:endParaRPr b="0" lang="it-IT" sz="3200" strike="noStrike" u="none">
              <a:solidFill>
                <a:srgbClr val="000000"/>
              </a:solidFill>
              <a:effectLst/>
              <a:uFillTx/>
              <a:latin typeface="Arial"/>
            </a:endParaRPr>
          </a:p>
        </p:txBody>
      </p:sp>
      <p:sp>
        <p:nvSpPr>
          <p:cNvPr id="233" name="Rectangle 21"/>
          <p:cNvSpPr/>
          <p:nvPr/>
        </p:nvSpPr>
        <p:spPr>
          <a:xfrm>
            <a:off x="3606840" y="22050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C</a:t>
            </a:r>
            <a:r>
              <a:rPr b="1" lang="it-IT" sz="1400" strike="noStrike" u="none">
                <a:solidFill>
                  <a:srgbClr val="002060"/>
                </a:solidFill>
                <a:effectLst/>
                <a:uFillTx/>
                <a:latin typeface="Arial"/>
              </a:rPr>
              <a:t>INEMA</a:t>
            </a:r>
            <a:endParaRPr b="0" lang="it-IT" sz="1400" strike="noStrike" u="none">
              <a:solidFill>
                <a:srgbClr val="000000"/>
              </a:solidFill>
              <a:effectLst/>
              <a:uFillTx/>
              <a:latin typeface="Arial"/>
            </a:endParaRPr>
          </a:p>
        </p:txBody>
      </p:sp>
      <p:sp>
        <p:nvSpPr>
          <p:cNvPr id="234" name="Rectangle 22"/>
          <p:cNvSpPr/>
          <p:nvPr/>
        </p:nvSpPr>
        <p:spPr>
          <a:xfrm>
            <a:off x="7104240" y="22050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ALA</a:t>
            </a:r>
            <a:endParaRPr b="0" lang="it-IT" sz="1400" strike="noStrike" u="none">
              <a:solidFill>
                <a:srgbClr val="000000"/>
              </a:solidFill>
              <a:effectLst/>
              <a:uFillTx/>
              <a:latin typeface="Arial"/>
            </a:endParaRPr>
          </a:p>
        </p:txBody>
      </p:sp>
      <p:sp>
        <p:nvSpPr>
          <p:cNvPr id="235" name="AutoShape 23"/>
          <p:cNvSpPr/>
          <p:nvPr/>
        </p:nvSpPr>
        <p:spPr>
          <a:xfrm>
            <a:off x="5232240" y="213192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C</a:t>
            </a:r>
            <a:r>
              <a:rPr b="1" lang="it-IT" sz="1200" strike="noStrike" u="none">
                <a:solidFill>
                  <a:srgbClr val="002060"/>
                </a:solidFill>
                <a:effectLst/>
                <a:uFillTx/>
                <a:latin typeface="Arial"/>
              </a:rPr>
              <a:t>OMPOSIZ.</a:t>
            </a:r>
            <a:endParaRPr b="0" lang="it-IT" sz="1200" strike="noStrike" u="none">
              <a:solidFill>
                <a:srgbClr val="000000"/>
              </a:solidFill>
              <a:effectLst/>
              <a:uFillTx/>
              <a:latin typeface="Arial"/>
            </a:endParaRPr>
          </a:p>
        </p:txBody>
      </p:sp>
      <p:cxnSp>
        <p:nvCxnSpPr>
          <p:cNvPr id="236" name="AutoShape 24"/>
          <p:cNvCxnSpPr>
            <a:stCxn id="235" idx="3"/>
            <a:endCxn id="234" idx="1"/>
          </p:cNvCxnSpPr>
          <p:nvPr/>
        </p:nvCxnSpPr>
        <p:spPr>
          <a:xfrm>
            <a:off x="6525000" y="2526840"/>
            <a:ext cx="579600" cy="1080"/>
          </a:xfrm>
          <a:prstGeom prst="straightConnector1">
            <a:avLst/>
          </a:prstGeom>
          <a:ln w="9525">
            <a:solidFill>
              <a:srgbClr val="000000"/>
            </a:solidFill>
            <a:round/>
          </a:ln>
        </p:spPr>
      </p:cxnSp>
      <p:cxnSp>
        <p:nvCxnSpPr>
          <p:cNvPr id="237" name="AutoShape 25"/>
          <p:cNvCxnSpPr>
            <a:stCxn id="235" idx="1"/>
            <a:endCxn id="233" idx="3"/>
          </p:cNvCxnSpPr>
          <p:nvPr/>
        </p:nvCxnSpPr>
        <p:spPr>
          <a:xfrm flipH="1">
            <a:off x="4829760" y="2526840"/>
            <a:ext cx="402840" cy="1080"/>
          </a:xfrm>
          <a:prstGeom prst="straightConnector1">
            <a:avLst/>
          </a:prstGeom>
          <a:ln w="9525">
            <a:solidFill>
              <a:srgbClr val="000000"/>
            </a:solidFill>
            <a:round/>
          </a:ln>
        </p:spPr>
      </p:cxnSp>
      <p:sp>
        <p:nvSpPr>
          <p:cNvPr id="238" name="Oval 26"/>
          <p:cNvSpPr/>
          <p:nvPr/>
        </p:nvSpPr>
        <p:spPr>
          <a:xfrm>
            <a:off x="4146480" y="17715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39" name="Oval 27"/>
          <p:cNvSpPr/>
          <p:nvPr/>
        </p:nvSpPr>
        <p:spPr>
          <a:xfrm>
            <a:off x="6672240" y="2924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40" name="Rectangle 28"/>
          <p:cNvSpPr/>
          <p:nvPr/>
        </p:nvSpPr>
        <p:spPr>
          <a:xfrm>
            <a:off x="3925440" y="14842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cxnSp>
        <p:nvCxnSpPr>
          <p:cNvPr id="241" name="AutoShape 29"/>
          <p:cNvCxnSpPr>
            <a:stCxn id="238" idx="4"/>
            <a:endCxn id="233" idx="0"/>
          </p:cNvCxnSpPr>
          <p:nvPr/>
        </p:nvCxnSpPr>
        <p:spPr>
          <a:xfrm>
            <a:off x="4217400" y="1913400"/>
            <a:ext cx="1080" cy="291960"/>
          </a:xfrm>
          <a:prstGeom prst="straightConnector1">
            <a:avLst/>
          </a:prstGeom>
          <a:ln w="9525">
            <a:solidFill>
              <a:srgbClr val="000000"/>
            </a:solidFill>
            <a:round/>
          </a:ln>
        </p:spPr>
      </p:cxnSp>
      <p:sp>
        <p:nvSpPr>
          <p:cNvPr id="242" name="Oval 30"/>
          <p:cNvSpPr/>
          <p:nvPr/>
        </p:nvSpPr>
        <p:spPr>
          <a:xfrm>
            <a:off x="7643880" y="1771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43" name="Rectangle 31"/>
          <p:cNvSpPr/>
          <p:nvPr/>
        </p:nvSpPr>
        <p:spPr>
          <a:xfrm>
            <a:off x="7395120" y="1484280"/>
            <a:ext cx="7556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Numero</a:t>
            </a:r>
            <a:endParaRPr b="0" lang="it-IT" sz="1200" strike="noStrike" u="none">
              <a:solidFill>
                <a:srgbClr val="000000"/>
              </a:solidFill>
              <a:effectLst/>
              <a:uFillTx/>
              <a:latin typeface="Arial"/>
            </a:endParaRPr>
          </a:p>
        </p:txBody>
      </p:sp>
      <p:cxnSp>
        <p:nvCxnSpPr>
          <p:cNvPr id="244" name="AutoShape 32"/>
          <p:cNvCxnSpPr>
            <a:stCxn id="242" idx="4"/>
            <a:endCxn id="234" idx="0"/>
          </p:cNvCxnSpPr>
          <p:nvPr/>
        </p:nvCxnSpPr>
        <p:spPr>
          <a:xfrm>
            <a:off x="7714800" y="1913400"/>
            <a:ext cx="1080" cy="291960"/>
          </a:xfrm>
          <a:prstGeom prst="straightConnector1">
            <a:avLst/>
          </a:prstGeom>
          <a:ln w="9525">
            <a:solidFill>
              <a:srgbClr val="000000"/>
            </a:solidFill>
            <a:round/>
          </a:ln>
        </p:spPr>
      </p:cxnSp>
      <p:sp>
        <p:nvSpPr>
          <p:cNvPr id="245" name="Oval 33"/>
          <p:cNvSpPr/>
          <p:nvPr/>
        </p:nvSpPr>
        <p:spPr>
          <a:xfrm>
            <a:off x="7175520" y="19861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246" name="AutoShape 34"/>
          <p:cNvCxnSpPr>
            <a:stCxn id="239" idx="0"/>
            <a:endCxn id="245" idx="2"/>
          </p:cNvCxnSpPr>
          <p:nvPr/>
        </p:nvCxnSpPr>
        <p:spPr>
          <a:xfrm flipH="1" flipV="1" rot="5400000">
            <a:off x="6489720" y="2238480"/>
            <a:ext cx="903240" cy="469080"/>
          </a:xfrm>
          <a:prstGeom prst="curvedConnector2">
            <a:avLst/>
          </a:prstGeom>
          <a:ln w="9525">
            <a:solidFill>
              <a:srgbClr val="000000"/>
            </a:solidFill>
            <a:round/>
          </a:ln>
        </p:spPr>
      </p:cxnSp>
      <p:sp>
        <p:nvSpPr>
          <p:cNvPr id="247" name="Oval 35"/>
          <p:cNvSpPr/>
          <p:nvPr/>
        </p:nvSpPr>
        <p:spPr>
          <a:xfrm>
            <a:off x="8112240" y="19861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248" name="AutoShape 36"/>
          <p:cNvCxnSpPr>
            <a:stCxn id="245" idx="2"/>
            <a:endCxn id="247" idx="2"/>
          </p:cNvCxnSpPr>
          <p:nvPr/>
        </p:nvCxnSpPr>
        <p:spPr>
          <a:xfrm>
            <a:off x="7175520" y="2021400"/>
            <a:ext cx="937080" cy="360"/>
          </a:xfrm>
          <a:prstGeom prst="straightConnector1">
            <a:avLst/>
          </a:prstGeom>
          <a:ln w="9525">
            <a:solidFill>
              <a:srgbClr val="000000"/>
            </a:solidFill>
            <a:round/>
          </a:ln>
        </p:spPr>
      </p:cxnSp>
      <p:sp>
        <p:nvSpPr>
          <p:cNvPr id="249" name="Oval 37"/>
          <p:cNvSpPr/>
          <p:nvPr/>
        </p:nvSpPr>
        <p:spPr>
          <a:xfrm>
            <a:off x="6735600" y="2492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50" name="Oval 38"/>
          <p:cNvSpPr/>
          <p:nvPr/>
        </p:nvSpPr>
        <p:spPr>
          <a:xfrm>
            <a:off x="7680240" y="19875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51" name="Rectangle 39"/>
          <p:cNvSpPr/>
          <p:nvPr/>
        </p:nvSpPr>
        <p:spPr>
          <a:xfrm>
            <a:off x="6312600" y="214632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252" name="Rectangle 40"/>
          <p:cNvSpPr/>
          <p:nvPr/>
        </p:nvSpPr>
        <p:spPr>
          <a:xfrm>
            <a:off x="4944600" y="2146320"/>
            <a:ext cx="519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253" name="Rectangle 41"/>
          <p:cNvSpPr/>
          <p:nvPr/>
        </p:nvSpPr>
        <p:spPr>
          <a:xfrm>
            <a:off x="3606840" y="3933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T</a:t>
            </a:r>
            <a:r>
              <a:rPr b="1" lang="it-IT" sz="1400" strike="noStrike" u="none">
                <a:solidFill>
                  <a:srgbClr val="002060"/>
                </a:solidFill>
                <a:effectLst/>
                <a:uFillTx/>
                <a:latin typeface="Arial"/>
              </a:rPr>
              <a:t>EAM</a:t>
            </a:r>
            <a:endParaRPr b="0" lang="it-IT" sz="1400" strike="noStrike" u="none">
              <a:solidFill>
                <a:srgbClr val="000000"/>
              </a:solidFill>
              <a:effectLst/>
              <a:uFillTx/>
              <a:latin typeface="Arial"/>
            </a:endParaRPr>
          </a:p>
        </p:txBody>
      </p:sp>
      <p:sp>
        <p:nvSpPr>
          <p:cNvPr id="254" name="Rectangle 42"/>
          <p:cNvSpPr/>
          <p:nvPr/>
        </p:nvSpPr>
        <p:spPr>
          <a:xfrm>
            <a:off x="7104240" y="3933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T</a:t>
            </a:r>
            <a:r>
              <a:rPr b="1" lang="it-IT" sz="1400" strike="noStrike" u="none">
                <a:solidFill>
                  <a:srgbClr val="002060"/>
                </a:solidFill>
                <a:effectLst/>
                <a:uFillTx/>
                <a:latin typeface="Arial"/>
              </a:rPr>
              <a:t>ECNICO</a:t>
            </a:r>
            <a:endParaRPr b="0" lang="it-IT" sz="1400" strike="noStrike" u="none">
              <a:solidFill>
                <a:srgbClr val="000000"/>
              </a:solidFill>
              <a:effectLst/>
              <a:uFillTx/>
              <a:latin typeface="Arial"/>
            </a:endParaRPr>
          </a:p>
        </p:txBody>
      </p:sp>
      <p:sp>
        <p:nvSpPr>
          <p:cNvPr id="255" name="AutoShape 43"/>
          <p:cNvSpPr/>
          <p:nvPr/>
        </p:nvSpPr>
        <p:spPr>
          <a:xfrm>
            <a:off x="5232240" y="38606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C</a:t>
            </a:r>
            <a:r>
              <a:rPr b="1" lang="it-IT" sz="1200" strike="noStrike" u="none">
                <a:solidFill>
                  <a:srgbClr val="002060"/>
                </a:solidFill>
                <a:effectLst/>
                <a:uFillTx/>
                <a:latin typeface="Arial"/>
              </a:rPr>
              <a:t>OMPOSIZ.</a:t>
            </a:r>
            <a:endParaRPr b="0" lang="it-IT" sz="1200" strike="noStrike" u="none">
              <a:solidFill>
                <a:srgbClr val="000000"/>
              </a:solidFill>
              <a:effectLst/>
              <a:uFillTx/>
              <a:latin typeface="Arial"/>
            </a:endParaRPr>
          </a:p>
        </p:txBody>
      </p:sp>
      <p:cxnSp>
        <p:nvCxnSpPr>
          <p:cNvPr id="256" name="AutoShape 44"/>
          <p:cNvCxnSpPr>
            <a:stCxn id="255" idx="3"/>
            <a:endCxn id="254" idx="1"/>
          </p:cNvCxnSpPr>
          <p:nvPr/>
        </p:nvCxnSpPr>
        <p:spPr>
          <a:xfrm>
            <a:off x="6525000" y="4255560"/>
            <a:ext cx="579600" cy="1080"/>
          </a:xfrm>
          <a:prstGeom prst="straightConnector1">
            <a:avLst/>
          </a:prstGeom>
          <a:ln w="9525">
            <a:solidFill>
              <a:srgbClr val="000000"/>
            </a:solidFill>
            <a:round/>
          </a:ln>
        </p:spPr>
      </p:cxnSp>
      <p:cxnSp>
        <p:nvCxnSpPr>
          <p:cNvPr id="257" name="AutoShape 45"/>
          <p:cNvCxnSpPr>
            <a:stCxn id="255" idx="1"/>
            <a:endCxn id="253" idx="3"/>
          </p:cNvCxnSpPr>
          <p:nvPr/>
        </p:nvCxnSpPr>
        <p:spPr>
          <a:xfrm flipH="1">
            <a:off x="4829760" y="4255560"/>
            <a:ext cx="402840" cy="1080"/>
          </a:xfrm>
          <a:prstGeom prst="straightConnector1">
            <a:avLst/>
          </a:prstGeom>
          <a:ln w="9525">
            <a:solidFill>
              <a:srgbClr val="000000"/>
            </a:solidFill>
            <a:round/>
          </a:ln>
        </p:spPr>
      </p:cxnSp>
      <p:sp>
        <p:nvSpPr>
          <p:cNvPr id="258" name="Oval 46"/>
          <p:cNvSpPr/>
          <p:nvPr/>
        </p:nvSpPr>
        <p:spPr>
          <a:xfrm>
            <a:off x="4146480" y="35002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59" name="Rectangle 48"/>
          <p:cNvSpPr/>
          <p:nvPr/>
        </p:nvSpPr>
        <p:spPr>
          <a:xfrm>
            <a:off x="3925440" y="3213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cxnSp>
        <p:nvCxnSpPr>
          <p:cNvPr id="260" name="AutoShape 49"/>
          <p:cNvCxnSpPr>
            <a:stCxn id="258" idx="4"/>
            <a:endCxn id="253" idx="0"/>
          </p:cNvCxnSpPr>
          <p:nvPr/>
        </p:nvCxnSpPr>
        <p:spPr>
          <a:xfrm>
            <a:off x="4217400" y="3642120"/>
            <a:ext cx="1080" cy="291960"/>
          </a:xfrm>
          <a:prstGeom prst="straightConnector1">
            <a:avLst/>
          </a:prstGeom>
          <a:ln w="9525">
            <a:solidFill>
              <a:srgbClr val="000000"/>
            </a:solidFill>
            <a:round/>
          </a:ln>
        </p:spPr>
      </p:cxnSp>
      <p:sp>
        <p:nvSpPr>
          <p:cNvPr id="261" name="Oval 50"/>
          <p:cNvSpPr/>
          <p:nvPr/>
        </p:nvSpPr>
        <p:spPr>
          <a:xfrm>
            <a:off x="7643880" y="35002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62" name="Rectangle 51"/>
          <p:cNvSpPr/>
          <p:nvPr/>
        </p:nvSpPr>
        <p:spPr>
          <a:xfrm>
            <a:off x="7394760" y="321300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cxnSp>
        <p:nvCxnSpPr>
          <p:cNvPr id="263" name="AutoShape 52"/>
          <p:cNvCxnSpPr>
            <a:stCxn id="261" idx="4"/>
            <a:endCxn id="254" idx="0"/>
          </p:cNvCxnSpPr>
          <p:nvPr/>
        </p:nvCxnSpPr>
        <p:spPr>
          <a:xfrm>
            <a:off x="7714800" y="3642120"/>
            <a:ext cx="1080" cy="291960"/>
          </a:xfrm>
          <a:prstGeom prst="straightConnector1">
            <a:avLst/>
          </a:prstGeom>
          <a:ln w="9525">
            <a:solidFill>
              <a:srgbClr val="000000"/>
            </a:solidFill>
            <a:round/>
          </a:ln>
        </p:spPr>
      </p:cxnSp>
      <p:sp>
        <p:nvSpPr>
          <p:cNvPr id="264" name="Oval 53"/>
          <p:cNvSpPr/>
          <p:nvPr/>
        </p:nvSpPr>
        <p:spPr>
          <a:xfrm>
            <a:off x="7175520" y="3714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65" name="Oval 55"/>
          <p:cNvSpPr/>
          <p:nvPr/>
        </p:nvSpPr>
        <p:spPr>
          <a:xfrm>
            <a:off x="8209080" y="3714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66" name="Rectangle 59"/>
          <p:cNvSpPr/>
          <p:nvPr/>
        </p:nvSpPr>
        <p:spPr>
          <a:xfrm>
            <a:off x="6320520" y="38750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(0,1)</a:t>
            </a:r>
            <a:endParaRPr b="0" lang="it-IT" sz="1200" strike="noStrike" u="none">
              <a:solidFill>
                <a:srgbClr val="000000"/>
              </a:solidFill>
              <a:effectLst/>
              <a:uFillTx/>
              <a:latin typeface="Arial"/>
            </a:endParaRPr>
          </a:p>
        </p:txBody>
      </p:sp>
      <p:sp>
        <p:nvSpPr>
          <p:cNvPr id="267" name="Rectangle 60"/>
          <p:cNvSpPr/>
          <p:nvPr/>
        </p:nvSpPr>
        <p:spPr>
          <a:xfrm>
            <a:off x="4830120" y="3875040"/>
            <a:ext cx="519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Tree>
  </p:cSld>
  <p:transition spd="med">
    <p:wipe dir="r"/>
  </p:transition>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Istance-of</a:t>
            </a:r>
            <a:endParaRPr b="0" lang="it-IT" sz="3200" strike="noStrike" u="none">
              <a:solidFill>
                <a:srgbClr val="000000"/>
              </a:solidFill>
              <a:effectLst/>
              <a:uFillTx/>
              <a:latin typeface="Arial"/>
            </a:endParaRPr>
          </a:p>
        </p:txBody>
      </p:sp>
      <p:sp>
        <p:nvSpPr>
          <p:cNvPr id="269" name="Rectangle 3"/>
          <p:cNvSpPr/>
          <p:nvPr/>
        </p:nvSpPr>
        <p:spPr>
          <a:xfrm>
            <a:off x="3606840" y="22050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V</a:t>
            </a:r>
            <a:r>
              <a:rPr b="1" lang="it-IT" sz="1400" strike="noStrike" u="none">
                <a:solidFill>
                  <a:srgbClr val="002060"/>
                </a:solidFill>
                <a:effectLst/>
                <a:uFillTx/>
                <a:latin typeface="Arial"/>
              </a:rPr>
              <a:t>OLO</a:t>
            </a:r>
            <a:endParaRPr b="0" lang="it-IT" sz="1400" strike="noStrike" u="none">
              <a:solidFill>
                <a:srgbClr val="000000"/>
              </a:solidFill>
              <a:effectLst/>
              <a:uFillTx/>
              <a:latin typeface="Arial"/>
            </a:endParaRPr>
          </a:p>
        </p:txBody>
      </p:sp>
      <p:sp>
        <p:nvSpPr>
          <p:cNvPr id="270" name="Rectangle 5"/>
          <p:cNvSpPr/>
          <p:nvPr/>
        </p:nvSpPr>
        <p:spPr>
          <a:xfrm>
            <a:off x="7104240" y="22050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V</a:t>
            </a:r>
            <a:r>
              <a:rPr b="1" lang="it-IT" sz="1400" strike="noStrike" u="none">
                <a:solidFill>
                  <a:srgbClr val="002060"/>
                </a:solidFill>
                <a:effectLst/>
                <a:uFillTx/>
                <a:latin typeface="Arial"/>
              </a:rPr>
              <a:t>OLO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REALE</a:t>
            </a:r>
            <a:endParaRPr b="0" lang="it-IT" sz="1400" strike="noStrike" u="none">
              <a:solidFill>
                <a:srgbClr val="000000"/>
              </a:solidFill>
              <a:effectLst/>
              <a:uFillTx/>
              <a:latin typeface="Arial"/>
            </a:endParaRPr>
          </a:p>
        </p:txBody>
      </p:sp>
      <p:sp>
        <p:nvSpPr>
          <p:cNvPr id="271" name="AutoShape 7"/>
          <p:cNvSpPr/>
          <p:nvPr/>
        </p:nvSpPr>
        <p:spPr>
          <a:xfrm>
            <a:off x="5232240" y="213192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O</a:t>
            </a:r>
            <a:r>
              <a:rPr b="1" lang="it-IT" sz="1200" strike="noStrike" u="none">
                <a:solidFill>
                  <a:srgbClr val="002060"/>
                </a:solidFill>
                <a:effectLst/>
                <a:uFillTx/>
                <a:latin typeface="Arial"/>
              </a:rPr>
              <a:t>CCORRENZ.</a:t>
            </a:r>
            <a:endParaRPr b="0" lang="it-IT" sz="1200" strike="noStrike" u="none">
              <a:solidFill>
                <a:srgbClr val="000000"/>
              </a:solidFill>
              <a:effectLst/>
              <a:uFillTx/>
              <a:latin typeface="Arial"/>
            </a:endParaRPr>
          </a:p>
        </p:txBody>
      </p:sp>
      <p:cxnSp>
        <p:nvCxnSpPr>
          <p:cNvPr id="272" name="AutoShape 10"/>
          <p:cNvCxnSpPr>
            <a:stCxn id="271" idx="3"/>
            <a:endCxn id="270" idx="1"/>
          </p:cNvCxnSpPr>
          <p:nvPr/>
        </p:nvCxnSpPr>
        <p:spPr>
          <a:xfrm>
            <a:off x="6525000" y="2526840"/>
            <a:ext cx="579600" cy="1080"/>
          </a:xfrm>
          <a:prstGeom prst="straightConnector1">
            <a:avLst/>
          </a:prstGeom>
          <a:ln w="9525">
            <a:solidFill>
              <a:srgbClr val="000000"/>
            </a:solidFill>
            <a:round/>
          </a:ln>
        </p:spPr>
      </p:cxnSp>
      <p:cxnSp>
        <p:nvCxnSpPr>
          <p:cNvPr id="273" name="AutoShape 11"/>
          <p:cNvCxnSpPr>
            <a:stCxn id="271" idx="1"/>
            <a:endCxn id="269" idx="3"/>
          </p:cNvCxnSpPr>
          <p:nvPr/>
        </p:nvCxnSpPr>
        <p:spPr>
          <a:xfrm flipH="1">
            <a:off x="4829760" y="2526840"/>
            <a:ext cx="402840" cy="1080"/>
          </a:xfrm>
          <a:prstGeom prst="straightConnector1">
            <a:avLst/>
          </a:prstGeom>
          <a:ln w="9525">
            <a:solidFill>
              <a:srgbClr val="000000"/>
            </a:solidFill>
            <a:round/>
          </a:ln>
        </p:spPr>
      </p:cxnSp>
      <p:sp>
        <p:nvSpPr>
          <p:cNvPr id="274" name="Oval 14"/>
          <p:cNvSpPr/>
          <p:nvPr/>
        </p:nvSpPr>
        <p:spPr>
          <a:xfrm>
            <a:off x="6672240" y="2924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75" name="Oval 17"/>
          <p:cNvSpPr/>
          <p:nvPr/>
        </p:nvSpPr>
        <p:spPr>
          <a:xfrm>
            <a:off x="7643880" y="1771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76" name="Rectangle 18"/>
          <p:cNvSpPr/>
          <p:nvPr/>
        </p:nvSpPr>
        <p:spPr>
          <a:xfrm>
            <a:off x="7466400" y="148428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cxnSp>
        <p:nvCxnSpPr>
          <p:cNvPr id="277" name="AutoShape 19"/>
          <p:cNvCxnSpPr>
            <a:stCxn id="275" idx="4"/>
            <a:endCxn id="270" idx="0"/>
          </p:cNvCxnSpPr>
          <p:nvPr/>
        </p:nvCxnSpPr>
        <p:spPr>
          <a:xfrm>
            <a:off x="7714800" y="1913400"/>
            <a:ext cx="1080" cy="291960"/>
          </a:xfrm>
          <a:prstGeom prst="straightConnector1">
            <a:avLst/>
          </a:prstGeom>
          <a:ln w="9525">
            <a:solidFill>
              <a:srgbClr val="000000"/>
            </a:solidFill>
            <a:round/>
          </a:ln>
        </p:spPr>
      </p:cxnSp>
      <p:sp>
        <p:nvSpPr>
          <p:cNvPr id="278" name="Oval 20"/>
          <p:cNvSpPr/>
          <p:nvPr/>
        </p:nvSpPr>
        <p:spPr>
          <a:xfrm>
            <a:off x="7175520" y="19861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279" name="AutoShape 21"/>
          <p:cNvCxnSpPr>
            <a:stCxn id="274" idx="0"/>
            <a:endCxn id="278" idx="2"/>
          </p:cNvCxnSpPr>
          <p:nvPr/>
        </p:nvCxnSpPr>
        <p:spPr>
          <a:xfrm flipH="1" flipV="1" rot="5400000">
            <a:off x="6489720" y="2238480"/>
            <a:ext cx="903240" cy="469080"/>
          </a:xfrm>
          <a:prstGeom prst="curvedConnector2">
            <a:avLst/>
          </a:prstGeom>
          <a:ln w="9525">
            <a:solidFill>
              <a:srgbClr val="000000"/>
            </a:solidFill>
            <a:round/>
          </a:ln>
        </p:spPr>
      </p:cxnSp>
      <p:sp>
        <p:nvSpPr>
          <p:cNvPr id="280" name="Oval 22"/>
          <p:cNvSpPr/>
          <p:nvPr/>
        </p:nvSpPr>
        <p:spPr>
          <a:xfrm>
            <a:off x="8040600" y="19861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281" name="AutoShape 23"/>
          <p:cNvCxnSpPr>
            <a:stCxn id="278" idx="2"/>
            <a:endCxn id="280" idx="2"/>
          </p:cNvCxnSpPr>
          <p:nvPr/>
        </p:nvCxnSpPr>
        <p:spPr>
          <a:xfrm>
            <a:off x="7175520" y="2021400"/>
            <a:ext cx="865440" cy="360"/>
          </a:xfrm>
          <a:prstGeom prst="straightConnector1">
            <a:avLst/>
          </a:prstGeom>
          <a:ln w="9525">
            <a:solidFill>
              <a:srgbClr val="000000"/>
            </a:solidFill>
            <a:round/>
          </a:ln>
        </p:spPr>
      </p:cxnSp>
      <p:sp>
        <p:nvSpPr>
          <p:cNvPr id="282" name="Oval 24"/>
          <p:cNvSpPr/>
          <p:nvPr/>
        </p:nvSpPr>
        <p:spPr>
          <a:xfrm>
            <a:off x="6735600" y="2492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83" name="Oval 25"/>
          <p:cNvSpPr/>
          <p:nvPr/>
        </p:nvSpPr>
        <p:spPr>
          <a:xfrm>
            <a:off x="7680240" y="19875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84" name="Rectangle 26"/>
          <p:cNvSpPr/>
          <p:nvPr/>
        </p:nvSpPr>
        <p:spPr>
          <a:xfrm>
            <a:off x="6312600" y="214632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285" name="Rectangle 27"/>
          <p:cNvSpPr/>
          <p:nvPr/>
        </p:nvSpPr>
        <p:spPr>
          <a:xfrm>
            <a:off x="4944600" y="2146320"/>
            <a:ext cx="519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286" name="Rectangle 30"/>
          <p:cNvSpPr/>
          <p:nvPr/>
        </p:nvSpPr>
        <p:spPr>
          <a:xfrm>
            <a:off x="3606840" y="3933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T</a:t>
            </a:r>
            <a:r>
              <a:rPr b="1" lang="it-IT" sz="1400" strike="noStrike" u="none">
                <a:solidFill>
                  <a:srgbClr val="002060"/>
                </a:solidFill>
                <a:effectLst/>
                <a:uFillTx/>
                <a:latin typeface="Arial"/>
              </a:rPr>
              <a:t>ORNEO</a:t>
            </a:r>
            <a:endParaRPr b="0" lang="it-IT" sz="1400" strike="noStrike" u="none">
              <a:solidFill>
                <a:srgbClr val="000000"/>
              </a:solidFill>
              <a:effectLst/>
              <a:uFillTx/>
              <a:latin typeface="Arial"/>
            </a:endParaRPr>
          </a:p>
        </p:txBody>
      </p:sp>
      <p:sp>
        <p:nvSpPr>
          <p:cNvPr id="287" name="Rectangle 31"/>
          <p:cNvSpPr/>
          <p:nvPr/>
        </p:nvSpPr>
        <p:spPr>
          <a:xfrm>
            <a:off x="7104240" y="3933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E</a:t>
            </a:r>
            <a:r>
              <a:rPr b="1" lang="it-IT" sz="1400" strike="noStrike" u="none">
                <a:solidFill>
                  <a:srgbClr val="002060"/>
                </a:solidFill>
                <a:effectLst/>
                <a:uFillTx/>
                <a:latin typeface="Arial"/>
              </a:rPr>
              <a:t>DIZIONE</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TORNEO</a:t>
            </a:r>
            <a:endParaRPr b="0" lang="it-IT" sz="1400" strike="noStrike" u="none">
              <a:solidFill>
                <a:srgbClr val="000000"/>
              </a:solidFill>
              <a:effectLst/>
              <a:uFillTx/>
              <a:latin typeface="Arial"/>
            </a:endParaRPr>
          </a:p>
        </p:txBody>
      </p:sp>
      <p:sp>
        <p:nvSpPr>
          <p:cNvPr id="288" name="AutoShape 32"/>
          <p:cNvSpPr/>
          <p:nvPr/>
        </p:nvSpPr>
        <p:spPr>
          <a:xfrm>
            <a:off x="5232240" y="38606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O</a:t>
            </a:r>
            <a:r>
              <a:rPr b="1" lang="it-IT" sz="1200" strike="noStrike" u="none">
                <a:solidFill>
                  <a:srgbClr val="002060"/>
                </a:solidFill>
                <a:effectLst/>
                <a:uFillTx/>
                <a:latin typeface="Arial"/>
              </a:rPr>
              <a:t>CCORRENZ.</a:t>
            </a:r>
            <a:endParaRPr b="0" lang="it-IT" sz="1200" strike="noStrike" u="none">
              <a:solidFill>
                <a:srgbClr val="000000"/>
              </a:solidFill>
              <a:effectLst/>
              <a:uFillTx/>
              <a:latin typeface="Arial"/>
            </a:endParaRPr>
          </a:p>
        </p:txBody>
      </p:sp>
      <p:cxnSp>
        <p:nvCxnSpPr>
          <p:cNvPr id="289" name="AutoShape 33"/>
          <p:cNvCxnSpPr>
            <a:stCxn id="288" idx="3"/>
            <a:endCxn id="287" idx="1"/>
          </p:cNvCxnSpPr>
          <p:nvPr/>
        </p:nvCxnSpPr>
        <p:spPr>
          <a:xfrm>
            <a:off x="6525000" y="4255560"/>
            <a:ext cx="579600" cy="1080"/>
          </a:xfrm>
          <a:prstGeom prst="straightConnector1">
            <a:avLst/>
          </a:prstGeom>
          <a:ln w="9525">
            <a:solidFill>
              <a:srgbClr val="000000"/>
            </a:solidFill>
            <a:round/>
          </a:ln>
        </p:spPr>
      </p:cxnSp>
      <p:cxnSp>
        <p:nvCxnSpPr>
          <p:cNvPr id="290" name="AutoShape 34"/>
          <p:cNvCxnSpPr>
            <a:stCxn id="288" idx="1"/>
            <a:endCxn id="286" idx="3"/>
          </p:cNvCxnSpPr>
          <p:nvPr/>
        </p:nvCxnSpPr>
        <p:spPr>
          <a:xfrm flipH="1">
            <a:off x="4829760" y="4255560"/>
            <a:ext cx="402840" cy="1080"/>
          </a:xfrm>
          <a:prstGeom prst="straightConnector1">
            <a:avLst/>
          </a:prstGeom>
          <a:ln w="9525">
            <a:solidFill>
              <a:srgbClr val="000000"/>
            </a:solidFill>
            <a:round/>
          </a:ln>
        </p:spPr>
      </p:cxnSp>
      <p:sp>
        <p:nvSpPr>
          <p:cNvPr id="291" name="Oval 35"/>
          <p:cNvSpPr/>
          <p:nvPr/>
        </p:nvSpPr>
        <p:spPr>
          <a:xfrm>
            <a:off x="4146480" y="35002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92" name="Oval 36"/>
          <p:cNvSpPr/>
          <p:nvPr/>
        </p:nvSpPr>
        <p:spPr>
          <a:xfrm>
            <a:off x="6672240" y="465300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293" name="Rectangle 37"/>
          <p:cNvSpPr/>
          <p:nvPr/>
        </p:nvSpPr>
        <p:spPr>
          <a:xfrm>
            <a:off x="3925440" y="3213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cxnSp>
        <p:nvCxnSpPr>
          <p:cNvPr id="294" name="AutoShape 38"/>
          <p:cNvCxnSpPr>
            <a:stCxn id="291" idx="4"/>
            <a:endCxn id="286" idx="0"/>
          </p:cNvCxnSpPr>
          <p:nvPr/>
        </p:nvCxnSpPr>
        <p:spPr>
          <a:xfrm>
            <a:off x="4217400" y="3642120"/>
            <a:ext cx="1080" cy="291960"/>
          </a:xfrm>
          <a:prstGeom prst="straightConnector1">
            <a:avLst/>
          </a:prstGeom>
          <a:ln w="9525">
            <a:solidFill>
              <a:srgbClr val="000000"/>
            </a:solidFill>
            <a:round/>
          </a:ln>
        </p:spPr>
      </p:cxnSp>
      <p:sp>
        <p:nvSpPr>
          <p:cNvPr id="295" name="Oval 39"/>
          <p:cNvSpPr/>
          <p:nvPr/>
        </p:nvSpPr>
        <p:spPr>
          <a:xfrm>
            <a:off x="7643880" y="35002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296" name="Rectangle 40"/>
          <p:cNvSpPr/>
          <p:nvPr/>
        </p:nvSpPr>
        <p:spPr>
          <a:xfrm>
            <a:off x="7469280" y="3213000"/>
            <a:ext cx="5695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Anno</a:t>
            </a:r>
            <a:endParaRPr b="0" lang="it-IT" sz="1200" strike="noStrike" u="none">
              <a:solidFill>
                <a:srgbClr val="000000"/>
              </a:solidFill>
              <a:effectLst/>
              <a:uFillTx/>
              <a:latin typeface="Arial"/>
            </a:endParaRPr>
          </a:p>
        </p:txBody>
      </p:sp>
      <p:cxnSp>
        <p:nvCxnSpPr>
          <p:cNvPr id="297" name="AutoShape 41"/>
          <p:cNvCxnSpPr>
            <a:stCxn id="295" idx="4"/>
            <a:endCxn id="287" idx="0"/>
          </p:cNvCxnSpPr>
          <p:nvPr/>
        </p:nvCxnSpPr>
        <p:spPr>
          <a:xfrm>
            <a:off x="7714800" y="3642120"/>
            <a:ext cx="1080" cy="291960"/>
          </a:xfrm>
          <a:prstGeom prst="straightConnector1">
            <a:avLst/>
          </a:prstGeom>
          <a:ln w="9525">
            <a:solidFill>
              <a:srgbClr val="000000"/>
            </a:solidFill>
            <a:round/>
          </a:ln>
        </p:spPr>
      </p:cxnSp>
      <p:sp>
        <p:nvSpPr>
          <p:cNvPr id="298" name="Oval 42"/>
          <p:cNvSpPr/>
          <p:nvPr/>
        </p:nvSpPr>
        <p:spPr>
          <a:xfrm>
            <a:off x="7175520" y="3714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299" name="AutoShape 43"/>
          <p:cNvCxnSpPr>
            <a:stCxn id="292" idx="0"/>
            <a:endCxn id="298" idx="2"/>
          </p:cNvCxnSpPr>
          <p:nvPr/>
        </p:nvCxnSpPr>
        <p:spPr>
          <a:xfrm flipH="1" flipV="1" rot="5400000">
            <a:off x="6489720" y="3967200"/>
            <a:ext cx="903240" cy="469080"/>
          </a:xfrm>
          <a:prstGeom prst="curvedConnector2">
            <a:avLst/>
          </a:prstGeom>
          <a:ln w="9525">
            <a:solidFill>
              <a:srgbClr val="000000"/>
            </a:solidFill>
            <a:round/>
          </a:ln>
        </p:spPr>
      </p:cxnSp>
      <p:sp>
        <p:nvSpPr>
          <p:cNvPr id="300" name="Oval 44"/>
          <p:cNvSpPr/>
          <p:nvPr/>
        </p:nvSpPr>
        <p:spPr>
          <a:xfrm>
            <a:off x="8040600" y="3714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301" name="AutoShape 45"/>
          <p:cNvCxnSpPr>
            <a:stCxn id="298" idx="2"/>
            <a:endCxn id="300" idx="2"/>
          </p:cNvCxnSpPr>
          <p:nvPr/>
        </p:nvCxnSpPr>
        <p:spPr>
          <a:xfrm>
            <a:off x="7175520" y="3750120"/>
            <a:ext cx="865440" cy="360"/>
          </a:xfrm>
          <a:prstGeom prst="straightConnector1">
            <a:avLst/>
          </a:prstGeom>
          <a:ln w="9525">
            <a:solidFill>
              <a:srgbClr val="000000"/>
            </a:solidFill>
            <a:round/>
          </a:ln>
        </p:spPr>
      </p:cxnSp>
      <p:sp>
        <p:nvSpPr>
          <p:cNvPr id="302" name="Oval 46"/>
          <p:cNvSpPr/>
          <p:nvPr/>
        </p:nvSpPr>
        <p:spPr>
          <a:xfrm>
            <a:off x="6735600" y="422100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03" name="Oval 47"/>
          <p:cNvSpPr/>
          <p:nvPr/>
        </p:nvSpPr>
        <p:spPr>
          <a:xfrm>
            <a:off x="7680240" y="3716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04" name="Rectangle 48"/>
          <p:cNvSpPr/>
          <p:nvPr/>
        </p:nvSpPr>
        <p:spPr>
          <a:xfrm>
            <a:off x="6312600" y="38750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305" name="Rectangle 49"/>
          <p:cNvSpPr/>
          <p:nvPr/>
        </p:nvSpPr>
        <p:spPr>
          <a:xfrm>
            <a:off x="4944600" y="3875040"/>
            <a:ext cx="519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306" name="Oval 50"/>
          <p:cNvSpPr/>
          <p:nvPr/>
        </p:nvSpPr>
        <p:spPr>
          <a:xfrm>
            <a:off x="3106800" y="2276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07" name="Rectangle 51"/>
          <p:cNvSpPr/>
          <p:nvPr/>
        </p:nvSpPr>
        <p:spPr>
          <a:xfrm>
            <a:off x="2847600" y="1982880"/>
            <a:ext cx="7138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Origine</a:t>
            </a:r>
            <a:endParaRPr b="0" lang="it-IT" sz="1200" strike="noStrike" u="none">
              <a:solidFill>
                <a:srgbClr val="000000"/>
              </a:solidFill>
              <a:effectLst/>
              <a:uFillTx/>
              <a:latin typeface="Arial"/>
            </a:endParaRPr>
          </a:p>
        </p:txBody>
      </p:sp>
      <p:sp>
        <p:nvSpPr>
          <p:cNvPr id="308" name="Line 52"/>
          <p:cNvSpPr/>
          <p:nvPr/>
        </p:nvSpPr>
        <p:spPr>
          <a:xfrm>
            <a:off x="3254040" y="2349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309" name="Oval 53"/>
          <p:cNvSpPr/>
          <p:nvPr/>
        </p:nvSpPr>
        <p:spPr>
          <a:xfrm>
            <a:off x="3106800" y="26100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10" name="Rectangle 54"/>
          <p:cNvSpPr/>
          <p:nvPr/>
        </p:nvSpPr>
        <p:spPr>
          <a:xfrm>
            <a:off x="2644920" y="2752560"/>
            <a:ext cx="1120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Destinazione</a:t>
            </a:r>
            <a:endParaRPr b="0" lang="it-IT" sz="1200" strike="noStrike" u="none">
              <a:solidFill>
                <a:srgbClr val="000000"/>
              </a:solidFill>
              <a:effectLst/>
              <a:uFillTx/>
              <a:latin typeface="Arial"/>
            </a:endParaRPr>
          </a:p>
        </p:txBody>
      </p:sp>
      <p:sp>
        <p:nvSpPr>
          <p:cNvPr id="311" name="Line 55"/>
          <p:cNvSpPr/>
          <p:nvPr/>
        </p:nvSpPr>
        <p:spPr>
          <a:xfrm>
            <a:off x="3254040" y="2682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312" name="Rectangle 56"/>
          <p:cNvSpPr/>
          <p:nvPr/>
        </p:nvSpPr>
        <p:spPr>
          <a:xfrm>
            <a:off x="4227120" y="1484280"/>
            <a:ext cx="6375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Orario</a:t>
            </a:r>
            <a:endParaRPr b="0" lang="it-IT" sz="1200" strike="noStrike" u="none">
              <a:solidFill>
                <a:srgbClr val="000000"/>
              </a:solidFill>
              <a:effectLst/>
              <a:uFillTx/>
              <a:latin typeface="Arial"/>
            </a:endParaRPr>
          </a:p>
        </p:txBody>
      </p:sp>
      <p:sp>
        <p:nvSpPr>
          <p:cNvPr id="313" name="Line 57"/>
          <p:cNvSpPr/>
          <p:nvPr/>
        </p:nvSpPr>
        <p:spPr>
          <a:xfrm>
            <a:off x="4508280" y="191736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314" name="Oval 58"/>
          <p:cNvSpPr/>
          <p:nvPr/>
        </p:nvSpPr>
        <p:spPr>
          <a:xfrm>
            <a:off x="3805200" y="17715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15" name="Rectangle 59"/>
          <p:cNvSpPr/>
          <p:nvPr/>
        </p:nvSpPr>
        <p:spPr>
          <a:xfrm>
            <a:off x="3508560" y="148428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316" name="Line 60"/>
          <p:cNvSpPr/>
          <p:nvPr/>
        </p:nvSpPr>
        <p:spPr>
          <a:xfrm>
            <a:off x="3877920" y="191736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317" name="Oval 61"/>
          <p:cNvSpPr/>
          <p:nvPr/>
        </p:nvSpPr>
        <p:spPr>
          <a:xfrm>
            <a:off x="4435560" y="1771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Tree>
  </p:cSld>
  <p:transition spd="med">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349200" y="574560"/>
            <a:ext cx="10388520" cy="357840"/>
          </a:xfrm>
          <a:prstGeom prst="rect">
            <a:avLst/>
          </a:prstGeom>
          <a:noFill/>
          <a:ln w="0">
            <a:noFill/>
          </a:ln>
        </p:spPr>
        <p:txBody>
          <a:bodyPr lIns="90000" rIns="90000" tIns="45000" bIns="45000" anchor="ctr">
            <a:noAutofit/>
          </a:bodyPr>
          <a:p>
            <a:pPr indent="0" algn="ctr">
              <a:lnSpc>
                <a:spcPct val="100000"/>
              </a:lnSpc>
              <a:buNone/>
              <a:tabLst>
                <a:tab algn="l" pos="0"/>
              </a:tabLst>
            </a:pPr>
            <a:r>
              <a:rPr b="1" lang="it-IT" sz="3200" strike="noStrike" u="none">
                <a:solidFill>
                  <a:srgbClr val="d41450"/>
                </a:solidFill>
                <a:effectLst/>
                <a:uFillTx/>
                <a:latin typeface="Arial"/>
              </a:rPr>
              <a:t>Metodologia di progettazione di una base di dati</a:t>
            </a:r>
            <a:endParaRPr b="0" lang="it-IT" sz="3200" strike="noStrike" u="none">
              <a:solidFill>
                <a:srgbClr val="000000"/>
              </a:solidFill>
              <a:effectLst/>
              <a:uFillTx/>
              <a:latin typeface="Arial"/>
            </a:endParaRPr>
          </a:p>
        </p:txBody>
      </p:sp>
      <p:pic>
        <p:nvPicPr>
          <p:cNvPr id="154" name="" descr=""/>
          <p:cNvPicPr/>
          <p:nvPr/>
        </p:nvPicPr>
        <p:blipFill>
          <a:blip r:embed="rId1"/>
          <a:stretch/>
        </p:blipFill>
        <p:spPr>
          <a:xfrm rot="16182000">
            <a:off x="236160" y="1812960"/>
            <a:ext cx="5275080" cy="3955680"/>
          </a:xfrm>
          <a:prstGeom prst="rect">
            <a:avLst/>
          </a:prstGeom>
          <a:noFill/>
          <a:ln w="0">
            <a:noFill/>
          </a:ln>
        </p:spPr>
      </p:pic>
      <p:pic>
        <p:nvPicPr>
          <p:cNvPr id="155" name="" descr=""/>
          <p:cNvPicPr/>
          <p:nvPr/>
        </p:nvPicPr>
        <p:blipFill>
          <a:blip r:embed="rId2"/>
          <a:stretch/>
        </p:blipFill>
        <p:spPr>
          <a:xfrm rot="16196400">
            <a:off x="5318280" y="1810440"/>
            <a:ext cx="5261400" cy="3945600"/>
          </a:xfrm>
          <a:prstGeom prst="rect">
            <a:avLst/>
          </a:prstGeom>
          <a:noFill/>
          <a:ln w="0">
            <a:noFill/>
          </a:ln>
        </p:spPr>
      </p:pic>
    </p:spTree>
  </p:cSld>
  <p:transition spd="med">
    <p:wipe dir="r"/>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PlaceHolder 1"/>
          <p:cNvSpPr>
            <a:spLocks noGrp="1"/>
          </p:cNvSpPr>
          <p:nvPr>
            <p:ph type="title"/>
          </p:nvPr>
        </p:nvSpPr>
        <p:spPr>
          <a:xfrm>
            <a:off x="550800" y="614520"/>
            <a:ext cx="973440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trike="noStrike" u="none">
                <a:solidFill>
                  <a:srgbClr val="d41450"/>
                </a:solidFill>
                <a:effectLst/>
                <a:uFillTx/>
                <a:latin typeface="Arial"/>
              </a:rPr>
              <a:t>Reificazione di relazione binaria </a:t>
            </a:r>
            <a:endParaRPr b="0" lang="it-IT" sz="2800" strike="noStrike" u="none">
              <a:solidFill>
                <a:srgbClr val="000000"/>
              </a:solidFill>
              <a:effectLst/>
              <a:uFillTx/>
              <a:latin typeface="Arial"/>
            </a:endParaRPr>
          </a:p>
        </p:txBody>
      </p:sp>
      <p:sp>
        <p:nvSpPr>
          <p:cNvPr id="319" name="Rectangle 35"/>
          <p:cNvSpPr/>
          <p:nvPr/>
        </p:nvSpPr>
        <p:spPr>
          <a:xfrm>
            <a:off x="3154320" y="1809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TUDENTE</a:t>
            </a:r>
            <a:endParaRPr b="0" lang="it-IT" sz="1400" strike="noStrike" u="none">
              <a:solidFill>
                <a:srgbClr val="000000"/>
              </a:solidFill>
              <a:effectLst/>
              <a:uFillTx/>
              <a:latin typeface="Arial"/>
            </a:endParaRPr>
          </a:p>
        </p:txBody>
      </p:sp>
      <p:sp>
        <p:nvSpPr>
          <p:cNvPr id="320" name="Rectangle 36"/>
          <p:cNvSpPr/>
          <p:nvPr/>
        </p:nvSpPr>
        <p:spPr>
          <a:xfrm>
            <a:off x="6651720" y="1809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C</a:t>
            </a:r>
            <a:r>
              <a:rPr b="1" lang="it-IT" sz="1400" strike="noStrike" u="none">
                <a:solidFill>
                  <a:srgbClr val="002060"/>
                </a:solidFill>
                <a:effectLst/>
                <a:uFillTx/>
                <a:latin typeface="Arial"/>
              </a:rPr>
              <a:t>ORSO</a:t>
            </a:r>
            <a:endParaRPr b="0" lang="it-IT" sz="1400" strike="noStrike" u="none">
              <a:solidFill>
                <a:srgbClr val="000000"/>
              </a:solidFill>
              <a:effectLst/>
              <a:uFillTx/>
              <a:latin typeface="Arial"/>
            </a:endParaRPr>
          </a:p>
        </p:txBody>
      </p:sp>
      <p:sp>
        <p:nvSpPr>
          <p:cNvPr id="321" name="AutoShape 37"/>
          <p:cNvSpPr/>
          <p:nvPr/>
        </p:nvSpPr>
        <p:spPr>
          <a:xfrm>
            <a:off x="4779720" y="17366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E</a:t>
            </a:r>
            <a:r>
              <a:rPr b="1" lang="it-IT" sz="1400" strike="noStrike" u="none">
                <a:solidFill>
                  <a:srgbClr val="002060"/>
                </a:solidFill>
                <a:effectLst/>
                <a:uFillTx/>
                <a:latin typeface="Arial"/>
              </a:rPr>
              <a:t>SAME</a:t>
            </a:r>
            <a:endParaRPr b="0" lang="it-IT" sz="1400" strike="noStrike" u="none">
              <a:solidFill>
                <a:srgbClr val="000000"/>
              </a:solidFill>
              <a:effectLst/>
              <a:uFillTx/>
              <a:latin typeface="Arial"/>
            </a:endParaRPr>
          </a:p>
        </p:txBody>
      </p:sp>
      <p:cxnSp>
        <p:nvCxnSpPr>
          <p:cNvPr id="322" name="AutoShape 38"/>
          <p:cNvCxnSpPr>
            <a:stCxn id="321" idx="3"/>
            <a:endCxn id="320" idx="1"/>
          </p:cNvCxnSpPr>
          <p:nvPr/>
        </p:nvCxnSpPr>
        <p:spPr>
          <a:xfrm>
            <a:off x="6072480" y="2131560"/>
            <a:ext cx="579600" cy="1080"/>
          </a:xfrm>
          <a:prstGeom prst="straightConnector1">
            <a:avLst/>
          </a:prstGeom>
          <a:ln w="9525">
            <a:solidFill>
              <a:srgbClr val="000000"/>
            </a:solidFill>
            <a:round/>
          </a:ln>
        </p:spPr>
      </p:cxnSp>
      <p:cxnSp>
        <p:nvCxnSpPr>
          <p:cNvPr id="323" name="AutoShape 39"/>
          <p:cNvCxnSpPr>
            <a:stCxn id="321" idx="1"/>
            <a:endCxn id="319" idx="3"/>
          </p:cNvCxnSpPr>
          <p:nvPr/>
        </p:nvCxnSpPr>
        <p:spPr>
          <a:xfrm flipH="1">
            <a:off x="4377240" y="2131560"/>
            <a:ext cx="402840" cy="1080"/>
          </a:xfrm>
          <a:prstGeom prst="straightConnector1">
            <a:avLst/>
          </a:prstGeom>
          <a:ln w="9525">
            <a:solidFill>
              <a:srgbClr val="000000"/>
            </a:solidFill>
            <a:round/>
          </a:ln>
        </p:spPr>
      </p:cxnSp>
      <p:sp>
        <p:nvSpPr>
          <p:cNvPr id="324" name="Oval 40"/>
          <p:cNvSpPr/>
          <p:nvPr/>
        </p:nvSpPr>
        <p:spPr>
          <a:xfrm>
            <a:off x="3693960" y="14493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25" name="Rectangle 41"/>
          <p:cNvSpPr/>
          <p:nvPr/>
        </p:nvSpPr>
        <p:spPr>
          <a:xfrm>
            <a:off x="3343320" y="1162080"/>
            <a:ext cx="8492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Matricola</a:t>
            </a:r>
            <a:endParaRPr b="0" lang="it-IT" sz="1200" strike="noStrike" u="none">
              <a:solidFill>
                <a:srgbClr val="000000"/>
              </a:solidFill>
              <a:effectLst/>
              <a:uFillTx/>
              <a:latin typeface="Arial"/>
            </a:endParaRPr>
          </a:p>
        </p:txBody>
      </p:sp>
      <p:cxnSp>
        <p:nvCxnSpPr>
          <p:cNvPr id="326" name="AutoShape 42"/>
          <p:cNvCxnSpPr>
            <a:stCxn id="324" idx="4"/>
            <a:endCxn id="319" idx="0"/>
          </p:cNvCxnSpPr>
          <p:nvPr/>
        </p:nvCxnSpPr>
        <p:spPr>
          <a:xfrm>
            <a:off x="3764880" y="1591200"/>
            <a:ext cx="1080" cy="218880"/>
          </a:xfrm>
          <a:prstGeom prst="straightConnector1">
            <a:avLst/>
          </a:prstGeom>
          <a:ln w="9525">
            <a:solidFill>
              <a:srgbClr val="000000"/>
            </a:solidFill>
            <a:round/>
          </a:ln>
        </p:spPr>
      </p:cxnSp>
      <p:sp>
        <p:nvSpPr>
          <p:cNvPr id="327" name="Oval 43"/>
          <p:cNvSpPr/>
          <p:nvPr/>
        </p:nvSpPr>
        <p:spPr>
          <a:xfrm>
            <a:off x="7191360" y="14493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28" name="Rectangle 44"/>
          <p:cNvSpPr/>
          <p:nvPr/>
        </p:nvSpPr>
        <p:spPr>
          <a:xfrm>
            <a:off x="6942240" y="116208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cxnSp>
        <p:nvCxnSpPr>
          <p:cNvPr id="329" name="AutoShape 45"/>
          <p:cNvCxnSpPr>
            <a:stCxn id="327" idx="4"/>
            <a:endCxn id="320" idx="0"/>
          </p:cNvCxnSpPr>
          <p:nvPr/>
        </p:nvCxnSpPr>
        <p:spPr>
          <a:xfrm>
            <a:off x="7262280" y="1591200"/>
            <a:ext cx="1080" cy="218880"/>
          </a:xfrm>
          <a:prstGeom prst="straightConnector1">
            <a:avLst/>
          </a:prstGeom>
          <a:ln w="9525">
            <a:solidFill>
              <a:srgbClr val="000000"/>
            </a:solidFill>
            <a:round/>
          </a:ln>
        </p:spPr>
      </p:cxnSp>
      <p:sp>
        <p:nvSpPr>
          <p:cNvPr id="330" name="Oval 46"/>
          <p:cNvSpPr/>
          <p:nvPr/>
        </p:nvSpPr>
        <p:spPr>
          <a:xfrm>
            <a:off x="6723000" y="1590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31" name="Oval 47"/>
          <p:cNvSpPr/>
          <p:nvPr/>
        </p:nvSpPr>
        <p:spPr>
          <a:xfrm>
            <a:off x="7756560" y="1590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32" name="Rectangle 48"/>
          <p:cNvSpPr/>
          <p:nvPr/>
        </p:nvSpPr>
        <p:spPr>
          <a:xfrm>
            <a:off x="5868360" y="17510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333" name="Rectangle 49"/>
          <p:cNvSpPr/>
          <p:nvPr/>
        </p:nvSpPr>
        <p:spPr>
          <a:xfrm>
            <a:off x="4492080" y="17510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334" name="Oval 50"/>
          <p:cNvSpPr/>
          <p:nvPr/>
        </p:nvSpPr>
        <p:spPr>
          <a:xfrm>
            <a:off x="5356080" y="14493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335" name="AutoShape 51"/>
          <p:cNvCxnSpPr>
            <a:stCxn id="321" idx="0"/>
            <a:endCxn id="334" idx="4"/>
          </p:cNvCxnSpPr>
          <p:nvPr/>
        </p:nvCxnSpPr>
        <p:spPr>
          <a:xfrm flipV="1">
            <a:off x="5426280" y="1591200"/>
            <a:ext cx="1080" cy="145800"/>
          </a:xfrm>
          <a:prstGeom prst="straightConnector1">
            <a:avLst/>
          </a:prstGeom>
          <a:ln w="9525">
            <a:solidFill>
              <a:srgbClr val="000000"/>
            </a:solidFill>
            <a:round/>
          </a:ln>
        </p:spPr>
      </p:cxnSp>
      <p:sp>
        <p:nvSpPr>
          <p:cNvPr id="336" name="Rectangle 53"/>
          <p:cNvSpPr/>
          <p:nvPr/>
        </p:nvSpPr>
        <p:spPr>
          <a:xfrm>
            <a:off x="5172120" y="118440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sp>
        <p:nvSpPr>
          <p:cNvPr id="337" name="Oval 136"/>
          <p:cNvSpPr/>
          <p:nvPr/>
        </p:nvSpPr>
        <p:spPr>
          <a:xfrm>
            <a:off x="5356080" y="26733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338" name="AutoShape 137"/>
          <p:cNvCxnSpPr>
            <a:stCxn id="321" idx="2"/>
            <a:endCxn id="337" idx="0"/>
          </p:cNvCxnSpPr>
          <p:nvPr/>
        </p:nvCxnSpPr>
        <p:spPr>
          <a:xfrm>
            <a:off x="5426280" y="2526120"/>
            <a:ext cx="1080" cy="147600"/>
          </a:xfrm>
          <a:prstGeom prst="straightConnector1">
            <a:avLst/>
          </a:prstGeom>
          <a:ln w="9525">
            <a:solidFill>
              <a:srgbClr val="000000"/>
            </a:solidFill>
            <a:round/>
          </a:ln>
        </p:spPr>
      </p:cxnSp>
      <p:sp>
        <p:nvSpPr>
          <p:cNvPr id="339" name="Rectangle 138"/>
          <p:cNvSpPr/>
          <p:nvPr/>
        </p:nvSpPr>
        <p:spPr>
          <a:xfrm>
            <a:off x="5184000" y="2790720"/>
            <a:ext cx="50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Voto</a:t>
            </a:r>
            <a:endParaRPr b="0" lang="it-IT" sz="1200" strike="noStrike" u="none">
              <a:solidFill>
                <a:srgbClr val="000000"/>
              </a:solidFill>
              <a:effectLst/>
              <a:uFillTx/>
              <a:latin typeface="Arial"/>
            </a:endParaRPr>
          </a:p>
        </p:txBody>
      </p:sp>
      <p:sp>
        <p:nvSpPr>
          <p:cNvPr id="340" name="Rectangle 144"/>
          <p:cNvSpPr/>
          <p:nvPr/>
        </p:nvSpPr>
        <p:spPr>
          <a:xfrm>
            <a:off x="5655600" y="6375240"/>
            <a:ext cx="505080" cy="271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Voto</a:t>
            </a:r>
            <a:endParaRPr b="0" lang="it-IT" sz="1200" strike="noStrike" u="none">
              <a:solidFill>
                <a:srgbClr val="000000"/>
              </a:solidFill>
              <a:effectLst/>
              <a:uFillTx/>
              <a:latin typeface="Arial"/>
            </a:endParaRPr>
          </a:p>
        </p:txBody>
      </p:sp>
      <p:sp>
        <p:nvSpPr>
          <p:cNvPr id="341" name=""/>
          <p:cNvSpPr/>
          <p:nvPr/>
        </p:nvSpPr>
        <p:spPr>
          <a:xfrm>
            <a:off x="420480" y="3246120"/>
            <a:ext cx="1149984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000" strike="noStrike" u="none">
                <a:solidFill>
                  <a:srgbClr val="ff0000"/>
                </a:solidFill>
                <a:effectLst/>
                <a:uFillTx/>
                <a:latin typeface="Arial"/>
              </a:rPr>
              <a:t>Soluzione valida solo se ogni studente può sostenere una sola volta un certo esame. Perchè:</a:t>
            </a:r>
            <a:endParaRPr b="0" lang="it-IT" sz="2000" strike="noStrike" u="none">
              <a:solidFill>
                <a:srgbClr val="000000"/>
              </a:solidFill>
              <a:effectLst/>
              <a:uFillTx/>
              <a:latin typeface="Arial"/>
            </a:endParaRPr>
          </a:p>
        </p:txBody>
      </p:sp>
      <p:sp>
        <p:nvSpPr>
          <p:cNvPr id="342" name=""/>
          <p:cNvSpPr/>
          <p:nvPr/>
        </p:nvSpPr>
        <p:spPr>
          <a:xfrm>
            <a:off x="420480" y="3722400"/>
            <a:ext cx="11166480" cy="60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000" strike="noStrike" u="none">
                <a:solidFill>
                  <a:srgbClr val="5983b0"/>
                </a:solidFill>
                <a:effectLst/>
                <a:uFillTx/>
                <a:latin typeface="Arial"/>
              </a:rPr>
              <a:t>Occorrenze della relazione Esame = insieme di coppie (studente,corso) senza duplicati.</a:t>
            </a:r>
            <a:endParaRPr b="0" lang="it-IT" sz="2000" strike="noStrike" u="none">
              <a:solidFill>
                <a:srgbClr val="000000"/>
              </a:solidFill>
              <a:effectLst/>
              <a:uFillTx/>
              <a:latin typeface="Arial"/>
            </a:endParaRPr>
          </a:p>
        </p:txBody>
      </p:sp>
      <p:sp>
        <p:nvSpPr>
          <p:cNvPr id="343" name=""/>
          <p:cNvSpPr/>
          <p:nvPr/>
        </p:nvSpPr>
        <p:spPr>
          <a:xfrm>
            <a:off x="500040" y="4254480"/>
            <a:ext cx="11396520" cy="482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Il fatto che la relazione Esame abbia degli attributi associati </a:t>
            </a:r>
            <a:r>
              <a:rPr b="0" lang="it-IT" sz="1800" strike="noStrike" u="sng">
                <a:solidFill>
                  <a:srgbClr val="000000"/>
                </a:solidFill>
                <a:effectLst/>
                <a:uFillTx/>
                <a:latin typeface="Arial"/>
              </a:rPr>
              <a:t>non</a:t>
            </a:r>
            <a:r>
              <a:rPr b="0" lang="it-IT" sz="1800" strike="noStrike" u="none">
                <a:solidFill>
                  <a:srgbClr val="000000"/>
                </a:solidFill>
                <a:effectLst/>
                <a:uFillTx/>
                <a:latin typeface="Arial"/>
              </a:rPr>
              <a:t> cambia la situazione.</a:t>
            </a:r>
            <a:endParaRPr b="0" lang="it-IT" sz="1800" strike="noStrike" u="none">
              <a:solidFill>
                <a:srgbClr val="000000"/>
              </a:solidFill>
              <a:effectLst/>
              <a:uFillTx/>
              <a:latin typeface="Arial"/>
            </a:endParaRPr>
          </a:p>
        </p:txBody>
      </p:sp>
    </p:spTree>
  </p:cSld>
  <p:transition spd="med">
    <p:wipe dir="r"/>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title"/>
          </p:nvPr>
        </p:nvSpPr>
        <p:spPr>
          <a:xfrm>
            <a:off x="646200" y="778320"/>
            <a:ext cx="963900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trike="noStrike" u="none">
                <a:solidFill>
                  <a:srgbClr val="d41450"/>
                </a:solidFill>
                <a:effectLst/>
                <a:uFillTx/>
                <a:latin typeface="Arial"/>
              </a:rPr>
              <a:t>Reificazione di relazione binaria</a:t>
            </a:r>
            <a:endParaRPr b="0" lang="it-IT" sz="2800" strike="noStrike" u="none">
              <a:solidFill>
                <a:srgbClr val="000000"/>
              </a:solidFill>
              <a:effectLst/>
              <a:uFillTx/>
              <a:latin typeface="Arial"/>
            </a:endParaRPr>
          </a:p>
        </p:txBody>
      </p:sp>
      <p:sp>
        <p:nvSpPr>
          <p:cNvPr id="345" name="Oval 1"/>
          <p:cNvSpPr/>
          <p:nvPr/>
        </p:nvSpPr>
        <p:spPr>
          <a:xfrm>
            <a:off x="5003640" y="21492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346" name="AutoShape 1"/>
          <p:cNvCxnSpPr>
            <a:stCxn id="347" idx="0"/>
            <a:endCxn id="345" idx="2"/>
          </p:cNvCxnSpPr>
          <p:nvPr/>
        </p:nvCxnSpPr>
        <p:spPr>
          <a:xfrm flipH="1" flipV="1" rot="5400000">
            <a:off x="4471560" y="2306520"/>
            <a:ext cx="654120" cy="410400"/>
          </a:xfrm>
          <a:prstGeom prst="curvedConnector2">
            <a:avLst/>
          </a:prstGeom>
          <a:ln w="9525">
            <a:solidFill>
              <a:srgbClr val="000000"/>
            </a:solidFill>
            <a:round/>
          </a:ln>
        </p:spPr>
      </p:cxnSp>
      <p:sp>
        <p:nvSpPr>
          <p:cNvPr id="348" name="Oval 2"/>
          <p:cNvSpPr/>
          <p:nvPr/>
        </p:nvSpPr>
        <p:spPr>
          <a:xfrm flipH="1">
            <a:off x="6226200" y="2796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49" name="Oval 8"/>
          <p:cNvSpPr/>
          <p:nvPr/>
        </p:nvSpPr>
        <p:spPr>
          <a:xfrm flipH="1">
            <a:off x="5793120" y="21492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350" name="AutoShape 2"/>
          <p:cNvCxnSpPr>
            <a:stCxn id="348" idx="0"/>
            <a:endCxn id="349" idx="2"/>
          </p:cNvCxnSpPr>
          <p:nvPr/>
        </p:nvCxnSpPr>
        <p:spPr>
          <a:xfrm flipV="1" rot="16200000">
            <a:off x="5755680" y="2291040"/>
            <a:ext cx="612720" cy="399240"/>
          </a:xfrm>
          <a:prstGeom prst="curvedConnector4">
            <a:avLst>
              <a:gd name="adj1" fmla="val 100000"/>
              <a:gd name="adj2" fmla="val 117148"/>
            </a:avLst>
          </a:prstGeom>
          <a:ln w="9525">
            <a:solidFill>
              <a:srgbClr val="000000"/>
            </a:solidFill>
            <a:round/>
          </a:ln>
        </p:spPr>
      </p:cxnSp>
      <p:cxnSp>
        <p:nvCxnSpPr>
          <p:cNvPr id="351" name="AutoShape 5"/>
          <p:cNvCxnSpPr>
            <a:stCxn id="345" idx="2"/>
            <a:endCxn id="349" idx="2"/>
          </p:cNvCxnSpPr>
          <p:nvPr/>
        </p:nvCxnSpPr>
        <p:spPr>
          <a:xfrm>
            <a:off x="5003640" y="2184480"/>
            <a:ext cx="858960" cy="360"/>
          </a:xfrm>
          <a:prstGeom prst="straightConnector1">
            <a:avLst/>
          </a:prstGeom>
          <a:ln w="9525">
            <a:solidFill>
              <a:srgbClr val="000000"/>
            </a:solidFill>
            <a:round/>
          </a:ln>
        </p:spPr>
      </p:cxnSp>
      <p:sp>
        <p:nvSpPr>
          <p:cNvPr id="352" name="Oval 11"/>
          <p:cNvSpPr/>
          <p:nvPr/>
        </p:nvSpPr>
        <p:spPr>
          <a:xfrm>
            <a:off x="4572000" y="26463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53" name="Oval 60"/>
          <p:cNvSpPr/>
          <p:nvPr/>
        </p:nvSpPr>
        <p:spPr>
          <a:xfrm>
            <a:off x="5411520" y="214920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54" name="Oval 70"/>
          <p:cNvSpPr/>
          <p:nvPr/>
        </p:nvSpPr>
        <p:spPr>
          <a:xfrm>
            <a:off x="6227640" y="26463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55" name="Rectangle 87"/>
          <p:cNvSpPr/>
          <p:nvPr/>
        </p:nvSpPr>
        <p:spPr>
          <a:xfrm>
            <a:off x="1690560" y="2358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TUDENTE</a:t>
            </a:r>
            <a:endParaRPr b="0" lang="it-IT" sz="1400" strike="noStrike" u="none">
              <a:solidFill>
                <a:srgbClr val="000000"/>
              </a:solidFill>
              <a:effectLst/>
              <a:uFillTx/>
              <a:latin typeface="Arial"/>
            </a:endParaRPr>
          </a:p>
        </p:txBody>
      </p:sp>
      <p:sp>
        <p:nvSpPr>
          <p:cNvPr id="356" name="Rectangle 88"/>
          <p:cNvSpPr/>
          <p:nvPr/>
        </p:nvSpPr>
        <p:spPr>
          <a:xfrm>
            <a:off x="8028000" y="235872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C</a:t>
            </a:r>
            <a:r>
              <a:rPr b="1" lang="it-IT" sz="1400" strike="noStrike" u="none">
                <a:solidFill>
                  <a:srgbClr val="002060"/>
                </a:solidFill>
                <a:effectLst/>
                <a:uFillTx/>
                <a:latin typeface="Arial"/>
              </a:rPr>
              <a:t>ORSO</a:t>
            </a:r>
            <a:endParaRPr b="0" lang="it-IT" sz="1400" strike="noStrike" u="none">
              <a:solidFill>
                <a:srgbClr val="000000"/>
              </a:solidFill>
              <a:effectLst/>
              <a:uFillTx/>
              <a:latin typeface="Arial"/>
            </a:endParaRPr>
          </a:p>
        </p:txBody>
      </p:sp>
      <p:sp>
        <p:nvSpPr>
          <p:cNvPr id="357" name="AutoShape 46"/>
          <p:cNvSpPr/>
          <p:nvPr/>
        </p:nvSpPr>
        <p:spPr>
          <a:xfrm>
            <a:off x="6443640" y="22860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E-C</a:t>
            </a:r>
            <a:endParaRPr b="0" lang="it-IT" sz="1600" strike="noStrike" u="none">
              <a:solidFill>
                <a:srgbClr val="000000"/>
              </a:solidFill>
              <a:effectLst/>
              <a:uFillTx/>
              <a:latin typeface="Arial"/>
            </a:endParaRPr>
          </a:p>
        </p:txBody>
      </p:sp>
      <p:cxnSp>
        <p:nvCxnSpPr>
          <p:cNvPr id="358" name="AutoShape 47"/>
          <p:cNvCxnSpPr>
            <a:stCxn id="357" idx="3"/>
            <a:endCxn id="356" idx="1"/>
          </p:cNvCxnSpPr>
          <p:nvPr/>
        </p:nvCxnSpPr>
        <p:spPr>
          <a:xfrm>
            <a:off x="7736400" y="2680920"/>
            <a:ext cx="291960" cy="720"/>
          </a:xfrm>
          <a:prstGeom prst="straightConnector1">
            <a:avLst/>
          </a:prstGeom>
          <a:ln w="9525">
            <a:solidFill>
              <a:srgbClr val="000000"/>
            </a:solidFill>
            <a:round/>
          </a:ln>
        </p:spPr>
      </p:cxnSp>
      <p:cxnSp>
        <p:nvCxnSpPr>
          <p:cNvPr id="359" name="AutoShape 50"/>
          <p:cNvCxnSpPr>
            <a:stCxn id="357" idx="1"/>
            <a:endCxn id="355" idx="3"/>
          </p:cNvCxnSpPr>
          <p:nvPr/>
        </p:nvCxnSpPr>
        <p:spPr>
          <a:xfrm flipH="1">
            <a:off x="2913480" y="2680920"/>
            <a:ext cx="3530520" cy="720"/>
          </a:xfrm>
          <a:prstGeom prst="straightConnector1">
            <a:avLst/>
          </a:prstGeom>
          <a:ln w="9525">
            <a:solidFill>
              <a:srgbClr val="000000"/>
            </a:solidFill>
            <a:round/>
          </a:ln>
        </p:spPr>
      </p:cxnSp>
      <p:sp>
        <p:nvSpPr>
          <p:cNvPr id="360" name="Oval 88"/>
          <p:cNvSpPr/>
          <p:nvPr/>
        </p:nvSpPr>
        <p:spPr>
          <a:xfrm>
            <a:off x="2230200" y="199692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61" name="Rectangle 91"/>
          <p:cNvSpPr/>
          <p:nvPr/>
        </p:nvSpPr>
        <p:spPr>
          <a:xfrm>
            <a:off x="1879560" y="1709640"/>
            <a:ext cx="8492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Matricola</a:t>
            </a:r>
            <a:endParaRPr b="0" lang="it-IT" sz="1200" strike="noStrike" u="none">
              <a:solidFill>
                <a:srgbClr val="000000"/>
              </a:solidFill>
              <a:effectLst/>
              <a:uFillTx/>
              <a:latin typeface="Arial"/>
            </a:endParaRPr>
          </a:p>
        </p:txBody>
      </p:sp>
      <p:cxnSp>
        <p:nvCxnSpPr>
          <p:cNvPr id="362" name="AutoShape 54"/>
          <p:cNvCxnSpPr>
            <a:stCxn id="360" idx="4"/>
            <a:endCxn id="355" idx="0"/>
          </p:cNvCxnSpPr>
          <p:nvPr/>
        </p:nvCxnSpPr>
        <p:spPr>
          <a:xfrm>
            <a:off x="2301120" y="2138760"/>
            <a:ext cx="1080" cy="220320"/>
          </a:xfrm>
          <a:prstGeom prst="straightConnector1">
            <a:avLst/>
          </a:prstGeom>
          <a:ln w="9525">
            <a:solidFill>
              <a:srgbClr val="000000"/>
            </a:solidFill>
            <a:round/>
          </a:ln>
        </p:spPr>
      </p:cxnSp>
      <p:sp>
        <p:nvSpPr>
          <p:cNvPr id="363" name="Oval 90"/>
          <p:cNvSpPr/>
          <p:nvPr/>
        </p:nvSpPr>
        <p:spPr>
          <a:xfrm>
            <a:off x="8567640" y="199692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64" name="Rectangle 97"/>
          <p:cNvSpPr/>
          <p:nvPr/>
        </p:nvSpPr>
        <p:spPr>
          <a:xfrm>
            <a:off x="8318520" y="170964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cxnSp>
        <p:nvCxnSpPr>
          <p:cNvPr id="365" name="AutoShape 63"/>
          <p:cNvCxnSpPr>
            <a:stCxn id="363" idx="4"/>
            <a:endCxn id="356" idx="0"/>
          </p:cNvCxnSpPr>
          <p:nvPr/>
        </p:nvCxnSpPr>
        <p:spPr>
          <a:xfrm>
            <a:off x="8638560" y="2138760"/>
            <a:ext cx="1080" cy="220320"/>
          </a:xfrm>
          <a:prstGeom prst="straightConnector1">
            <a:avLst/>
          </a:prstGeom>
          <a:ln w="9525">
            <a:solidFill>
              <a:srgbClr val="000000"/>
            </a:solidFill>
            <a:round/>
          </a:ln>
        </p:spPr>
      </p:cxnSp>
      <p:sp>
        <p:nvSpPr>
          <p:cNvPr id="366" name="Oval 93"/>
          <p:cNvSpPr/>
          <p:nvPr/>
        </p:nvSpPr>
        <p:spPr>
          <a:xfrm>
            <a:off x="8099280" y="2139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67" name="Oval 94"/>
          <p:cNvSpPr/>
          <p:nvPr/>
        </p:nvSpPr>
        <p:spPr>
          <a:xfrm>
            <a:off x="9132840" y="21398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68" name="Rectangle 102"/>
          <p:cNvSpPr/>
          <p:nvPr/>
        </p:nvSpPr>
        <p:spPr>
          <a:xfrm>
            <a:off x="7531920" y="23000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369" name="Rectangle 103"/>
          <p:cNvSpPr/>
          <p:nvPr/>
        </p:nvSpPr>
        <p:spPr>
          <a:xfrm>
            <a:off x="2915640" y="228600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370" name="Rectangle 104"/>
          <p:cNvSpPr/>
          <p:nvPr/>
        </p:nvSpPr>
        <p:spPr>
          <a:xfrm>
            <a:off x="4835520" y="23572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E</a:t>
            </a:r>
            <a:r>
              <a:rPr b="1" lang="it-IT" sz="1400" strike="noStrike" u="none">
                <a:solidFill>
                  <a:srgbClr val="002060"/>
                </a:solidFill>
                <a:effectLst/>
                <a:uFillTx/>
                <a:latin typeface="Arial"/>
              </a:rPr>
              <a:t>SAME</a:t>
            </a:r>
            <a:endParaRPr b="0" lang="it-IT" sz="1400" strike="noStrike" u="none">
              <a:solidFill>
                <a:srgbClr val="000000"/>
              </a:solidFill>
              <a:effectLst/>
              <a:uFillTx/>
              <a:latin typeface="Arial"/>
            </a:endParaRPr>
          </a:p>
        </p:txBody>
      </p:sp>
      <p:sp>
        <p:nvSpPr>
          <p:cNvPr id="371" name="Oval 95"/>
          <p:cNvSpPr/>
          <p:nvPr/>
        </p:nvSpPr>
        <p:spPr>
          <a:xfrm>
            <a:off x="5375160" y="1925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72" name="Rectangle 106"/>
          <p:cNvSpPr/>
          <p:nvPr/>
        </p:nvSpPr>
        <p:spPr>
          <a:xfrm>
            <a:off x="5211720" y="166824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cxnSp>
        <p:nvCxnSpPr>
          <p:cNvPr id="373" name="AutoShape 65"/>
          <p:cNvCxnSpPr>
            <a:stCxn id="371" idx="4"/>
            <a:endCxn id="370" idx="0"/>
          </p:cNvCxnSpPr>
          <p:nvPr/>
        </p:nvCxnSpPr>
        <p:spPr>
          <a:xfrm>
            <a:off x="5446080" y="2067480"/>
            <a:ext cx="1080" cy="290160"/>
          </a:xfrm>
          <a:prstGeom prst="straightConnector1">
            <a:avLst/>
          </a:prstGeom>
          <a:ln w="9525">
            <a:solidFill>
              <a:srgbClr val="000000"/>
            </a:solidFill>
            <a:round/>
          </a:ln>
        </p:spPr>
      </p:cxnSp>
      <p:sp>
        <p:nvSpPr>
          <p:cNvPr id="374" name="AutoShape 69"/>
          <p:cNvSpPr/>
          <p:nvPr/>
        </p:nvSpPr>
        <p:spPr>
          <a:xfrm>
            <a:off x="3130560" y="22860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S-E</a:t>
            </a:r>
            <a:endParaRPr b="0" lang="it-IT" sz="1600" strike="noStrike" u="none">
              <a:solidFill>
                <a:srgbClr val="000000"/>
              </a:solidFill>
              <a:effectLst/>
              <a:uFillTx/>
              <a:latin typeface="Arial"/>
            </a:endParaRPr>
          </a:p>
        </p:txBody>
      </p:sp>
      <p:sp>
        <p:nvSpPr>
          <p:cNvPr id="347" name="Oval 96"/>
          <p:cNvSpPr/>
          <p:nvPr/>
        </p:nvSpPr>
        <p:spPr>
          <a:xfrm>
            <a:off x="4522680" y="28382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75" name="Rectangle 107"/>
          <p:cNvSpPr/>
          <p:nvPr/>
        </p:nvSpPr>
        <p:spPr>
          <a:xfrm>
            <a:off x="4139280" y="228600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376" name="Rectangle 108"/>
          <p:cNvSpPr/>
          <p:nvPr/>
        </p:nvSpPr>
        <p:spPr>
          <a:xfrm>
            <a:off x="6228360" y="228600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377" name="Rectangle 112"/>
          <p:cNvSpPr/>
          <p:nvPr/>
        </p:nvSpPr>
        <p:spPr>
          <a:xfrm>
            <a:off x="1633680" y="502596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TUDENTE</a:t>
            </a:r>
            <a:endParaRPr b="0" lang="it-IT" sz="1400" strike="noStrike" u="none">
              <a:solidFill>
                <a:srgbClr val="000000"/>
              </a:solidFill>
              <a:effectLst/>
              <a:uFillTx/>
              <a:latin typeface="Arial"/>
            </a:endParaRPr>
          </a:p>
        </p:txBody>
      </p:sp>
      <p:sp>
        <p:nvSpPr>
          <p:cNvPr id="378" name="Rectangle 113"/>
          <p:cNvSpPr/>
          <p:nvPr/>
        </p:nvSpPr>
        <p:spPr>
          <a:xfrm>
            <a:off x="7970760" y="502596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C</a:t>
            </a:r>
            <a:r>
              <a:rPr b="1" lang="it-IT" sz="1400" strike="noStrike" u="none">
                <a:solidFill>
                  <a:srgbClr val="002060"/>
                </a:solidFill>
                <a:effectLst/>
                <a:uFillTx/>
                <a:latin typeface="Arial"/>
              </a:rPr>
              <a:t>ORSO</a:t>
            </a:r>
            <a:endParaRPr b="0" lang="it-IT" sz="1400" strike="noStrike" u="none">
              <a:solidFill>
                <a:srgbClr val="000000"/>
              </a:solidFill>
              <a:effectLst/>
              <a:uFillTx/>
              <a:latin typeface="Arial"/>
            </a:endParaRPr>
          </a:p>
        </p:txBody>
      </p:sp>
      <p:sp>
        <p:nvSpPr>
          <p:cNvPr id="379" name="AutoShape 70"/>
          <p:cNvSpPr/>
          <p:nvPr/>
        </p:nvSpPr>
        <p:spPr>
          <a:xfrm>
            <a:off x="6386400" y="495288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E-C</a:t>
            </a:r>
            <a:endParaRPr b="0" lang="it-IT" sz="1600" strike="noStrike" u="none">
              <a:solidFill>
                <a:srgbClr val="000000"/>
              </a:solidFill>
              <a:effectLst/>
              <a:uFillTx/>
              <a:latin typeface="Arial"/>
            </a:endParaRPr>
          </a:p>
        </p:txBody>
      </p:sp>
      <p:cxnSp>
        <p:nvCxnSpPr>
          <p:cNvPr id="380" name="AutoShape 71"/>
          <p:cNvCxnSpPr>
            <a:stCxn id="379" idx="3"/>
            <a:endCxn id="378" idx="1"/>
          </p:cNvCxnSpPr>
          <p:nvPr/>
        </p:nvCxnSpPr>
        <p:spPr>
          <a:xfrm>
            <a:off x="7679160" y="5347800"/>
            <a:ext cx="291960" cy="1080"/>
          </a:xfrm>
          <a:prstGeom prst="straightConnector1">
            <a:avLst/>
          </a:prstGeom>
          <a:ln w="9525">
            <a:solidFill>
              <a:srgbClr val="000000"/>
            </a:solidFill>
            <a:round/>
          </a:ln>
        </p:spPr>
      </p:cxnSp>
      <p:cxnSp>
        <p:nvCxnSpPr>
          <p:cNvPr id="381" name="AutoShape 73"/>
          <p:cNvCxnSpPr>
            <a:stCxn id="379" idx="1"/>
            <a:endCxn id="377" idx="3"/>
          </p:cNvCxnSpPr>
          <p:nvPr/>
        </p:nvCxnSpPr>
        <p:spPr>
          <a:xfrm flipH="1">
            <a:off x="2856600" y="5347800"/>
            <a:ext cx="3530160" cy="1080"/>
          </a:xfrm>
          <a:prstGeom prst="straightConnector1">
            <a:avLst/>
          </a:prstGeom>
          <a:ln w="9525">
            <a:solidFill>
              <a:srgbClr val="000000"/>
            </a:solidFill>
            <a:round/>
          </a:ln>
        </p:spPr>
      </p:cxnSp>
      <p:sp>
        <p:nvSpPr>
          <p:cNvPr id="382" name="Oval 98"/>
          <p:cNvSpPr/>
          <p:nvPr/>
        </p:nvSpPr>
        <p:spPr>
          <a:xfrm>
            <a:off x="2173320" y="46638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83" name="Rectangle 114"/>
          <p:cNvSpPr/>
          <p:nvPr/>
        </p:nvSpPr>
        <p:spPr>
          <a:xfrm>
            <a:off x="1822680" y="4376520"/>
            <a:ext cx="84924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Matricola</a:t>
            </a:r>
            <a:endParaRPr b="0" lang="it-IT" sz="1200" strike="noStrike" u="none">
              <a:solidFill>
                <a:srgbClr val="000000"/>
              </a:solidFill>
              <a:effectLst/>
              <a:uFillTx/>
              <a:latin typeface="Arial"/>
            </a:endParaRPr>
          </a:p>
        </p:txBody>
      </p:sp>
      <p:cxnSp>
        <p:nvCxnSpPr>
          <p:cNvPr id="384" name="AutoShape 74"/>
          <p:cNvCxnSpPr>
            <a:stCxn id="382" idx="4"/>
            <a:endCxn id="377" idx="0"/>
          </p:cNvCxnSpPr>
          <p:nvPr/>
        </p:nvCxnSpPr>
        <p:spPr>
          <a:xfrm>
            <a:off x="2244240" y="4805640"/>
            <a:ext cx="1080" cy="220680"/>
          </a:xfrm>
          <a:prstGeom prst="straightConnector1">
            <a:avLst/>
          </a:prstGeom>
          <a:ln w="9525">
            <a:solidFill>
              <a:srgbClr val="000000"/>
            </a:solidFill>
            <a:round/>
          </a:ln>
        </p:spPr>
      </p:cxnSp>
      <p:sp>
        <p:nvSpPr>
          <p:cNvPr id="385" name="Oval 99"/>
          <p:cNvSpPr/>
          <p:nvPr/>
        </p:nvSpPr>
        <p:spPr>
          <a:xfrm>
            <a:off x="8510760" y="46638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86" name="Rectangle 116"/>
          <p:cNvSpPr/>
          <p:nvPr/>
        </p:nvSpPr>
        <p:spPr>
          <a:xfrm>
            <a:off x="8261280" y="437652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cxnSp>
        <p:nvCxnSpPr>
          <p:cNvPr id="387" name="AutoShape 75"/>
          <p:cNvCxnSpPr>
            <a:stCxn id="385" idx="4"/>
            <a:endCxn id="378" idx="0"/>
          </p:cNvCxnSpPr>
          <p:nvPr/>
        </p:nvCxnSpPr>
        <p:spPr>
          <a:xfrm>
            <a:off x="8581680" y="4805640"/>
            <a:ext cx="720" cy="220680"/>
          </a:xfrm>
          <a:prstGeom prst="straightConnector1">
            <a:avLst/>
          </a:prstGeom>
          <a:ln w="9525">
            <a:solidFill>
              <a:srgbClr val="000000"/>
            </a:solidFill>
            <a:round/>
          </a:ln>
        </p:spPr>
      </p:cxnSp>
      <p:sp>
        <p:nvSpPr>
          <p:cNvPr id="388" name="Oval 101"/>
          <p:cNvSpPr/>
          <p:nvPr/>
        </p:nvSpPr>
        <p:spPr>
          <a:xfrm>
            <a:off x="8042400" y="48067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89" name="Oval 102"/>
          <p:cNvSpPr/>
          <p:nvPr/>
        </p:nvSpPr>
        <p:spPr>
          <a:xfrm>
            <a:off x="9075600" y="48067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390" name="Rectangle 117"/>
          <p:cNvSpPr/>
          <p:nvPr/>
        </p:nvSpPr>
        <p:spPr>
          <a:xfrm>
            <a:off x="7475040" y="496728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391" name="Rectangle 119"/>
          <p:cNvSpPr/>
          <p:nvPr/>
        </p:nvSpPr>
        <p:spPr>
          <a:xfrm>
            <a:off x="2858760" y="495288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392" name="Rectangle 120"/>
          <p:cNvSpPr/>
          <p:nvPr/>
        </p:nvSpPr>
        <p:spPr>
          <a:xfrm>
            <a:off x="4778280" y="502416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E</a:t>
            </a:r>
            <a:r>
              <a:rPr b="1" lang="it-IT" sz="1400" strike="noStrike" u="none">
                <a:solidFill>
                  <a:srgbClr val="002060"/>
                </a:solidFill>
                <a:effectLst/>
                <a:uFillTx/>
                <a:latin typeface="Arial"/>
              </a:rPr>
              <a:t>SAME</a:t>
            </a:r>
            <a:endParaRPr b="0" lang="it-IT" sz="1400" strike="noStrike" u="none">
              <a:solidFill>
                <a:srgbClr val="000000"/>
              </a:solidFill>
              <a:effectLst/>
              <a:uFillTx/>
              <a:latin typeface="Arial"/>
            </a:endParaRPr>
          </a:p>
        </p:txBody>
      </p:sp>
      <p:sp>
        <p:nvSpPr>
          <p:cNvPr id="393" name="Rectangle 121"/>
          <p:cNvSpPr/>
          <p:nvPr/>
        </p:nvSpPr>
        <p:spPr>
          <a:xfrm>
            <a:off x="5453280" y="437508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sp>
        <p:nvSpPr>
          <p:cNvPr id="394" name="AutoShape 76"/>
          <p:cNvSpPr/>
          <p:nvPr/>
        </p:nvSpPr>
        <p:spPr>
          <a:xfrm>
            <a:off x="3073320" y="495288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S-E</a:t>
            </a:r>
            <a:endParaRPr b="0" lang="it-IT" sz="1600" strike="noStrike" u="none">
              <a:solidFill>
                <a:srgbClr val="000000"/>
              </a:solidFill>
              <a:effectLst/>
              <a:uFillTx/>
              <a:latin typeface="Arial"/>
            </a:endParaRPr>
          </a:p>
        </p:txBody>
      </p:sp>
      <p:sp>
        <p:nvSpPr>
          <p:cNvPr id="395" name="Rectangle 125"/>
          <p:cNvSpPr/>
          <p:nvPr/>
        </p:nvSpPr>
        <p:spPr>
          <a:xfrm>
            <a:off x="4082040" y="495288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396" name="Rectangle 127"/>
          <p:cNvSpPr/>
          <p:nvPr/>
        </p:nvSpPr>
        <p:spPr>
          <a:xfrm>
            <a:off x="6171480" y="495288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397" name="Line 1"/>
          <p:cNvSpPr/>
          <p:nvPr/>
        </p:nvSpPr>
        <p:spPr>
          <a:xfrm>
            <a:off x="5703840" y="47368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398" name="Oval 103"/>
          <p:cNvSpPr/>
          <p:nvPr/>
        </p:nvSpPr>
        <p:spPr>
          <a:xfrm>
            <a:off x="4991040" y="46623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399" name="Rectangle 132"/>
          <p:cNvSpPr/>
          <p:nvPr/>
        </p:nvSpPr>
        <p:spPr>
          <a:xfrm>
            <a:off x="4735440" y="437508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400" name="Line 2"/>
          <p:cNvSpPr/>
          <p:nvPr/>
        </p:nvSpPr>
        <p:spPr>
          <a:xfrm>
            <a:off x="5064120" y="47368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401" name="Oval 105"/>
          <p:cNvSpPr/>
          <p:nvPr/>
        </p:nvSpPr>
        <p:spPr>
          <a:xfrm>
            <a:off x="5375160" y="31352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402" name="AutoShape 80"/>
          <p:cNvCxnSpPr>
            <a:stCxn id="370" idx="2"/>
            <a:endCxn id="401" idx="0"/>
          </p:cNvCxnSpPr>
          <p:nvPr/>
        </p:nvCxnSpPr>
        <p:spPr>
          <a:xfrm flipH="1">
            <a:off x="5446080" y="3002400"/>
            <a:ext cx="1080" cy="133200"/>
          </a:xfrm>
          <a:prstGeom prst="straightConnector1">
            <a:avLst/>
          </a:prstGeom>
          <a:ln w="9525">
            <a:solidFill>
              <a:srgbClr val="000000"/>
            </a:solidFill>
            <a:round/>
          </a:ln>
        </p:spPr>
      </p:cxnSp>
      <p:sp>
        <p:nvSpPr>
          <p:cNvPr id="403" name="Rectangle 135"/>
          <p:cNvSpPr/>
          <p:nvPr/>
        </p:nvSpPr>
        <p:spPr>
          <a:xfrm>
            <a:off x="5203080" y="3252600"/>
            <a:ext cx="50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Voto</a:t>
            </a:r>
            <a:endParaRPr b="0" lang="it-IT" sz="1200" strike="noStrike" u="none">
              <a:solidFill>
                <a:srgbClr val="000000"/>
              </a:solidFill>
              <a:effectLst/>
              <a:uFillTx/>
              <a:latin typeface="Arial"/>
            </a:endParaRPr>
          </a:p>
        </p:txBody>
      </p:sp>
      <p:sp>
        <p:nvSpPr>
          <p:cNvPr id="404" name="Oval 106"/>
          <p:cNvSpPr/>
          <p:nvPr/>
        </p:nvSpPr>
        <p:spPr>
          <a:xfrm>
            <a:off x="5630760" y="46623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05" name="Oval 107"/>
          <p:cNvSpPr/>
          <p:nvPr/>
        </p:nvSpPr>
        <p:spPr>
          <a:xfrm>
            <a:off x="5319720" y="58435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406" name="AutoShape 81"/>
          <p:cNvCxnSpPr>
            <a:stCxn id="392" idx="2"/>
            <a:endCxn id="405" idx="0"/>
          </p:cNvCxnSpPr>
          <p:nvPr/>
        </p:nvCxnSpPr>
        <p:spPr>
          <a:xfrm>
            <a:off x="5389560" y="5669280"/>
            <a:ext cx="1440" cy="174600"/>
          </a:xfrm>
          <a:prstGeom prst="straightConnector1">
            <a:avLst/>
          </a:prstGeom>
          <a:ln w="9525">
            <a:solidFill>
              <a:srgbClr val="000000"/>
            </a:solidFill>
            <a:round/>
          </a:ln>
        </p:spPr>
      </p:cxnSp>
      <p:sp>
        <p:nvSpPr>
          <p:cNvPr id="407" name="Rectangle 136"/>
          <p:cNvSpPr/>
          <p:nvPr/>
        </p:nvSpPr>
        <p:spPr>
          <a:xfrm>
            <a:off x="5131800" y="6033960"/>
            <a:ext cx="50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Voto</a:t>
            </a:r>
            <a:endParaRPr b="0" lang="it-IT" sz="1200" strike="noStrike" u="none">
              <a:solidFill>
                <a:srgbClr val="000000"/>
              </a:solidFill>
              <a:effectLst/>
              <a:uFillTx/>
              <a:latin typeface="Arial"/>
            </a:endParaRPr>
          </a:p>
        </p:txBody>
      </p:sp>
      <p:sp>
        <p:nvSpPr>
          <p:cNvPr id="408" name=""/>
          <p:cNvSpPr/>
          <p:nvPr/>
        </p:nvSpPr>
        <p:spPr>
          <a:xfrm>
            <a:off x="9501120" y="2071440"/>
            <a:ext cx="2609640" cy="1712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2a6099"/>
                </a:solidFill>
                <a:effectLst/>
                <a:uFillTx/>
                <a:latin typeface="Arial"/>
              </a:rPr>
              <a:t>Soluzione corretta: L’identificazione di un esame avviene tramite:</a:t>
            </a:r>
            <a:endParaRPr b="0" lang="it-IT" sz="1800" strike="noStrike" u="none">
              <a:solidFill>
                <a:srgbClr val="000000"/>
              </a:solidFill>
              <a:effectLst/>
              <a:uFillTx/>
              <a:latin typeface="Arial"/>
            </a:endParaRPr>
          </a:p>
          <a:p>
            <a:pPr>
              <a:lnSpc>
                <a:spcPct val="100000"/>
              </a:lnSpc>
            </a:pPr>
            <a:r>
              <a:rPr b="0" lang="it-IT" sz="1800" strike="noStrike" u="none">
                <a:solidFill>
                  <a:srgbClr val="2a6099"/>
                </a:solidFill>
                <a:effectLst/>
                <a:uFillTx/>
                <a:latin typeface="Arial"/>
              </a:rPr>
              <a:t>(i) lo studente</a:t>
            </a:r>
            <a:br>
              <a:rPr sz="1800"/>
            </a:br>
            <a:r>
              <a:rPr b="0" lang="it-IT" sz="1800" strike="noStrike" u="none">
                <a:solidFill>
                  <a:srgbClr val="2a6099"/>
                </a:solidFill>
                <a:effectLst/>
                <a:uFillTx/>
                <a:latin typeface="Arial"/>
              </a:rPr>
              <a:t>(ii) il corso</a:t>
            </a:r>
            <a:br>
              <a:rPr sz="1800"/>
            </a:br>
            <a:r>
              <a:rPr b="0" lang="it-IT" sz="1800" strike="noStrike" u="none">
                <a:solidFill>
                  <a:srgbClr val="2a6099"/>
                </a:solidFill>
                <a:effectLst/>
                <a:uFillTx/>
                <a:latin typeface="Arial"/>
              </a:rPr>
              <a:t>(iii) la data.</a:t>
            </a:r>
            <a:endParaRPr b="0" lang="it-IT" sz="1800" strike="noStrike" u="none">
              <a:solidFill>
                <a:srgbClr val="000000"/>
              </a:solidFill>
              <a:effectLst/>
              <a:uFillTx/>
              <a:latin typeface="Arial"/>
            </a:endParaRPr>
          </a:p>
        </p:txBody>
      </p:sp>
      <p:sp>
        <p:nvSpPr>
          <p:cNvPr id="409" name=""/>
          <p:cNvSpPr/>
          <p:nvPr/>
        </p:nvSpPr>
        <p:spPr>
          <a:xfrm>
            <a:off x="9437760" y="4429080"/>
            <a:ext cx="2696760" cy="1847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a933"/>
                </a:solidFill>
                <a:effectLst/>
                <a:uFillTx/>
                <a:latin typeface="Arial"/>
              </a:rPr>
              <a:t>Soluzione alternativa:</a:t>
            </a:r>
            <a:endParaRPr b="0" lang="it-IT" sz="1800" strike="noStrike" u="none">
              <a:solidFill>
                <a:srgbClr val="000000"/>
              </a:solidFill>
              <a:effectLst/>
              <a:uFillTx/>
              <a:latin typeface="Arial"/>
            </a:endParaRPr>
          </a:p>
          <a:p>
            <a:pPr>
              <a:lnSpc>
                <a:spcPct val="100000"/>
              </a:lnSpc>
            </a:pPr>
            <a:r>
              <a:rPr b="0" lang="it-IT" sz="1800" strike="noStrike" u="none">
                <a:solidFill>
                  <a:srgbClr val="00a933"/>
                </a:solidFill>
                <a:effectLst/>
                <a:uFillTx/>
                <a:latin typeface="Arial"/>
              </a:rPr>
              <a:t>Introduzione di un codice identificativo.</a:t>
            </a:r>
            <a:br>
              <a:rPr sz="1800"/>
            </a:br>
            <a:r>
              <a:rPr b="0" lang="it-IT" sz="1800" strike="noStrike" u="none">
                <a:solidFill>
                  <a:srgbClr val="00a933"/>
                </a:solidFill>
                <a:effectLst/>
                <a:uFillTx/>
                <a:latin typeface="Arial"/>
              </a:rPr>
              <a:t>Svantaggio: il codice è un concetto nuovo non presente nelle specifiche</a:t>
            </a:r>
            <a:endParaRPr b="0" lang="it-IT" sz="1800" strike="noStrike" u="none">
              <a:solidFill>
                <a:srgbClr val="000000"/>
              </a:solidFill>
              <a:effectLst/>
              <a:uFillTx/>
              <a:latin typeface="Arial"/>
            </a:endParaRPr>
          </a:p>
        </p:txBody>
      </p:sp>
    </p:spTree>
  </p:cSld>
  <p:transition spd="med">
    <p:wipe dir="r"/>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Reificazione di relazione ricorsiva</a:t>
            </a:r>
            <a:endParaRPr b="0" lang="it-IT" sz="3200" strike="noStrike" u="none">
              <a:solidFill>
                <a:srgbClr val="000000"/>
              </a:solidFill>
              <a:effectLst/>
              <a:uFillTx/>
              <a:latin typeface="Arial"/>
            </a:endParaRPr>
          </a:p>
        </p:txBody>
      </p:sp>
      <p:sp>
        <p:nvSpPr>
          <p:cNvPr id="411" name="Rectangle 15"/>
          <p:cNvSpPr/>
          <p:nvPr/>
        </p:nvSpPr>
        <p:spPr>
          <a:xfrm>
            <a:off x="5797440" y="45370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ARTITA</a:t>
            </a:r>
            <a:endParaRPr b="0" lang="it-IT" sz="1400" strike="noStrike" u="none">
              <a:solidFill>
                <a:srgbClr val="000000"/>
              </a:solidFill>
              <a:effectLst/>
              <a:uFillTx/>
              <a:latin typeface="Arial"/>
            </a:endParaRPr>
          </a:p>
        </p:txBody>
      </p:sp>
      <p:sp>
        <p:nvSpPr>
          <p:cNvPr id="412" name="Rectangle 29"/>
          <p:cNvSpPr/>
          <p:nvPr/>
        </p:nvSpPr>
        <p:spPr>
          <a:xfrm>
            <a:off x="7317360" y="38163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413" name="Rectangle 30"/>
          <p:cNvSpPr/>
          <p:nvPr/>
        </p:nvSpPr>
        <p:spPr>
          <a:xfrm>
            <a:off x="9302760" y="45352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QUADRA</a:t>
            </a:r>
            <a:endParaRPr b="0" lang="it-IT" sz="1400" strike="noStrike" u="none">
              <a:solidFill>
                <a:srgbClr val="000000"/>
              </a:solidFill>
              <a:effectLst/>
              <a:uFillTx/>
              <a:latin typeface="Arial"/>
            </a:endParaRPr>
          </a:p>
        </p:txBody>
      </p:sp>
      <p:sp>
        <p:nvSpPr>
          <p:cNvPr id="414" name="AutoShape 33"/>
          <p:cNvSpPr/>
          <p:nvPr/>
        </p:nvSpPr>
        <p:spPr>
          <a:xfrm>
            <a:off x="7532640" y="381636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C</a:t>
            </a:r>
            <a:r>
              <a:rPr b="1" lang="it-IT" sz="1400" strike="noStrike" u="none">
                <a:solidFill>
                  <a:srgbClr val="002060"/>
                </a:solidFill>
                <a:effectLst/>
                <a:uFillTx/>
                <a:latin typeface="Arial"/>
              </a:rPr>
              <a:t>ASA</a:t>
            </a:r>
            <a:endParaRPr b="0" lang="it-IT" sz="1400" strike="noStrike" u="none">
              <a:solidFill>
                <a:srgbClr val="000000"/>
              </a:solidFill>
              <a:effectLst/>
              <a:uFillTx/>
              <a:latin typeface="Arial"/>
            </a:endParaRPr>
          </a:p>
        </p:txBody>
      </p:sp>
      <p:sp>
        <p:nvSpPr>
          <p:cNvPr id="415" name="Rectangle 34"/>
          <p:cNvSpPr/>
          <p:nvPr/>
        </p:nvSpPr>
        <p:spPr>
          <a:xfrm>
            <a:off x="8541720" y="38163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416" name="Oval 40"/>
          <p:cNvSpPr/>
          <p:nvPr/>
        </p:nvSpPr>
        <p:spPr>
          <a:xfrm>
            <a:off x="5289480" y="4624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17" name="Rectangle 41"/>
          <p:cNvSpPr/>
          <p:nvPr/>
        </p:nvSpPr>
        <p:spPr>
          <a:xfrm>
            <a:off x="5078520" y="433692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sp>
        <p:nvSpPr>
          <p:cNvPr id="418" name="Line 42"/>
          <p:cNvSpPr/>
          <p:nvPr/>
        </p:nvSpPr>
        <p:spPr>
          <a:xfrm>
            <a:off x="54370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19" name="Oval 43"/>
          <p:cNvSpPr/>
          <p:nvPr/>
        </p:nvSpPr>
        <p:spPr>
          <a:xfrm>
            <a:off x="5289480" y="4957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20" name="Rectangle 44"/>
          <p:cNvSpPr/>
          <p:nvPr/>
        </p:nvSpPr>
        <p:spPr>
          <a:xfrm>
            <a:off x="4964400" y="51292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Risultato</a:t>
            </a:r>
            <a:endParaRPr b="0" lang="it-IT" sz="1200" strike="noStrike" u="none">
              <a:solidFill>
                <a:srgbClr val="000000"/>
              </a:solidFill>
              <a:effectLst/>
              <a:uFillTx/>
              <a:latin typeface="Arial"/>
            </a:endParaRPr>
          </a:p>
        </p:txBody>
      </p:sp>
      <p:sp>
        <p:nvSpPr>
          <p:cNvPr id="421" name="Line 45"/>
          <p:cNvSpPr/>
          <p:nvPr/>
        </p:nvSpPr>
        <p:spPr>
          <a:xfrm>
            <a:off x="54370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22" name="Rectangle 49"/>
          <p:cNvSpPr/>
          <p:nvPr/>
        </p:nvSpPr>
        <p:spPr>
          <a:xfrm>
            <a:off x="10696320" y="43210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423" name="Rectangle 52"/>
          <p:cNvSpPr/>
          <p:nvPr/>
        </p:nvSpPr>
        <p:spPr>
          <a:xfrm>
            <a:off x="10721520" y="511308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Città</a:t>
            </a:r>
            <a:endParaRPr b="0" lang="it-IT" sz="1200" strike="noStrike" u="none">
              <a:solidFill>
                <a:srgbClr val="000000"/>
              </a:solidFill>
              <a:effectLst/>
              <a:uFillTx/>
              <a:latin typeface="Arial"/>
            </a:endParaRPr>
          </a:p>
        </p:txBody>
      </p:sp>
      <p:grpSp>
        <p:nvGrpSpPr>
          <p:cNvPr id="424" name="Group 54"/>
          <p:cNvGrpSpPr/>
          <p:nvPr/>
        </p:nvGrpSpPr>
        <p:grpSpPr>
          <a:xfrm>
            <a:off x="10532880" y="4624200"/>
            <a:ext cx="495360" cy="475200"/>
            <a:chOff x="10532880" y="4624200"/>
            <a:chExt cx="495360" cy="475200"/>
          </a:xfrm>
        </p:grpSpPr>
        <p:sp>
          <p:nvSpPr>
            <p:cNvPr id="425" name="Oval 48"/>
            <p:cNvSpPr/>
            <p:nvPr/>
          </p:nvSpPr>
          <p:spPr>
            <a:xfrm flipH="1">
              <a:off x="10886400" y="46242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26" name="Line 50"/>
            <p:cNvSpPr/>
            <p:nvPr/>
          </p:nvSpPr>
          <p:spPr>
            <a:xfrm flipH="1">
              <a:off x="105328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27" name="Oval 51"/>
            <p:cNvSpPr/>
            <p:nvPr/>
          </p:nvSpPr>
          <p:spPr>
            <a:xfrm flipH="1">
              <a:off x="10886400" y="4957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28" name="Line 53"/>
            <p:cNvSpPr/>
            <p:nvPr/>
          </p:nvSpPr>
          <p:spPr>
            <a:xfrm flipH="1">
              <a:off x="105328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grpSp>
      <p:cxnSp>
        <p:nvCxnSpPr>
          <p:cNvPr id="429" name="AutoShape 55"/>
          <p:cNvCxnSpPr>
            <a:stCxn id="411" idx="0"/>
            <a:endCxn id="414" idx="1"/>
          </p:cNvCxnSpPr>
          <p:nvPr/>
        </p:nvCxnSpPr>
        <p:spPr>
          <a:xfrm flipH="1" flipV="1" rot="5400000">
            <a:off x="6807600" y="3812040"/>
            <a:ext cx="326160" cy="1124280"/>
          </a:xfrm>
          <a:prstGeom prst="bentConnector2">
            <a:avLst/>
          </a:prstGeom>
          <a:ln w="9525">
            <a:solidFill>
              <a:srgbClr val="000000"/>
            </a:solidFill>
            <a:miter/>
          </a:ln>
        </p:spPr>
      </p:cxnSp>
      <p:cxnSp>
        <p:nvCxnSpPr>
          <p:cNvPr id="430" name="AutoShape 56"/>
          <p:cNvCxnSpPr>
            <a:stCxn id="414" idx="3"/>
            <a:endCxn id="413" idx="0"/>
          </p:cNvCxnSpPr>
          <p:nvPr/>
        </p:nvCxnSpPr>
        <p:spPr>
          <a:xfrm>
            <a:off x="8825400" y="4211280"/>
            <a:ext cx="1089000" cy="324360"/>
          </a:xfrm>
          <a:prstGeom prst="bentConnector2">
            <a:avLst/>
          </a:prstGeom>
          <a:ln w="9525">
            <a:solidFill>
              <a:srgbClr val="000000"/>
            </a:solidFill>
            <a:miter/>
          </a:ln>
        </p:spPr>
      </p:cxnSp>
      <p:sp>
        <p:nvSpPr>
          <p:cNvPr id="431" name="Rectangle 57"/>
          <p:cNvSpPr/>
          <p:nvPr/>
        </p:nvSpPr>
        <p:spPr>
          <a:xfrm>
            <a:off x="7384320" y="52196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432" name="AutoShape 58"/>
          <p:cNvSpPr/>
          <p:nvPr/>
        </p:nvSpPr>
        <p:spPr>
          <a:xfrm>
            <a:off x="7599240" y="52196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O</a:t>
            </a:r>
            <a:r>
              <a:rPr b="1" lang="it-IT" sz="1400" strike="noStrike" u="none">
                <a:solidFill>
                  <a:srgbClr val="002060"/>
                </a:solidFill>
                <a:effectLst/>
                <a:uFillTx/>
                <a:latin typeface="Arial"/>
              </a:rPr>
              <a:t>SPITE</a:t>
            </a:r>
            <a:endParaRPr b="0" lang="it-IT" sz="1400" strike="noStrike" u="none">
              <a:solidFill>
                <a:srgbClr val="000000"/>
              </a:solidFill>
              <a:effectLst/>
              <a:uFillTx/>
              <a:latin typeface="Arial"/>
            </a:endParaRPr>
          </a:p>
        </p:txBody>
      </p:sp>
      <p:sp>
        <p:nvSpPr>
          <p:cNvPr id="433" name="Rectangle 59"/>
          <p:cNvSpPr/>
          <p:nvPr/>
        </p:nvSpPr>
        <p:spPr>
          <a:xfrm>
            <a:off x="8608320" y="52196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cxnSp>
        <p:nvCxnSpPr>
          <p:cNvPr id="434" name="AutoShape 60"/>
          <p:cNvCxnSpPr>
            <a:stCxn id="411" idx="2"/>
            <a:endCxn id="432" idx="1"/>
          </p:cNvCxnSpPr>
          <p:nvPr/>
        </p:nvCxnSpPr>
        <p:spPr>
          <a:xfrm flipH="1" rot="16200000">
            <a:off x="6787800" y="4802760"/>
            <a:ext cx="432720" cy="1190880"/>
          </a:xfrm>
          <a:prstGeom prst="bentConnector2">
            <a:avLst/>
          </a:prstGeom>
          <a:ln w="9525">
            <a:solidFill>
              <a:srgbClr val="000000"/>
            </a:solidFill>
            <a:miter/>
          </a:ln>
        </p:spPr>
      </p:cxnSp>
      <p:cxnSp>
        <p:nvCxnSpPr>
          <p:cNvPr id="435" name="AutoShape 61"/>
          <p:cNvCxnSpPr>
            <a:stCxn id="432" idx="3"/>
            <a:endCxn id="413" idx="2"/>
          </p:cNvCxnSpPr>
          <p:nvPr/>
        </p:nvCxnSpPr>
        <p:spPr>
          <a:xfrm flipV="1">
            <a:off x="8892000" y="5180400"/>
            <a:ext cx="1022400" cy="434520"/>
          </a:xfrm>
          <a:prstGeom prst="bentConnector2">
            <a:avLst/>
          </a:prstGeom>
          <a:ln w="9525">
            <a:solidFill>
              <a:srgbClr val="000000"/>
            </a:solidFill>
            <a:miter/>
          </a:ln>
        </p:spPr>
      </p:cxnSp>
      <p:sp>
        <p:nvSpPr>
          <p:cNvPr id="436" name="Oval 62"/>
          <p:cNvSpPr/>
          <p:nvPr/>
        </p:nvSpPr>
        <p:spPr>
          <a:xfrm>
            <a:off x="5581800" y="48243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437" name="Oval 63"/>
          <p:cNvSpPr/>
          <p:nvPr/>
        </p:nvSpPr>
        <p:spPr>
          <a:xfrm>
            <a:off x="5942160" y="43560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438" name="AutoShape 64"/>
          <p:cNvCxnSpPr>
            <a:stCxn id="436" idx="0"/>
            <a:endCxn id="437" idx="2"/>
          </p:cNvCxnSpPr>
          <p:nvPr/>
        </p:nvCxnSpPr>
        <p:spPr>
          <a:xfrm flipH="1" flipV="1" rot="5400000">
            <a:off x="5562360" y="4444920"/>
            <a:ext cx="433440" cy="326160"/>
          </a:xfrm>
          <a:prstGeom prst="curvedConnector2">
            <a:avLst/>
          </a:prstGeom>
          <a:ln w="9525">
            <a:solidFill>
              <a:srgbClr val="000000"/>
            </a:solidFill>
            <a:round/>
          </a:ln>
        </p:spPr>
      </p:cxnSp>
      <p:sp>
        <p:nvSpPr>
          <p:cNvPr id="439" name="Oval 65"/>
          <p:cNvSpPr/>
          <p:nvPr/>
        </p:nvSpPr>
        <p:spPr>
          <a:xfrm>
            <a:off x="6734160" y="43560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440" name="AutoShape 66"/>
          <p:cNvCxnSpPr>
            <a:stCxn id="437" idx="2"/>
            <a:endCxn id="439" idx="2"/>
          </p:cNvCxnSpPr>
          <p:nvPr/>
        </p:nvCxnSpPr>
        <p:spPr>
          <a:xfrm>
            <a:off x="5942160" y="4391280"/>
            <a:ext cx="792360" cy="360"/>
          </a:xfrm>
          <a:prstGeom prst="straightConnector1">
            <a:avLst/>
          </a:prstGeom>
          <a:ln w="9525">
            <a:solidFill>
              <a:srgbClr val="000000"/>
            </a:solidFill>
            <a:round/>
          </a:ln>
        </p:spPr>
      </p:cxnSp>
      <p:sp>
        <p:nvSpPr>
          <p:cNvPr id="441" name="Oval 67"/>
          <p:cNvSpPr/>
          <p:nvPr/>
        </p:nvSpPr>
        <p:spPr>
          <a:xfrm>
            <a:off x="5605560" y="46544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442" name="Oval 68"/>
          <p:cNvSpPr/>
          <p:nvPr/>
        </p:nvSpPr>
        <p:spPr>
          <a:xfrm>
            <a:off x="6373800" y="43574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443" name="Rectangle 55"/>
          <p:cNvSpPr/>
          <p:nvPr/>
        </p:nvSpPr>
        <p:spPr>
          <a:xfrm>
            <a:off x="8252640" y="224172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QUADRA</a:t>
            </a:r>
            <a:endParaRPr b="0" lang="it-IT" sz="1400" strike="noStrike" u="none">
              <a:solidFill>
                <a:srgbClr val="000000"/>
              </a:solidFill>
              <a:effectLst/>
              <a:uFillTx/>
              <a:latin typeface="Arial"/>
            </a:endParaRPr>
          </a:p>
        </p:txBody>
      </p:sp>
      <p:sp>
        <p:nvSpPr>
          <p:cNvPr id="444" name="Rectangle 74"/>
          <p:cNvSpPr/>
          <p:nvPr/>
        </p:nvSpPr>
        <p:spPr>
          <a:xfrm>
            <a:off x="9646200" y="202752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445" name="Rectangle 77"/>
          <p:cNvSpPr/>
          <p:nvPr/>
        </p:nvSpPr>
        <p:spPr>
          <a:xfrm>
            <a:off x="9671400" y="28195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Città</a:t>
            </a:r>
            <a:endParaRPr b="0" lang="it-IT" sz="1200" strike="noStrike" u="none">
              <a:solidFill>
                <a:srgbClr val="000000"/>
              </a:solidFill>
              <a:effectLst/>
              <a:uFillTx/>
              <a:latin typeface="Arial"/>
            </a:endParaRPr>
          </a:p>
        </p:txBody>
      </p:sp>
      <p:grpSp>
        <p:nvGrpSpPr>
          <p:cNvPr id="446" name="Group 1"/>
          <p:cNvGrpSpPr/>
          <p:nvPr/>
        </p:nvGrpSpPr>
        <p:grpSpPr>
          <a:xfrm>
            <a:off x="9482760" y="2330640"/>
            <a:ext cx="495360" cy="475200"/>
            <a:chOff x="9482760" y="2330640"/>
            <a:chExt cx="495360" cy="475200"/>
          </a:xfrm>
        </p:grpSpPr>
        <p:sp>
          <p:nvSpPr>
            <p:cNvPr id="447" name="Oval 76"/>
            <p:cNvSpPr/>
            <p:nvPr/>
          </p:nvSpPr>
          <p:spPr>
            <a:xfrm flipH="1">
              <a:off x="9836280" y="2330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48" name="Line 30"/>
            <p:cNvSpPr/>
            <p:nvPr/>
          </p:nvSpPr>
          <p:spPr>
            <a:xfrm flipH="1">
              <a:off x="9482760" y="2403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49" name="Oval 80"/>
            <p:cNvSpPr/>
            <p:nvPr/>
          </p:nvSpPr>
          <p:spPr>
            <a:xfrm flipH="1">
              <a:off x="9836280" y="26640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50" name="Line 44"/>
            <p:cNvSpPr/>
            <p:nvPr/>
          </p:nvSpPr>
          <p:spPr>
            <a:xfrm flipH="1">
              <a:off x="9482760" y="2736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grpSp>
      <p:sp>
        <p:nvSpPr>
          <p:cNvPr id="451" name="Rectangle 78"/>
          <p:cNvSpPr/>
          <p:nvPr/>
        </p:nvSpPr>
        <p:spPr>
          <a:xfrm>
            <a:off x="7165440" y="302940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452" name="AutoShape 6"/>
          <p:cNvSpPr/>
          <p:nvPr/>
        </p:nvSpPr>
        <p:spPr>
          <a:xfrm>
            <a:off x="5421600" y="21344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trike="noStrike" u="none">
                <a:solidFill>
                  <a:srgbClr val="002060"/>
                </a:solidFill>
                <a:effectLst/>
                <a:uFillTx/>
                <a:latin typeface="Arial"/>
              </a:rPr>
              <a:t>Partita</a:t>
            </a:r>
            <a:endParaRPr b="0" lang="it-IT" sz="1800" strike="noStrike" u="none">
              <a:solidFill>
                <a:srgbClr val="000000"/>
              </a:solidFill>
              <a:effectLst/>
              <a:uFillTx/>
              <a:latin typeface="Arial"/>
            </a:endParaRPr>
          </a:p>
        </p:txBody>
      </p:sp>
      <p:sp>
        <p:nvSpPr>
          <p:cNvPr id="453" name="Rectangle 80"/>
          <p:cNvSpPr/>
          <p:nvPr/>
        </p:nvSpPr>
        <p:spPr>
          <a:xfrm>
            <a:off x="7081560" y="15548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cxnSp>
        <p:nvCxnSpPr>
          <p:cNvPr id="454" name="AutoShape 8"/>
          <p:cNvCxnSpPr>
            <a:stCxn id="452" idx="2"/>
            <a:endCxn id="443" idx="2"/>
          </p:cNvCxnSpPr>
          <p:nvPr/>
        </p:nvCxnSpPr>
        <p:spPr>
          <a:xfrm flipH="1" flipV="1" rot="5400000">
            <a:off x="7447320" y="1507320"/>
            <a:ext cx="37440" cy="2796120"/>
          </a:xfrm>
          <a:prstGeom prst="bentConnector3">
            <a:avLst>
              <a:gd name="adj1" fmla="val -1017475"/>
            </a:avLst>
          </a:prstGeom>
          <a:ln w="9525">
            <a:solidFill>
              <a:srgbClr val="000000"/>
            </a:solidFill>
            <a:miter/>
          </a:ln>
        </p:spPr>
      </p:cxnSp>
      <p:cxnSp>
        <p:nvCxnSpPr>
          <p:cNvPr id="455" name="AutoShape 17"/>
          <p:cNvCxnSpPr>
            <a:stCxn id="452" idx="0"/>
            <a:endCxn id="443" idx="0"/>
          </p:cNvCxnSpPr>
          <p:nvPr/>
        </p:nvCxnSpPr>
        <p:spPr>
          <a:xfrm flipH="1" rot="16200000">
            <a:off x="7412400" y="790200"/>
            <a:ext cx="107640" cy="2796120"/>
          </a:xfrm>
          <a:prstGeom prst="bentConnector3">
            <a:avLst>
              <a:gd name="adj1" fmla="val -290939"/>
            </a:avLst>
          </a:prstGeom>
          <a:ln w="9525">
            <a:solidFill>
              <a:srgbClr val="000000"/>
            </a:solidFill>
            <a:miter/>
          </a:ln>
        </p:spPr>
      </p:cxnSp>
      <p:sp>
        <p:nvSpPr>
          <p:cNvPr id="456" name=""/>
          <p:cNvSpPr/>
          <p:nvPr/>
        </p:nvSpPr>
        <p:spPr>
          <a:xfrm>
            <a:off x="396720" y="1761840"/>
            <a:ext cx="3085920" cy="1665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Svantaggio: due squadre non si posso incontrare più di due volte. Possiamo avere al massimo</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X vs Y</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Y vs X</a:t>
            </a:r>
            <a:endParaRPr b="0" lang="it-IT" sz="1800" strike="noStrike" u="none">
              <a:solidFill>
                <a:srgbClr val="000000"/>
              </a:solidFill>
              <a:effectLst/>
              <a:uFillTx/>
              <a:latin typeface="Arial"/>
            </a:endParaRPr>
          </a:p>
        </p:txBody>
      </p:sp>
      <p:sp>
        <p:nvSpPr>
          <p:cNvPr id="457" name="Oval 82"/>
          <p:cNvSpPr/>
          <p:nvPr/>
        </p:nvSpPr>
        <p:spPr>
          <a:xfrm>
            <a:off x="4937040" y="2465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58" name="Line 49"/>
          <p:cNvSpPr/>
          <p:nvPr/>
        </p:nvSpPr>
        <p:spPr>
          <a:xfrm>
            <a:off x="5084640" y="2538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59" name="Rectangle 81"/>
          <p:cNvSpPr/>
          <p:nvPr/>
        </p:nvSpPr>
        <p:spPr>
          <a:xfrm>
            <a:off x="4761360" y="217836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sp>
        <p:nvSpPr>
          <p:cNvPr id="460" name="Oval 83"/>
          <p:cNvSpPr/>
          <p:nvPr/>
        </p:nvSpPr>
        <p:spPr>
          <a:xfrm>
            <a:off x="5274000" y="2680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61" name="Line 67"/>
          <p:cNvSpPr/>
          <p:nvPr/>
        </p:nvSpPr>
        <p:spPr>
          <a:xfrm>
            <a:off x="5421600" y="2752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62" name="Rectangle 84"/>
          <p:cNvSpPr/>
          <p:nvPr/>
        </p:nvSpPr>
        <p:spPr>
          <a:xfrm>
            <a:off x="4835880" y="28036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Risultato</a:t>
            </a:r>
            <a:endParaRPr b="0" lang="it-IT" sz="1200" strike="noStrike" u="none">
              <a:solidFill>
                <a:srgbClr val="000000"/>
              </a:solidFill>
              <a:effectLst/>
              <a:uFillTx/>
              <a:latin typeface="Arial"/>
            </a:endParaRPr>
          </a:p>
        </p:txBody>
      </p:sp>
      <p:sp>
        <p:nvSpPr>
          <p:cNvPr id="463" name=""/>
          <p:cNvSpPr/>
          <p:nvPr/>
        </p:nvSpPr>
        <p:spPr>
          <a:xfrm>
            <a:off x="357120" y="4008240"/>
            <a:ext cx="3927240" cy="2133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In questa soluzione, abbiamo reificato la relazione Partita, che ora è un’entità identificata dalla Data e dalla squadra che gioca in casa. </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Ora,</a:t>
            </a:r>
            <a:r>
              <a:rPr b="0" i="1" lang="it-IT" sz="1800" strike="noStrike" u="none">
                <a:solidFill>
                  <a:srgbClr val="000000"/>
                </a:solidFill>
                <a:effectLst/>
                <a:uFillTx/>
                <a:latin typeface="Arial"/>
              </a:rPr>
              <a:t> una squadra può giocare solo una partita in una certa data.</a:t>
            </a:r>
            <a:endParaRPr b="0" lang="it-IT" sz="1800" strike="noStrike" u="none">
              <a:solidFill>
                <a:srgbClr val="000000"/>
              </a:solidFill>
              <a:effectLst/>
              <a:uFillTx/>
              <a:latin typeface="Arial"/>
            </a:endParaRPr>
          </a:p>
        </p:txBody>
      </p:sp>
    </p:spTree>
  </p:cSld>
  <p:transition spd="med">
    <p:wipe dir="r"/>
  </p:transition>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a:t>
            </a:r>
            <a:r>
              <a:rPr b="1" lang="it-IT" sz="3200" strike="noStrike" u="none">
                <a:solidFill>
                  <a:srgbClr val="d41450"/>
                </a:solidFill>
                <a:effectLst/>
                <a:uFillTx/>
                <a:latin typeface="Arial"/>
              </a:rPr>
              <a:t>eif</a:t>
            </a:r>
            <a:r>
              <a:rPr b="1" lang="it-IT" sz="3200" strike="noStrike" u="none">
                <a:solidFill>
                  <a:srgbClr val="d41450"/>
                </a:solidFill>
                <a:effectLst/>
                <a:uFillTx/>
                <a:latin typeface="Arial"/>
              </a:rPr>
              <a:t>ic</a:t>
            </a:r>
            <a:r>
              <a:rPr b="1" lang="it-IT" sz="3200" strike="noStrike" u="none">
                <a:solidFill>
                  <a:srgbClr val="d41450"/>
                </a:solidFill>
                <a:effectLst/>
                <a:uFillTx/>
                <a:latin typeface="Arial"/>
              </a:rPr>
              <a:t>az</a:t>
            </a:r>
            <a:r>
              <a:rPr b="1" lang="it-IT" sz="3200" strike="noStrike" u="none">
                <a:solidFill>
                  <a:srgbClr val="d41450"/>
                </a:solidFill>
                <a:effectLst/>
                <a:uFillTx/>
                <a:latin typeface="Arial"/>
              </a:rPr>
              <a:t>io</a:t>
            </a:r>
            <a:r>
              <a:rPr b="1" lang="it-IT" sz="3200" strike="noStrike" u="none">
                <a:solidFill>
                  <a:srgbClr val="d41450"/>
                </a:solidFill>
                <a:effectLst/>
                <a:uFillTx/>
                <a:latin typeface="Arial"/>
              </a:rPr>
              <a:t>ne </a:t>
            </a:r>
            <a:r>
              <a:rPr b="1" lang="it-IT" sz="3200" strike="noStrike" u="none">
                <a:solidFill>
                  <a:srgbClr val="d41450"/>
                </a:solidFill>
                <a:effectLst/>
                <a:uFillTx/>
                <a:latin typeface="Arial"/>
              </a:rPr>
              <a:t>di </a:t>
            </a:r>
            <a:r>
              <a:rPr b="1" lang="it-IT" sz="3200" strike="noStrike" u="none">
                <a:solidFill>
                  <a:srgbClr val="d41450"/>
                </a:solidFill>
                <a:effectLst/>
                <a:uFillTx/>
                <a:latin typeface="Arial"/>
              </a:rPr>
              <a:t>rel</a:t>
            </a:r>
            <a:r>
              <a:rPr b="1" lang="it-IT" sz="3200" strike="noStrike" u="none">
                <a:solidFill>
                  <a:srgbClr val="d41450"/>
                </a:solidFill>
                <a:effectLst/>
                <a:uFillTx/>
                <a:latin typeface="Arial"/>
              </a:rPr>
              <a:t>az</a:t>
            </a:r>
            <a:r>
              <a:rPr b="1" lang="it-IT" sz="3200" strike="noStrike" u="none">
                <a:solidFill>
                  <a:srgbClr val="d41450"/>
                </a:solidFill>
                <a:effectLst/>
                <a:uFillTx/>
                <a:latin typeface="Arial"/>
              </a:rPr>
              <a:t>io</a:t>
            </a:r>
            <a:r>
              <a:rPr b="1" lang="it-IT" sz="3200" strike="noStrike" u="none">
                <a:solidFill>
                  <a:srgbClr val="d41450"/>
                </a:solidFill>
                <a:effectLst/>
                <a:uFillTx/>
                <a:latin typeface="Arial"/>
              </a:rPr>
              <a:t>ne </a:t>
            </a:r>
            <a:r>
              <a:rPr b="1" lang="it-IT" sz="3200" strike="noStrike" u="none">
                <a:solidFill>
                  <a:srgbClr val="d41450"/>
                </a:solidFill>
                <a:effectLst/>
                <a:uFillTx/>
                <a:latin typeface="Arial"/>
              </a:rPr>
              <a:t>ric</a:t>
            </a:r>
            <a:r>
              <a:rPr b="1" lang="it-IT" sz="3200" strike="noStrike" u="none">
                <a:solidFill>
                  <a:srgbClr val="d41450"/>
                </a:solidFill>
                <a:effectLst/>
                <a:uFillTx/>
                <a:latin typeface="Arial"/>
              </a:rPr>
              <a:t>or</a:t>
            </a:r>
            <a:r>
              <a:rPr b="1" lang="it-IT" sz="3200" strike="noStrike" u="none">
                <a:solidFill>
                  <a:srgbClr val="d41450"/>
                </a:solidFill>
                <a:effectLst/>
                <a:uFillTx/>
                <a:latin typeface="Arial"/>
              </a:rPr>
              <a:t>si</a:t>
            </a:r>
            <a:r>
              <a:rPr b="1" lang="it-IT" sz="3200" strike="noStrike" u="none">
                <a:solidFill>
                  <a:srgbClr val="d41450"/>
                </a:solidFill>
                <a:effectLst/>
                <a:uFillTx/>
                <a:latin typeface="Arial"/>
              </a:rPr>
              <a:t>va</a:t>
            </a:r>
            <a:endParaRPr b="0" lang="it-IT" sz="3200" strike="noStrike" u="none">
              <a:solidFill>
                <a:srgbClr val="000000"/>
              </a:solidFill>
              <a:effectLst/>
              <a:uFillTx/>
              <a:latin typeface="Arial"/>
            </a:endParaRPr>
          </a:p>
        </p:txBody>
      </p:sp>
      <p:sp>
        <p:nvSpPr>
          <p:cNvPr id="465" name="Rectangle 85"/>
          <p:cNvSpPr/>
          <p:nvPr/>
        </p:nvSpPr>
        <p:spPr>
          <a:xfrm>
            <a:off x="5797440" y="45370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ARTITA</a:t>
            </a:r>
            <a:endParaRPr b="0" lang="it-IT" sz="1400" strike="noStrike" u="none">
              <a:solidFill>
                <a:srgbClr val="000000"/>
              </a:solidFill>
              <a:effectLst/>
              <a:uFillTx/>
              <a:latin typeface="Arial"/>
            </a:endParaRPr>
          </a:p>
        </p:txBody>
      </p:sp>
      <p:sp>
        <p:nvSpPr>
          <p:cNvPr id="466" name="Rectangle 90"/>
          <p:cNvSpPr/>
          <p:nvPr/>
        </p:nvSpPr>
        <p:spPr>
          <a:xfrm>
            <a:off x="7317360" y="38163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467" name="Rectangle 92"/>
          <p:cNvSpPr/>
          <p:nvPr/>
        </p:nvSpPr>
        <p:spPr>
          <a:xfrm>
            <a:off x="9302760" y="45352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QUADRA</a:t>
            </a:r>
            <a:endParaRPr b="0" lang="it-IT" sz="1400" strike="noStrike" u="none">
              <a:solidFill>
                <a:srgbClr val="000000"/>
              </a:solidFill>
              <a:effectLst/>
              <a:uFillTx/>
              <a:latin typeface="Arial"/>
            </a:endParaRPr>
          </a:p>
        </p:txBody>
      </p:sp>
      <p:sp>
        <p:nvSpPr>
          <p:cNvPr id="468" name="AutoShape 26"/>
          <p:cNvSpPr/>
          <p:nvPr/>
        </p:nvSpPr>
        <p:spPr>
          <a:xfrm>
            <a:off x="7532640" y="381636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C</a:t>
            </a:r>
            <a:r>
              <a:rPr b="1" lang="it-IT" sz="1400" strike="noStrike" u="none">
                <a:solidFill>
                  <a:srgbClr val="002060"/>
                </a:solidFill>
                <a:effectLst/>
                <a:uFillTx/>
                <a:latin typeface="Arial"/>
              </a:rPr>
              <a:t>ASA</a:t>
            </a:r>
            <a:endParaRPr b="0" lang="it-IT" sz="1400" strike="noStrike" u="none">
              <a:solidFill>
                <a:srgbClr val="000000"/>
              </a:solidFill>
              <a:effectLst/>
              <a:uFillTx/>
              <a:latin typeface="Arial"/>
            </a:endParaRPr>
          </a:p>
        </p:txBody>
      </p:sp>
      <p:sp>
        <p:nvSpPr>
          <p:cNvPr id="469" name="Rectangle 99"/>
          <p:cNvSpPr/>
          <p:nvPr/>
        </p:nvSpPr>
        <p:spPr>
          <a:xfrm>
            <a:off x="8541720" y="38163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470" name="Oval 84"/>
          <p:cNvSpPr/>
          <p:nvPr/>
        </p:nvSpPr>
        <p:spPr>
          <a:xfrm>
            <a:off x="5289480" y="4624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71" name="Rectangle 109"/>
          <p:cNvSpPr/>
          <p:nvPr/>
        </p:nvSpPr>
        <p:spPr>
          <a:xfrm>
            <a:off x="5078520" y="433692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sp>
        <p:nvSpPr>
          <p:cNvPr id="472" name="Line 71"/>
          <p:cNvSpPr/>
          <p:nvPr/>
        </p:nvSpPr>
        <p:spPr>
          <a:xfrm>
            <a:off x="54370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73" name="Oval 104"/>
          <p:cNvSpPr/>
          <p:nvPr/>
        </p:nvSpPr>
        <p:spPr>
          <a:xfrm>
            <a:off x="5289480" y="4957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74" name="Rectangle 110"/>
          <p:cNvSpPr/>
          <p:nvPr/>
        </p:nvSpPr>
        <p:spPr>
          <a:xfrm>
            <a:off x="4964400" y="51292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Risultato</a:t>
            </a:r>
            <a:endParaRPr b="0" lang="it-IT" sz="1200" strike="noStrike" u="none">
              <a:solidFill>
                <a:srgbClr val="000000"/>
              </a:solidFill>
              <a:effectLst/>
              <a:uFillTx/>
              <a:latin typeface="Arial"/>
            </a:endParaRPr>
          </a:p>
        </p:txBody>
      </p:sp>
      <p:sp>
        <p:nvSpPr>
          <p:cNvPr id="475" name="Line 73"/>
          <p:cNvSpPr/>
          <p:nvPr/>
        </p:nvSpPr>
        <p:spPr>
          <a:xfrm>
            <a:off x="54370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76" name="Rectangle 115"/>
          <p:cNvSpPr/>
          <p:nvPr/>
        </p:nvSpPr>
        <p:spPr>
          <a:xfrm>
            <a:off x="10696320" y="43210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477" name="Rectangle 118"/>
          <p:cNvSpPr/>
          <p:nvPr/>
        </p:nvSpPr>
        <p:spPr>
          <a:xfrm>
            <a:off x="10721520" y="511308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Città</a:t>
            </a:r>
            <a:endParaRPr b="0" lang="it-IT" sz="1200" strike="noStrike" u="none">
              <a:solidFill>
                <a:srgbClr val="000000"/>
              </a:solidFill>
              <a:effectLst/>
              <a:uFillTx/>
              <a:latin typeface="Arial"/>
            </a:endParaRPr>
          </a:p>
        </p:txBody>
      </p:sp>
      <p:grpSp>
        <p:nvGrpSpPr>
          <p:cNvPr id="478" name="Group 9"/>
          <p:cNvGrpSpPr/>
          <p:nvPr/>
        </p:nvGrpSpPr>
        <p:grpSpPr>
          <a:xfrm>
            <a:off x="10532880" y="4624200"/>
            <a:ext cx="495360" cy="475200"/>
            <a:chOff x="10532880" y="4624200"/>
            <a:chExt cx="495360" cy="475200"/>
          </a:xfrm>
        </p:grpSpPr>
        <p:sp>
          <p:nvSpPr>
            <p:cNvPr id="479" name="Oval 108"/>
            <p:cNvSpPr/>
            <p:nvPr/>
          </p:nvSpPr>
          <p:spPr>
            <a:xfrm flipH="1">
              <a:off x="10886400" y="46242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80" name="Line 75"/>
            <p:cNvSpPr/>
            <p:nvPr/>
          </p:nvSpPr>
          <p:spPr>
            <a:xfrm flipH="1">
              <a:off x="10532880" y="4696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481" name="Oval 109"/>
            <p:cNvSpPr/>
            <p:nvPr/>
          </p:nvSpPr>
          <p:spPr>
            <a:xfrm flipH="1">
              <a:off x="10886400" y="4957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482" name="Line 79"/>
            <p:cNvSpPr/>
            <p:nvPr/>
          </p:nvSpPr>
          <p:spPr>
            <a:xfrm flipH="1">
              <a:off x="10532880" y="50302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grpSp>
      <p:cxnSp>
        <p:nvCxnSpPr>
          <p:cNvPr id="483" name="AutoShape 30"/>
          <p:cNvCxnSpPr>
            <a:stCxn id="465" idx="0"/>
            <a:endCxn id="468" idx="1"/>
          </p:cNvCxnSpPr>
          <p:nvPr/>
        </p:nvCxnSpPr>
        <p:spPr>
          <a:xfrm flipH="1" flipV="1" rot="5400000">
            <a:off x="6807600" y="3812040"/>
            <a:ext cx="326160" cy="1124280"/>
          </a:xfrm>
          <a:prstGeom prst="bentConnector2">
            <a:avLst/>
          </a:prstGeom>
          <a:ln w="9525">
            <a:solidFill>
              <a:srgbClr val="000000"/>
            </a:solidFill>
            <a:miter/>
          </a:ln>
        </p:spPr>
      </p:cxnSp>
      <p:cxnSp>
        <p:nvCxnSpPr>
          <p:cNvPr id="484" name="AutoShape 31"/>
          <p:cNvCxnSpPr>
            <a:stCxn id="468" idx="3"/>
            <a:endCxn id="467" idx="0"/>
          </p:cNvCxnSpPr>
          <p:nvPr/>
        </p:nvCxnSpPr>
        <p:spPr>
          <a:xfrm>
            <a:off x="8825400" y="4211280"/>
            <a:ext cx="1089000" cy="324360"/>
          </a:xfrm>
          <a:prstGeom prst="bentConnector2">
            <a:avLst/>
          </a:prstGeom>
          <a:ln w="9525">
            <a:solidFill>
              <a:srgbClr val="000000"/>
            </a:solidFill>
            <a:miter/>
          </a:ln>
        </p:spPr>
      </p:cxnSp>
      <p:sp>
        <p:nvSpPr>
          <p:cNvPr id="485" name="Rectangle 122"/>
          <p:cNvSpPr/>
          <p:nvPr/>
        </p:nvSpPr>
        <p:spPr>
          <a:xfrm>
            <a:off x="7384320" y="52196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486" name="AutoShape 40"/>
          <p:cNvSpPr/>
          <p:nvPr/>
        </p:nvSpPr>
        <p:spPr>
          <a:xfrm>
            <a:off x="7599240" y="52196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O</a:t>
            </a:r>
            <a:r>
              <a:rPr b="1" lang="it-IT" sz="1400" strike="noStrike" u="none">
                <a:solidFill>
                  <a:srgbClr val="002060"/>
                </a:solidFill>
                <a:effectLst/>
                <a:uFillTx/>
                <a:latin typeface="Arial"/>
              </a:rPr>
              <a:t>SPITE</a:t>
            </a:r>
            <a:endParaRPr b="0" lang="it-IT" sz="1400" strike="noStrike" u="none">
              <a:solidFill>
                <a:srgbClr val="000000"/>
              </a:solidFill>
              <a:effectLst/>
              <a:uFillTx/>
              <a:latin typeface="Arial"/>
            </a:endParaRPr>
          </a:p>
        </p:txBody>
      </p:sp>
      <p:sp>
        <p:nvSpPr>
          <p:cNvPr id="487" name="Rectangle 123"/>
          <p:cNvSpPr/>
          <p:nvPr/>
        </p:nvSpPr>
        <p:spPr>
          <a:xfrm>
            <a:off x="8608320" y="52196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cxnSp>
        <p:nvCxnSpPr>
          <p:cNvPr id="488" name="AutoShape 79"/>
          <p:cNvCxnSpPr>
            <a:stCxn id="465" idx="2"/>
            <a:endCxn id="486" idx="1"/>
          </p:cNvCxnSpPr>
          <p:nvPr/>
        </p:nvCxnSpPr>
        <p:spPr>
          <a:xfrm flipH="1" rot="16200000">
            <a:off x="6787800" y="4802760"/>
            <a:ext cx="432720" cy="1190880"/>
          </a:xfrm>
          <a:prstGeom prst="bentConnector2">
            <a:avLst/>
          </a:prstGeom>
          <a:ln w="9525">
            <a:solidFill>
              <a:srgbClr val="000000"/>
            </a:solidFill>
            <a:miter/>
          </a:ln>
        </p:spPr>
      </p:cxnSp>
      <p:cxnSp>
        <p:nvCxnSpPr>
          <p:cNvPr id="489" name="AutoShape 82"/>
          <p:cNvCxnSpPr>
            <a:stCxn id="486" idx="3"/>
            <a:endCxn id="467" idx="2"/>
          </p:cNvCxnSpPr>
          <p:nvPr/>
        </p:nvCxnSpPr>
        <p:spPr>
          <a:xfrm flipV="1">
            <a:off x="8892000" y="5180400"/>
            <a:ext cx="1022400" cy="434520"/>
          </a:xfrm>
          <a:prstGeom prst="bentConnector2">
            <a:avLst/>
          </a:prstGeom>
          <a:ln w="9525">
            <a:solidFill>
              <a:srgbClr val="000000"/>
            </a:solidFill>
            <a:miter/>
          </a:ln>
        </p:spPr>
      </p:cxnSp>
      <p:sp>
        <p:nvSpPr>
          <p:cNvPr id="490" name="Oval 111"/>
          <p:cNvSpPr/>
          <p:nvPr/>
        </p:nvSpPr>
        <p:spPr>
          <a:xfrm>
            <a:off x="5581800" y="48243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491" name="Oval 113"/>
          <p:cNvSpPr/>
          <p:nvPr/>
        </p:nvSpPr>
        <p:spPr>
          <a:xfrm>
            <a:off x="5942160" y="43560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492" name="AutoShape 83"/>
          <p:cNvCxnSpPr>
            <a:stCxn id="490" idx="0"/>
            <a:endCxn id="491" idx="2"/>
          </p:cNvCxnSpPr>
          <p:nvPr/>
        </p:nvCxnSpPr>
        <p:spPr>
          <a:xfrm flipH="1" flipV="1" rot="5400000">
            <a:off x="5562360" y="4444920"/>
            <a:ext cx="433440" cy="326160"/>
          </a:xfrm>
          <a:prstGeom prst="curvedConnector2">
            <a:avLst/>
          </a:prstGeom>
          <a:ln w="9525">
            <a:solidFill>
              <a:srgbClr val="000000"/>
            </a:solidFill>
            <a:round/>
          </a:ln>
        </p:spPr>
      </p:cxnSp>
      <p:sp>
        <p:nvSpPr>
          <p:cNvPr id="493" name="Oval 114"/>
          <p:cNvSpPr/>
          <p:nvPr/>
        </p:nvSpPr>
        <p:spPr>
          <a:xfrm>
            <a:off x="6734160" y="43560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494" name="AutoShape 85"/>
          <p:cNvCxnSpPr>
            <a:stCxn id="491" idx="2"/>
            <a:endCxn id="493" idx="2"/>
          </p:cNvCxnSpPr>
          <p:nvPr/>
        </p:nvCxnSpPr>
        <p:spPr>
          <a:xfrm>
            <a:off x="5942160" y="4391280"/>
            <a:ext cx="792360" cy="360"/>
          </a:xfrm>
          <a:prstGeom prst="straightConnector1">
            <a:avLst/>
          </a:prstGeom>
          <a:ln w="9525">
            <a:solidFill>
              <a:srgbClr val="000000"/>
            </a:solidFill>
            <a:round/>
          </a:ln>
        </p:spPr>
      </p:cxnSp>
      <p:sp>
        <p:nvSpPr>
          <p:cNvPr id="495" name="Oval 115"/>
          <p:cNvSpPr/>
          <p:nvPr/>
        </p:nvSpPr>
        <p:spPr>
          <a:xfrm>
            <a:off x="5605560" y="46544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496" name="Oval 116"/>
          <p:cNvSpPr/>
          <p:nvPr/>
        </p:nvSpPr>
        <p:spPr>
          <a:xfrm>
            <a:off x="6373800" y="43574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497" name="Rectangle 124"/>
          <p:cNvSpPr/>
          <p:nvPr/>
        </p:nvSpPr>
        <p:spPr>
          <a:xfrm>
            <a:off x="8252640" y="224172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QUADRA</a:t>
            </a:r>
            <a:endParaRPr b="0" lang="it-IT" sz="1400" strike="noStrike" u="none">
              <a:solidFill>
                <a:srgbClr val="000000"/>
              </a:solidFill>
              <a:effectLst/>
              <a:uFillTx/>
              <a:latin typeface="Arial"/>
            </a:endParaRPr>
          </a:p>
        </p:txBody>
      </p:sp>
      <p:sp>
        <p:nvSpPr>
          <p:cNvPr id="498" name="Rectangle 126"/>
          <p:cNvSpPr/>
          <p:nvPr/>
        </p:nvSpPr>
        <p:spPr>
          <a:xfrm>
            <a:off x="9646200" y="202752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499" name="Rectangle 130"/>
          <p:cNvSpPr/>
          <p:nvPr/>
        </p:nvSpPr>
        <p:spPr>
          <a:xfrm>
            <a:off x="9671400" y="28195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Città</a:t>
            </a:r>
            <a:endParaRPr b="0" lang="it-IT" sz="1200" strike="noStrike" u="none">
              <a:solidFill>
                <a:srgbClr val="000000"/>
              </a:solidFill>
              <a:effectLst/>
              <a:uFillTx/>
              <a:latin typeface="Arial"/>
            </a:endParaRPr>
          </a:p>
        </p:txBody>
      </p:sp>
      <p:grpSp>
        <p:nvGrpSpPr>
          <p:cNvPr id="500" name="Group 13"/>
          <p:cNvGrpSpPr/>
          <p:nvPr/>
        </p:nvGrpSpPr>
        <p:grpSpPr>
          <a:xfrm>
            <a:off x="9482760" y="2330640"/>
            <a:ext cx="495360" cy="475200"/>
            <a:chOff x="9482760" y="2330640"/>
            <a:chExt cx="495360" cy="475200"/>
          </a:xfrm>
        </p:grpSpPr>
        <p:sp>
          <p:nvSpPr>
            <p:cNvPr id="501" name="Oval 117"/>
            <p:cNvSpPr/>
            <p:nvPr/>
          </p:nvSpPr>
          <p:spPr>
            <a:xfrm flipH="1">
              <a:off x="9836280" y="2330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02" name="Line 81"/>
            <p:cNvSpPr/>
            <p:nvPr/>
          </p:nvSpPr>
          <p:spPr>
            <a:xfrm flipH="1">
              <a:off x="9482760" y="2403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03" name="Oval 120"/>
            <p:cNvSpPr/>
            <p:nvPr/>
          </p:nvSpPr>
          <p:spPr>
            <a:xfrm flipH="1">
              <a:off x="9836280" y="26640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04" name="Line 82"/>
            <p:cNvSpPr/>
            <p:nvPr/>
          </p:nvSpPr>
          <p:spPr>
            <a:xfrm flipH="1">
              <a:off x="9482760" y="2736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grpSp>
      <p:sp>
        <p:nvSpPr>
          <p:cNvPr id="505" name="Rectangle 131"/>
          <p:cNvSpPr/>
          <p:nvPr/>
        </p:nvSpPr>
        <p:spPr>
          <a:xfrm>
            <a:off x="7115400" y="302940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506" name="AutoShape 86"/>
          <p:cNvSpPr/>
          <p:nvPr/>
        </p:nvSpPr>
        <p:spPr>
          <a:xfrm>
            <a:off x="5421600" y="21344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trike="noStrike" u="none">
                <a:solidFill>
                  <a:srgbClr val="002060"/>
                </a:solidFill>
                <a:effectLst/>
                <a:uFillTx/>
                <a:latin typeface="Arial"/>
              </a:rPr>
              <a:t>Partita</a:t>
            </a:r>
            <a:endParaRPr b="0" lang="it-IT" sz="1800" strike="noStrike" u="none">
              <a:solidFill>
                <a:srgbClr val="000000"/>
              </a:solidFill>
              <a:effectLst/>
              <a:uFillTx/>
              <a:latin typeface="Arial"/>
            </a:endParaRPr>
          </a:p>
        </p:txBody>
      </p:sp>
      <p:sp>
        <p:nvSpPr>
          <p:cNvPr id="507" name="Rectangle 133"/>
          <p:cNvSpPr/>
          <p:nvPr/>
        </p:nvSpPr>
        <p:spPr>
          <a:xfrm>
            <a:off x="7081560" y="15548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cxnSp>
        <p:nvCxnSpPr>
          <p:cNvPr id="508" name="AutoShape 87"/>
          <p:cNvCxnSpPr>
            <a:stCxn id="506" idx="2"/>
            <a:endCxn id="497" idx="2"/>
          </p:cNvCxnSpPr>
          <p:nvPr/>
        </p:nvCxnSpPr>
        <p:spPr>
          <a:xfrm flipH="1" flipV="1" rot="5400000">
            <a:off x="7447320" y="1507320"/>
            <a:ext cx="37440" cy="2796120"/>
          </a:xfrm>
          <a:prstGeom prst="bentConnector3">
            <a:avLst>
              <a:gd name="adj1" fmla="val -1017475"/>
            </a:avLst>
          </a:prstGeom>
          <a:ln w="9525">
            <a:solidFill>
              <a:srgbClr val="000000"/>
            </a:solidFill>
            <a:miter/>
          </a:ln>
        </p:spPr>
      </p:cxnSp>
      <p:cxnSp>
        <p:nvCxnSpPr>
          <p:cNvPr id="509" name="AutoShape 89"/>
          <p:cNvCxnSpPr>
            <a:stCxn id="506" idx="0"/>
            <a:endCxn id="497" idx="0"/>
          </p:cNvCxnSpPr>
          <p:nvPr/>
        </p:nvCxnSpPr>
        <p:spPr>
          <a:xfrm flipH="1" rot="16200000">
            <a:off x="7412400" y="790200"/>
            <a:ext cx="107640" cy="2796120"/>
          </a:xfrm>
          <a:prstGeom prst="bentConnector3">
            <a:avLst>
              <a:gd name="adj1" fmla="val -290939"/>
            </a:avLst>
          </a:prstGeom>
          <a:ln w="9525">
            <a:solidFill>
              <a:srgbClr val="000000"/>
            </a:solidFill>
            <a:miter/>
          </a:ln>
        </p:spPr>
      </p:cxnSp>
      <p:sp>
        <p:nvSpPr>
          <p:cNvPr id="510" name=""/>
          <p:cNvSpPr/>
          <p:nvPr/>
        </p:nvSpPr>
        <p:spPr>
          <a:xfrm>
            <a:off x="396720" y="1761840"/>
            <a:ext cx="3085920" cy="1665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Svantaggio: due squadre non si posso incontrare più di due volte. Possiamo avere al massimo</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X vs Y</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Y vs X</a:t>
            </a:r>
            <a:endParaRPr b="0" lang="it-IT" sz="1800" strike="noStrike" u="none">
              <a:solidFill>
                <a:srgbClr val="000000"/>
              </a:solidFill>
              <a:effectLst/>
              <a:uFillTx/>
              <a:latin typeface="Arial"/>
            </a:endParaRPr>
          </a:p>
        </p:txBody>
      </p:sp>
      <p:sp>
        <p:nvSpPr>
          <p:cNvPr id="511" name="Oval 121"/>
          <p:cNvSpPr/>
          <p:nvPr/>
        </p:nvSpPr>
        <p:spPr>
          <a:xfrm>
            <a:off x="4937040" y="2465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12" name="Line 83"/>
          <p:cNvSpPr/>
          <p:nvPr/>
        </p:nvSpPr>
        <p:spPr>
          <a:xfrm>
            <a:off x="5084640" y="2538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13" name="Rectangle 134"/>
          <p:cNvSpPr/>
          <p:nvPr/>
        </p:nvSpPr>
        <p:spPr>
          <a:xfrm>
            <a:off x="4761360" y="2178360"/>
            <a:ext cx="510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p:txBody>
      </p:sp>
      <p:sp>
        <p:nvSpPr>
          <p:cNvPr id="514" name="Oval 124"/>
          <p:cNvSpPr/>
          <p:nvPr/>
        </p:nvSpPr>
        <p:spPr>
          <a:xfrm>
            <a:off x="5274000" y="2680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15" name="Line 84"/>
          <p:cNvSpPr/>
          <p:nvPr/>
        </p:nvSpPr>
        <p:spPr>
          <a:xfrm>
            <a:off x="5421600" y="27529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16" name="Rectangle 137"/>
          <p:cNvSpPr/>
          <p:nvPr/>
        </p:nvSpPr>
        <p:spPr>
          <a:xfrm>
            <a:off x="4835880" y="2803680"/>
            <a:ext cx="831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Risultato</a:t>
            </a:r>
            <a:endParaRPr b="0" lang="it-IT" sz="1200" strike="noStrike" u="none">
              <a:solidFill>
                <a:srgbClr val="000000"/>
              </a:solidFill>
              <a:effectLst/>
              <a:uFillTx/>
              <a:latin typeface="Arial"/>
            </a:endParaRPr>
          </a:p>
        </p:txBody>
      </p:sp>
      <p:sp>
        <p:nvSpPr>
          <p:cNvPr id="517" name=""/>
          <p:cNvSpPr/>
          <p:nvPr/>
        </p:nvSpPr>
        <p:spPr>
          <a:xfrm>
            <a:off x="404640" y="3738600"/>
            <a:ext cx="3927240" cy="1704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In questa soluzione, la squadra X può giocare più volte contro Y, purchè in date diverse. E.g.:</a:t>
            </a:r>
            <a:br>
              <a:rPr sz="1800"/>
            </a:br>
            <a:r>
              <a:rPr b="0" lang="it-IT" sz="1800" strike="noStrike" u="none">
                <a:solidFill>
                  <a:srgbClr val="000000"/>
                </a:solidFill>
                <a:effectLst/>
                <a:uFillTx/>
                <a:latin typeface="Arial"/>
              </a:rPr>
              <a:t>(</a:t>
            </a:r>
            <a:r>
              <a:rPr b="0" lang="it-IT" sz="1800" strike="noStrike" u="sng">
                <a:solidFill>
                  <a:srgbClr val="000000"/>
                </a:solidFill>
                <a:effectLst/>
                <a:uFillTx/>
                <a:latin typeface="Arial"/>
              </a:rPr>
              <a:t>23/10/2024</a:t>
            </a:r>
            <a:r>
              <a:rPr b="0" lang="it-IT" sz="1800" strike="noStrike" u="none">
                <a:solidFill>
                  <a:srgbClr val="000000"/>
                </a:solidFill>
                <a:effectLst/>
                <a:uFillTx/>
                <a:latin typeface="Arial"/>
              </a:rPr>
              <a:t>, 1-0, </a:t>
            </a:r>
            <a:r>
              <a:rPr b="0" lang="it-IT" sz="1800" strike="noStrike" u="sng">
                <a:solidFill>
                  <a:srgbClr val="000000"/>
                </a:solidFill>
                <a:effectLst/>
                <a:uFillTx/>
                <a:latin typeface="Arial"/>
              </a:rPr>
              <a:t>X</a:t>
            </a:r>
            <a:r>
              <a:rPr b="0" lang="it-IT" sz="1800" strike="noStrike" u="none">
                <a:solidFill>
                  <a:srgbClr val="000000"/>
                </a:solidFill>
                <a:effectLst/>
                <a:uFillTx/>
                <a:latin typeface="Arial"/>
              </a:rPr>
              <a:t>, Y)</a:t>
            </a:r>
            <a:br>
              <a:rPr sz="1800"/>
            </a:br>
            <a:r>
              <a:rPr b="0" lang="it-IT" sz="1800" strike="noStrike" u="none">
                <a:solidFill>
                  <a:srgbClr val="000000"/>
                </a:solidFill>
                <a:effectLst/>
                <a:uFillTx/>
                <a:latin typeface="Arial"/>
              </a:rPr>
              <a:t>(</a:t>
            </a:r>
            <a:r>
              <a:rPr b="0" lang="it-IT" sz="1800" strike="noStrike" u="sng">
                <a:solidFill>
                  <a:srgbClr val="000000"/>
                </a:solidFill>
                <a:effectLst/>
                <a:uFillTx/>
                <a:latin typeface="Arial"/>
              </a:rPr>
              <a:t>24/11/2024</a:t>
            </a:r>
            <a:r>
              <a:rPr b="0" lang="it-IT" sz="1800" strike="noStrike" u="none">
                <a:solidFill>
                  <a:srgbClr val="000000"/>
                </a:solidFill>
                <a:effectLst/>
                <a:uFillTx/>
                <a:latin typeface="Arial"/>
              </a:rPr>
              <a:t>, 0-2, </a:t>
            </a:r>
            <a:r>
              <a:rPr b="0" lang="it-IT" sz="1800" strike="noStrike" u="sng">
                <a:solidFill>
                  <a:srgbClr val="000000"/>
                </a:solidFill>
                <a:effectLst/>
                <a:uFillTx/>
                <a:latin typeface="Arial"/>
              </a:rPr>
              <a:t>X</a:t>
            </a:r>
            <a:r>
              <a:rPr b="0" lang="it-IT" sz="1800" strike="noStrike" u="none">
                <a:solidFill>
                  <a:srgbClr val="000000"/>
                </a:solidFill>
                <a:effectLst/>
                <a:uFillTx/>
                <a:latin typeface="Arial"/>
              </a:rPr>
              <a:t>, Y)</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(05</a:t>
            </a:r>
            <a:r>
              <a:rPr b="0" lang="it-IT" sz="1800" strike="noStrike" u="sng">
                <a:solidFill>
                  <a:srgbClr val="000000"/>
                </a:solidFill>
                <a:effectLst/>
                <a:uFillTx/>
                <a:latin typeface="Arial"/>
              </a:rPr>
              <a:t>/12/2024</a:t>
            </a:r>
            <a:r>
              <a:rPr b="0" lang="it-IT" sz="1800" strike="noStrike" u="none">
                <a:solidFill>
                  <a:srgbClr val="000000"/>
                </a:solidFill>
                <a:effectLst/>
                <a:uFillTx/>
                <a:latin typeface="Arial"/>
              </a:rPr>
              <a:t>, 1-1, </a:t>
            </a:r>
            <a:r>
              <a:rPr b="0" lang="it-IT" sz="1800" strike="noStrike" u="sng">
                <a:solidFill>
                  <a:srgbClr val="000000"/>
                </a:solidFill>
                <a:effectLst/>
                <a:uFillTx/>
                <a:latin typeface="Arial"/>
              </a:rPr>
              <a:t>X</a:t>
            </a:r>
            <a:r>
              <a:rPr b="0" lang="it-IT" sz="1800" strike="noStrike" u="none">
                <a:solidFill>
                  <a:srgbClr val="000000"/>
                </a:solidFill>
                <a:effectLst/>
                <a:uFillTx/>
                <a:latin typeface="Arial"/>
              </a:rPr>
              <a:t>, Y)</a:t>
            </a:r>
            <a:endParaRPr b="0" lang="it-IT" sz="1800" strike="noStrike" u="none">
              <a:solidFill>
                <a:srgbClr val="000000"/>
              </a:solidFill>
              <a:effectLst/>
              <a:uFillTx/>
              <a:latin typeface="Arial"/>
            </a:endParaRPr>
          </a:p>
        </p:txBody>
      </p:sp>
      <p:sp>
        <p:nvSpPr>
          <p:cNvPr id="518" name=""/>
          <p:cNvSpPr/>
          <p:nvPr/>
        </p:nvSpPr>
        <p:spPr>
          <a:xfrm>
            <a:off x="0" y="5571720"/>
            <a:ext cx="7507080" cy="85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ff0000"/>
                </a:solidFill>
                <a:effectLst/>
                <a:uFillTx/>
                <a:latin typeface="Arial"/>
              </a:rPr>
              <a:t>Attenzione:</a:t>
            </a:r>
            <a:r>
              <a:rPr b="0" lang="it-IT" sz="1800" strike="noStrike" u="none">
                <a:solidFill>
                  <a:srgbClr val="000000"/>
                </a:solidFill>
                <a:effectLst/>
                <a:uFillTx/>
                <a:latin typeface="Arial"/>
              </a:rPr>
              <a:t> ci può essere una partita tra una squadra e sè stessa. Vincolo non esprimibile in E-R. Aggiungere un </a:t>
            </a:r>
            <a:r>
              <a:rPr b="1" lang="it-IT" sz="1800" strike="noStrike" u="sng">
                <a:solidFill>
                  <a:srgbClr val="000000"/>
                </a:solidFill>
                <a:effectLst/>
                <a:uFillTx/>
                <a:latin typeface="Arial"/>
              </a:rPr>
              <a:t>vincolo di integrità</a:t>
            </a:r>
            <a:r>
              <a:rPr b="0" lang="it-IT" sz="1800" strike="noStrike" u="none">
                <a:solidFill>
                  <a:srgbClr val="000000"/>
                </a:solidFill>
                <a:effectLst/>
                <a:uFillTx/>
                <a:latin typeface="Arial"/>
              </a:rPr>
              <a:t> scritto in linguaggio naturale sotto lo schema E-R.</a:t>
            </a:r>
            <a:endParaRPr b="0" lang="it-IT" sz="1800" strike="noStrike" u="none">
              <a:solidFill>
                <a:srgbClr val="000000"/>
              </a:solidFill>
              <a:effectLst/>
              <a:uFillTx/>
              <a:latin typeface="Arial"/>
            </a:endParaRPr>
          </a:p>
        </p:txBody>
      </p:sp>
    </p:spTree>
  </p:cSld>
  <p:transition spd="med">
    <p:wipe dir="r"/>
  </p:transition>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Cas</a:t>
            </a:r>
            <a:r>
              <a:rPr b="1" lang="it-IT" sz="3200" strike="noStrike" u="none">
                <a:solidFill>
                  <a:srgbClr val="d41450"/>
                </a:solidFill>
                <a:effectLst/>
                <a:uFillTx/>
                <a:latin typeface="Arial"/>
              </a:rPr>
              <a:t>o </a:t>
            </a:r>
            <a:r>
              <a:rPr b="1" lang="it-IT" sz="3200" strike="noStrike" u="none">
                <a:solidFill>
                  <a:srgbClr val="d41450"/>
                </a:solidFill>
                <a:effectLst/>
                <a:uFillTx/>
                <a:latin typeface="Arial"/>
              </a:rPr>
              <a:t>par</a:t>
            </a:r>
            <a:r>
              <a:rPr b="1" lang="it-IT" sz="3200" strike="noStrike" u="none">
                <a:solidFill>
                  <a:srgbClr val="d41450"/>
                </a:solidFill>
                <a:effectLst/>
                <a:uFillTx/>
                <a:latin typeface="Arial"/>
              </a:rPr>
              <a:t>tico</a:t>
            </a:r>
            <a:r>
              <a:rPr b="1" lang="it-IT" sz="3200" strike="noStrike" u="none">
                <a:solidFill>
                  <a:srgbClr val="d41450"/>
                </a:solidFill>
                <a:effectLst/>
                <a:uFillTx/>
                <a:latin typeface="Arial"/>
              </a:rPr>
              <a:t>lare</a:t>
            </a:r>
            <a:endParaRPr b="0" lang="it-IT" sz="3200" strike="noStrike" u="none">
              <a:solidFill>
                <a:srgbClr val="000000"/>
              </a:solidFill>
              <a:effectLst/>
              <a:uFillTx/>
              <a:latin typeface="Arial"/>
            </a:endParaRPr>
          </a:p>
        </p:txBody>
      </p:sp>
      <p:sp>
        <p:nvSpPr>
          <p:cNvPr id="520" name="Rectangle 12"/>
          <p:cNvSpPr/>
          <p:nvPr/>
        </p:nvSpPr>
        <p:spPr>
          <a:xfrm>
            <a:off x="8049960" y="27777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521" name="Rectangle 13"/>
          <p:cNvSpPr/>
          <p:nvPr/>
        </p:nvSpPr>
        <p:spPr>
          <a:xfrm>
            <a:off x="9633240" y="28954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ROGETTO</a:t>
            </a:r>
            <a:endParaRPr b="0" lang="it-IT" sz="1400" strike="noStrike" u="none">
              <a:solidFill>
                <a:srgbClr val="000000"/>
              </a:solidFill>
              <a:effectLst/>
              <a:uFillTx/>
              <a:latin typeface="Arial"/>
            </a:endParaRPr>
          </a:p>
        </p:txBody>
      </p:sp>
      <p:sp>
        <p:nvSpPr>
          <p:cNvPr id="522" name="AutoShape 14"/>
          <p:cNvSpPr/>
          <p:nvPr/>
        </p:nvSpPr>
        <p:spPr>
          <a:xfrm>
            <a:off x="8191800" y="28206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trike="noStrike" u="none">
                <a:solidFill>
                  <a:srgbClr val="002060"/>
                </a:solidFill>
                <a:effectLst/>
                <a:uFillTx/>
                <a:latin typeface="Arial"/>
              </a:rPr>
              <a:t>P</a:t>
            </a:r>
            <a:r>
              <a:rPr b="1" lang="it-IT" sz="1400" strike="noStrike" u="none">
                <a:solidFill>
                  <a:srgbClr val="002060"/>
                </a:solidFill>
                <a:effectLst/>
                <a:uFillTx/>
                <a:latin typeface="Arial"/>
              </a:rPr>
              <a:t>ARTECIP.</a:t>
            </a:r>
            <a:endParaRPr b="0" lang="it-IT" sz="1400" strike="noStrike" u="none">
              <a:solidFill>
                <a:srgbClr val="000000"/>
              </a:solidFill>
              <a:effectLst/>
              <a:uFillTx/>
              <a:latin typeface="Arial"/>
            </a:endParaRPr>
          </a:p>
        </p:txBody>
      </p:sp>
      <p:sp>
        <p:nvSpPr>
          <p:cNvPr id="523" name="Rectangle 15"/>
          <p:cNvSpPr/>
          <p:nvPr/>
        </p:nvSpPr>
        <p:spPr>
          <a:xfrm>
            <a:off x="9057960" y="27777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cxnSp>
        <p:nvCxnSpPr>
          <p:cNvPr id="524" name="AutoShape 27"/>
          <p:cNvCxnSpPr>
            <a:stCxn id="525" idx="3"/>
            <a:endCxn id="522" idx="1"/>
          </p:cNvCxnSpPr>
          <p:nvPr/>
        </p:nvCxnSpPr>
        <p:spPr>
          <a:xfrm flipV="1">
            <a:off x="8006400" y="3215520"/>
            <a:ext cx="185760" cy="2880"/>
          </a:xfrm>
          <a:prstGeom prst="bentConnector3">
            <a:avLst>
              <a:gd name="adj1" fmla="val 51067"/>
            </a:avLst>
          </a:prstGeom>
          <a:ln w="9525">
            <a:solidFill>
              <a:srgbClr val="000000"/>
            </a:solidFill>
            <a:miter/>
          </a:ln>
        </p:spPr>
      </p:cxnSp>
      <p:cxnSp>
        <p:nvCxnSpPr>
          <p:cNvPr id="526" name="AutoShape 28"/>
          <p:cNvCxnSpPr>
            <a:stCxn id="522" idx="3"/>
            <a:endCxn id="521" idx="1"/>
          </p:cNvCxnSpPr>
          <p:nvPr/>
        </p:nvCxnSpPr>
        <p:spPr>
          <a:xfrm>
            <a:off x="9484560" y="3215520"/>
            <a:ext cx="149040" cy="2880"/>
          </a:xfrm>
          <a:prstGeom prst="bentConnector3">
            <a:avLst>
              <a:gd name="adj1" fmla="val 51815"/>
            </a:avLst>
          </a:prstGeom>
          <a:ln w="9525">
            <a:solidFill>
              <a:srgbClr val="000000"/>
            </a:solidFill>
            <a:miter/>
          </a:ln>
        </p:spPr>
      </p:cxnSp>
      <p:sp>
        <p:nvSpPr>
          <p:cNvPr id="525" name="Rectangle 29"/>
          <p:cNvSpPr/>
          <p:nvPr/>
        </p:nvSpPr>
        <p:spPr>
          <a:xfrm>
            <a:off x="6783480" y="28954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MPIEGATO</a:t>
            </a:r>
            <a:endParaRPr b="0" lang="it-IT" sz="1400" strike="noStrike" u="none">
              <a:solidFill>
                <a:srgbClr val="000000"/>
              </a:solidFill>
              <a:effectLst/>
              <a:uFillTx/>
              <a:latin typeface="Arial"/>
            </a:endParaRPr>
          </a:p>
        </p:txBody>
      </p:sp>
      <p:sp>
        <p:nvSpPr>
          <p:cNvPr id="527" name="Rectangle 33"/>
          <p:cNvSpPr/>
          <p:nvPr/>
        </p:nvSpPr>
        <p:spPr>
          <a:xfrm>
            <a:off x="9705240" y="35589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528" name="AutoShape 42"/>
          <p:cNvSpPr/>
          <p:nvPr/>
        </p:nvSpPr>
        <p:spPr>
          <a:xfrm>
            <a:off x="7256880" y="3538440"/>
            <a:ext cx="284760" cy="389520"/>
          </a:xfrm>
          <a:prstGeom prst="upArrow">
            <a:avLst>
              <a:gd name="adj1" fmla="val 50000"/>
              <a:gd name="adj2" fmla="val 34116"/>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29" name="AutoShape 43"/>
          <p:cNvSpPr/>
          <p:nvPr/>
        </p:nvSpPr>
        <p:spPr>
          <a:xfrm>
            <a:off x="9598320" y="38574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G</a:t>
            </a:r>
            <a:r>
              <a:rPr b="1" lang="it-IT" sz="1400" strike="noStrike" u="none">
                <a:solidFill>
                  <a:srgbClr val="002060"/>
                </a:solidFill>
                <a:effectLst/>
                <a:uFillTx/>
                <a:latin typeface="Arial"/>
              </a:rPr>
              <a:t>ESTIONE</a:t>
            </a:r>
            <a:endParaRPr b="0" lang="it-IT" sz="1400" strike="noStrike" u="none">
              <a:solidFill>
                <a:srgbClr val="000000"/>
              </a:solidFill>
              <a:effectLst/>
              <a:uFillTx/>
              <a:latin typeface="Arial"/>
            </a:endParaRPr>
          </a:p>
        </p:txBody>
      </p:sp>
      <p:cxnSp>
        <p:nvCxnSpPr>
          <p:cNvPr id="530" name="AutoShape 44"/>
          <p:cNvCxnSpPr>
            <a:stCxn id="521" idx="2"/>
            <a:endCxn id="529" idx="0"/>
          </p:cNvCxnSpPr>
          <p:nvPr/>
        </p:nvCxnSpPr>
        <p:spPr>
          <a:xfrm>
            <a:off x="10244520" y="3540600"/>
            <a:ext cx="720" cy="317160"/>
          </a:xfrm>
          <a:prstGeom prst="straightConnector1">
            <a:avLst/>
          </a:prstGeom>
          <a:ln w="9525">
            <a:solidFill>
              <a:srgbClr val="000000"/>
            </a:solidFill>
            <a:round/>
          </a:ln>
        </p:spPr>
      </p:cxnSp>
      <p:cxnSp>
        <p:nvCxnSpPr>
          <p:cNvPr id="531" name="AutoShape 45"/>
          <p:cNvCxnSpPr>
            <a:stCxn id="529" idx="1"/>
            <a:endCxn id="532" idx="3"/>
          </p:cNvCxnSpPr>
          <p:nvPr/>
        </p:nvCxnSpPr>
        <p:spPr>
          <a:xfrm flipH="1">
            <a:off x="7998480" y="4252320"/>
            <a:ext cx="1600200" cy="1080"/>
          </a:xfrm>
          <a:prstGeom prst="straightConnector1">
            <a:avLst/>
          </a:prstGeom>
          <a:ln w="9525">
            <a:solidFill>
              <a:srgbClr val="000000"/>
            </a:solidFill>
            <a:round/>
          </a:ln>
        </p:spPr>
      </p:cxnSp>
      <p:sp>
        <p:nvSpPr>
          <p:cNvPr id="533" name="Rectangle 53"/>
          <p:cNvSpPr/>
          <p:nvPr/>
        </p:nvSpPr>
        <p:spPr>
          <a:xfrm>
            <a:off x="9057960" y="39049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534" name="Rectangle 54"/>
          <p:cNvSpPr/>
          <p:nvPr/>
        </p:nvSpPr>
        <p:spPr>
          <a:xfrm>
            <a:off x="7437240" y="2241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535" name="Line 55"/>
          <p:cNvSpPr/>
          <p:nvPr/>
        </p:nvSpPr>
        <p:spPr>
          <a:xfrm>
            <a:off x="7718400" y="2603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36" name="Oval 56"/>
          <p:cNvSpPr/>
          <p:nvPr/>
        </p:nvSpPr>
        <p:spPr>
          <a:xfrm>
            <a:off x="7005960" y="2528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37" name="Rectangle 57"/>
          <p:cNvSpPr/>
          <p:nvPr/>
        </p:nvSpPr>
        <p:spPr>
          <a:xfrm>
            <a:off x="6750360" y="224136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538" name="Line 58"/>
          <p:cNvSpPr/>
          <p:nvPr/>
        </p:nvSpPr>
        <p:spPr>
          <a:xfrm>
            <a:off x="7078680" y="2603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39" name="Oval 59"/>
          <p:cNvSpPr/>
          <p:nvPr/>
        </p:nvSpPr>
        <p:spPr>
          <a:xfrm>
            <a:off x="7645680" y="2528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40" name="Rectangle 60"/>
          <p:cNvSpPr/>
          <p:nvPr/>
        </p:nvSpPr>
        <p:spPr>
          <a:xfrm>
            <a:off x="10212840" y="2249280"/>
            <a:ext cx="884520" cy="271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Scadenza</a:t>
            </a:r>
            <a:endParaRPr b="0" lang="it-IT" sz="1200" strike="noStrike" u="none">
              <a:solidFill>
                <a:srgbClr val="000000"/>
              </a:solidFill>
              <a:effectLst/>
              <a:uFillTx/>
              <a:latin typeface="Arial"/>
            </a:endParaRPr>
          </a:p>
        </p:txBody>
      </p:sp>
      <p:sp>
        <p:nvSpPr>
          <p:cNvPr id="541" name="Line 61"/>
          <p:cNvSpPr/>
          <p:nvPr/>
        </p:nvSpPr>
        <p:spPr>
          <a:xfrm>
            <a:off x="10591920" y="26110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42" name="Oval 62"/>
          <p:cNvSpPr/>
          <p:nvPr/>
        </p:nvSpPr>
        <p:spPr>
          <a:xfrm>
            <a:off x="9879120" y="25365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43" name="Rectangle 63"/>
          <p:cNvSpPr/>
          <p:nvPr/>
        </p:nvSpPr>
        <p:spPr>
          <a:xfrm>
            <a:off x="9623520" y="22492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544" name="Line 64"/>
          <p:cNvSpPr/>
          <p:nvPr/>
        </p:nvSpPr>
        <p:spPr>
          <a:xfrm>
            <a:off x="9952200" y="261108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45" name="Oval 65"/>
          <p:cNvSpPr/>
          <p:nvPr/>
        </p:nvSpPr>
        <p:spPr>
          <a:xfrm>
            <a:off x="10518840" y="25365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32" name="Rectangle 30"/>
          <p:cNvSpPr/>
          <p:nvPr/>
        </p:nvSpPr>
        <p:spPr>
          <a:xfrm>
            <a:off x="6775560" y="39304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M</a:t>
            </a:r>
            <a:r>
              <a:rPr b="1" lang="it-IT" sz="1400" strike="noStrike" u="none">
                <a:solidFill>
                  <a:srgbClr val="002060"/>
                </a:solidFill>
                <a:effectLst/>
                <a:uFillTx/>
                <a:latin typeface="Arial"/>
              </a:rPr>
              <a:t>ANAGER</a:t>
            </a:r>
            <a:endParaRPr b="0" lang="it-IT" sz="1400" strike="noStrike" u="none">
              <a:solidFill>
                <a:srgbClr val="000000"/>
              </a:solidFill>
              <a:effectLst/>
              <a:uFillTx/>
              <a:latin typeface="Arial"/>
            </a:endParaRPr>
          </a:p>
        </p:txBody>
      </p:sp>
      <p:sp>
        <p:nvSpPr>
          <p:cNvPr id="546" name=""/>
          <p:cNvSpPr/>
          <p:nvPr/>
        </p:nvSpPr>
        <p:spPr>
          <a:xfrm>
            <a:off x="285840" y="2119320"/>
            <a:ext cx="5601960" cy="1966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Si vuole rappresentare il sottoinsieme degli impiegati che sono anche manager.</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---&gt; uso le generalizzazioni</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In questo modo, è possibile specializzare anche i vari ruoli di un impiegato (vedi relazione Gestione).</a:t>
            </a:r>
            <a:endParaRPr b="0" lang="it-IT" sz="1800" strike="noStrike" u="none">
              <a:solidFill>
                <a:srgbClr val="000000"/>
              </a:solidFill>
              <a:effectLst/>
              <a:uFillTx/>
              <a:latin typeface="Arial"/>
            </a:endParaRPr>
          </a:p>
        </p:txBody>
      </p:sp>
      <p:sp>
        <p:nvSpPr>
          <p:cNvPr id="547" name=""/>
          <p:cNvSpPr/>
          <p:nvPr/>
        </p:nvSpPr>
        <p:spPr>
          <a:xfrm>
            <a:off x="333360" y="4397400"/>
            <a:ext cx="5768640" cy="1624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sng">
                <a:solidFill>
                  <a:srgbClr val="ff0000"/>
                </a:solidFill>
                <a:effectLst/>
                <a:uFillTx/>
                <a:latin typeface="Arial"/>
              </a:rPr>
              <a:t>Attenzione ai cicli:</a:t>
            </a:r>
            <a:r>
              <a:rPr b="0" lang="it-IT" sz="1800" strike="noStrike" u="none">
                <a:solidFill>
                  <a:srgbClr val="000000"/>
                </a:solidFill>
                <a:effectLst/>
                <a:uFillTx/>
                <a:latin typeface="Arial"/>
              </a:rPr>
              <a:t> abbiamo anche il vincolo che “ogni manager gestisce un (solo) progetto </a:t>
            </a:r>
            <a:r>
              <a:rPr b="0" i="1" lang="it-IT" sz="1800" strike="noStrike" u="none">
                <a:solidFill>
                  <a:srgbClr val="000000"/>
                </a:solidFill>
                <a:effectLst/>
                <a:uFillTx/>
                <a:latin typeface="Arial"/>
              </a:rPr>
              <a:t>al quale partecipa</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Quindi ogni coppia (manage, progetto) in Gestione, deve comparire anche in Partipazione.</a:t>
            </a:r>
            <a:br>
              <a:rPr sz="1800"/>
            </a:br>
            <a:endParaRPr b="0" lang="it-IT" sz="1800" strike="noStrike" u="none">
              <a:solidFill>
                <a:srgbClr val="000000"/>
              </a:solidFill>
              <a:effectLst/>
              <a:uFillTx/>
              <a:latin typeface="Arial"/>
            </a:endParaRPr>
          </a:p>
        </p:txBody>
      </p:sp>
      <p:sp>
        <p:nvSpPr>
          <p:cNvPr id="548" name=""/>
          <p:cNvSpPr/>
          <p:nvPr/>
        </p:nvSpPr>
        <p:spPr>
          <a:xfrm>
            <a:off x="6469200" y="5016240"/>
            <a:ext cx="5094000" cy="1125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Vincolo non esprimibile in E-R. Scriverlo in linguaggio naturale come </a:t>
            </a:r>
            <a:r>
              <a:rPr b="1" lang="it-IT" sz="1800" strike="noStrike" u="sng">
                <a:solidFill>
                  <a:srgbClr val="000000"/>
                </a:solidFill>
                <a:effectLst/>
                <a:uFillTx/>
                <a:latin typeface="Arial"/>
              </a:rPr>
              <a:t>vincolo di integrità</a:t>
            </a:r>
            <a:r>
              <a:rPr b="0" lang="it-IT" sz="1800" strike="noStrike" u="none">
                <a:solidFill>
                  <a:srgbClr val="000000"/>
                </a:solidFill>
                <a:effectLst/>
                <a:uFillTx/>
                <a:latin typeface="Arial"/>
              </a:rPr>
              <a:t>. </a:t>
            </a:r>
            <a:br>
              <a:rPr sz="1800"/>
            </a:br>
            <a:r>
              <a:rPr b="0" lang="it-IT" sz="1800" strike="noStrike" u="none">
                <a:solidFill>
                  <a:srgbClr val="000000"/>
                </a:solidFill>
                <a:effectLst/>
                <a:uFillTx/>
                <a:latin typeface="Arial"/>
              </a:rPr>
              <a:t>Verrà risolto tramite </a:t>
            </a:r>
            <a:r>
              <a:rPr b="1" lang="it-IT" sz="1800" strike="noStrike" u="sng">
                <a:solidFill>
                  <a:srgbClr val="000000"/>
                </a:solidFill>
                <a:effectLst/>
                <a:uFillTx/>
                <a:latin typeface="Arial"/>
              </a:rPr>
              <a:t>trigger</a:t>
            </a:r>
            <a:r>
              <a:rPr b="0" lang="it-IT" sz="1800" strike="noStrike" u="none">
                <a:solidFill>
                  <a:srgbClr val="000000"/>
                </a:solidFill>
                <a:effectLst/>
                <a:uFillTx/>
                <a:latin typeface="Arial"/>
              </a:rPr>
              <a:t> durante la progettazione fisica.</a:t>
            </a:r>
            <a:endParaRPr b="0" lang="it-IT" sz="1800" strike="noStrike" u="none">
              <a:solidFill>
                <a:srgbClr val="000000"/>
              </a:solidFill>
              <a:effectLst/>
              <a:uFillTx/>
              <a:latin typeface="Arial"/>
            </a:endParaRPr>
          </a:p>
        </p:txBody>
      </p:sp>
    </p:spTree>
  </p:cSld>
  <p:transition spd="med">
    <p:wipe dir="r"/>
  </p:transition>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title"/>
          </p:nvPr>
        </p:nvSpPr>
        <p:spPr>
          <a:xfrm>
            <a:off x="233280" y="550800"/>
            <a:ext cx="881388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Storicizzazione di concetto</a:t>
            </a:r>
            <a:endParaRPr b="0" lang="it-IT" sz="3200" strike="noStrike" u="none">
              <a:solidFill>
                <a:srgbClr val="000000"/>
              </a:solidFill>
              <a:effectLst/>
              <a:uFillTx/>
              <a:latin typeface="Arial"/>
            </a:endParaRPr>
          </a:p>
        </p:txBody>
      </p:sp>
      <p:grpSp>
        <p:nvGrpSpPr>
          <p:cNvPr id="550" name="Gruppo 2"/>
          <p:cNvGrpSpPr/>
          <p:nvPr/>
        </p:nvGrpSpPr>
        <p:grpSpPr>
          <a:xfrm>
            <a:off x="128880" y="3741480"/>
            <a:ext cx="4067280" cy="2463120"/>
            <a:chOff x="128880" y="3741480"/>
            <a:chExt cx="4067280" cy="2463120"/>
          </a:xfrm>
        </p:grpSpPr>
        <p:sp>
          <p:nvSpPr>
            <p:cNvPr id="551" name="Rectangle 59"/>
            <p:cNvSpPr/>
            <p:nvPr/>
          </p:nvSpPr>
          <p:spPr>
            <a:xfrm>
              <a:off x="1963800" y="43894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OFTWARE</a:t>
              </a:r>
              <a:endParaRPr b="0" lang="it-IT" sz="1400" strike="noStrike" u="none">
                <a:solidFill>
                  <a:srgbClr val="000000"/>
                </a:solidFill>
                <a:effectLst/>
                <a:uFillTx/>
                <a:latin typeface="Arial"/>
              </a:endParaRPr>
            </a:p>
          </p:txBody>
        </p:sp>
        <p:sp>
          <p:nvSpPr>
            <p:cNvPr id="552" name="AutoShape 60"/>
            <p:cNvSpPr/>
            <p:nvPr/>
          </p:nvSpPr>
          <p:spPr>
            <a:xfrm>
              <a:off x="2448000" y="5038560"/>
              <a:ext cx="284760" cy="2847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53" name="Rectangle 61"/>
            <p:cNvSpPr/>
            <p:nvPr/>
          </p:nvSpPr>
          <p:spPr>
            <a:xfrm>
              <a:off x="2255400" y="37414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554" name="Line 62"/>
            <p:cNvSpPr/>
            <p:nvPr/>
          </p:nvSpPr>
          <p:spPr>
            <a:xfrm>
              <a:off x="2538360" y="410328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55" name="Rectangle 63"/>
            <p:cNvSpPr/>
            <p:nvPr/>
          </p:nvSpPr>
          <p:spPr>
            <a:xfrm>
              <a:off x="1534680" y="37414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556" name="Line 64"/>
            <p:cNvSpPr/>
            <p:nvPr/>
          </p:nvSpPr>
          <p:spPr>
            <a:xfrm>
              <a:off x="2011320" y="410328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57" name="Oval 65"/>
            <p:cNvSpPr/>
            <p:nvPr/>
          </p:nvSpPr>
          <p:spPr>
            <a:xfrm>
              <a:off x="2465280" y="40291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58" name="Oval 66"/>
            <p:cNvSpPr/>
            <p:nvPr/>
          </p:nvSpPr>
          <p:spPr>
            <a:xfrm>
              <a:off x="496800" y="58356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59" name="Rectangle 67"/>
            <p:cNvSpPr/>
            <p:nvPr/>
          </p:nvSpPr>
          <p:spPr>
            <a:xfrm>
              <a:off x="128880" y="5379840"/>
              <a:ext cx="82368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trike="noStrike" u="none">
                  <a:solidFill>
                    <a:srgbClr val="002060"/>
                  </a:solidFill>
                  <a:effectLst/>
                  <a:uFillTx/>
                  <a:latin typeface="Arial"/>
                </a:rPr>
                <a:t>Data fine</a:t>
              </a:r>
              <a:endParaRPr b="0" lang="it-IT" sz="1200" strike="noStrike" u="none">
                <a:solidFill>
                  <a:srgbClr val="000000"/>
                </a:solidFill>
                <a:effectLst/>
                <a:uFillTx/>
                <a:latin typeface="Arial"/>
              </a:endParaRPr>
            </a:p>
            <a:p>
              <a:pPr algn="ctr">
                <a:lnSpc>
                  <a:spcPct val="100000"/>
                </a:lnSpc>
              </a:pPr>
              <a:r>
                <a:rPr b="1" lang="it-IT" sz="1200" strike="noStrike" u="none">
                  <a:solidFill>
                    <a:srgbClr val="002060"/>
                  </a:solidFill>
                  <a:effectLst/>
                  <a:uFillTx/>
                  <a:latin typeface="Arial"/>
                </a:rPr>
                <a:t>validità</a:t>
              </a:r>
              <a:endParaRPr b="0" lang="it-IT" sz="1200" strike="noStrike" u="none">
                <a:solidFill>
                  <a:srgbClr val="000000"/>
                </a:solidFill>
                <a:effectLst/>
                <a:uFillTx/>
                <a:latin typeface="Arial"/>
              </a:endParaRPr>
            </a:p>
          </p:txBody>
        </p:sp>
        <p:sp>
          <p:nvSpPr>
            <p:cNvPr id="560" name="Line 68"/>
            <p:cNvSpPr/>
            <p:nvPr/>
          </p:nvSpPr>
          <p:spPr>
            <a:xfrm>
              <a:off x="644400" y="59083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61" name="Rectangle 69"/>
            <p:cNvSpPr/>
            <p:nvPr/>
          </p:nvSpPr>
          <p:spPr>
            <a:xfrm>
              <a:off x="2833920" y="3741480"/>
              <a:ext cx="1044720" cy="271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Dimensione</a:t>
              </a:r>
              <a:endParaRPr b="0" lang="it-IT" sz="1200" strike="noStrike" u="none">
                <a:solidFill>
                  <a:srgbClr val="000000"/>
                </a:solidFill>
                <a:effectLst/>
                <a:uFillTx/>
                <a:latin typeface="Arial"/>
              </a:endParaRPr>
            </a:p>
          </p:txBody>
        </p:sp>
        <p:sp>
          <p:nvSpPr>
            <p:cNvPr id="562" name="Line 70"/>
            <p:cNvSpPr/>
            <p:nvPr/>
          </p:nvSpPr>
          <p:spPr>
            <a:xfrm>
              <a:off x="3101760" y="410184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63" name="Oval 71"/>
            <p:cNvSpPr/>
            <p:nvPr/>
          </p:nvSpPr>
          <p:spPr>
            <a:xfrm>
              <a:off x="3029040" y="40273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64" name="Oval 72"/>
            <p:cNvSpPr/>
            <p:nvPr/>
          </p:nvSpPr>
          <p:spPr>
            <a:xfrm>
              <a:off x="1457280" y="46051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65" name="Rectangle 73"/>
            <p:cNvSpPr/>
            <p:nvPr/>
          </p:nvSpPr>
          <p:spPr>
            <a:xfrm>
              <a:off x="1132560" y="4173480"/>
              <a:ext cx="715320" cy="45468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trike="noStrike" u="none">
                  <a:solidFill>
                    <a:srgbClr val="002060"/>
                  </a:solidFill>
                  <a:effectLst/>
                  <a:uFillTx/>
                  <a:latin typeface="Arial"/>
                </a:rPr>
                <a:t>Data</a:t>
              </a:r>
              <a:endParaRPr b="0" lang="it-IT" sz="1200" strike="noStrike" u="none">
                <a:solidFill>
                  <a:srgbClr val="000000"/>
                </a:solidFill>
                <a:effectLst/>
                <a:uFillTx/>
                <a:latin typeface="Arial"/>
              </a:endParaRPr>
            </a:p>
            <a:p>
              <a:pPr algn="ctr">
                <a:lnSpc>
                  <a:spcPct val="100000"/>
                </a:lnSpc>
              </a:pPr>
              <a:r>
                <a:rPr b="1" lang="it-IT" sz="1200" strike="noStrike" u="none">
                  <a:solidFill>
                    <a:srgbClr val="002060"/>
                  </a:solidFill>
                  <a:effectLst/>
                  <a:uFillTx/>
                  <a:latin typeface="Arial"/>
                </a:rPr>
                <a:t>rilascio</a:t>
              </a:r>
              <a:endParaRPr b="0" lang="it-IT" sz="1200" strike="noStrike" u="none">
                <a:solidFill>
                  <a:srgbClr val="000000"/>
                </a:solidFill>
                <a:effectLst/>
                <a:uFillTx/>
                <a:latin typeface="Arial"/>
              </a:endParaRPr>
            </a:p>
          </p:txBody>
        </p:sp>
        <p:sp>
          <p:nvSpPr>
            <p:cNvPr id="566" name="Line 74"/>
            <p:cNvSpPr/>
            <p:nvPr/>
          </p:nvSpPr>
          <p:spPr>
            <a:xfrm>
              <a:off x="1604880" y="46782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67" name="Rectangle 75"/>
            <p:cNvSpPr/>
            <p:nvPr/>
          </p:nvSpPr>
          <p:spPr>
            <a:xfrm>
              <a:off x="3381120" y="4187880"/>
              <a:ext cx="4852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S.O.</a:t>
              </a:r>
              <a:endParaRPr b="0" lang="it-IT" sz="1200" strike="noStrike" u="none">
                <a:solidFill>
                  <a:srgbClr val="000000"/>
                </a:solidFill>
                <a:effectLst/>
                <a:uFillTx/>
                <a:latin typeface="Arial"/>
              </a:endParaRPr>
            </a:p>
          </p:txBody>
        </p:sp>
        <p:sp>
          <p:nvSpPr>
            <p:cNvPr id="568" name="Rectangle 76"/>
            <p:cNvSpPr/>
            <p:nvPr/>
          </p:nvSpPr>
          <p:spPr>
            <a:xfrm>
              <a:off x="3264840" y="4894200"/>
              <a:ext cx="823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Requisiti</a:t>
              </a:r>
              <a:endParaRPr b="0" lang="it-IT" sz="1200" strike="noStrike" u="none">
                <a:solidFill>
                  <a:srgbClr val="000000"/>
                </a:solidFill>
                <a:effectLst/>
                <a:uFillTx/>
                <a:latin typeface="Arial"/>
              </a:endParaRPr>
            </a:p>
          </p:txBody>
        </p:sp>
        <p:sp>
          <p:nvSpPr>
            <p:cNvPr id="569" name="Oval 77"/>
            <p:cNvSpPr/>
            <p:nvPr/>
          </p:nvSpPr>
          <p:spPr>
            <a:xfrm flipH="1">
              <a:off x="3542760" y="4462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70" name="Line 78"/>
            <p:cNvSpPr/>
            <p:nvPr/>
          </p:nvSpPr>
          <p:spPr>
            <a:xfrm flipH="1">
              <a:off x="3189240" y="453528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71" name="Oval 79"/>
            <p:cNvSpPr/>
            <p:nvPr/>
          </p:nvSpPr>
          <p:spPr>
            <a:xfrm flipH="1">
              <a:off x="3542760" y="47959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72" name="Line 80"/>
            <p:cNvSpPr/>
            <p:nvPr/>
          </p:nvSpPr>
          <p:spPr>
            <a:xfrm flipH="1">
              <a:off x="3189240" y="486864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73" name="Rectangle 82"/>
            <p:cNvSpPr/>
            <p:nvPr/>
          </p:nvSpPr>
          <p:spPr>
            <a:xfrm>
              <a:off x="996840" y="5559480"/>
              <a:ext cx="125784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OFTWARE</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OBSOLETO</a:t>
              </a:r>
              <a:endParaRPr b="0" lang="it-IT" sz="1400" strike="noStrike" u="none">
                <a:solidFill>
                  <a:srgbClr val="000000"/>
                </a:solidFill>
                <a:effectLst/>
                <a:uFillTx/>
                <a:latin typeface="Arial"/>
              </a:endParaRPr>
            </a:p>
          </p:txBody>
        </p:sp>
        <p:sp>
          <p:nvSpPr>
            <p:cNvPr id="574" name="Rectangle 83"/>
            <p:cNvSpPr/>
            <p:nvPr/>
          </p:nvSpPr>
          <p:spPr>
            <a:xfrm>
              <a:off x="2938320" y="5554440"/>
              <a:ext cx="125784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OFTWARE</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AGGIORNATO</a:t>
              </a:r>
              <a:endParaRPr b="0" lang="it-IT" sz="1400" strike="noStrike" u="none">
                <a:solidFill>
                  <a:srgbClr val="000000"/>
                </a:solidFill>
                <a:effectLst/>
                <a:uFillTx/>
                <a:latin typeface="Arial"/>
              </a:endParaRPr>
            </a:p>
          </p:txBody>
        </p:sp>
        <p:cxnSp>
          <p:nvCxnSpPr>
            <p:cNvPr id="575" name="AutoShape 84"/>
            <p:cNvCxnSpPr>
              <a:stCxn id="573" idx="0"/>
              <a:endCxn id="574" idx="0"/>
            </p:cNvCxnSpPr>
            <p:nvPr/>
          </p:nvCxnSpPr>
          <p:spPr>
            <a:xfrm flipH="1" flipV="1" rot="5400000">
              <a:off x="2593800" y="4586400"/>
              <a:ext cx="5400" cy="1941840"/>
            </a:xfrm>
            <a:prstGeom prst="bentConnector3">
              <a:avLst>
                <a:gd name="adj1" fmla="val 6807142"/>
              </a:avLst>
            </a:prstGeom>
            <a:ln w="9525">
              <a:solidFill>
                <a:srgbClr val="000000"/>
              </a:solidFill>
              <a:miter/>
            </a:ln>
          </p:spPr>
        </p:cxnSp>
        <p:sp>
          <p:nvSpPr>
            <p:cNvPr id="576" name="Oval 85"/>
            <p:cNvSpPr/>
            <p:nvPr/>
          </p:nvSpPr>
          <p:spPr>
            <a:xfrm>
              <a:off x="1938240" y="40291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77" name="Oval 86"/>
            <p:cNvSpPr/>
            <p:nvPr/>
          </p:nvSpPr>
          <p:spPr>
            <a:xfrm>
              <a:off x="1676520" y="48225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578" name="Oval 87"/>
            <p:cNvSpPr/>
            <p:nvPr/>
          </p:nvSpPr>
          <p:spPr>
            <a:xfrm>
              <a:off x="1892160" y="42685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579" name="AutoShape 88"/>
            <p:cNvCxnSpPr>
              <a:stCxn id="577" idx="0"/>
              <a:endCxn id="578" idx="2"/>
            </p:cNvCxnSpPr>
            <p:nvPr/>
          </p:nvCxnSpPr>
          <p:spPr>
            <a:xfrm flipH="1" flipV="1" rot="5400000">
              <a:off x="1541880" y="4472640"/>
              <a:ext cx="519120" cy="181440"/>
            </a:xfrm>
            <a:prstGeom prst="curvedConnector2">
              <a:avLst/>
            </a:prstGeom>
            <a:ln w="9525">
              <a:solidFill>
                <a:srgbClr val="000000"/>
              </a:solidFill>
              <a:round/>
            </a:ln>
          </p:spPr>
        </p:cxnSp>
        <p:sp>
          <p:nvSpPr>
            <p:cNvPr id="580" name="Oval 89"/>
            <p:cNvSpPr/>
            <p:nvPr/>
          </p:nvSpPr>
          <p:spPr>
            <a:xfrm>
              <a:off x="2252520" y="426852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581" name="AutoShape 90"/>
            <p:cNvCxnSpPr>
              <a:stCxn id="578" idx="2"/>
              <a:endCxn id="580" idx="2"/>
            </p:cNvCxnSpPr>
            <p:nvPr/>
          </p:nvCxnSpPr>
          <p:spPr>
            <a:xfrm>
              <a:off x="1892160" y="4303800"/>
              <a:ext cx="360720" cy="360"/>
            </a:xfrm>
            <a:prstGeom prst="straightConnector1">
              <a:avLst/>
            </a:prstGeom>
            <a:ln w="9525">
              <a:solidFill>
                <a:srgbClr val="000000"/>
              </a:solidFill>
              <a:round/>
            </a:ln>
          </p:spPr>
        </p:cxnSp>
        <p:sp>
          <p:nvSpPr>
            <p:cNvPr id="582" name="Oval 91"/>
            <p:cNvSpPr/>
            <p:nvPr/>
          </p:nvSpPr>
          <p:spPr>
            <a:xfrm>
              <a:off x="1681200" y="46371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583" name="Oval 92"/>
            <p:cNvSpPr/>
            <p:nvPr/>
          </p:nvSpPr>
          <p:spPr>
            <a:xfrm>
              <a:off x="1979640" y="427032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grpSp>
      <p:grpSp>
        <p:nvGrpSpPr>
          <p:cNvPr id="584" name="Gruppo 3"/>
          <p:cNvGrpSpPr/>
          <p:nvPr/>
        </p:nvGrpSpPr>
        <p:grpSpPr>
          <a:xfrm>
            <a:off x="6177240" y="1267560"/>
            <a:ext cx="4122720" cy="2245320"/>
            <a:chOff x="6177240" y="1267560"/>
            <a:chExt cx="4122720" cy="2245320"/>
          </a:xfrm>
        </p:grpSpPr>
        <p:sp>
          <p:nvSpPr>
            <p:cNvPr id="585" name="AutoShape 7"/>
            <p:cNvSpPr/>
            <p:nvPr/>
          </p:nvSpPr>
          <p:spPr>
            <a:xfrm>
              <a:off x="8496000" y="2571120"/>
              <a:ext cx="284760" cy="284760"/>
            </a:xfrm>
            <a:prstGeom prst="upArrow">
              <a:avLst>
                <a:gd name="adj1" fmla="val 50000"/>
                <a:gd name="adj2" fmla="val 25000"/>
              </a:avLst>
            </a:prstGeom>
            <a:solidFill>
              <a:schemeClr val="tx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86" name="Rectangle 8"/>
            <p:cNvSpPr/>
            <p:nvPr/>
          </p:nvSpPr>
          <p:spPr>
            <a:xfrm>
              <a:off x="8287920" y="12726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587" name="Line 9"/>
            <p:cNvSpPr/>
            <p:nvPr/>
          </p:nvSpPr>
          <p:spPr>
            <a:xfrm>
              <a:off x="8570520" y="163404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88" name="Rectangle 11"/>
            <p:cNvSpPr/>
            <p:nvPr/>
          </p:nvSpPr>
          <p:spPr>
            <a:xfrm>
              <a:off x="7702200" y="1267560"/>
              <a:ext cx="5893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P. IVA</a:t>
              </a:r>
              <a:endParaRPr b="0" lang="it-IT" sz="1200" strike="noStrike" u="none">
                <a:solidFill>
                  <a:srgbClr val="000000"/>
                </a:solidFill>
                <a:effectLst/>
                <a:uFillTx/>
                <a:latin typeface="Arial"/>
              </a:endParaRPr>
            </a:p>
          </p:txBody>
        </p:sp>
        <p:sp>
          <p:nvSpPr>
            <p:cNvPr id="589" name="Line 12"/>
            <p:cNvSpPr/>
            <p:nvPr/>
          </p:nvSpPr>
          <p:spPr>
            <a:xfrm>
              <a:off x="8043480" y="163404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90" name="Oval 13"/>
            <p:cNvSpPr/>
            <p:nvPr/>
          </p:nvSpPr>
          <p:spPr>
            <a:xfrm>
              <a:off x="8497440" y="15598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91" name="Oval 19"/>
            <p:cNvSpPr/>
            <p:nvPr/>
          </p:nvSpPr>
          <p:spPr>
            <a:xfrm>
              <a:off x="6544800" y="31438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92" name="Rectangle 20"/>
            <p:cNvSpPr/>
            <p:nvPr/>
          </p:nvSpPr>
          <p:spPr>
            <a:xfrm>
              <a:off x="6177240" y="2688120"/>
              <a:ext cx="82368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trike="noStrike" u="none">
                  <a:solidFill>
                    <a:srgbClr val="002060"/>
                  </a:solidFill>
                  <a:effectLst/>
                  <a:uFillTx/>
                  <a:latin typeface="Arial"/>
                </a:rPr>
                <a:t>Data fine</a:t>
              </a:r>
              <a:endParaRPr b="0" lang="it-IT" sz="1200" strike="noStrike" u="none">
                <a:solidFill>
                  <a:srgbClr val="000000"/>
                </a:solidFill>
                <a:effectLst/>
                <a:uFillTx/>
                <a:latin typeface="Arial"/>
              </a:endParaRPr>
            </a:p>
            <a:p>
              <a:pPr algn="ctr">
                <a:lnSpc>
                  <a:spcPct val="100000"/>
                </a:lnSpc>
              </a:pPr>
              <a:r>
                <a:rPr b="1" lang="it-IT" sz="1200" strike="noStrike" u="none">
                  <a:solidFill>
                    <a:srgbClr val="002060"/>
                  </a:solidFill>
                  <a:effectLst/>
                  <a:uFillTx/>
                  <a:latin typeface="Arial"/>
                </a:rPr>
                <a:t>validità</a:t>
              </a:r>
              <a:endParaRPr b="0" lang="it-IT" sz="1200" strike="noStrike" u="none">
                <a:solidFill>
                  <a:srgbClr val="000000"/>
                </a:solidFill>
                <a:effectLst/>
                <a:uFillTx/>
                <a:latin typeface="Arial"/>
              </a:endParaRPr>
            </a:p>
          </p:txBody>
        </p:sp>
        <p:sp>
          <p:nvSpPr>
            <p:cNvPr id="593" name="Line 21"/>
            <p:cNvSpPr/>
            <p:nvPr/>
          </p:nvSpPr>
          <p:spPr>
            <a:xfrm>
              <a:off x="6692400" y="32166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594" name="Rectangle 22"/>
            <p:cNvSpPr/>
            <p:nvPr/>
          </p:nvSpPr>
          <p:spPr>
            <a:xfrm>
              <a:off x="8866440" y="1272600"/>
              <a:ext cx="79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Indirizzo</a:t>
              </a:r>
              <a:endParaRPr b="0" lang="it-IT" sz="1200" strike="noStrike" u="none">
                <a:solidFill>
                  <a:srgbClr val="000000"/>
                </a:solidFill>
                <a:effectLst/>
                <a:uFillTx/>
                <a:latin typeface="Arial"/>
              </a:endParaRPr>
            </a:p>
          </p:txBody>
        </p:sp>
        <p:sp>
          <p:nvSpPr>
            <p:cNvPr id="595" name="Line 23"/>
            <p:cNvSpPr/>
            <p:nvPr/>
          </p:nvSpPr>
          <p:spPr>
            <a:xfrm>
              <a:off x="9133920" y="16326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596" name="Oval 24"/>
            <p:cNvSpPr/>
            <p:nvPr/>
          </p:nvSpPr>
          <p:spPr>
            <a:xfrm>
              <a:off x="9061200" y="15580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97" name="Oval 25"/>
            <p:cNvSpPr/>
            <p:nvPr/>
          </p:nvSpPr>
          <p:spPr>
            <a:xfrm>
              <a:off x="7489440" y="21358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598" name="Rectangle 26"/>
            <p:cNvSpPr/>
            <p:nvPr/>
          </p:nvSpPr>
          <p:spPr>
            <a:xfrm>
              <a:off x="6803280" y="1672560"/>
              <a:ext cx="942480" cy="455400"/>
            </a:xfrm>
            <a:prstGeom prst="rect">
              <a:avLst/>
            </a:prstGeom>
            <a:noFill/>
            <a:ln w="0">
              <a:noFill/>
            </a:ln>
          </p:spPr>
          <p:style>
            <a:lnRef idx="0"/>
            <a:fillRef idx="0"/>
            <a:effectRef idx="0"/>
            <a:fontRef idx="minor"/>
          </p:style>
          <p:txBody>
            <a:bodyPr wrap="none" lIns="90000" rIns="90000" tIns="45000" bIns="45000" anchor="t">
              <a:spAutoFit/>
            </a:bodyPr>
            <a:p>
              <a:pPr algn="ctr">
                <a:lnSpc>
                  <a:spcPct val="100000"/>
                </a:lnSpc>
              </a:pPr>
              <a:r>
                <a:rPr b="1" lang="it-IT" sz="1200" strike="noStrike" u="none">
                  <a:solidFill>
                    <a:srgbClr val="002060"/>
                  </a:solidFill>
                  <a:effectLst/>
                  <a:uFillTx/>
                  <a:latin typeface="Arial"/>
                </a:rPr>
                <a:t>Data inizio</a:t>
              </a:r>
              <a:endParaRPr b="0" lang="it-IT" sz="1200" strike="noStrike" u="none">
                <a:solidFill>
                  <a:srgbClr val="000000"/>
                </a:solidFill>
                <a:effectLst/>
                <a:uFillTx/>
                <a:latin typeface="Arial"/>
              </a:endParaRPr>
            </a:p>
            <a:p>
              <a:pPr algn="ctr">
                <a:lnSpc>
                  <a:spcPct val="100000"/>
                </a:lnSpc>
              </a:pPr>
              <a:r>
                <a:rPr b="1" lang="it-IT" sz="1200" strike="noStrike" u="none">
                  <a:solidFill>
                    <a:srgbClr val="002060"/>
                  </a:solidFill>
                  <a:effectLst/>
                  <a:uFillTx/>
                  <a:latin typeface="Arial"/>
                </a:rPr>
                <a:t>validità</a:t>
              </a:r>
              <a:endParaRPr b="0" lang="it-IT" sz="1200" strike="noStrike" u="none">
                <a:solidFill>
                  <a:srgbClr val="000000"/>
                </a:solidFill>
                <a:effectLst/>
                <a:uFillTx/>
                <a:latin typeface="Arial"/>
              </a:endParaRPr>
            </a:p>
          </p:txBody>
        </p:sp>
        <p:sp>
          <p:nvSpPr>
            <p:cNvPr id="599" name="Line 27"/>
            <p:cNvSpPr/>
            <p:nvPr/>
          </p:nvSpPr>
          <p:spPr>
            <a:xfrm>
              <a:off x="7637040" y="22089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00" name="Rectangle 28"/>
            <p:cNvSpPr/>
            <p:nvPr/>
          </p:nvSpPr>
          <p:spPr>
            <a:xfrm>
              <a:off x="9313560" y="1718640"/>
              <a:ext cx="8038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Telefono</a:t>
              </a:r>
              <a:endParaRPr b="0" lang="it-IT" sz="1200" strike="noStrike" u="none">
                <a:solidFill>
                  <a:srgbClr val="000000"/>
                </a:solidFill>
                <a:effectLst/>
                <a:uFillTx/>
                <a:latin typeface="Arial"/>
              </a:endParaRPr>
            </a:p>
          </p:txBody>
        </p:sp>
        <p:sp>
          <p:nvSpPr>
            <p:cNvPr id="601" name="Rectangle 29"/>
            <p:cNvSpPr/>
            <p:nvPr/>
          </p:nvSpPr>
          <p:spPr>
            <a:xfrm>
              <a:off x="9400680" y="2126880"/>
              <a:ext cx="7732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Capitale</a:t>
              </a:r>
              <a:endParaRPr b="0" lang="it-IT" sz="1200" strike="noStrike" u="none">
                <a:solidFill>
                  <a:srgbClr val="000000"/>
                </a:solidFill>
                <a:effectLst/>
                <a:uFillTx/>
                <a:latin typeface="Arial"/>
              </a:endParaRPr>
            </a:p>
          </p:txBody>
        </p:sp>
        <p:sp>
          <p:nvSpPr>
            <p:cNvPr id="602" name="Oval 31"/>
            <p:cNvSpPr/>
            <p:nvPr/>
          </p:nvSpPr>
          <p:spPr>
            <a:xfrm flipH="1">
              <a:off x="9574920" y="19933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03" name="Line 32"/>
            <p:cNvSpPr/>
            <p:nvPr/>
          </p:nvSpPr>
          <p:spPr>
            <a:xfrm flipH="1">
              <a:off x="9221400" y="206604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04" name="Oval 33"/>
            <p:cNvSpPr/>
            <p:nvPr/>
          </p:nvSpPr>
          <p:spPr>
            <a:xfrm flipH="1">
              <a:off x="9574920" y="23266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05" name="Line 34"/>
            <p:cNvSpPr/>
            <p:nvPr/>
          </p:nvSpPr>
          <p:spPr>
            <a:xfrm flipH="1">
              <a:off x="9221400" y="23994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06" name="Oval 10"/>
            <p:cNvSpPr/>
            <p:nvPr/>
          </p:nvSpPr>
          <p:spPr>
            <a:xfrm>
              <a:off x="7970400" y="1559880"/>
              <a:ext cx="141840" cy="141840"/>
            </a:xfrm>
            <a:prstGeom prst="ellipse">
              <a:avLst/>
            </a:prstGeom>
            <a:solidFill>
              <a:schemeClr val="accent3"/>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it-IT" sz="2400" strike="noStrike" u="none">
                <a:solidFill>
                  <a:srgbClr val="002060"/>
                </a:solidFill>
                <a:effectLst/>
                <a:uFillTx/>
                <a:latin typeface="Arial"/>
              </a:endParaRPr>
            </a:p>
          </p:txBody>
        </p:sp>
        <p:sp>
          <p:nvSpPr>
            <p:cNvPr id="607" name="Oval 46"/>
            <p:cNvSpPr/>
            <p:nvPr/>
          </p:nvSpPr>
          <p:spPr>
            <a:xfrm>
              <a:off x="7924680" y="17996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608" name="Oval 48"/>
            <p:cNvSpPr/>
            <p:nvPr/>
          </p:nvSpPr>
          <p:spPr>
            <a:xfrm>
              <a:off x="8285040" y="179964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609" name="Rectangle 5"/>
            <p:cNvSpPr/>
            <p:nvPr/>
          </p:nvSpPr>
          <p:spPr>
            <a:xfrm>
              <a:off x="7929360" y="1920240"/>
              <a:ext cx="1356480" cy="645120"/>
            </a:xfrm>
            <a:prstGeom prst="rect">
              <a:avLst/>
            </a:prstGeom>
            <a:solidFill>
              <a:schemeClr val="accent3"/>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NAGRAFICO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AZIENDA</a:t>
              </a:r>
              <a:endParaRPr b="0" lang="it-IT" sz="1400" strike="noStrike" u="none">
                <a:solidFill>
                  <a:srgbClr val="000000"/>
                </a:solidFill>
                <a:effectLst/>
                <a:uFillTx/>
                <a:latin typeface="Arial"/>
              </a:endParaRPr>
            </a:p>
          </p:txBody>
        </p:sp>
        <p:grpSp>
          <p:nvGrpSpPr>
            <p:cNvPr id="610" name="Group 44"/>
            <p:cNvGrpSpPr/>
            <p:nvPr/>
          </p:nvGrpSpPr>
          <p:grpSpPr>
            <a:xfrm>
              <a:off x="6954480" y="2857680"/>
              <a:ext cx="3345480" cy="655200"/>
              <a:chOff x="6954480" y="2857680"/>
              <a:chExt cx="3345480" cy="655200"/>
            </a:xfrm>
          </p:grpSpPr>
          <p:sp>
            <p:nvSpPr>
              <p:cNvPr id="611" name="Rectangle 6"/>
              <p:cNvSpPr/>
              <p:nvPr/>
            </p:nvSpPr>
            <p:spPr>
              <a:xfrm>
                <a:off x="6954480" y="2867760"/>
                <a:ext cx="1293120" cy="645120"/>
              </a:xfrm>
              <a:prstGeom prst="rect">
                <a:avLst/>
              </a:prstGeom>
              <a:solidFill>
                <a:schemeClr val="accent3"/>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NAGRAFICO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STORICO</a:t>
                </a:r>
                <a:endParaRPr b="0" lang="it-IT" sz="1400" strike="noStrike" u="none">
                  <a:solidFill>
                    <a:srgbClr val="000000"/>
                  </a:solidFill>
                  <a:effectLst/>
                  <a:uFillTx/>
                  <a:latin typeface="Arial"/>
                </a:endParaRPr>
              </a:p>
            </p:txBody>
          </p:sp>
          <p:sp>
            <p:nvSpPr>
              <p:cNvPr id="612" name="Rectangle 42"/>
              <p:cNvSpPr/>
              <p:nvPr/>
            </p:nvSpPr>
            <p:spPr>
              <a:xfrm>
                <a:off x="9006840" y="2862720"/>
                <a:ext cx="1293120" cy="645120"/>
              </a:xfrm>
              <a:prstGeom prst="rect">
                <a:avLst/>
              </a:prstGeom>
              <a:solidFill>
                <a:schemeClr val="accent3"/>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NAGRAFICO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CORRENTE</a:t>
                </a:r>
                <a:endParaRPr b="0" lang="it-IT" sz="1400" strike="noStrike" u="none">
                  <a:solidFill>
                    <a:srgbClr val="000000"/>
                  </a:solidFill>
                  <a:effectLst/>
                  <a:uFillTx/>
                  <a:latin typeface="Arial"/>
                </a:endParaRPr>
              </a:p>
            </p:txBody>
          </p:sp>
          <p:cxnSp>
            <p:nvCxnSpPr>
              <p:cNvPr id="613" name="AutoShape 43"/>
              <p:cNvCxnSpPr/>
              <p:nvPr/>
            </p:nvCxnSpPr>
            <p:spPr>
              <a:xfrm flipV="1">
                <a:off x="7594200" y="2857680"/>
                <a:ext cx="2054880" cy="7200"/>
              </a:xfrm>
              <a:prstGeom prst="bentConnector3">
                <a:avLst>
                  <a:gd name="adj1" fmla="val 50008"/>
                </a:avLst>
              </a:prstGeom>
              <a:ln w="9525">
                <a:solidFill>
                  <a:srgbClr val="000000"/>
                </a:solidFill>
                <a:miter/>
              </a:ln>
            </p:spPr>
          </p:cxnSp>
        </p:grpSp>
        <p:sp>
          <p:nvSpPr>
            <p:cNvPr id="614" name="Oval 87"/>
            <p:cNvSpPr/>
            <p:nvPr/>
          </p:nvSpPr>
          <p:spPr>
            <a:xfrm>
              <a:off x="7926120" y="18090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615" name="AutoShape 88"/>
            <p:cNvCxnSpPr>
              <a:endCxn id="616" idx="2"/>
            </p:cNvCxnSpPr>
            <p:nvPr/>
          </p:nvCxnSpPr>
          <p:spPr>
            <a:xfrm flipH="1" flipV="1" rot="5400000">
              <a:off x="7520040" y="2076480"/>
              <a:ext cx="514440" cy="63000"/>
            </a:xfrm>
            <a:prstGeom prst="curvedConnector3">
              <a:avLst>
                <a:gd name="adj1" fmla="val 50000"/>
              </a:avLst>
            </a:prstGeom>
            <a:ln w="9525">
              <a:solidFill>
                <a:srgbClr val="000000"/>
              </a:solidFill>
              <a:round/>
            </a:ln>
          </p:spPr>
        </p:cxnSp>
        <p:sp>
          <p:nvSpPr>
            <p:cNvPr id="617" name="Oval 89"/>
            <p:cNvSpPr/>
            <p:nvPr/>
          </p:nvSpPr>
          <p:spPr>
            <a:xfrm>
              <a:off x="8286480" y="18090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618" name="AutoShape 90"/>
            <p:cNvCxnSpPr>
              <a:endCxn id="617" idx="2"/>
            </p:cNvCxnSpPr>
            <p:nvPr/>
          </p:nvCxnSpPr>
          <p:spPr>
            <a:xfrm flipV="1">
              <a:off x="7808400" y="1844280"/>
              <a:ext cx="478440" cy="6840"/>
            </a:xfrm>
            <a:prstGeom prst="straightConnector1">
              <a:avLst/>
            </a:prstGeom>
            <a:ln w="9525">
              <a:solidFill>
                <a:srgbClr val="000000"/>
              </a:solidFill>
              <a:round/>
            </a:ln>
          </p:spPr>
        </p:cxnSp>
        <p:sp>
          <p:nvSpPr>
            <p:cNvPr id="619" name="Oval 91"/>
            <p:cNvSpPr/>
            <p:nvPr/>
          </p:nvSpPr>
          <p:spPr>
            <a:xfrm>
              <a:off x="7721280" y="2177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620" name="Oval 92"/>
            <p:cNvSpPr/>
            <p:nvPr/>
          </p:nvSpPr>
          <p:spPr>
            <a:xfrm>
              <a:off x="8010360" y="180432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grpSp>
      <p:sp>
        <p:nvSpPr>
          <p:cNvPr id="621" name=""/>
          <p:cNvSpPr/>
          <p:nvPr/>
        </p:nvSpPr>
        <p:spPr>
          <a:xfrm>
            <a:off x="246240" y="1182600"/>
            <a:ext cx="5570280" cy="2236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500" strike="noStrike" u="none">
                <a:solidFill>
                  <a:srgbClr val="000000"/>
                </a:solidFill>
                <a:effectLst/>
                <a:uFillTx/>
                <a:latin typeface="Arial"/>
              </a:rPr>
              <a:t>Vogliamo memorizzare le informazioni correnti di un’azienda, tenendo però traccia dei dati che sono variati.</a:t>
            </a:r>
            <a:br>
              <a:rPr sz="1500"/>
            </a:br>
            <a:r>
              <a:rPr b="0" lang="it-IT" sz="1500" strike="noStrike" u="sng">
                <a:solidFill>
                  <a:srgbClr val="000000"/>
                </a:solidFill>
                <a:effectLst/>
                <a:uFillTx/>
                <a:latin typeface="Arial"/>
              </a:rPr>
              <a:t>Soluzione efficace:</a:t>
            </a:r>
            <a:r>
              <a:rPr b="0" lang="it-IT" sz="1500" strike="noStrike" u="none">
                <a:solidFill>
                  <a:srgbClr val="000000"/>
                </a:solidFill>
                <a:effectLst/>
                <a:uFillTx/>
                <a:latin typeface="Arial"/>
              </a:rPr>
              <a:t> uso 2 entità con gli stessi attributi, una rappresenta le informazioni aggiornate, l’altra lo storico.</a:t>
            </a:r>
            <a:endParaRPr b="0" lang="it-IT" sz="1500" strike="noStrike" u="none">
              <a:solidFill>
                <a:srgbClr val="000000"/>
              </a:solidFill>
              <a:effectLst/>
              <a:uFillTx/>
              <a:latin typeface="Arial"/>
            </a:endParaRPr>
          </a:p>
        </p:txBody>
      </p:sp>
    </p:spTree>
  </p:cSld>
  <p:transition spd="med">
    <p:wipe dir="r"/>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PlaceHolder 1"/>
          <p:cNvSpPr>
            <a:spLocks noGrp="1"/>
          </p:cNvSpPr>
          <p:nvPr>
            <p:ph type="title"/>
          </p:nvPr>
        </p:nvSpPr>
        <p:spPr>
          <a:xfrm>
            <a:off x="939600" y="519480"/>
            <a:ext cx="899640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trike="noStrike" u="none">
                <a:solidFill>
                  <a:srgbClr val="d41450"/>
                </a:solidFill>
                <a:effectLst/>
                <a:uFillTx/>
                <a:latin typeface="Arial"/>
              </a:rPr>
              <a:t>Storic</a:t>
            </a:r>
            <a:r>
              <a:rPr b="1" lang="it-IT" sz="2800" strike="noStrike" u="none">
                <a:solidFill>
                  <a:srgbClr val="d41450"/>
                </a:solidFill>
                <a:effectLst/>
                <a:uFillTx/>
                <a:latin typeface="Arial"/>
              </a:rPr>
              <a:t>izzazi</a:t>
            </a:r>
            <a:r>
              <a:rPr b="1" lang="it-IT" sz="2800" strike="noStrike" u="none">
                <a:solidFill>
                  <a:srgbClr val="d41450"/>
                </a:solidFill>
                <a:effectLst/>
                <a:uFillTx/>
                <a:latin typeface="Arial"/>
              </a:rPr>
              <a:t>one di </a:t>
            </a:r>
            <a:r>
              <a:rPr b="1" lang="it-IT" sz="2800" strike="noStrike" u="none">
                <a:solidFill>
                  <a:srgbClr val="d41450"/>
                </a:solidFill>
                <a:effectLst/>
                <a:uFillTx/>
                <a:latin typeface="Arial"/>
              </a:rPr>
              <a:t>conce</a:t>
            </a:r>
            <a:r>
              <a:rPr b="1" lang="it-IT" sz="2800" strike="noStrike" u="none">
                <a:solidFill>
                  <a:srgbClr val="d41450"/>
                </a:solidFill>
                <a:effectLst/>
                <a:uFillTx/>
                <a:latin typeface="Arial"/>
              </a:rPr>
              <a:t>tto </a:t>
            </a:r>
            <a:r>
              <a:rPr b="1" lang="it-IT" sz="2800" strike="noStrike" u="none">
                <a:solidFill>
                  <a:srgbClr val="d41450"/>
                </a:solidFill>
                <a:effectLst/>
                <a:uFillTx/>
                <a:latin typeface="Arial"/>
              </a:rPr>
              <a:t>(relazi</a:t>
            </a:r>
            <a:r>
              <a:rPr b="1" lang="it-IT" sz="2800" strike="noStrike" u="none">
                <a:solidFill>
                  <a:srgbClr val="d41450"/>
                </a:solidFill>
                <a:effectLst/>
                <a:uFillTx/>
                <a:latin typeface="Arial"/>
              </a:rPr>
              <a:t>one)</a:t>
            </a:r>
            <a:endParaRPr b="0" lang="it-IT" sz="2800" strike="noStrike" u="none">
              <a:solidFill>
                <a:srgbClr val="000000"/>
              </a:solidFill>
              <a:effectLst/>
              <a:uFillTx/>
              <a:latin typeface="Arial"/>
            </a:endParaRPr>
          </a:p>
        </p:txBody>
      </p:sp>
      <p:sp>
        <p:nvSpPr>
          <p:cNvPr id="623" name="Rectangle 18"/>
          <p:cNvSpPr/>
          <p:nvPr/>
        </p:nvSpPr>
        <p:spPr>
          <a:xfrm>
            <a:off x="6134040" y="329076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ERSONA</a:t>
            </a:r>
            <a:endParaRPr b="0" lang="it-IT" sz="1400" strike="noStrike" u="none">
              <a:solidFill>
                <a:srgbClr val="000000"/>
              </a:solidFill>
              <a:effectLst/>
              <a:uFillTx/>
              <a:latin typeface="Arial"/>
            </a:endParaRPr>
          </a:p>
        </p:txBody>
      </p:sp>
      <p:sp>
        <p:nvSpPr>
          <p:cNvPr id="624" name="Rectangle 19"/>
          <p:cNvSpPr/>
          <p:nvPr/>
        </p:nvSpPr>
        <p:spPr>
          <a:xfrm>
            <a:off x="7630200" y="25761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(0,1)</a:t>
            </a:r>
            <a:endParaRPr b="0" lang="it-IT" sz="1200" strike="noStrike" u="none">
              <a:solidFill>
                <a:srgbClr val="000000"/>
              </a:solidFill>
              <a:effectLst/>
              <a:uFillTx/>
              <a:latin typeface="Arial"/>
            </a:endParaRPr>
          </a:p>
        </p:txBody>
      </p:sp>
      <p:sp>
        <p:nvSpPr>
          <p:cNvPr id="625" name="Rectangle 20"/>
          <p:cNvSpPr/>
          <p:nvPr/>
        </p:nvSpPr>
        <p:spPr>
          <a:xfrm>
            <a:off x="9567720" y="329544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ZIENDA</a:t>
            </a:r>
            <a:endParaRPr b="0" lang="it-IT" sz="1400" strike="noStrike" u="none">
              <a:solidFill>
                <a:srgbClr val="000000"/>
              </a:solidFill>
              <a:effectLst/>
              <a:uFillTx/>
              <a:latin typeface="Arial"/>
            </a:endParaRPr>
          </a:p>
        </p:txBody>
      </p:sp>
      <p:sp>
        <p:nvSpPr>
          <p:cNvPr id="626" name="AutoShape 21"/>
          <p:cNvSpPr/>
          <p:nvPr/>
        </p:nvSpPr>
        <p:spPr>
          <a:xfrm>
            <a:off x="7845480" y="257616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I</a:t>
            </a:r>
            <a:r>
              <a:rPr b="1" lang="it-IT" sz="1200" strike="noStrike" u="none">
                <a:solidFill>
                  <a:srgbClr val="002060"/>
                </a:solidFill>
                <a:effectLst/>
                <a:uFillTx/>
                <a:latin typeface="Arial"/>
              </a:rPr>
              <a:t>MPIEGO</a:t>
            </a:r>
            <a:endParaRPr b="0" lang="it-IT" sz="1200" strike="noStrike" u="none">
              <a:solidFill>
                <a:srgbClr val="000000"/>
              </a:solidFill>
              <a:effectLst/>
              <a:uFillTx/>
              <a:latin typeface="Arial"/>
            </a:endParaRPr>
          </a:p>
          <a:p>
            <a:pPr algn="ctr">
              <a:lnSpc>
                <a:spcPct val="100000"/>
              </a:lnSpc>
            </a:pPr>
            <a:r>
              <a:rPr b="1" lang="it-IT" sz="1200" strike="noStrike" u="none">
                <a:solidFill>
                  <a:srgbClr val="002060"/>
                </a:solidFill>
                <a:effectLst/>
                <a:uFillTx/>
                <a:latin typeface="Arial"/>
              </a:rPr>
              <a:t>CORRENTE</a:t>
            </a:r>
            <a:endParaRPr b="0" lang="it-IT" sz="1200" strike="noStrike" u="none">
              <a:solidFill>
                <a:srgbClr val="000000"/>
              </a:solidFill>
              <a:effectLst/>
              <a:uFillTx/>
              <a:latin typeface="Arial"/>
            </a:endParaRPr>
          </a:p>
        </p:txBody>
      </p:sp>
      <p:sp>
        <p:nvSpPr>
          <p:cNvPr id="627" name="Rectangle 22"/>
          <p:cNvSpPr/>
          <p:nvPr/>
        </p:nvSpPr>
        <p:spPr>
          <a:xfrm>
            <a:off x="8854560" y="25761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628" name="Oval 23"/>
          <p:cNvSpPr/>
          <p:nvPr/>
        </p:nvSpPr>
        <p:spPr>
          <a:xfrm>
            <a:off x="5626080" y="33778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29" name="Rectangle 24"/>
          <p:cNvSpPr/>
          <p:nvPr/>
        </p:nvSpPr>
        <p:spPr>
          <a:xfrm>
            <a:off x="5532120" y="3090600"/>
            <a:ext cx="383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CF</a:t>
            </a:r>
            <a:endParaRPr b="0" lang="it-IT" sz="1200" strike="noStrike" u="none">
              <a:solidFill>
                <a:srgbClr val="000000"/>
              </a:solidFill>
              <a:effectLst/>
              <a:uFillTx/>
              <a:latin typeface="Arial"/>
            </a:endParaRPr>
          </a:p>
        </p:txBody>
      </p:sp>
      <p:sp>
        <p:nvSpPr>
          <p:cNvPr id="630" name="Line 25"/>
          <p:cNvSpPr/>
          <p:nvPr/>
        </p:nvSpPr>
        <p:spPr>
          <a:xfrm>
            <a:off x="5773680" y="345060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31" name="Oval 26"/>
          <p:cNvSpPr/>
          <p:nvPr/>
        </p:nvSpPr>
        <p:spPr>
          <a:xfrm>
            <a:off x="5626080" y="37112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32" name="Rectangle 27"/>
          <p:cNvSpPr/>
          <p:nvPr/>
        </p:nvSpPr>
        <p:spPr>
          <a:xfrm>
            <a:off x="5315400" y="3881160"/>
            <a:ext cx="79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Indirizzo</a:t>
            </a:r>
            <a:endParaRPr b="0" lang="it-IT" sz="1200" strike="noStrike" u="none">
              <a:solidFill>
                <a:srgbClr val="000000"/>
              </a:solidFill>
              <a:effectLst/>
              <a:uFillTx/>
              <a:latin typeface="Arial"/>
            </a:endParaRPr>
          </a:p>
        </p:txBody>
      </p:sp>
      <p:sp>
        <p:nvSpPr>
          <p:cNvPr id="633" name="Line 28"/>
          <p:cNvSpPr/>
          <p:nvPr/>
        </p:nvSpPr>
        <p:spPr>
          <a:xfrm>
            <a:off x="5773680" y="37839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34" name="Rectangle 29"/>
          <p:cNvSpPr/>
          <p:nvPr/>
        </p:nvSpPr>
        <p:spPr>
          <a:xfrm>
            <a:off x="10961280" y="308088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635" name="Rectangle 30"/>
          <p:cNvSpPr/>
          <p:nvPr/>
        </p:nvSpPr>
        <p:spPr>
          <a:xfrm>
            <a:off x="10986840" y="38732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Città</a:t>
            </a:r>
            <a:endParaRPr b="0" lang="it-IT" sz="1200" strike="noStrike" u="none">
              <a:solidFill>
                <a:srgbClr val="000000"/>
              </a:solidFill>
              <a:effectLst/>
              <a:uFillTx/>
              <a:latin typeface="Arial"/>
            </a:endParaRPr>
          </a:p>
        </p:txBody>
      </p:sp>
      <p:grpSp>
        <p:nvGrpSpPr>
          <p:cNvPr id="636" name="Group 31"/>
          <p:cNvGrpSpPr/>
          <p:nvPr/>
        </p:nvGrpSpPr>
        <p:grpSpPr>
          <a:xfrm>
            <a:off x="10797840" y="3384360"/>
            <a:ext cx="495720" cy="475200"/>
            <a:chOff x="10797840" y="3384360"/>
            <a:chExt cx="495720" cy="475200"/>
          </a:xfrm>
        </p:grpSpPr>
        <p:sp>
          <p:nvSpPr>
            <p:cNvPr id="637" name="Oval 32"/>
            <p:cNvSpPr/>
            <p:nvPr/>
          </p:nvSpPr>
          <p:spPr>
            <a:xfrm flipH="1">
              <a:off x="11151720" y="338436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38" name="Line 33"/>
            <p:cNvSpPr/>
            <p:nvPr/>
          </p:nvSpPr>
          <p:spPr>
            <a:xfrm flipH="1">
              <a:off x="10797840" y="34570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39" name="Oval 34"/>
            <p:cNvSpPr/>
            <p:nvPr/>
          </p:nvSpPr>
          <p:spPr>
            <a:xfrm flipH="1">
              <a:off x="11151720" y="37177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40" name="Line 35"/>
            <p:cNvSpPr/>
            <p:nvPr/>
          </p:nvSpPr>
          <p:spPr>
            <a:xfrm flipH="1">
              <a:off x="10797840" y="379044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grpSp>
      <p:cxnSp>
        <p:nvCxnSpPr>
          <p:cNvPr id="641" name="AutoShape 36"/>
          <p:cNvCxnSpPr>
            <a:stCxn id="623" idx="0"/>
            <a:endCxn id="626" idx="1"/>
          </p:cNvCxnSpPr>
          <p:nvPr/>
        </p:nvCxnSpPr>
        <p:spPr>
          <a:xfrm flipH="1" flipV="1" rot="5400000">
            <a:off x="7135560" y="2580840"/>
            <a:ext cx="320040" cy="1100520"/>
          </a:xfrm>
          <a:prstGeom prst="bentConnector2">
            <a:avLst/>
          </a:prstGeom>
          <a:ln w="9525">
            <a:solidFill>
              <a:srgbClr val="000000"/>
            </a:solidFill>
            <a:miter/>
          </a:ln>
        </p:spPr>
      </p:cxnSp>
      <p:cxnSp>
        <p:nvCxnSpPr>
          <p:cNvPr id="642" name="AutoShape 37"/>
          <p:cNvCxnSpPr>
            <a:stCxn id="626" idx="3"/>
            <a:endCxn id="625" idx="0"/>
          </p:cNvCxnSpPr>
          <p:nvPr/>
        </p:nvCxnSpPr>
        <p:spPr>
          <a:xfrm>
            <a:off x="9138240" y="2971080"/>
            <a:ext cx="1041120" cy="324720"/>
          </a:xfrm>
          <a:prstGeom prst="bentConnector2">
            <a:avLst/>
          </a:prstGeom>
          <a:ln w="9525">
            <a:solidFill>
              <a:srgbClr val="000000"/>
            </a:solidFill>
            <a:miter/>
          </a:ln>
        </p:spPr>
      </p:cxnSp>
      <p:sp>
        <p:nvSpPr>
          <p:cNvPr id="643" name="Rectangle 38"/>
          <p:cNvSpPr/>
          <p:nvPr/>
        </p:nvSpPr>
        <p:spPr>
          <a:xfrm>
            <a:off x="7649640" y="38905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644" name="AutoShape 39"/>
          <p:cNvSpPr/>
          <p:nvPr/>
        </p:nvSpPr>
        <p:spPr>
          <a:xfrm>
            <a:off x="7864560" y="389052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I</a:t>
            </a:r>
            <a:r>
              <a:rPr b="1" lang="it-IT" sz="1200" strike="noStrike" u="none">
                <a:solidFill>
                  <a:srgbClr val="002060"/>
                </a:solidFill>
                <a:effectLst/>
                <a:uFillTx/>
                <a:latin typeface="Arial"/>
              </a:rPr>
              <a:t>MPIEGO</a:t>
            </a:r>
            <a:endParaRPr b="0" lang="it-IT" sz="1200" strike="noStrike" u="none">
              <a:solidFill>
                <a:srgbClr val="000000"/>
              </a:solidFill>
              <a:effectLst/>
              <a:uFillTx/>
              <a:latin typeface="Arial"/>
            </a:endParaRPr>
          </a:p>
          <a:p>
            <a:pPr algn="ctr">
              <a:lnSpc>
                <a:spcPct val="100000"/>
              </a:lnSpc>
            </a:pPr>
            <a:r>
              <a:rPr b="1" lang="it-IT" sz="1200" strike="noStrike" u="none">
                <a:solidFill>
                  <a:srgbClr val="002060"/>
                </a:solidFill>
                <a:effectLst/>
                <a:uFillTx/>
                <a:latin typeface="Arial"/>
              </a:rPr>
              <a:t>PASSATO</a:t>
            </a:r>
            <a:endParaRPr b="0" lang="it-IT" sz="1200" strike="noStrike" u="none">
              <a:solidFill>
                <a:srgbClr val="000000"/>
              </a:solidFill>
              <a:effectLst/>
              <a:uFillTx/>
              <a:latin typeface="Arial"/>
            </a:endParaRPr>
          </a:p>
        </p:txBody>
      </p:sp>
      <p:sp>
        <p:nvSpPr>
          <p:cNvPr id="645" name="Rectangle 40"/>
          <p:cNvSpPr/>
          <p:nvPr/>
        </p:nvSpPr>
        <p:spPr>
          <a:xfrm>
            <a:off x="8873640" y="38905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cxnSp>
        <p:nvCxnSpPr>
          <p:cNvPr id="646" name="AutoShape 41"/>
          <p:cNvCxnSpPr>
            <a:stCxn id="623" idx="2"/>
            <a:endCxn id="644" idx="1"/>
          </p:cNvCxnSpPr>
          <p:nvPr/>
        </p:nvCxnSpPr>
        <p:spPr>
          <a:xfrm flipH="1" rot="16200000">
            <a:off x="7130160" y="3550680"/>
            <a:ext cx="349920" cy="1119600"/>
          </a:xfrm>
          <a:prstGeom prst="bentConnector2">
            <a:avLst/>
          </a:prstGeom>
          <a:ln w="9525">
            <a:solidFill>
              <a:srgbClr val="000000"/>
            </a:solidFill>
            <a:miter/>
          </a:ln>
        </p:spPr>
      </p:cxnSp>
      <p:cxnSp>
        <p:nvCxnSpPr>
          <p:cNvPr id="647" name="AutoShape 42"/>
          <p:cNvCxnSpPr>
            <a:stCxn id="644" idx="3"/>
            <a:endCxn id="625" idx="2"/>
          </p:cNvCxnSpPr>
          <p:nvPr/>
        </p:nvCxnSpPr>
        <p:spPr>
          <a:xfrm flipV="1">
            <a:off x="9157320" y="3940560"/>
            <a:ext cx="1022040" cy="345240"/>
          </a:xfrm>
          <a:prstGeom prst="bentConnector2">
            <a:avLst/>
          </a:prstGeom>
          <a:ln w="9525">
            <a:solidFill>
              <a:srgbClr val="000000"/>
            </a:solidFill>
            <a:miter/>
          </a:ln>
        </p:spPr>
      </p:cxnSp>
      <p:sp>
        <p:nvSpPr>
          <p:cNvPr id="648" name="Oval 50"/>
          <p:cNvSpPr/>
          <p:nvPr/>
        </p:nvSpPr>
        <p:spPr>
          <a:xfrm>
            <a:off x="8423280" y="23065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649" name="AutoShape 51"/>
          <p:cNvCxnSpPr>
            <a:stCxn id="626" idx="0"/>
            <a:endCxn id="648" idx="4"/>
          </p:cNvCxnSpPr>
          <p:nvPr/>
        </p:nvCxnSpPr>
        <p:spPr>
          <a:xfrm flipV="1">
            <a:off x="8492040" y="2448360"/>
            <a:ext cx="2520" cy="128160"/>
          </a:xfrm>
          <a:prstGeom prst="straightConnector1">
            <a:avLst/>
          </a:prstGeom>
          <a:ln w="9525">
            <a:solidFill>
              <a:srgbClr val="000000"/>
            </a:solidFill>
            <a:round/>
          </a:ln>
        </p:spPr>
      </p:cxnSp>
      <p:sp>
        <p:nvSpPr>
          <p:cNvPr id="650" name="Rectangle 52"/>
          <p:cNvSpPr/>
          <p:nvPr/>
        </p:nvSpPr>
        <p:spPr>
          <a:xfrm>
            <a:off x="8234280" y="2041200"/>
            <a:ext cx="5695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Inizio</a:t>
            </a:r>
            <a:endParaRPr b="0" lang="it-IT" sz="1200" strike="noStrike" u="none">
              <a:solidFill>
                <a:srgbClr val="000000"/>
              </a:solidFill>
              <a:effectLst/>
              <a:uFillTx/>
              <a:latin typeface="Arial"/>
            </a:endParaRPr>
          </a:p>
        </p:txBody>
      </p:sp>
      <p:sp>
        <p:nvSpPr>
          <p:cNvPr id="651" name="Oval 56"/>
          <p:cNvSpPr/>
          <p:nvPr/>
        </p:nvSpPr>
        <p:spPr>
          <a:xfrm>
            <a:off x="8429760" y="48621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652" name="AutoShape 57"/>
          <p:cNvCxnSpPr>
            <a:endCxn id="651" idx="0"/>
          </p:cNvCxnSpPr>
          <p:nvPr/>
        </p:nvCxnSpPr>
        <p:spPr>
          <a:xfrm flipH="1">
            <a:off x="8500680" y="4682520"/>
            <a:ext cx="9000" cy="180000"/>
          </a:xfrm>
          <a:prstGeom prst="straightConnector1">
            <a:avLst/>
          </a:prstGeom>
          <a:ln w="9525">
            <a:solidFill>
              <a:srgbClr val="000000"/>
            </a:solidFill>
            <a:round/>
          </a:ln>
        </p:spPr>
      </p:cxnSp>
      <p:sp>
        <p:nvSpPr>
          <p:cNvPr id="653" name="Rectangle 58"/>
          <p:cNvSpPr/>
          <p:nvPr/>
        </p:nvSpPr>
        <p:spPr>
          <a:xfrm>
            <a:off x="8273880" y="494640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Fine</a:t>
            </a:r>
            <a:endParaRPr b="0" lang="it-IT" sz="1200" strike="noStrike" u="none">
              <a:solidFill>
                <a:srgbClr val="000000"/>
              </a:solidFill>
              <a:effectLst/>
              <a:uFillTx/>
              <a:latin typeface="Arial"/>
            </a:endParaRPr>
          </a:p>
        </p:txBody>
      </p:sp>
      <p:sp>
        <p:nvSpPr>
          <p:cNvPr id="654" name="Oval 126"/>
          <p:cNvSpPr/>
          <p:nvPr/>
        </p:nvSpPr>
        <p:spPr>
          <a:xfrm>
            <a:off x="8447040" y="36288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cxnSp>
        <p:nvCxnSpPr>
          <p:cNvPr id="655" name="AutoShape 127"/>
          <p:cNvCxnSpPr>
            <a:endCxn id="654" idx="4"/>
          </p:cNvCxnSpPr>
          <p:nvPr/>
        </p:nvCxnSpPr>
        <p:spPr>
          <a:xfrm flipV="1">
            <a:off x="8516880" y="3770640"/>
            <a:ext cx="1440" cy="130320"/>
          </a:xfrm>
          <a:prstGeom prst="straightConnector1">
            <a:avLst/>
          </a:prstGeom>
          <a:ln w="9525">
            <a:solidFill>
              <a:srgbClr val="000000"/>
            </a:solidFill>
            <a:round/>
          </a:ln>
        </p:spPr>
      </p:cxnSp>
      <p:sp>
        <p:nvSpPr>
          <p:cNvPr id="656" name="Rectangle 128"/>
          <p:cNvSpPr/>
          <p:nvPr/>
        </p:nvSpPr>
        <p:spPr>
          <a:xfrm>
            <a:off x="8258040" y="3363480"/>
            <a:ext cx="5695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Inizio</a:t>
            </a:r>
            <a:endParaRPr b="0" lang="it-IT" sz="1200" strike="noStrike" u="none">
              <a:solidFill>
                <a:srgbClr val="000000"/>
              </a:solidFill>
              <a:effectLst/>
              <a:uFillTx/>
              <a:latin typeface="Arial"/>
            </a:endParaRPr>
          </a:p>
        </p:txBody>
      </p:sp>
      <p:sp>
        <p:nvSpPr>
          <p:cNvPr id="657" name=""/>
          <p:cNvSpPr/>
          <p:nvPr/>
        </p:nvSpPr>
        <p:spPr>
          <a:xfrm>
            <a:off x="150840" y="1412640"/>
            <a:ext cx="4991040" cy="4856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Si vuole storicizzare un concetto rappresentato da una relazione.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Possibile soluzione: quella a destra.</a:t>
            </a:r>
            <a:br>
              <a:rPr sz="1800"/>
            </a:br>
            <a:r>
              <a:rPr b="0" lang="it-IT" sz="1800" strike="noStrike" u="none">
                <a:solidFill>
                  <a:srgbClr val="000000"/>
                </a:solidFill>
                <a:effectLst/>
                <a:uFillTx/>
                <a:latin typeface="Arial"/>
              </a:rPr>
              <a:t>Notare le differenti cardinalità delle partecipazioni dell’entità Persona alle due relazioni.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Svantaggi: </a:t>
            </a:r>
            <a:r>
              <a:rPr b="0" lang="it-IT" sz="1800" strike="noStrike" u="sng">
                <a:solidFill>
                  <a:srgbClr val="000000"/>
                </a:solidFill>
                <a:effectLst/>
                <a:uFillTx/>
                <a:latin typeface="Arial"/>
              </a:rPr>
              <a:t>non</a:t>
            </a:r>
            <a:r>
              <a:rPr b="0" lang="it-IT" sz="1800" strike="noStrike" u="none">
                <a:solidFill>
                  <a:srgbClr val="000000"/>
                </a:solidFill>
                <a:effectLst/>
                <a:uFillTx/>
                <a:latin typeface="Arial"/>
              </a:rPr>
              <a:t> possiamo rappresentare il fatto che una persona possa aver lavorato, in periodi differenti, per la stessa azienda. </a:t>
            </a:r>
            <a:r>
              <a:rPr b="0" i="1" lang="it-IT" sz="1800" strike="noStrike" u="none">
                <a:solidFill>
                  <a:srgbClr val="000000"/>
                </a:solidFill>
                <a:effectLst/>
                <a:uFillTx/>
                <a:latin typeface="Arial"/>
              </a:rPr>
              <a:t>(altrimenti avremmo due occorrenze identiche nella relazione Impiego Passato)</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ff0000"/>
                </a:solidFill>
                <a:effectLst/>
                <a:uFillTx/>
                <a:latin typeface="Arial"/>
              </a:rPr>
              <a:t>Soluzione: reificazione delle relazioni.</a:t>
            </a:r>
            <a:endParaRPr b="0" lang="it-IT" sz="1800" strike="noStrike" u="none">
              <a:solidFill>
                <a:srgbClr val="000000"/>
              </a:solidFill>
              <a:effectLst/>
              <a:uFillTx/>
              <a:latin typeface="Arial"/>
            </a:endParaRPr>
          </a:p>
        </p:txBody>
      </p:sp>
    </p:spTree>
  </p:cSld>
  <p:transition spd="med">
    <p:wipe dir="r"/>
  </p:transition>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PlaceHolder 1"/>
          <p:cNvSpPr>
            <a:spLocks noGrp="1"/>
          </p:cNvSpPr>
          <p:nvPr>
            <p:ph type="title"/>
          </p:nvPr>
        </p:nvSpPr>
        <p:spPr>
          <a:xfrm>
            <a:off x="2082600" y="646200"/>
            <a:ext cx="76867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2800" strike="noStrike" u="none">
                <a:solidFill>
                  <a:srgbClr val="d41450"/>
                </a:solidFill>
                <a:effectLst/>
                <a:uFillTx/>
                <a:latin typeface="Arial"/>
              </a:rPr>
              <a:t>Storicizzazio</a:t>
            </a:r>
            <a:r>
              <a:rPr b="1" lang="it-IT" sz="2800" strike="noStrike" u="none">
                <a:solidFill>
                  <a:srgbClr val="d41450"/>
                </a:solidFill>
                <a:effectLst/>
                <a:uFillTx/>
                <a:latin typeface="Arial"/>
              </a:rPr>
              <a:t>ne di </a:t>
            </a:r>
            <a:r>
              <a:rPr b="1" lang="it-IT" sz="2800" strike="noStrike" u="none">
                <a:solidFill>
                  <a:srgbClr val="d41450"/>
                </a:solidFill>
                <a:effectLst/>
                <a:uFillTx/>
                <a:latin typeface="Arial"/>
              </a:rPr>
              <a:t>concetto </a:t>
            </a:r>
            <a:r>
              <a:rPr b="1" lang="it-IT" sz="2800" strike="noStrike" u="none">
                <a:solidFill>
                  <a:srgbClr val="d41450"/>
                </a:solidFill>
                <a:effectLst/>
                <a:uFillTx/>
                <a:latin typeface="Arial"/>
              </a:rPr>
              <a:t>(relazione)</a:t>
            </a:r>
            <a:endParaRPr b="0" lang="it-IT" sz="2800" strike="noStrike" u="none">
              <a:solidFill>
                <a:srgbClr val="000000"/>
              </a:solidFill>
              <a:effectLst/>
              <a:uFillTx/>
              <a:latin typeface="Arial"/>
            </a:endParaRPr>
          </a:p>
        </p:txBody>
      </p:sp>
      <p:sp>
        <p:nvSpPr>
          <p:cNvPr id="659" name="Rectangle 150"/>
          <p:cNvSpPr/>
          <p:nvPr/>
        </p:nvSpPr>
        <p:spPr>
          <a:xfrm>
            <a:off x="2302920" y="18676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ERSONA</a:t>
            </a:r>
            <a:endParaRPr b="0" lang="it-IT" sz="1400" strike="noStrike" u="none">
              <a:solidFill>
                <a:srgbClr val="000000"/>
              </a:solidFill>
              <a:effectLst/>
              <a:uFillTx/>
              <a:latin typeface="Arial"/>
            </a:endParaRPr>
          </a:p>
        </p:txBody>
      </p:sp>
      <p:sp>
        <p:nvSpPr>
          <p:cNvPr id="660" name="Rectangle 151"/>
          <p:cNvSpPr/>
          <p:nvPr/>
        </p:nvSpPr>
        <p:spPr>
          <a:xfrm>
            <a:off x="6440760" y="17582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661" name="Rectangle 152"/>
          <p:cNvSpPr/>
          <p:nvPr/>
        </p:nvSpPr>
        <p:spPr>
          <a:xfrm>
            <a:off x="8024400" y="18676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ZIENDA</a:t>
            </a:r>
            <a:endParaRPr b="0" lang="it-IT" sz="1400" strike="noStrike" u="none">
              <a:solidFill>
                <a:srgbClr val="000000"/>
              </a:solidFill>
              <a:effectLst/>
              <a:uFillTx/>
              <a:latin typeface="Arial"/>
            </a:endParaRPr>
          </a:p>
        </p:txBody>
      </p:sp>
      <p:sp>
        <p:nvSpPr>
          <p:cNvPr id="662" name="AutoShape 97"/>
          <p:cNvSpPr/>
          <p:nvPr/>
        </p:nvSpPr>
        <p:spPr>
          <a:xfrm>
            <a:off x="6582960" y="17964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1400" strike="noStrike" u="none">
              <a:solidFill>
                <a:srgbClr val="002060"/>
              </a:solidFill>
              <a:effectLst/>
              <a:uFillTx/>
              <a:latin typeface="Arial"/>
            </a:endParaRPr>
          </a:p>
        </p:txBody>
      </p:sp>
      <p:sp>
        <p:nvSpPr>
          <p:cNvPr id="663" name="Rectangle 153"/>
          <p:cNvSpPr/>
          <p:nvPr/>
        </p:nvSpPr>
        <p:spPr>
          <a:xfrm>
            <a:off x="7449120" y="17582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664" name="Oval 129"/>
          <p:cNvSpPr/>
          <p:nvPr/>
        </p:nvSpPr>
        <p:spPr>
          <a:xfrm>
            <a:off x="1794960" y="19440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65" name="Rectangle 154"/>
          <p:cNvSpPr/>
          <p:nvPr/>
        </p:nvSpPr>
        <p:spPr>
          <a:xfrm>
            <a:off x="1701360" y="1656720"/>
            <a:ext cx="383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CF</a:t>
            </a:r>
            <a:endParaRPr b="0" lang="it-IT" sz="1200" strike="noStrike" u="none">
              <a:solidFill>
                <a:srgbClr val="000000"/>
              </a:solidFill>
              <a:effectLst/>
              <a:uFillTx/>
              <a:latin typeface="Arial"/>
            </a:endParaRPr>
          </a:p>
        </p:txBody>
      </p:sp>
      <p:sp>
        <p:nvSpPr>
          <p:cNvPr id="666" name="Line 89"/>
          <p:cNvSpPr/>
          <p:nvPr/>
        </p:nvSpPr>
        <p:spPr>
          <a:xfrm>
            <a:off x="1942560" y="2016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67" name="Oval 130"/>
          <p:cNvSpPr/>
          <p:nvPr/>
        </p:nvSpPr>
        <p:spPr>
          <a:xfrm>
            <a:off x="1794960" y="227736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68" name="Rectangle 155"/>
          <p:cNvSpPr/>
          <p:nvPr/>
        </p:nvSpPr>
        <p:spPr>
          <a:xfrm>
            <a:off x="1449720" y="2575800"/>
            <a:ext cx="79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Indirizzo</a:t>
            </a:r>
            <a:endParaRPr b="0" lang="it-IT" sz="1200" strike="noStrike" u="none">
              <a:solidFill>
                <a:srgbClr val="000000"/>
              </a:solidFill>
              <a:effectLst/>
              <a:uFillTx/>
              <a:latin typeface="Arial"/>
            </a:endParaRPr>
          </a:p>
        </p:txBody>
      </p:sp>
      <p:sp>
        <p:nvSpPr>
          <p:cNvPr id="669" name="Line 90"/>
          <p:cNvSpPr/>
          <p:nvPr/>
        </p:nvSpPr>
        <p:spPr>
          <a:xfrm>
            <a:off x="1942560" y="235008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70" name="Rectangle 156"/>
          <p:cNvSpPr/>
          <p:nvPr/>
        </p:nvSpPr>
        <p:spPr>
          <a:xfrm>
            <a:off x="9417960" y="1647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671" name="Rectangle 157"/>
          <p:cNvSpPr/>
          <p:nvPr/>
        </p:nvSpPr>
        <p:spPr>
          <a:xfrm>
            <a:off x="9443160" y="24393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Città</a:t>
            </a:r>
            <a:endParaRPr b="0" lang="it-IT" sz="1200" strike="noStrike" u="none">
              <a:solidFill>
                <a:srgbClr val="000000"/>
              </a:solidFill>
              <a:effectLst/>
              <a:uFillTx/>
              <a:latin typeface="Arial"/>
            </a:endParaRPr>
          </a:p>
        </p:txBody>
      </p:sp>
      <p:sp>
        <p:nvSpPr>
          <p:cNvPr id="672" name="Oval 131"/>
          <p:cNvSpPr/>
          <p:nvPr/>
        </p:nvSpPr>
        <p:spPr>
          <a:xfrm flipH="1">
            <a:off x="9608040" y="1961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73" name="Line 91"/>
          <p:cNvSpPr/>
          <p:nvPr/>
        </p:nvSpPr>
        <p:spPr>
          <a:xfrm flipH="1">
            <a:off x="9254520" y="203436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74" name="Oval 132"/>
          <p:cNvSpPr/>
          <p:nvPr/>
        </p:nvSpPr>
        <p:spPr>
          <a:xfrm flipH="1">
            <a:off x="9608040" y="22950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75" name="Line 92"/>
          <p:cNvSpPr/>
          <p:nvPr/>
        </p:nvSpPr>
        <p:spPr>
          <a:xfrm flipH="1">
            <a:off x="9254520" y="2367720"/>
            <a:ext cx="35244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cxnSp>
        <p:nvCxnSpPr>
          <p:cNvPr id="676" name="AutoShape 98"/>
          <p:cNvCxnSpPr>
            <a:stCxn id="677" idx="3"/>
            <a:endCxn id="662" idx="1"/>
          </p:cNvCxnSpPr>
          <p:nvPr/>
        </p:nvCxnSpPr>
        <p:spPr>
          <a:xfrm>
            <a:off x="6397920" y="2190240"/>
            <a:ext cx="185400" cy="1440"/>
          </a:xfrm>
          <a:prstGeom prst="bentConnector3">
            <a:avLst>
              <a:gd name="adj1" fmla="val 51167"/>
            </a:avLst>
          </a:prstGeom>
          <a:ln w="9525">
            <a:solidFill>
              <a:srgbClr val="000000"/>
            </a:solidFill>
            <a:miter/>
          </a:ln>
        </p:spPr>
      </p:cxnSp>
      <p:cxnSp>
        <p:nvCxnSpPr>
          <p:cNvPr id="678" name="AutoShape 100"/>
          <p:cNvCxnSpPr>
            <a:stCxn id="662" idx="3"/>
            <a:endCxn id="661" idx="1"/>
          </p:cNvCxnSpPr>
          <p:nvPr/>
        </p:nvCxnSpPr>
        <p:spPr>
          <a:xfrm flipV="1">
            <a:off x="7875720" y="2190240"/>
            <a:ext cx="149040" cy="1440"/>
          </a:xfrm>
          <a:prstGeom prst="bentConnector3">
            <a:avLst>
              <a:gd name="adj1" fmla="val 51815"/>
            </a:avLst>
          </a:prstGeom>
          <a:ln w="9525">
            <a:solidFill>
              <a:srgbClr val="000000"/>
            </a:solidFill>
            <a:miter/>
          </a:ln>
        </p:spPr>
      </p:cxnSp>
      <p:sp>
        <p:nvSpPr>
          <p:cNvPr id="677" name="Rectangle 158"/>
          <p:cNvSpPr/>
          <p:nvPr/>
        </p:nvSpPr>
        <p:spPr>
          <a:xfrm>
            <a:off x="5175000" y="18676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MPIEGO</a:t>
            </a:r>
            <a:endParaRPr b="0" lang="it-IT" sz="1400" strike="noStrike" u="none">
              <a:solidFill>
                <a:srgbClr val="000000"/>
              </a:solidFill>
              <a:effectLst/>
              <a:uFillTx/>
              <a:latin typeface="Arial"/>
            </a:endParaRPr>
          </a:p>
        </p:txBody>
      </p:sp>
      <p:sp>
        <p:nvSpPr>
          <p:cNvPr id="679" name="Rectangle 159"/>
          <p:cNvSpPr/>
          <p:nvPr/>
        </p:nvSpPr>
        <p:spPr>
          <a:xfrm>
            <a:off x="6079680" y="31014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MPIEGO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PASSATO</a:t>
            </a:r>
            <a:endParaRPr b="0" lang="it-IT" sz="1400" strike="noStrike" u="none">
              <a:solidFill>
                <a:srgbClr val="000000"/>
              </a:solidFill>
              <a:effectLst/>
              <a:uFillTx/>
              <a:latin typeface="Arial"/>
            </a:endParaRPr>
          </a:p>
        </p:txBody>
      </p:sp>
      <p:sp>
        <p:nvSpPr>
          <p:cNvPr id="680" name="Rectangle 160"/>
          <p:cNvSpPr/>
          <p:nvPr/>
        </p:nvSpPr>
        <p:spPr>
          <a:xfrm>
            <a:off x="3559680" y="17582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(0,N)</a:t>
            </a:r>
            <a:endParaRPr b="0" lang="it-IT" sz="1200" strike="noStrike" u="none">
              <a:solidFill>
                <a:srgbClr val="000000"/>
              </a:solidFill>
              <a:effectLst/>
              <a:uFillTx/>
              <a:latin typeface="Arial"/>
            </a:endParaRPr>
          </a:p>
        </p:txBody>
      </p:sp>
      <p:sp>
        <p:nvSpPr>
          <p:cNvPr id="681" name="AutoShape 103"/>
          <p:cNvSpPr/>
          <p:nvPr/>
        </p:nvSpPr>
        <p:spPr>
          <a:xfrm>
            <a:off x="3720600" y="17964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1400" strike="noStrike" u="none">
              <a:solidFill>
                <a:srgbClr val="002060"/>
              </a:solidFill>
              <a:effectLst/>
              <a:uFillTx/>
              <a:latin typeface="Arial"/>
            </a:endParaRPr>
          </a:p>
        </p:txBody>
      </p:sp>
      <p:sp>
        <p:nvSpPr>
          <p:cNvPr id="682" name="Rectangle 161"/>
          <p:cNvSpPr/>
          <p:nvPr/>
        </p:nvSpPr>
        <p:spPr>
          <a:xfrm>
            <a:off x="4640400" y="175032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cxnSp>
        <p:nvCxnSpPr>
          <p:cNvPr id="683" name="AutoShape 104"/>
          <p:cNvCxnSpPr>
            <a:stCxn id="659" idx="3"/>
            <a:endCxn id="681" idx="1"/>
          </p:cNvCxnSpPr>
          <p:nvPr/>
        </p:nvCxnSpPr>
        <p:spPr>
          <a:xfrm>
            <a:off x="3525840" y="2190240"/>
            <a:ext cx="195120" cy="1440"/>
          </a:xfrm>
          <a:prstGeom prst="bentConnector3">
            <a:avLst>
              <a:gd name="adj1" fmla="val 51571"/>
            </a:avLst>
          </a:prstGeom>
          <a:ln w="9525">
            <a:solidFill>
              <a:srgbClr val="000000"/>
            </a:solidFill>
            <a:miter/>
          </a:ln>
        </p:spPr>
      </p:cxnSp>
      <p:cxnSp>
        <p:nvCxnSpPr>
          <p:cNvPr id="684" name="AutoShape 105"/>
          <p:cNvCxnSpPr>
            <a:stCxn id="681" idx="3"/>
            <a:endCxn id="677" idx="1"/>
          </p:cNvCxnSpPr>
          <p:nvPr/>
        </p:nvCxnSpPr>
        <p:spPr>
          <a:xfrm flipV="1">
            <a:off x="5013360" y="2190240"/>
            <a:ext cx="162000" cy="1440"/>
          </a:xfrm>
          <a:prstGeom prst="bentConnector3">
            <a:avLst>
              <a:gd name="adj1" fmla="val 51670"/>
            </a:avLst>
          </a:prstGeom>
          <a:ln w="9525">
            <a:solidFill>
              <a:srgbClr val="000000"/>
            </a:solidFill>
            <a:miter/>
          </a:ln>
        </p:spPr>
      </p:cxnSp>
      <p:sp>
        <p:nvSpPr>
          <p:cNvPr id="685" name="Rectangle 162"/>
          <p:cNvSpPr/>
          <p:nvPr/>
        </p:nvSpPr>
        <p:spPr>
          <a:xfrm>
            <a:off x="5508000" y="1229760"/>
            <a:ext cx="5695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Inizio</a:t>
            </a:r>
            <a:endParaRPr b="0" lang="it-IT" sz="1200" strike="noStrike" u="none">
              <a:solidFill>
                <a:srgbClr val="000000"/>
              </a:solidFill>
              <a:effectLst/>
              <a:uFillTx/>
              <a:latin typeface="Arial"/>
            </a:endParaRPr>
          </a:p>
        </p:txBody>
      </p:sp>
      <p:sp>
        <p:nvSpPr>
          <p:cNvPr id="686" name="Line 93"/>
          <p:cNvSpPr/>
          <p:nvPr/>
        </p:nvSpPr>
        <p:spPr>
          <a:xfrm>
            <a:off x="5755680" y="1583280"/>
            <a:ext cx="360" cy="28764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687" name="Oval 133"/>
          <p:cNvSpPr/>
          <p:nvPr/>
        </p:nvSpPr>
        <p:spPr>
          <a:xfrm>
            <a:off x="5682960" y="15091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88" name="Rectangle 163"/>
          <p:cNvSpPr/>
          <p:nvPr/>
        </p:nvSpPr>
        <p:spPr>
          <a:xfrm>
            <a:off x="7787520" y="330120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Fine</a:t>
            </a:r>
            <a:endParaRPr b="0" lang="it-IT" sz="1200" strike="noStrike" u="none">
              <a:solidFill>
                <a:srgbClr val="000000"/>
              </a:solidFill>
              <a:effectLst/>
              <a:uFillTx/>
              <a:latin typeface="Arial"/>
            </a:endParaRPr>
          </a:p>
        </p:txBody>
      </p:sp>
      <p:sp>
        <p:nvSpPr>
          <p:cNvPr id="689" name="Oval 134"/>
          <p:cNvSpPr/>
          <p:nvPr/>
        </p:nvSpPr>
        <p:spPr>
          <a:xfrm flipH="1">
            <a:off x="7665120" y="33728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90" name="Line 94"/>
          <p:cNvSpPr/>
          <p:nvPr/>
        </p:nvSpPr>
        <p:spPr>
          <a:xfrm flipH="1">
            <a:off x="7311600" y="344556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691" name="AutoShape 106"/>
          <p:cNvSpPr/>
          <p:nvPr/>
        </p:nvSpPr>
        <p:spPr>
          <a:xfrm>
            <a:off x="5648040" y="2510640"/>
            <a:ext cx="284760" cy="351360"/>
          </a:xfrm>
          <a:prstGeom prst="upArrow">
            <a:avLst>
              <a:gd name="adj1" fmla="val 50000"/>
              <a:gd name="adj2" fmla="val 30801"/>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692" name="Oval 135"/>
          <p:cNvSpPr/>
          <p:nvPr/>
        </p:nvSpPr>
        <p:spPr>
          <a:xfrm>
            <a:off x="5030280" y="23266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693" name="Oval 137"/>
          <p:cNvSpPr/>
          <p:nvPr/>
        </p:nvSpPr>
        <p:spPr>
          <a:xfrm>
            <a:off x="5287680" y="170280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694" name="AutoShape 107"/>
          <p:cNvCxnSpPr>
            <a:stCxn id="692" idx="0"/>
            <a:endCxn id="693" idx="2"/>
          </p:cNvCxnSpPr>
          <p:nvPr/>
        </p:nvCxnSpPr>
        <p:spPr>
          <a:xfrm flipH="1" flipV="1" rot="5400000">
            <a:off x="4881600" y="1920960"/>
            <a:ext cx="588960" cy="223200"/>
          </a:xfrm>
          <a:prstGeom prst="curvedConnector2">
            <a:avLst/>
          </a:prstGeom>
          <a:ln w="9525">
            <a:solidFill>
              <a:srgbClr val="000000"/>
            </a:solidFill>
            <a:round/>
          </a:ln>
        </p:spPr>
      </p:cxnSp>
      <p:cxnSp>
        <p:nvCxnSpPr>
          <p:cNvPr id="695" name="AutoShape 108"/>
          <p:cNvCxnSpPr>
            <a:stCxn id="693" idx="2"/>
          </p:cNvCxnSpPr>
          <p:nvPr/>
        </p:nvCxnSpPr>
        <p:spPr>
          <a:xfrm>
            <a:off x="5287680" y="1738080"/>
            <a:ext cx="794520" cy="3600"/>
          </a:xfrm>
          <a:prstGeom prst="straightConnector1">
            <a:avLst/>
          </a:prstGeom>
          <a:ln w="9525">
            <a:solidFill>
              <a:srgbClr val="000000"/>
            </a:solidFill>
            <a:round/>
          </a:ln>
        </p:spPr>
      </p:cxnSp>
      <p:sp>
        <p:nvSpPr>
          <p:cNvPr id="696" name="Oval 138"/>
          <p:cNvSpPr/>
          <p:nvPr/>
        </p:nvSpPr>
        <p:spPr>
          <a:xfrm>
            <a:off x="5038200" y="215028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697" name="Oval 139"/>
          <p:cNvSpPr/>
          <p:nvPr/>
        </p:nvSpPr>
        <p:spPr>
          <a:xfrm>
            <a:off x="5719320" y="17042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698" name="Rectangle 165"/>
          <p:cNvSpPr/>
          <p:nvPr/>
        </p:nvSpPr>
        <p:spPr>
          <a:xfrm>
            <a:off x="4316040" y="309348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MPIEGO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CORRENTE</a:t>
            </a:r>
            <a:endParaRPr b="0" lang="it-IT" sz="1400" strike="noStrike" u="none">
              <a:solidFill>
                <a:srgbClr val="000000"/>
              </a:solidFill>
              <a:effectLst/>
              <a:uFillTx/>
              <a:latin typeface="Arial"/>
            </a:endParaRPr>
          </a:p>
        </p:txBody>
      </p:sp>
      <p:cxnSp>
        <p:nvCxnSpPr>
          <p:cNvPr id="699" name="AutoShape 110"/>
          <p:cNvCxnSpPr>
            <a:stCxn id="698" idx="0"/>
            <a:endCxn id="679" idx="0"/>
          </p:cNvCxnSpPr>
          <p:nvPr/>
        </p:nvCxnSpPr>
        <p:spPr>
          <a:xfrm flipH="1" rot="16200000">
            <a:off x="5805000" y="2215440"/>
            <a:ext cx="8280" cy="1764000"/>
          </a:xfrm>
          <a:prstGeom prst="bentConnector3">
            <a:avLst>
              <a:gd name="adj1" fmla="val -3781818"/>
            </a:avLst>
          </a:prstGeom>
          <a:ln w="9525">
            <a:solidFill>
              <a:srgbClr val="000000"/>
            </a:solidFill>
            <a:miter/>
          </a:ln>
        </p:spPr>
      </p:cxnSp>
      <p:sp>
        <p:nvSpPr>
          <p:cNvPr id="700" name="AutoShape 111"/>
          <p:cNvSpPr/>
          <p:nvPr/>
        </p:nvSpPr>
        <p:spPr>
          <a:xfrm>
            <a:off x="2256840" y="301068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1400" strike="noStrike" u="none">
              <a:solidFill>
                <a:srgbClr val="002060"/>
              </a:solidFill>
              <a:effectLst/>
              <a:uFillTx/>
              <a:latin typeface="Arial"/>
            </a:endParaRPr>
          </a:p>
        </p:txBody>
      </p:sp>
      <p:cxnSp>
        <p:nvCxnSpPr>
          <p:cNvPr id="701" name="Connettore 1 1"/>
          <p:cNvCxnSpPr>
            <a:stCxn id="700" idx="3"/>
            <a:endCxn id="698" idx="1"/>
          </p:cNvCxnSpPr>
          <p:nvPr/>
        </p:nvCxnSpPr>
        <p:spPr>
          <a:xfrm>
            <a:off x="3549600" y="3405600"/>
            <a:ext cx="766800" cy="10800"/>
          </a:xfrm>
          <a:prstGeom prst="straightConnector1">
            <a:avLst/>
          </a:prstGeom>
          <a:ln w="0">
            <a:solidFill>
              <a:srgbClr val="000000"/>
            </a:solidFill>
          </a:ln>
        </p:spPr>
      </p:cxnSp>
      <p:cxnSp>
        <p:nvCxnSpPr>
          <p:cNvPr id="702" name="Connettore 1 2"/>
          <p:cNvCxnSpPr>
            <a:stCxn id="659" idx="2"/>
            <a:endCxn id="700" idx="0"/>
          </p:cNvCxnSpPr>
          <p:nvPr/>
        </p:nvCxnSpPr>
        <p:spPr>
          <a:xfrm flipH="1">
            <a:off x="2903400" y="2512800"/>
            <a:ext cx="11160" cy="498240"/>
          </a:xfrm>
          <a:prstGeom prst="straightConnector1">
            <a:avLst/>
          </a:prstGeom>
          <a:ln w="0">
            <a:solidFill>
              <a:srgbClr val="000000"/>
            </a:solidFill>
          </a:ln>
        </p:spPr>
      </p:cxnSp>
      <p:sp>
        <p:nvSpPr>
          <p:cNvPr id="703" name="Rectangle 166"/>
          <p:cNvSpPr/>
          <p:nvPr/>
        </p:nvSpPr>
        <p:spPr>
          <a:xfrm>
            <a:off x="2401920" y="27345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(0,1)</a:t>
            </a:r>
            <a:endParaRPr b="0" lang="it-IT" sz="1200" strike="noStrike" u="none">
              <a:solidFill>
                <a:srgbClr val="000000"/>
              </a:solidFill>
              <a:effectLst/>
              <a:uFillTx/>
              <a:latin typeface="Arial"/>
            </a:endParaRPr>
          </a:p>
        </p:txBody>
      </p:sp>
      <p:sp>
        <p:nvSpPr>
          <p:cNvPr id="704" name="Rectangle 167"/>
          <p:cNvSpPr/>
          <p:nvPr/>
        </p:nvSpPr>
        <p:spPr>
          <a:xfrm>
            <a:off x="3400560" y="345060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705" name=""/>
          <p:cNvSpPr/>
          <p:nvPr/>
        </p:nvSpPr>
        <p:spPr>
          <a:xfrm>
            <a:off x="611280" y="4159080"/>
            <a:ext cx="10912320" cy="19904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Usiamo una generalizzazione per gestire la storicizzazione di Impiego.</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Attenzione:</a:t>
            </a:r>
            <a:r>
              <a:rPr b="0" lang="it-IT" sz="1800" strike="noStrike" u="none">
                <a:solidFill>
                  <a:srgbClr val="000000"/>
                </a:solidFill>
                <a:effectLst/>
                <a:uFillTx/>
                <a:latin typeface="Arial"/>
              </a:rPr>
              <a:t> anche in questo caso risulta necessario l’inserimento di un vincolo esterno allo schema che impone che tutte le occorrenze della relazione tra </a:t>
            </a:r>
            <a:r>
              <a:rPr b="0" i="1" lang="it-IT" sz="1800" strike="noStrike" u="none">
                <a:solidFill>
                  <a:srgbClr val="000000"/>
                </a:solidFill>
                <a:effectLst/>
                <a:uFillTx/>
                <a:latin typeface="Arial"/>
              </a:rPr>
              <a:t>Persona</a:t>
            </a:r>
            <a:r>
              <a:rPr b="0" lang="it-IT" sz="1800" strike="noStrike" u="none">
                <a:solidFill>
                  <a:srgbClr val="000000"/>
                </a:solidFill>
                <a:effectLst/>
                <a:uFillTx/>
                <a:latin typeface="Arial"/>
              </a:rPr>
              <a:t> e </a:t>
            </a:r>
            <a:r>
              <a:rPr b="0" i="1" lang="it-IT" sz="1800" strike="noStrike" u="none">
                <a:solidFill>
                  <a:srgbClr val="000000"/>
                </a:solidFill>
                <a:effectLst/>
                <a:uFillTx/>
                <a:latin typeface="Arial"/>
              </a:rPr>
              <a:t>Impiego Corrente</a:t>
            </a:r>
            <a:r>
              <a:rPr b="0" lang="it-IT" sz="1800" strike="noStrike" u="none">
                <a:solidFill>
                  <a:srgbClr val="000000"/>
                </a:solidFill>
                <a:effectLst/>
                <a:uFillTx/>
                <a:latin typeface="Arial"/>
              </a:rPr>
              <a:t> compaiano anche tra le occorrenze della relazione tra </a:t>
            </a:r>
            <a:r>
              <a:rPr b="0" i="1" lang="it-IT" sz="1800" strike="noStrike" u="none">
                <a:solidFill>
                  <a:srgbClr val="000000"/>
                </a:solidFill>
                <a:effectLst/>
                <a:uFillTx/>
                <a:latin typeface="Arial"/>
              </a:rPr>
              <a:t>Persona</a:t>
            </a:r>
            <a:r>
              <a:rPr b="0" lang="it-IT" sz="1800" strike="noStrike" u="none">
                <a:solidFill>
                  <a:srgbClr val="000000"/>
                </a:solidFill>
                <a:effectLst/>
                <a:uFillTx/>
                <a:latin typeface="Arial"/>
              </a:rPr>
              <a:t> e </a:t>
            </a:r>
            <a:r>
              <a:rPr b="0" i="1" lang="it-IT" sz="1800" strike="noStrike" u="none">
                <a:solidFill>
                  <a:srgbClr val="000000"/>
                </a:solidFill>
                <a:effectLst/>
                <a:uFillTx/>
                <a:latin typeface="Arial"/>
              </a:rPr>
              <a:t>Impiego</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p:txBody>
      </p:sp>
    </p:spTree>
  </p:cSld>
  <p:transition spd="med">
    <p:wipe dir="r"/>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Evoluzione di concetto</a:t>
            </a:r>
            <a:endParaRPr b="0" lang="it-IT" sz="3200" strike="noStrike" u="none">
              <a:solidFill>
                <a:srgbClr val="000000"/>
              </a:solidFill>
              <a:effectLst/>
              <a:uFillTx/>
              <a:latin typeface="Arial"/>
            </a:endParaRPr>
          </a:p>
        </p:txBody>
      </p:sp>
      <p:sp>
        <p:nvSpPr>
          <p:cNvPr id="707" name="Rectangle 9"/>
          <p:cNvSpPr/>
          <p:nvPr/>
        </p:nvSpPr>
        <p:spPr>
          <a:xfrm>
            <a:off x="4076640" y="24210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ROGETTO</a:t>
            </a:r>
            <a:endParaRPr b="0" lang="it-IT" sz="1400" strike="noStrike" u="none">
              <a:solidFill>
                <a:srgbClr val="000000"/>
              </a:solidFill>
              <a:effectLst/>
              <a:uFillTx/>
              <a:latin typeface="Arial"/>
            </a:endParaRPr>
          </a:p>
        </p:txBody>
      </p:sp>
      <p:sp>
        <p:nvSpPr>
          <p:cNvPr id="708" name="AutoShape 11"/>
          <p:cNvSpPr/>
          <p:nvPr/>
        </p:nvSpPr>
        <p:spPr>
          <a:xfrm>
            <a:off x="4560840" y="3070080"/>
            <a:ext cx="284760" cy="389520"/>
          </a:xfrm>
          <a:prstGeom prst="upArrow">
            <a:avLst>
              <a:gd name="adj1" fmla="val 50000"/>
              <a:gd name="adj2" fmla="val 34116"/>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09" name="Rectangle 13"/>
          <p:cNvSpPr/>
          <p:nvPr/>
        </p:nvSpPr>
        <p:spPr>
          <a:xfrm>
            <a:off x="4370040" y="1773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710" name="Line 14"/>
          <p:cNvSpPr/>
          <p:nvPr/>
        </p:nvSpPr>
        <p:spPr>
          <a:xfrm>
            <a:off x="465120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11" name="Oval 15"/>
          <p:cNvSpPr/>
          <p:nvPr/>
        </p:nvSpPr>
        <p:spPr>
          <a:xfrm>
            <a:off x="4051440" y="2060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12" name="Rectangle 16"/>
          <p:cNvSpPr/>
          <p:nvPr/>
        </p:nvSpPr>
        <p:spPr>
          <a:xfrm>
            <a:off x="3651480" y="177336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713" name="Line 17"/>
          <p:cNvSpPr/>
          <p:nvPr/>
        </p:nvSpPr>
        <p:spPr>
          <a:xfrm>
            <a:off x="412416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14" name="Oval 18"/>
          <p:cNvSpPr/>
          <p:nvPr/>
        </p:nvSpPr>
        <p:spPr>
          <a:xfrm>
            <a:off x="4578480" y="2060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15" name="Rectangle 19"/>
          <p:cNvSpPr/>
          <p:nvPr/>
        </p:nvSpPr>
        <p:spPr>
          <a:xfrm>
            <a:off x="7464600" y="242100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R</a:t>
            </a:r>
            <a:r>
              <a:rPr b="1" lang="it-IT" sz="1400" strike="noStrike" u="none">
                <a:solidFill>
                  <a:srgbClr val="002060"/>
                </a:solidFill>
                <a:effectLst/>
                <a:uFillTx/>
                <a:latin typeface="Arial"/>
              </a:rPr>
              <a:t>ICERCATORE</a:t>
            </a:r>
            <a:endParaRPr b="0" lang="it-IT" sz="1400" strike="noStrike" u="none">
              <a:solidFill>
                <a:srgbClr val="000000"/>
              </a:solidFill>
              <a:effectLst/>
              <a:uFillTx/>
              <a:latin typeface="Arial"/>
            </a:endParaRPr>
          </a:p>
        </p:txBody>
      </p:sp>
      <p:sp>
        <p:nvSpPr>
          <p:cNvPr id="716" name="AutoShape 20"/>
          <p:cNvSpPr/>
          <p:nvPr/>
        </p:nvSpPr>
        <p:spPr>
          <a:xfrm>
            <a:off x="5703840" y="234792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800" strike="noStrike" u="none">
                <a:solidFill>
                  <a:srgbClr val="002060"/>
                </a:solidFill>
                <a:effectLst/>
                <a:uFillTx/>
                <a:latin typeface="Arial"/>
              </a:rPr>
              <a:t>P</a:t>
            </a:r>
            <a:r>
              <a:rPr b="1" lang="it-IT" sz="1400" strike="noStrike" u="none">
                <a:solidFill>
                  <a:srgbClr val="002060"/>
                </a:solidFill>
                <a:effectLst/>
                <a:uFillTx/>
                <a:latin typeface="Arial"/>
              </a:rPr>
              <a:t>ARTECIP.</a:t>
            </a:r>
            <a:endParaRPr b="0" lang="it-IT" sz="1400" strike="noStrike" u="none">
              <a:solidFill>
                <a:srgbClr val="000000"/>
              </a:solidFill>
              <a:effectLst/>
              <a:uFillTx/>
              <a:latin typeface="Arial"/>
            </a:endParaRPr>
          </a:p>
        </p:txBody>
      </p:sp>
      <p:cxnSp>
        <p:nvCxnSpPr>
          <p:cNvPr id="717" name="AutoShape 21"/>
          <p:cNvCxnSpPr>
            <a:stCxn id="716" idx="3"/>
            <a:endCxn id="715" idx="1"/>
          </p:cNvCxnSpPr>
          <p:nvPr/>
        </p:nvCxnSpPr>
        <p:spPr>
          <a:xfrm>
            <a:off x="6996600" y="2742840"/>
            <a:ext cx="468360" cy="1080"/>
          </a:xfrm>
          <a:prstGeom prst="straightConnector1">
            <a:avLst/>
          </a:prstGeom>
          <a:ln w="9525">
            <a:solidFill>
              <a:srgbClr val="000000"/>
            </a:solidFill>
            <a:round/>
          </a:ln>
        </p:spPr>
      </p:cxnSp>
      <p:cxnSp>
        <p:nvCxnSpPr>
          <p:cNvPr id="718" name="AutoShape 22"/>
          <p:cNvCxnSpPr>
            <a:stCxn id="716" idx="1"/>
          </p:cNvCxnSpPr>
          <p:nvPr/>
        </p:nvCxnSpPr>
        <p:spPr>
          <a:xfrm flipH="1">
            <a:off x="5303520" y="2742840"/>
            <a:ext cx="400680" cy="4320"/>
          </a:xfrm>
          <a:prstGeom prst="straightConnector1">
            <a:avLst/>
          </a:prstGeom>
          <a:ln w="9525">
            <a:solidFill>
              <a:srgbClr val="000000"/>
            </a:solidFill>
            <a:round/>
          </a:ln>
        </p:spPr>
      </p:cxnSp>
      <p:sp>
        <p:nvSpPr>
          <p:cNvPr id="719" name="Rectangle 33"/>
          <p:cNvSpPr/>
          <p:nvPr/>
        </p:nvSpPr>
        <p:spPr>
          <a:xfrm>
            <a:off x="6784200" y="236232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720" name="Rectangle 34"/>
          <p:cNvSpPr/>
          <p:nvPr/>
        </p:nvSpPr>
        <p:spPr>
          <a:xfrm>
            <a:off x="5416200" y="23623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721" name="Oval 46"/>
          <p:cNvSpPr/>
          <p:nvPr/>
        </p:nvSpPr>
        <p:spPr>
          <a:xfrm>
            <a:off x="3579840" y="35164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22" name="Rectangle 47"/>
          <p:cNvSpPr/>
          <p:nvPr/>
        </p:nvSpPr>
        <p:spPr>
          <a:xfrm>
            <a:off x="3051720" y="3197160"/>
            <a:ext cx="1247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Finanziamento</a:t>
            </a:r>
            <a:endParaRPr b="0" lang="it-IT" sz="1200" strike="noStrike" u="none">
              <a:solidFill>
                <a:srgbClr val="000000"/>
              </a:solidFill>
              <a:effectLst/>
              <a:uFillTx/>
              <a:latin typeface="Arial"/>
            </a:endParaRPr>
          </a:p>
        </p:txBody>
      </p:sp>
      <p:sp>
        <p:nvSpPr>
          <p:cNvPr id="723" name="Line 48"/>
          <p:cNvSpPr/>
          <p:nvPr/>
        </p:nvSpPr>
        <p:spPr>
          <a:xfrm>
            <a:off x="3727440" y="358920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724" name="Oval 49"/>
          <p:cNvSpPr/>
          <p:nvPr/>
        </p:nvSpPr>
        <p:spPr>
          <a:xfrm>
            <a:off x="3579840" y="38498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25" name="Rectangle 50"/>
          <p:cNvSpPr/>
          <p:nvPr/>
        </p:nvSpPr>
        <p:spPr>
          <a:xfrm>
            <a:off x="3148560" y="4019400"/>
            <a:ext cx="942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Data inizio</a:t>
            </a:r>
            <a:endParaRPr b="0" lang="it-IT" sz="1200" strike="noStrike" u="none">
              <a:solidFill>
                <a:srgbClr val="000000"/>
              </a:solidFill>
              <a:effectLst/>
              <a:uFillTx/>
              <a:latin typeface="Arial"/>
            </a:endParaRPr>
          </a:p>
        </p:txBody>
      </p:sp>
      <p:sp>
        <p:nvSpPr>
          <p:cNvPr id="726" name="Line 51"/>
          <p:cNvSpPr/>
          <p:nvPr/>
        </p:nvSpPr>
        <p:spPr>
          <a:xfrm>
            <a:off x="3727440" y="3922560"/>
            <a:ext cx="352080" cy="360"/>
          </a:xfrm>
          <a:prstGeom prst="line">
            <a:avLst/>
          </a:prstGeom>
          <a:ln w="9525">
            <a:solidFill>
              <a:srgbClr val="000000"/>
            </a:solidFill>
            <a:round/>
          </a:ln>
        </p:spPr>
        <p:style>
          <a:lnRef idx="0"/>
          <a:fillRef idx="0"/>
          <a:effectRef idx="0"/>
          <a:fontRef idx="minor"/>
        </p:style>
        <p:txBody>
          <a:bodyPr lIns="90000" rIns="90000" tIns="-44640" bIns="-44640" anchor="t">
            <a:noAutofit/>
          </a:bodyPr>
          <a:p>
            <a:endParaRPr b="1" lang="en-GB" sz="2400" strike="noStrike" u="none">
              <a:solidFill>
                <a:schemeClr val="accent1"/>
              </a:solidFill>
              <a:effectLst/>
              <a:uFillTx/>
              <a:latin typeface="Arial"/>
            </a:endParaRPr>
          </a:p>
        </p:txBody>
      </p:sp>
      <p:sp>
        <p:nvSpPr>
          <p:cNvPr id="727" name="Rectangle 52"/>
          <p:cNvSpPr/>
          <p:nvPr/>
        </p:nvSpPr>
        <p:spPr>
          <a:xfrm>
            <a:off x="4979880" y="1771560"/>
            <a:ext cx="8406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Obiettivo</a:t>
            </a:r>
            <a:endParaRPr b="0" lang="it-IT" sz="1200" strike="noStrike" u="none">
              <a:solidFill>
                <a:srgbClr val="000000"/>
              </a:solidFill>
              <a:effectLst/>
              <a:uFillTx/>
              <a:latin typeface="Arial"/>
            </a:endParaRPr>
          </a:p>
        </p:txBody>
      </p:sp>
      <p:sp>
        <p:nvSpPr>
          <p:cNvPr id="728" name="Line 53"/>
          <p:cNvSpPr/>
          <p:nvPr/>
        </p:nvSpPr>
        <p:spPr>
          <a:xfrm>
            <a:off x="5214600" y="2133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29" name="Oval 54"/>
          <p:cNvSpPr/>
          <p:nvPr/>
        </p:nvSpPr>
        <p:spPr>
          <a:xfrm>
            <a:off x="5141880" y="20588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30" name="Rectangle 61"/>
          <p:cNvSpPr/>
          <p:nvPr/>
        </p:nvSpPr>
        <p:spPr>
          <a:xfrm>
            <a:off x="8328960" y="1773360"/>
            <a:ext cx="3924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CV</a:t>
            </a:r>
            <a:endParaRPr b="0" lang="it-IT" sz="1200" strike="noStrike" u="none">
              <a:solidFill>
                <a:srgbClr val="000000"/>
              </a:solidFill>
              <a:effectLst/>
              <a:uFillTx/>
              <a:latin typeface="Arial"/>
            </a:endParaRPr>
          </a:p>
        </p:txBody>
      </p:sp>
      <p:sp>
        <p:nvSpPr>
          <p:cNvPr id="731" name="Line 62"/>
          <p:cNvSpPr/>
          <p:nvPr/>
        </p:nvSpPr>
        <p:spPr>
          <a:xfrm>
            <a:off x="851184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32" name="Oval 63"/>
          <p:cNvSpPr/>
          <p:nvPr/>
        </p:nvSpPr>
        <p:spPr>
          <a:xfrm>
            <a:off x="7799400" y="2060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33" name="Rectangle 64"/>
          <p:cNvSpPr/>
          <p:nvPr/>
        </p:nvSpPr>
        <p:spPr>
          <a:xfrm>
            <a:off x="7543440" y="1773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734" name="Line 65"/>
          <p:cNvSpPr/>
          <p:nvPr/>
        </p:nvSpPr>
        <p:spPr>
          <a:xfrm>
            <a:off x="7872120" y="21351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35" name="Oval 66"/>
          <p:cNvSpPr/>
          <p:nvPr/>
        </p:nvSpPr>
        <p:spPr>
          <a:xfrm>
            <a:off x="8439120" y="2060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36" name="Rectangle 10"/>
          <p:cNvSpPr/>
          <p:nvPr/>
        </p:nvSpPr>
        <p:spPr>
          <a:xfrm>
            <a:off x="4079880" y="3462480"/>
            <a:ext cx="122292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P</a:t>
            </a:r>
            <a:r>
              <a:rPr b="1" lang="it-IT" sz="1400" strike="noStrike" u="none">
                <a:solidFill>
                  <a:srgbClr val="002060"/>
                </a:solidFill>
                <a:effectLst/>
                <a:uFillTx/>
                <a:latin typeface="Arial"/>
              </a:rPr>
              <a:t>ROGETTO</a:t>
            </a:r>
            <a:endParaRPr b="0" lang="it-IT" sz="1400" strike="noStrike" u="none">
              <a:solidFill>
                <a:srgbClr val="000000"/>
              </a:solidFill>
              <a:effectLst/>
              <a:uFillTx/>
              <a:latin typeface="Arial"/>
            </a:endParaRPr>
          </a:p>
          <a:p>
            <a:pPr algn="ctr">
              <a:lnSpc>
                <a:spcPct val="100000"/>
              </a:lnSpc>
            </a:pPr>
            <a:r>
              <a:rPr b="1" lang="it-IT" sz="1400" strike="noStrike" u="none">
                <a:solidFill>
                  <a:srgbClr val="002060"/>
                </a:solidFill>
                <a:effectLst/>
                <a:uFillTx/>
                <a:latin typeface="Arial"/>
              </a:rPr>
              <a:t>ACCETTATO</a:t>
            </a:r>
            <a:endParaRPr b="0" lang="it-IT" sz="1400" strike="noStrike" u="none">
              <a:solidFill>
                <a:srgbClr val="000000"/>
              </a:solidFill>
              <a:effectLst/>
              <a:uFillTx/>
              <a:latin typeface="Arial"/>
            </a:endParaRPr>
          </a:p>
        </p:txBody>
      </p:sp>
    </p:spTree>
  </p:cSld>
  <p:transition spd="med">
    <p:wipe dir="r"/>
  </p:transition>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PlaceHolder 1"/>
          <p:cNvSpPr>
            <a:spLocks noGrp="1"/>
          </p:cNvSpPr>
          <p:nvPr>
            <p:ph type="title"/>
          </p:nvPr>
        </p:nvSpPr>
        <p:spPr>
          <a:xfrm>
            <a:off x="1001880" y="54864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Relazione ternaria</a:t>
            </a:r>
            <a:endParaRPr b="0" lang="it-IT" sz="3200" strike="noStrike" u="none">
              <a:solidFill>
                <a:srgbClr val="000000"/>
              </a:solidFill>
              <a:effectLst/>
              <a:uFillTx/>
              <a:latin typeface="Arial"/>
            </a:endParaRPr>
          </a:p>
        </p:txBody>
      </p:sp>
      <p:sp>
        <p:nvSpPr>
          <p:cNvPr id="738" name="Rectangle 6"/>
          <p:cNvSpPr/>
          <p:nvPr/>
        </p:nvSpPr>
        <p:spPr>
          <a:xfrm>
            <a:off x="7260840" y="271584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O</a:t>
            </a:r>
            <a:r>
              <a:rPr b="1" lang="it-IT" sz="1400" strike="noStrike" u="none">
                <a:solidFill>
                  <a:srgbClr val="002060"/>
                </a:solidFill>
                <a:effectLst/>
                <a:uFillTx/>
                <a:latin typeface="Arial"/>
              </a:rPr>
              <a:t>PERATORE</a:t>
            </a:r>
            <a:endParaRPr b="0" lang="it-IT" sz="1400" strike="noStrike" u="none">
              <a:solidFill>
                <a:srgbClr val="000000"/>
              </a:solidFill>
              <a:effectLst/>
              <a:uFillTx/>
              <a:latin typeface="Arial"/>
            </a:endParaRPr>
          </a:p>
        </p:txBody>
      </p:sp>
      <p:sp>
        <p:nvSpPr>
          <p:cNvPr id="739" name="Rectangle 7"/>
          <p:cNvSpPr/>
          <p:nvPr/>
        </p:nvSpPr>
        <p:spPr>
          <a:xfrm>
            <a:off x="7902000" y="206964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740" name="Line 8"/>
          <p:cNvSpPr/>
          <p:nvPr/>
        </p:nvSpPr>
        <p:spPr>
          <a:xfrm>
            <a:off x="818316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41" name="Oval 9"/>
          <p:cNvSpPr/>
          <p:nvPr/>
        </p:nvSpPr>
        <p:spPr>
          <a:xfrm>
            <a:off x="7480080" y="235692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42" name="Rectangle 10"/>
          <p:cNvSpPr/>
          <p:nvPr/>
        </p:nvSpPr>
        <p:spPr>
          <a:xfrm>
            <a:off x="7183080" y="206964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743" name="Line 11"/>
          <p:cNvSpPr/>
          <p:nvPr/>
        </p:nvSpPr>
        <p:spPr>
          <a:xfrm>
            <a:off x="755280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44" name="Oval 12"/>
          <p:cNvSpPr/>
          <p:nvPr/>
        </p:nvSpPr>
        <p:spPr>
          <a:xfrm>
            <a:off x="8110080" y="23569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45" name="Rectangle 13"/>
          <p:cNvSpPr/>
          <p:nvPr/>
        </p:nvSpPr>
        <p:spPr>
          <a:xfrm>
            <a:off x="10420200" y="271584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EDE</a:t>
            </a:r>
            <a:endParaRPr b="0" lang="it-IT" sz="1400" strike="noStrike" u="none">
              <a:solidFill>
                <a:srgbClr val="000000"/>
              </a:solidFill>
              <a:effectLst/>
              <a:uFillTx/>
              <a:latin typeface="Arial"/>
            </a:endParaRPr>
          </a:p>
        </p:txBody>
      </p:sp>
      <p:cxnSp>
        <p:nvCxnSpPr>
          <p:cNvPr id="746" name="AutoShape 15"/>
          <p:cNvCxnSpPr>
            <a:stCxn id="747" idx="3"/>
            <a:endCxn id="745" idx="1"/>
          </p:cNvCxnSpPr>
          <p:nvPr/>
        </p:nvCxnSpPr>
        <p:spPr>
          <a:xfrm>
            <a:off x="10109520" y="3037680"/>
            <a:ext cx="311040" cy="1080"/>
          </a:xfrm>
          <a:prstGeom prst="straightConnector1">
            <a:avLst/>
          </a:prstGeom>
          <a:ln w="9525">
            <a:solidFill>
              <a:srgbClr val="000000"/>
            </a:solidFill>
            <a:round/>
          </a:ln>
        </p:spPr>
      </p:cxnSp>
      <p:cxnSp>
        <p:nvCxnSpPr>
          <p:cNvPr id="748" name="AutoShape 16"/>
          <p:cNvCxnSpPr>
            <a:stCxn id="747" idx="1"/>
            <a:endCxn id="738" idx="3"/>
          </p:cNvCxnSpPr>
          <p:nvPr/>
        </p:nvCxnSpPr>
        <p:spPr>
          <a:xfrm flipH="1">
            <a:off x="8483760" y="3037680"/>
            <a:ext cx="333360" cy="1080"/>
          </a:xfrm>
          <a:prstGeom prst="straightConnector1">
            <a:avLst/>
          </a:prstGeom>
          <a:ln w="9525">
            <a:solidFill>
              <a:srgbClr val="000000"/>
            </a:solidFill>
            <a:round/>
          </a:ln>
        </p:spPr>
      </p:cxnSp>
      <p:sp>
        <p:nvSpPr>
          <p:cNvPr id="749" name="Rectangle 17"/>
          <p:cNvSpPr/>
          <p:nvPr/>
        </p:nvSpPr>
        <p:spPr>
          <a:xfrm>
            <a:off x="9884520" y="26571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750" name="Rectangle 18"/>
          <p:cNvSpPr/>
          <p:nvPr/>
        </p:nvSpPr>
        <p:spPr>
          <a:xfrm>
            <a:off x="8516160" y="265716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751" name="Rectangle 22"/>
          <p:cNvSpPr/>
          <p:nvPr/>
        </p:nvSpPr>
        <p:spPr>
          <a:xfrm>
            <a:off x="11073240" y="2069640"/>
            <a:ext cx="79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Indirizzo</a:t>
            </a:r>
            <a:endParaRPr b="0" lang="it-IT" sz="1200" strike="noStrike" u="none">
              <a:solidFill>
                <a:srgbClr val="000000"/>
              </a:solidFill>
              <a:effectLst/>
              <a:uFillTx/>
              <a:latin typeface="Arial"/>
            </a:endParaRPr>
          </a:p>
        </p:txBody>
      </p:sp>
      <p:sp>
        <p:nvSpPr>
          <p:cNvPr id="752" name="Line 23"/>
          <p:cNvSpPr/>
          <p:nvPr/>
        </p:nvSpPr>
        <p:spPr>
          <a:xfrm>
            <a:off x="1146744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53" name="Oval 24"/>
          <p:cNvSpPr/>
          <p:nvPr/>
        </p:nvSpPr>
        <p:spPr>
          <a:xfrm>
            <a:off x="10755000" y="235692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54" name="Rectangle 25"/>
          <p:cNvSpPr/>
          <p:nvPr/>
        </p:nvSpPr>
        <p:spPr>
          <a:xfrm>
            <a:off x="10499040" y="206964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755" name="Line 26"/>
          <p:cNvSpPr/>
          <p:nvPr/>
        </p:nvSpPr>
        <p:spPr>
          <a:xfrm>
            <a:off x="10827720" y="24300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56" name="Oval 27"/>
          <p:cNvSpPr/>
          <p:nvPr/>
        </p:nvSpPr>
        <p:spPr>
          <a:xfrm>
            <a:off x="11394720" y="235692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57" name="Rectangle 28"/>
          <p:cNvSpPr/>
          <p:nvPr/>
        </p:nvSpPr>
        <p:spPr>
          <a:xfrm>
            <a:off x="8764200" y="365256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TTIVITA’</a:t>
            </a:r>
            <a:endParaRPr b="0" lang="it-IT" sz="1400" strike="noStrike" u="none">
              <a:solidFill>
                <a:srgbClr val="000000"/>
              </a:solidFill>
              <a:effectLst/>
              <a:uFillTx/>
              <a:latin typeface="Arial"/>
            </a:endParaRPr>
          </a:p>
        </p:txBody>
      </p:sp>
      <p:cxnSp>
        <p:nvCxnSpPr>
          <p:cNvPr id="758" name="AutoShape 29"/>
          <p:cNvCxnSpPr>
            <a:stCxn id="757" idx="0"/>
            <a:endCxn id="747" idx="2"/>
          </p:cNvCxnSpPr>
          <p:nvPr/>
        </p:nvCxnSpPr>
        <p:spPr>
          <a:xfrm flipV="1">
            <a:off x="9462960" y="3432240"/>
            <a:ext cx="720" cy="220680"/>
          </a:xfrm>
          <a:prstGeom prst="straightConnector1">
            <a:avLst/>
          </a:prstGeom>
          <a:ln w="9525">
            <a:solidFill>
              <a:srgbClr val="000000"/>
            </a:solidFill>
            <a:round/>
          </a:ln>
        </p:spPr>
      </p:cxnSp>
      <p:sp>
        <p:nvSpPr>
          <p:cNvPr id="759" name="Rectangle 30"/>
          <p:cNvSpPr/>
          <p:nvPr/>
        </p:nvSpPr>
        <p:spPr>
          <a:xfrm>
            <a:off x="8909640" y="329220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760" name="Rectangle 31"/>
          <p:cNvSpPr/>
          <p:nvPr/>
        </p:nvSpPr>
        <p:spPr>
          <a:xfrm>
            <a:off x="9372240" y="4660560"/>
            <a:ext cx="1136880" cy="272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1200" strike="noStrike" u="none">
                <a:solidFill>
                  <a:srgbClr val="002060"/>
                </a:solidFill>
                <a:effectLst/>
                <a:uFillTx/>
                <a:latin typeface="Arial"/>
              </a:rPr>
              <a:t>Descrizione</a:t>
            </a:r>
            <a:endParaRPr b="0" lang="it-IT" sz="1200" strike="noStrike" u="none">
              <a:solidFill>
                <a:srgbClr val="000000"/>
              </a:solidFill>
              <a:effectLst/>
              <a:uFillTx/>
              <a:latin typeface="Arial"/>
            </a:endParaRPr>
          </a:p>
        </p:txBody>
      </p:sp>
      <p:sp>
        <p:nvSpPr>
          <p:cNvPr id="761" name="Oval 32"/>
          <p:cNvSpPr/>
          <p:nvPr/>
        </p:nvSpPr>
        <p:spPr>
          <a:xfrm>
            <a:off x="8980200" y="45158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62" name="Rectangle 33"/>
          <p:cNvSpPr/>
          <p:nvPr/>
        </p:nvSpPr>
        <p:spPr>
          <a:xfrm>
            <a:off x="8767440" y="4660560"/>
            <a:ext cx="544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Sigla</a:t>
            </a:r>
            <a:endParaRPr b="0" lang="it-IT" sz="1200" strike="noStrike" u="none">
              <a:solidFill>
                <a:srgbClr val="000000"/>
              </a:solidFill>
              <a:effectLst/>
              <a:uFillTx/>
              <a:latin typeface="Arial"/>
            </a:endParaRPr>
          </a:p>
        </p:txBody>
      </p:sp>
      <p:sp>
        <p:nvSpPr>
          <p:cNvPr id="763" name="Line 35"/>
          <p:cNvSpPr/>
          <p:nvPr/>
        </p:nvSpPr>
        <p:spPr>
          <a:xfrm>
            <a:off x="9051480" y="429984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64" name="Line 36"/>
          <p:cNvSpPr/>
          <p:nvPr/>
        </p:nvSpPr>
        <p:spPr>
          <a:xfrm>
            <a:off x="9843480" y="429984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65" name="Oval 34"/>
          <p:cNvSpPr/>
          <p:nvPr/>
        </p:nvSpPr>
        <p:spPr>
          <a:xfrm>
            <a:off x="9772200" y="45158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66" name="Rectangle 37"/>
          <p:cNvSpPr/>
          <p:nvPr/>
        </p:nvSpPr>
        <p:spPr>
          <a:xfrm>
            <a:off x="9127080" y="2068200"/>
            <a:ext cx="662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Durata</a:t>
            </a:r>
            <a:endParaRPr b="0" lang="it-IT" sz="1200" strike="noStrike" u="none">
              <a:solidFill>
                <a:srgbClr val="000000"/>
              </a:solidFill>
              <a:effectLst/>
              <a:uFillTx/>
              <a:latin typeface="Arial"/>
            </a:endParaRPr>
          </a:p>
        </p:txBody>
      </p:sp>
      <p:sp>
        <p:nvSpPr>
          <p:cNvPr id="767" name="Line 38"/>
          <p:cNvSpPr/>
          <p:nvPr/>
        </p:nvSpPr>
        <p:spPr>
          <a:xfrm>
            <a:off x="9467280" y="2428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68" name="Oval 39"/>
          <p:cNvSpPr/>
          <p:nvPr/>
        </p:nvSpPr>
        <p:spPr>
          <a:xfrm>
            <a:off x="9394560" y="23554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47" name="AutoShape 14"/>
          <p:cNvSpPr/>
          <p:nvPr/>
        </p:nvSpPr>
        <p:spPr>
          <a:xfrm>
            <a:off x="8816760" y="264276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400" strike="noStrike" u="none">
                <a:solidFill>
                  <a:srgbClr val="002060"/>
                </a:solidFill>
                <a:effectLst/>
                <a:uFillTx/>
                <a:latin typeface="Arial"/>
              </a:rPr>
              <a:t>I</a:t>
            </a:r>
            <a:r>
              <a:rPr b="1" lang="it-IT" sz="1200" strike="noStrike" u="none">
                <a:solidFill>
                  <a:srgbClr val="002060"/>
                </a:solidFill>
                <a:effectLst/>
                <a:uFillTx/>
                <a:latin typeface="Arial"/>
              </a:rPr>
              <a:t>NTERVENTO</a:t>
            </a:r>
            <a:endParaRPr b="0" lang="it-IT" sz="1200" strike="noStrike" u="none">
              <a:solidFill>
                <a:srgbClr val="000000"/>
              </a:solidFill>
              <a:effectLst/>
              <a:uFillTx/>
              <a:latin typeface="Arial"/>
            </a:endParaRPr>
          </a:p>
        </p:txBody>
      </p:sp>
      <p:sp>
        <p:nvSpPr>
          <p:cNvPr id="769" name=""/>
          <p:cNvSpPr/>
          <p:nvPr/>
        </p:nvSpPr>
        <p:spPr>
          <a:xfrm>
            <a:off x="356040" y="1432800"/>
            <a:ext cx="6409440" cy="44380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Le relazioni che coinvolgono più di 3 entità sono fortemente </a:t>
            </a:r>
            <a:r>
              <a:rPr b="0" i="1" lang="it-IT" sz="1800" strike="noStrike" u="none">
                <a:solidFill>
                  <a:srgbClr val="000000"/>
                </a:solidFill>
                <a:effectLst/>
                <a:uFillTx/>
                <a:latin typeface="Arial"/>
              </a:rPr>
              <a:t>sconsigliate</a:t>
            </a:r>
            <a:r>
              <a:rPr b="0" lang="it-IT" sz="1800" strike="noStrike" u="none">
                <a:solidFill>
                  <a:srgbClr val="000000"/>
                </a:solidFill>
                <a:effectLst/>
                <a:uFillTx/>
                <a:latin typeface="Arial"/>
              </a:rPr>
              <a:t>, perchè tipicamente cercano di rappresentare con un unico costrutto entità tra loro indipendenti.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Nell’esempio a destra, l’uso della relazione ternaria risulta una buona soluzione nel caso in cui:</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Un operatore può effettuare operazioni che consistono in attività diverse svolte in sedi diverse</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In ogni sede, possono operare operatori diversi svolgendo attività diverse</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Le attività possono essere svolte da operatori diversi e in sedi diverse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Se la realtà da modellare non è questa (e.g. ci sono vincoli più stretti sui punti 1,2,3), allora la reificazione di Intervento è necessaria.</a:t>
            </a:r>
            <a:endParaRPr b="0" lang="it-IT" sz="1800" strike="noStrike" u="none">
              <a:solidFill>
                <a:srgbClr val="000000"/>
              </a:solidFill>
              <a:effectLst/>
              <a:uFillTx/>
              <a:latin typeface="Arial"/>
            </a:endParaRPr>
          </a:p>
        </p:txBody>
      </p:sp>
    </p:spTree>
  </p:cSld>
  <p:transition spd="med">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Cos’è la progettazione concettuale</a:t>
            </a:r>
            <a:endParaRPr b="0" lang="it-IT" sz="3200" strike="noStrike" u="none">
              <a:solidFill>
                <a:srgbClr val="000000"/>
              </a:solidFill>
              <a:effectLst/>
              <a:uFillTx/>
              <a:latin typeface="Arial"/>
            </a:endParaRPr>
          </a:p>
        </p:txBody>
      </p:sp>
      <p:sp>
        <p:nvSpPr>
          <p:cNvPr id="157"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Il suo scopo è quello di rappresentare le specifiche informali della realtà di interesse</a:t>
            </a:r>
            <a:endParaRPr b="0" lang="it-IT" sz="2400" strike="noStrike" u="none">
              <a:solidFill>
                <a:srgbClr val="000000"/>
              </a:solidFill>
              <a:effectLst/>
              <a:uFillTx/>
              <a:latin typeface="Arial"/>
            </a:endParaRPr>
          </a:p>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È </a:t>
            </a:r>
            <a:r>
              <a:rPr b="0" i="1" lang="it-IT" sz="2400" strike="noStrike" u="none">
                <a:solidFill>
                  <a:schemeClr val="dk1"/>
                </a:solidFill>
                <a:effectLst/>
                <a:uFillTx/>
                <a:latin typeface="Arial"/>
              </a:rPr>
              <a:t>indipendente</a:t>
            </a:r>
            <a:r>
              <a:rPr b="0" lang="it-IT" sz="2400" strike="noStrike" u="none">
                <a:solidFill>
                  <a:schemeClr val="dk1"/>
                </a:solidFill>
                <a:effectLst/>
                <a:uFillTx/>
                <a:latin typeface="Arial"/>
              </a:rPr>
              <a:t> dai criteri di rappresentazione usati dai DBMS</a:t>
            </a:r>
            <a:endParaRPr b="0" lang="it-IT" sz="2400" strike="noStrike" u="none">
              <a:solidFill>
                <a:srgbClr val="000000"/>
              </a:solidFill>
              <a:effectLst/>
              <a:uFillTx/>
              <a:latin typeface="Arial"/>
            </a:endParaRPr>
          </a:p>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Il prodotto di questa fase viene chiamato </a:t>
            </a:r>
            <a:r>
              <a:rPr b="0" i="1" lang="it-IT" sz="2400" strike="noStrike" u="none">
                <a:solidFill>
                  <a:schemeClr val="dk1"/>
                </a:solidFill>
                <a:effectLst/>
                <a:uFillTx/>
                <a:latin typeface="Arial"/>
              </a:rPr>
              <a:t>modello concettuale</a:t>
            </a:r>
            <a:endParaRPr b="0" lang="it-IT" sz="2400" strike="noStrike" u="none">
              <a:solidFill>
                <a:srgbClr val="000000"/>
              </a:solidFill>
              <a:effectLst/>
              <a:uFillTx/>
              <a:latin typeface="Arial"/>
            </a:endParaRPr>
          </a:p>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In questa fase, il progettista deve rappresentare il </a:t>
            </a:r>
            <a:r>
              <a:rPr b="0" i="1" lang="it-IT" sz="2400" strike="noStrike" u="none">
                <a:solidFill>
                  <a:schemeClr val="dk1"/>
                </a:solidFill>
                <a:effectLst/>
                <a:uFillTx/>
                <a:latin typeface="Arial"/>
              </a:rPr>
              <a:t>contenuto informativo</a:t>
            </a:r>
            <a:r>
              <a:rPr b="0" lang="it-IT" sz="2400" strike="noStrike" u="none">
                <a:solidFill>
                  <a:schemeClr val="dk1"/>
                </a:solidFill>
                <a:effectLst/>
                <a:uFillTx/>
                <a:latin typeface="Arial"/>
              </a:rPr>
              <a:t> della base di dati, senza preoccuparti nè delle modalità di rappresentazione nè dell’efficienza</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0" name="PlaceHolder 1"/>
          <p:cNvSpPr>
            <a:spLocks noGrp="1"/>
          </p:cNvSpPr>
          <p:nvPr>
            <p:ph type="title"/>
          </p:nvPr>
        </p:nvSpPr>
        <p:spPr>
          <a:xfrm>
            <a:off x="1324800" y="54864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Reificazione di relazione ternaria</a:t>
            </a:r>
            <a:endParaRPr b="0" lang="it-IT" sz="3200" strike="noStrike" u="none">
              <a:solidFill>
                <a:srgbClr val="000000"/>
              </a:solidFill>
              <a:effectLst/>
              <a:uFillTx/>
              <a:latin typeface="Arial"/>
            </a:endParaRPr>
          </a:p>
        </p:txBody>
      </p:sp>
      <p:sp>
        <p:nvSpPr>
          <p:cNvPr id="771" name="Rectangle 3"/>
          <p:cNvSpPr/>
          <p:nvPr/>
        </p:nvSpPr>
        <p:spPr>
          <a:xfrm>
            <a:off x="4741200" y="270756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O</a:t>
            </a:r>
            <a:r>
              <a:rPr b="1" lang="it-IT" sz="1400" strike="noStrike" u="none">
                <a:solidFill>
                  <a:srgbClr val="002060"/>
                </a:solidFill>
                <a:effectLst/>
                <a:uFillTx/>
                <a:latin typeface="Arial"/>
              </a:rPr>
              <a:t>PERATORE</a:t>
            </a:r>
            <a:endParaRPr b="0" lang="it-IT" sz="1400" strike="noStrike" u="none">
              <a:solidFill>
                <a:srgbClr val="000000"/>
              </a:solidFill>
              <a:effectLst/>
              <a:uFillTx/>
              <a:latin typeface="Arial"/>
            </a:endParaRPr>
          </a:p>
        </p:txBody>
      </p:sp>
      <p:sp>
        <p:nvSpPr>
          <p:cNvPr id="772" name="Rectangle 4"/>
          <p:cNvSpPr/>
          <p:nvPr/>
        </p:nvSpPr>
        <p:spPr>
          <a:xfrm>
            <a:off x="5382000" y="20613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773" name="Line 5"/>
          <p:cNvSpPr/>
          <p:nvPr/>
        </p:nvSpPr>
        <p:spPr>
          <a:xfrm>
            <a:off x="5663160" y="24217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74" name="Oval 6"/>
          <p:cNvSpPr/>
          <p:nvPr/>
        </p:nvSpPr>
        <p:spPr>
          <a:xfrm>
            <a:off x="4960080" y="2348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75" name="Rectangle 7"/>
          <p:cNvSpPr/>
          <p:nvPr/>
        </p:nvSpPr>
        <p:spPr>
          <a:xfrm>
            <a:off x="4663440" y="206136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776" name="Line 8"/>
          <p:cNvSpPr/>
          <p:nvPr/>
        </p:nvSpPr>
        <p:spPr>
          <a:xfrm>
            <a:off x="5032800" y="24217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77" name="Oval 9"/>
          <p:cNvSpPr/>
          <p:nvPr/>
        </p:nvSpPr>
        <p:spPr>
          <a:xfrm>
            <a:off x="5590440" y="2348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78" name="Rectangle 10"/>
          <p:cNvSpPr/>
          <p:nvPr/>
        </p:nvSpPr>
        <p:spPr>
          <a:xfrm>
            <a:off x="10552680" y="269316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EDE</a:t>
            </a:r>
            <a:endParaRPr b="0" lang="it-IT" sz="1400" strike="noStrike" u="none">
              <a:solidFill>
                <a:srgbClr val="000000"/>
              </a:solidFill>
              <a:effectLst/>
              <a:uFillTx/>
              <a:latin typeface="Arial"/>
            </a:endParaRPr>
          </a:p>
        </p:txBody>
      </p:sp>
      <p:cxnSp>
        <p:nvCxnSpPr>
          <p:cNvPr id="779" name="AutoShape 11"/>
          <p:cNvCxnSpPr>
            <a:stCxn id="780" idx="3"/>
            <a:endCxn id="778" idx="1"/>
          </p:cNvCxnSpPr>
          <p:nvPr/>
        </p:nvCxnSpPr>
        <p:spPr>
          <a:xfrm flipV="1">
            <a:off x="8926200" y="3015720"/>
            <a:ext cx="1626840" cy="2160"/>
          </a:xfrm>
          <a:prstGeom prst="straightConnector1">
            <a:avLst/>
          </a:prstGeom>
          <a:ln w="9525">
            <a:solidFill>
              <a:srgbClr val="000000"/>
            </a:solidFill>
            <a:round/>
          </a:ln>
        </p:spPr>
      </p:cxnSp>
      <p:cxnSp>
        <p:nvCxnSpPr>
          <p:cNvPr id="781" name="AutoShape 12"/>
          <p:cNvCxnSpPr>
            <a:stCxn id="780" idx="1"/>
            <a:endCxn id="771" idx="3"/>
          </p:cNvCxnSpPr>
          <p:nvPr/>
        </p:nvCxnSpPr>
        <p:spPr>
          <a:xfrm flipH="1">
            <a:off x="5964120" y="3017520"/>
            <a:ext cx="1596600" cy="12960"/>
          </a:xfrm>
          <a:prstGeom prst="straightConnector1">
            <a:avLst/>
          </a:prstGeom>
          <a:ln w="9525">
            <a:solidFill>
              <a:srgbClr val="000000"/>
            </a:solidFill>
            <a:round/>
          </a:ln>
        </p:spPr>
      </p:cxnSp>
      <p:sp>
        <p:nvSpPr>
          <p:cNvPr id="782" name="Rectangle 13"/>
          <p:cNvSpPr/>
          <p:nvPr/>
        </p:nvSpPr>
        <p:spPr>
          <a:xfrm>
            <a:off x="8929440" y="25520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783" name="Rectangle 14"/>
          <p:cNvSpPr/>
          <p:nvPr/>
        </p:nvSpPr>
        <p:spPr>
          <a:xfrm>
            <a:off x="5977080" y="25502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784" name="Rectangle 15"/>
          <p:cNvSpPr/>
          <p:nvPr/>
        </p:nvSpPr>
        <p:spPr>
          <a:xfrm>
            <a:off x="11206080" y="2046960"/>
            <a:ext cx="79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Indirizzo</a:t>
            </a:r>
            <a:endParaRPr b="0" lang="it-IT" sz="1200" strike="noStrike" u="none">
              <a:solidFill>
                <a:srgbClr val="000000"/>
              </a:solidFill>
              <a:effectLst/>
              <a:uFillTx/>
              <a:latin typeface="Arial"/>
            </a:endParaRPr>
          </a:p>
        </p:txBody>
      </p:sp>
      <p:sp>
        <p:nvSpPr>
          <p:cNvPr id="785" name="Line 16"/>
          <p:cNvSpPr/>
          <p:nvPr/>
        </p:nvSpPr>
        <p:spPr>
          <a:xfrm>
            <a:off x="11600280" y="24073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86" name="Oval 17"/>
          <p:cNvSpPr/>
          <p:nvPr/>
        </p:nvSpPr>
        <p:spPr>
          <a:xfrm>
            <a:off x="10887840" y="23346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87" name="Rectangle 18"/>
          <p:cNvSpPr/>
          <p:nvPr/>
        </p:nvSpPr>
        <p:spPr>
          <a:xfrm>
            <a:off x="10631880" y="204696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788" name="Line 19"/>
          <p:cNvSpPr/>
          <p:nvPr/>
        </p:nvSpPr>
        <p:spPr>
          <a:xfrm>
            <a:off x="10960560" y="24073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89" name="Oval 20"/>
          <p:cNvSpPr/>
          <p:nvPr/>
        </p:nvSpPr>
        <p:spPr>
          <a:xfrm>
            <a:off x="11527560" y="23346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90" name="Rectangle 21"/>
          <p:cNvSpPr/>
          <p:nvPr/>
        </p:nvSpPr>
        <p:spPr>
          <a:xfrm>
            <a:off x="7560360" y="450756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TTIVITA’</a:t>
            </a:r>
            <a:endParaRPr b="0" lang="it-IT" sz="1400" strike="noStrike" u="none">
              <a:solidFill>
                <a:srgbClr val="000000"/>
              </a:solidFill>
              <a:effectLst/>
              <a:uFillTx/>
              <a:latin typeface="Arial"/>
            </a:endParaRPr>
          </a:p>
        </p:txBody>
      </p:sp>
      <p:cxnSp>
        <p:nvCxnSpPr>
          <p:cNvPr id="791" name="AutoShape 22"/>
          <p:cNvCxnSpPr>
            <a:stCxn id="790" idx="0"/>
            <a:endCxn id="780" idx="2"/>
          </p:cNvCxnSpPr>
          <p:nvPr/>
        </p:nvCxnSpPr>
        <p:spPr>
          <a:xfrm flipH="1" flipV="1">
            <a:off x="8243280" y="3340080"/>
            <a:ext cx="16200" cy="1167840"/>
          </a:xfrm>
          <a:prstGeom prst="straightConnector1">
            <a:avLst/>
          </a:prstGeom>
          <a:ln w="9525">
            <a:solidFill>
              <a:srgbClr val="000000"/>
            </a:solidFill>
            <a:round/>
          </a:ln>
        </p:spPr>
      </p:cxnSp>
      <p:sp>
        <p:nvSpPr>
          <p:cNvPr id="792" name="Rectangle 23"/>
          <p:cNvSpPr/>
          <p:nvPr/>
        </p:nvSpPr>
        <p:spPr>
          <a:xfrm>
            <a:off x="7641000" y="414252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793" name="Rectangle 24"/>
          <p:cNvSpPr/>
          <p:nvPr/>
        </p:nvSpPr>
        <p:spPr>
          <a:xfrm>
            <a:off x="8168400" y="5515920"/>
            <a:ext cx="97380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1200" strike="noStrike" u="none">
                <a:solidFill>
                  <a:srgbClr val="002060"/>
                </a:solidFill>
                <a:effectLst/>
                <a:uFillTx/>
                <a:latin typeface="Arial"/>
              </a:rPr>
              <a:t>Descrizione</a:t>
            </a:r>
            <a:endParaRPr b="0" lang="it-IT" sz="1200" strike="noStrike" u="none">
              <a:solidFill>
                <a:srgbClr val="000000"/>
              </a:solidFill>
              <a:effectLst/>
              <a:uFillTx/>
              <a:latin typeface="Arial"/>
            </a:endParaRPr>
          </a:p>
        </p:txBody>
      </p:sp>
      <p:sp>
        <p:nvSpPr>
          <p:cNvPr id="794" name="Oval 25"/>
          <p:cNvSpPr/>
          <p:nvPr/>
        </p:nvSpPr>
        <p:spPr>
          <a:xfrm>
            <a:off x="7776360" y="537120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95" name="Rectangle 26"/>
          <p:cNvSpPr/>
          <p:nvPr/>
        </p:nvSpPr>
        <p:spPr>
          <a:xfrm>
            <a:off x="7563600" y="5515920"/>
            <a:ext cx="544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Sigla</a:t>
            </a:r>
            <a:endParaRPr b="0" lang="it-IT" sz="1200" strike="noStrike" u="none">
              <a:solidFill>
                <a:srgbClr val="000000"/>
              </a:solidFill>
              <a:effectLst/>
              <a:uFillTx/>
              <a:latin typeface="Arial"/>
            </a:endParaRPr>
          </a:p>
        </p:txBody>
      </p:sp>
      <p:sp>
        <p:nvSpPr>
          <p:cNvPr id="796" name="Line 27"/>
          <p:cNvSpPr/>
          <p:nvPr/>
        </p:nvSpPr>
        <p:spPr>
          <a:xfrm>
            <a:off x="7847640" y="5155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97" name="Line 28"/>
          <p:cNvSpPr/>
          <p:nvPr/>
        </p:nvSpPr>
        <p:spPr>
          <a:xfrm>
            <a:off x="8639640" y="5155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798" name="Oval 29"/>
          <p:cNvSpPr/>
          <p:nvPr/>
        </p:nvSpPr>
        <p:spPr>
          <a:xfrm>
            <a:off x="8568360" y="5371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799" name="Rectangle 30"/>
          <p:cNvSpPr/>
          <p:nvPr/>
        </p:nvSpPr>
        <p:spPr>
          <a:xfrm>
            <a:off x="7923240" y="2059920"/>
            <a:ext cx="662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Durata</a:t>
            </a:r>
            <a:endParaRPr b="0" lang="it-IT" sz="1200" strike="noStrike" u="none">
              <a:solidFill>
                <a:srgbClr val="000000"/>
              </a:solidFill>
              <a:effectLst/>
              <a:uFillTx/>
              <a:latin typeface="Arial"/>
            </a:endParaRPr>
          </a:p>
        </p:txBody>
      </p:sp>
      <p:sp>
        <p:nvSpPr>
          <p:cNvPr id="800" name="Line 31"/>
          <p:cNvSpPr/>
          <p:nvPr/>
        </p:nvSpPr>
        <p:spPr>
          <a:xfrm>
            <a:off x="8263440" y="241992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01" name="Oval 32"/>
          <p:cNvSpPr/>
          <p:nvPr/>
        </p:nvSpPr>
        <p:spPr>
          <a:xfrm>
            <a:off x="8190720" y="234720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02" name="AutoShape 34"/>
          <p:cNvSpPr/>
          <p:nvPr/>
        </p:nvSpPr>
        <p:spPr>
          <a:xfrm>
            <a:off x="6076080" y="26312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O-I</a:t>
            </a:r>
            <a:endParaRPr b="0" lang="it-IT" sz="1600" strike="noStrike" u="none">
              <a:solidFill>
                <a:srgbClr val="000000"/>
              </a:solidFill>
              <a:effectLst/>
              <a:uFillTx/>
              <a:latin typeface="Arial"/>
            </a:endParaRPr>
          </a:p>
        </p:txBody>
      </p:sp>
      <p:sp>
        <p:nvSpPr>
          <p:cNvPr id="803" name="AutoShape 35"/>
          <p:cNvSpPr/>
          <p:nvPr/>
        </p:nvSpPr>
        <p:spPr>
          <a:xfrm>
            <a:off x="7607880" y="354240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I-A</a:t>
            </a:r>
            <a:endParaRPr b="0" lang="it-IT" sz="1600" strike="noStrike" u="none">
              <a:solidFill>
                <a:srgbClr val="000000"/>
              </a:solidFill>
              <a:effectLst/>
              <a:uFillTx/>
              <a:latin typeface="Arial"/>
            </a:endParaRPr>
          </a:p>
        </p:txBody>
      </p:sp>
      <p:sp>
        <p:nvSpPr>
          <p:cNvPr id="804" name="AutoShape 36"/>
          <p:cNvSpPr/>
          <p:nvPr/>
        </p:nvSpPr>
        <p:spPr>
          <a:xfrm>
            <a:off x="9071640" y="261684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I-S</a:t>
            </a:r>
            <a:endParaRPr b="0" lang="it-IT" sz="1600" strike="noStrike" u="none">
              <a:solidFill>
                <a:srgbClr val="000000"/>
              </a:solidFill>
              <a:effectLst/>
              <a:uFillTx/>
              <a:latin typeface="Arial"/>
            </a:endParaRPr>
          </a:p>
        </p:txBody>
      </p:sp>
      <p:sp>
        <p:nvSpPr>
          <p:cNvPr id="780" name="Rectangle 37"/>
          <p:cNvSpPr/>
          <p:nvPr/>
        </p:nvSpPr>
        <p:spPr>
          <a:xfrm>
            <a:off x="7560360" y="2694960"/>
            <a:ext cx="136584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I</a:t>
            </a:r>
            <a:r>
              <a:rPr b="1" lang="it-IT" sz="1400" strike="noStrike" u="none">
                <a:solidFill>
                  <a:srgbClr val="002060"/>
                </a:solidFill>
                <a:effectLst/>
                <a:uFillTx/>
                <a:latin typeface="Arial"/>
              </a:rPr>
              <a:t>NTERVENTO</a:t>
            </a:r>
            <a:endParaRPr b="0" lang="it-IT" sz="1400" strike="noStrike" u="none">
              <a:solidFill>
                <a:srgbClr val="000000"/>
              </a:solidFill>
              <a:effectLst/>
              <a:uFillTx/>
              <a:latin typeface="Arial"/>
            </a:endParaRPr>
          </a:p>
        </p:txBody>
      </p:sp>
      <p:sp>
        <p:nvSpPr>
          <p:cNvPr id="805" name="Rectangle 38"/>
          <p:cNvSpPr/>
          <p:nvPr/>
        </p:nvSpPr>
        <p:spPr>
          <a:xfrm>
            <a:off x="10009440" y="255024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806" name="Rectangle 39"/>
          <p:cNvSpPr/>
          <p:nvPr/>
        </p:nvSpPr>
        <p:spPr>
          <a:xfrm>
            <a:off x="6984720" y="255024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807" name="Rectangle 40"/>
          <p:cNvSpPr/>
          <p:nvPr/>
        </p:nvSpPr>
        <p:spPr>
          <a:xfrm>
            <a:off x="7632720" y="341568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808" name="Oval 42"/>
          <p:cNvSpPr/>
          <p:nvPr/>
        </p:nvSpPr>
        <p:spPr>
          <a:xfrm>
            <a:off x="7595280" y="3415680"/>
            <a:ext cx="68760" cy="67320"/>
          </a:xfrm>
          <a:prstGeom prst="ellipse">
            <a:avLst/>
          </a:prstGeom>
          <a:noFill/>
          <a:ln w="9525">
            <a:solidFill>
              <a:srgbClr val="eaeaea"/>
            </a:solidFill>
            <a:round/>
          </a:ln>
        </p:spPr>
        <p:style>
          <a:lnRef idx="0"/>
          <a:fillRef idx="0"/>
          <a:effectRef idx="0"/>
          <a:fontRef idx="minor"/>
        </p:style>
        <p:txBody>
          <a:bodyPr wrap="none" lIns="90000" rIns="90000" tIns="4320" bIns="4320" anchor="ctr">
            <a:noAutofit/>
          </a:bodyPr>
          <a:p>
            <a:pPr>
              <a:lnSpc>
                <a:spcPct val="100000"/>
              </a:lnSpc>
            </a:pPr>
            <a:endParaRPr b="1" lang="en-GB" sz="2400" strike="noStrike" u="none">
              <a:solidFill>
                <a:srgbClr val="002060"/>
              </a:solidFill>
              <a:effectLst/>
              <a:uFillTx/>
              <a:latin typeface="Arial"/>
            </a:endParaRPr>
          </a:p>
        </p:txBody>
      </p:sp>
      <p:cxnSp>
        <p:nvCxnSpPr>
          <p:cNvPr id="809" name="AutoShape 43"/>
          <p:cNvCxnSpPr>
            <a:stCxn id="810" idx="4"/>
            <a:endCxn id="808" idx="2"/>
          </p:cNvCxnSpPr>
          <p:nvPr/>
        </p:nvCxnSpPr>
        <p:spPr>
          <a:xfrm flipH="1" rot="16200000">
            <a:off x="7250400" y="3104640"/>
            <a:ext cx="540360" cy="150120"/>
          </a:xfrm>
          <a:prstGeom prst="curvedConnector2">
            <a:avLst/>
          </a:prstGeom>
          <a:ln w="9525">
            <a:solidFill>
              <a:srgbClr val="000000"/>
            </a:solidFill>
            <a:round/>
          </a:ln>
        </p:spPr>
      </p:cxnSp>
      <p:cxnSp>
        <p:nvCxnSpPr>
          <p:cNvPr id="811" name="AutoShape 44"/>
          <p:cNvCxnSpPr>
            <a:stCxn id="808" idx="2"/>
            <a:endCxn id="812" idx="6"/>
          </p:cNvCxnSpPr>
          <p:nvPr/>
        </p:nvCxnSpPr>
        <p:spPr>
          <a:xfrm>
            <a:off x="7595280" y="3449520"/>
            <a:ext cx="1310760" cy="1800"/>
          </a:xfrm>
          <a:prstGeom prst="straightConnector1">
            <a:avLst/>
          </a:prstGeom>
          <a:ln w="9525">
            <a:solidFill>
              <a:srgbClr val="000000"/>
            </a:solidFill>
            <a:round/>
          </a:ln>
        </p:spPr>
      </p:cxnSp>
      <p:sp>
        <p:nvSpPr>
          <p:cNvPr id="813" name="Oval 45"/>
          <p:cNvSpPr/>
          <p:nvPr/>
        </p:nvSpPr>
        <p:spPr>
          <a:xfrm>
            <a:off x="7412760" y="299016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814" name="Oval 46"/>
          <p:cNvSpPr/>
          <p:nvPr/>
        </p:nvSpPr>
        <p:spPr>
          <a:xfrm>
            <a:off x="8209800" y="34106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812" name="Oval 47"/>
          <p:cNvSpPr/>
          <p:nvPr/>
        </p:nvSpPr>
        <p:spPr>
          <a:xfrm>
            <a:off x="8836920" y="341568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cxnSp>
        <p:nvCxnSpPr>
          <p:cNvPr id="815" name="AutoShape 48"/>
          <p:cNvCxnSpPr>
            <a:stCxn id="816" idx="4"/>
            <a:endCxn id="812" idx="6"/>
          </p:cNvCxnSpPr>
          <p:nvPr/>
        </p:nvCxnSpPr>
        <p:spPr>
          <a:xfrm rot="5400000">
            <a:off x="8689680" y="3126960"/>
            <a:ext cx="540000" cy="108720"/>
          </a:xfrm>
          <a:prstGeom prst="curvedConnector2">
            <a:avLst/>
          </a:prstGeom>
          <a:ln w="9525">
            <a:solidFill>
              <a:srgbClr val="000000"/>
            </a:solidFill>
            <a:round/>
          </a:ln>
        </p:spPr>
      </p:cxnSp>
      <p:sp>
        <p:nvSpPr>
          <p:cNvPr id="816" name="Oval 50"/>
          <p:cNvSpPr/>
          <p:nvPr/>
        </p:nvSpPr>
        <p:spPr>
          <a:xfrm>
            <a:off x="8979480" y="2840760"/>
            <a:ext cx="68760" cy="70560"/>
          </a:xfrm>
          <a:prstGeom prst="ellipse">
            <a:avLst/>
          </a:prstGeom>
          <a:noFill/>
          <a:ln w="9525">
            <a:solidFill>
              <a:srgbClr val="eaeaea"/>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817" name="Oval 51"/>
          <p:cNvSpPr/>
          <p:nvPr/>
        </p:nvSpPr>
        <p:spPr>
          <a:xfrm>
            <a:off x="8974800" y="2980440"/>
            <a:ext cx="68760" cy="70560"/>
          </a:xfrm>
          <a:prstGeom prst="ellipse">
            <a:avLst/>
          </a:prstGeom>
          <a:solidFill>
            <a:schemeClr val="tx1"/>
          </a:solidFill>
          <a:ln w="9525">
            <a:solidFill>
              <a:srgbClr val="000000"/>
            </a:solidFill>
            <a:round/>
          </a:ln>
        </p:spPr>
        <p:style>
          <a:lnRef idx="0"/>
          <a:fillRef idx="0"/>
          <a:effectRef idx="0"/>
          <a:fontRef idx="minor"/>
        </p:style>
        <p:txBody>
          <a:bodyPr wrap="none" lIns="90000" rIns="90000" tIns="6840" bIns="6840" anchor="ctr">
            <a:noAutofit/>
          </a:bodyPr>
          <a:p>
            <a:pPr>
              <a:lnSpc>
                <a:spcPct val="100000"/>
              </a:lnSpc>
            </a:pPr>
            <a:endParaRPr b="1" lang="en-GB" sz="2400" strike="noStrike" u="none">
              <a:solidFill>
                <a:srgbClr val="002060"/>
              </a:solidFill>
              <a:effectLst/>
              <a:uFillTx/>
              <a:latin typeface="Arial"/>
            </a:endParaRPr>
          </a:p>
        </p:txBody>
      </p:sp>
      <p:sp>
        <p:nvSpPr>
          <p:cNvPr id="810" name="Oval 52"/>
          <p:cNvSpPr/>
          <p:nvPr/>
        </p:nvSpPr>
        <p:spPr>
          <a:xfrm>
            <a:off x="7374600" y="27676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18" name=""/>
          <p:cNvSpPr/>
          <p:nvPr/>
        </p:nvSpPr>
        <p:spPr>
          <a:xfrm>
            <a:off x="66240" y="993960"/>
            <a:ext cx="4570560" cy="53989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Il nuovo schema modella esattamente la situazione dello schema originario perchè </a:t>
            </a:r>
            <a:r>
              <a:rPr b="0" i="1" lang="it-IT" sz="1800" strike="noStrike" u="none">
                <a:solidFill>
                  <a:srgbClr val="000000"/>
                </a:solidFill>
                <a:effectLst/>
                <a:uFillTx/>
                <a:latin typeface="Arial"/>
              </a:rPr>
              <a:t>la nuova entità risulta identificata da tutte le entità originarie.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Cambiando opportunamente l’identificazione, siamo però in grado di modellare con questo pattern altre situazioni per le quali la relazione ternaria </a:t>
            </a:r>
            <a:r>
              <a:rPr b="0" lang="it-IT" sz="1800" strike="noStrike" u="sng">
                <a:solidFill>
                  <a:srgbClr val="000000"/>
                </a:solidFill>
                <a:effectLst/>
                <a:uFillTx/>
                <a:latin typeface="Arial"/>
              </a:rPr>
              <a:t>non</a:t>
            </a:r>
            <a:r>
              <a:rPr b="0" lang="it-IT" sz="1800" strike="noStrike" u="none">
                <a:solidFill>
                  <a:srgbClr val="000000"/>
                </a:solidFill>
                <a:effectLst/>
                <a:uFillTx/>
                <a:latin typeface="Arial"/>
              </a:rPr>
              <a:t> sarebbe corretta.</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Esempio:</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i="1" lang="it-IT" sz="1800" strike="noStrike" u="none">
                <a:solidFill>
                  <a:srgbClr val="000000"/>
                </a:solidFill>
                <a:effectLst/>
                <a:uFillTx/>
                <a:latin typeface="Arial"/>
              </a:rPr>
              <a:t>“in ogni sede ogni operatore svolge sempre la stessa attività”</a:t>
            </a:r>
            <a:r>
              <a:rPr b="0" lang="it-IT" sz="1800" strike="noStrike" u="none">
                <a:solidFill>
                  <a:srgbClr val="000000"/>
                </a:solidFill>
                <a:effectLst/>
                <a:uFillTx/>
                <a:latin typeface="Arial"/>
              </a:rPr>
              <a:t>: identificatore Sede-Operatore</a:t>
            </a:r>
            <a:r>
              <a:rPr b="0" i="1"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i="1" lang="it-IT" sz="1800" strike="noStrike" u="none">
                <a:solidFill>
                  <a:srgbClr val="000000"/>
                </a:solidFill>
                <a:effectLst/>
                <a:uFillTx/>
                <a:latin typeface="Arial"/>
              </a:rPr>
              <a:t>“in ogni sede ogni attività viene svolta sempre dallo stesso operatore”:</a:t>
            </a:r>
            <a:r>
              <a:rPr b="0" lang="it-IT" sz="1800" strike="noStrike" u="none">
                <a:solidFill>
                  <a:srgbClr val="000000"/>
                </a:solidFill>
                <a:effectLst/>
                <a:uFillTx/>
                <a:latin typeface="Arial"/>
              </a:rPr>
              <a:t> identificatore Attività-Sede.</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i="1" lang="it-IT" sz="1800" strike="noStrike" u="none">
                <a:solidFill>
                  <a:srgbClr val="000000"/>
                </a:solidFill>
                <a:effectLst/>
                <a:uFillTx/>
                <a:latin typeface="Arial"/>
              </a:rPr>
              <a:t>“ogni operatore svolge ogni attività in una sola sede”:</a:t>
            </a:r>
            <a:r>
              <a:rPr b="0" lang="it-IT" sz="1800" strike="noStrike" u="none">
                <a:solidFill>
                  <a:srgbClr val="000000"/>
                </a:solidFill>
                <a:effectLst/>
                <a:uFillTx/>
                <a:latin typeface="Arial"/>
              </a:rPr>
              <a:t> identificatore Operatore-Attività.</a:t>
            </a:r>
            <a:endParaRPr b="0" lang="it-IT" sz="1800" strike="noStrike" u="none">
              <a:solidFill>
                <a:srgbClr val="000000"/>
              </a:solidFill>
              <a:effectLst/>
              <a:uFillTx/>
              <a:latin typeface="Arial"/>
            </a:endParaRPr>
          </a:p>
        </p:txBody>
      </p:sp>
    </p:spTree>
  </p:cSld>
  <p:transition spd="med">
    <p:wipe dir="r"/>
  </p:transition>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9"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Reificazione di relazione ternaria 2</a:t>
            </a:r>
            <a:endParaRPr b="0" lang="it-IT" sz="3200" strike="noStrike" u="none">
              <a:solidFill>
                <a:srgbClr val="000000"/>
              </a:solidFill>
              <a:effectLst/>
              <a:uFillTx/>
              <a:latin typeface="Arial"/>
            </a:endParaRPr>
          </a:p>
        </p:txBody>
      </p:sp>
      <p:sp>
        <p:nvSpPr>
          <p:cNvPr id="820" name="Rectangle 3"/>
          <p:cNvSpPr/>
          <p:nvPr/>
        </p:nvSpPr>
        <p:spPr>
          <a:xfrm>
            <a:off x="2629080" y="2649600"/>
            <a:ext cx="12229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O</a:t>
            </a:r>
            <a:r>
              <a:rPr b="1" lang="it-IT" sz="1400" strike="noStrike" u="none">
                <a:solidFill>
                  <a:srgbClr val="002060"/>
                </a:solidFill>
                <a:effectLst/>
                <a:uFillTx/>
                <a:latin typeface="Arial"/>
              </a:rPr>
              <a:t>PERATORE</a:t>
            </a:r>
            <a:endParaRPr b="0" lang="it-IT" sz="1400" strike="noStrike" u="none">
              <a:solidFill>
                <a:srgbClr val="000000"/>
              </a:solidFill>
              <a:effectLst/>
              <a:uFillTx/>
              <a:latin typeface="Arial"/>
            </a:endParaRPr>
          </a:p>
        </p:txBody>
      </p:sp>
      <p:sp>
        <p:nvSpPr>
          <p:cNvPr id="821" name="Rectangle 4"/>
          <p:cNvSpPr/>
          <p:nvPr/>
        </p:nvSpPr>
        <p:spPr>
          <a:xfrm>
            <a:off x="3269880" y="20034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822" name="Line 5"/>
          <p:cNvSpPr/>
          <p:nvPr/>
        </p:nvSpPr>
        <p:spPr>
          <a:xfrm>
            <a:off x="3551040" y="23637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23" name="Oval 6"/>
          <p:cNvSpPr/>
          <p:nvPr/>
        </p:nvSpPr>
        <p:spPr>
          <a:xfrm>
            <a:off x="2847960" y="229068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24" name="Rectangle 7"/>
          <p:cNvSpPr/>
          <p:nvPr/>
        </p:nvSpPr>
        <p:spPr>
          <a:xfrm>
            <a:off x="2551320" y="2003400"/>
            <a:ext cx="6879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Codice</a:t>
            </a:r>
            <a:endParaRPr b="0" lang="it-IT" sz="1200" strike="noStrike" u="none">
              <a:solidFill>
                <a:srgbClr val="000000"/>
              </a:solidFill>
              <a:effectLst/>
              <a:uFillTx/>
              <a:latin typeface="Arial"/>
            </a:endParaRPr>
          </a:p>
        </p:txBody>
      </p:sp>
      <p:sp>
        <p:nvSpPr>
          <p:cNvPr id="825" name="Line 8"/>
          <p:cNvSpPr/>
          <p:nvPr/>
        </p:nvSpPr>
        <p:spPr>
          <a:xfrm>
            <a:off x="2920680" y="23637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26" name="Oval 9"/>
          <p:cNvSpPr/>
          <p:nvPr/>
        </p:nvSpPr>
        <p:spPr>
          <a:xfrm>
            <a:off x="3478320" y="22906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27" name="Rectangle 10"/>
          <p:cNvSpPr/>
          <p:nvPr/>
        </p:nvSpPr>
        <p:spPr>
          <a:xfrm>
            <a:off x="8440560" y="2635200"/>
            <a:ext cx="1397520" cy="645120"/>
          </a:xfrm>
          <a:prstGeom prst="rect">
            <a:avLst/>
          </a:prstGeom>
          <a:no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S</a:t>
            </a:r>
            <a:r>
              <a:rPr b="1" lang="it-IT" sz="1400" strike="noStrike" u="none">
                <a:solidFill>
                  <a:srgbClr val="002060"/>
                </a:solidFill>
                <a:effectLst/>
                <a:uFillTx/>
                <a:latin typeface="Arial"/>
              </a:rPr>
              <a:t>EDE</a:t>
            </a:r>
            <a:endParaRPr b="0" lang="it-IT" sz="1400" strike="noStrike" u="none">
              <a:solidFill>
                <a:srgbClr val="000000"/>
              </a:solidFill>
              <a:effectLst/>
              <a:uFillTx/>
              <a:latin typeface="Arial"/>
            </a:endParaRPr>
          </a:p>
        </p:txBody>
      </p:sp>
      <p:cxnSp>
        <p:nvCxnSpPr>
          <p:cNvPr id="828" name="AutoShape 11"/>
          <p:cNvCxnSpPr>
            <a:stCxn id="829" idx="3"/>
            <a:endCxn id="827" idx="1"/>
          </p:cNvCxnSpPr>
          <p:nvPr/>
        </p:nvCxnSpPr>
        <p:spPr>
          <a:xfrm flipV="1">
            <a:off x="6814080" y="2957760"/>
            <a:ext cx="1626840" cy="2160"/>
          </a:xfrm>
          <a:prstGeom prst="straightConnector1">
            <a:avLst/>
          </a:prstGeom>
          <a:ln w="9525">
            <a:solidFill>
              <a:srgbClr val="000000"/>
            </a:solidFill>
            <a:round/>
          </a:ln>
        </p:spPr>
      </p:cxnSp>
      <p:cxnSp>
        <p:nvCxnSpPr>
          <p:cNvPr id="830" name="AutoShape 12"/>
          <p:cNvCxnSpPr>
            <a:stCxn id="829" idx="1"/>
            <a:endCxn id="820" idx="3"/>
          </p:cNvCxnSpPr>
          <p:nvPr/>
        </p:nvCxnSpPr>
        <p:spPr>
          <a:xfrm flipH="1">
            <a:off x="3852000" y="2959560"/>
            <a:ext cx="1596600" cy="12960"/>
          </a:xfrm>
          <a:prstGeom prst="straightConnector1">
            <a:avLst/>
          </a:prstGeom>
          <a:ln w="9525">
            <a:solidFill>
              <a:srgbClr val="000000"/>
            </a:solidFill>
            <a:round/>
          </a:ln>
        </p:spPr>
      </p:cxnSp>
      <p:sp>
        <p:nvSpPr>
          <p:cNvPr id="831" name="Rectangle 13"/>
          <p:cNvSpPr/>
          <p:nvPr/>
        </p:nvSpPr>
        <p:spPr>
          <a:xfrm>
            <a:off x="6817320" y="248616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832" name="Rectangle 14"/>
          <p:cNvSpPr/>
          <p:nvPr/>
        </p:nvSpPr>
        <p:spPr>
          <a:xfrm>
            <a:off x="3864960" y="249228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833" name="Rectangle 15"/>
          <p:cNvSpPr/>
          <p:nvPr/>
        </p:nvSpPr>
        <p:spPr>
          <a:xfrm>
            <a:off x="9093960" y="1989000"/>
            <a:ext cx="79812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Indirizzo</a:t>
            </a:r>
            <a:endParaRPr b="0" lang="it-IT" sz="1200" strike="noStrike" u="none">
              <a:solidFill>
                <a:srgbClr val="000000"/>
              </a:solidFill>
              <a:effectLst/>
              <a:uFillTx/>
              <a:latin typeface="Arial"/>
            </a:endParaRPr>
          </a:p>
        </p:txBody>
      </p:sp>
      <p:sp>
        <p:nvSpPr>
          <p:cNvPr id="834" name="Line 16"/>
          <p:cNvSpPr/>
          <p:nvPr/>
        </p:nvSpPr>
        <p:spPr>
          <a:xfrm>
            <a:off x="948816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35" name="Oval 17"/>
          <p:cNvSpPr/>
          <p:nvPr/>
        </p:nvSpPr>
        <p:spPr>
          <a:xfrm>
            <a:off x="8775720" y="2276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36" name="Rectangle 18"/>
          <p:cNvSpPr/>
          <p:nvPr/>
        </p:nvSpPr>
        <p:spPr>
          <a:xfrm>
            <a:off x="8519760" y="1989000"/>
            <a:ext cx="6033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Nome</a:t>
            </a:r>
            <a:endParaRPr b="0" lang="it-IT" sz="1200" strike="noStrike" u="none">
              <a:solidFill>
                <a:srgbClr val="000000"/>
              </a:solidFill>
              <a:effectLst/>
              <a:uFillTx/>
              <a:latin typeface="Arial"/>
            </a:endParaRPr>
          </a:p>
        </p:txBody>
      </p:sp>
      <p:sp>
        <p:nvSpPr>
          <p:cNvPr id="837" name="Line 19"/>
          <p:cNvSpPr/>
          <p:nvPr/>
        </p:nvSpPr>
        <p:spPr>
          <a:xfrm>
            <a:off x="884844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38" name="Oval 20"/>
          <p:cNvSpPr/>
          <p:nvPr/>
        </p:nvSpPr>
        <p:spPr>
          <a:xfrm>
            <a:off x="9415440" y="2276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39" name="Rectangle 30"/>
          <p:cNvSpPr/>
          <p:nvPr/>
        </p:nvSpPr>
        <p:spPr>
          <a:xfrm>
            <a:off x="7268400" y="1924200"/>
            <a:ext cx="66276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Durata</a:t>
            </a:r>
            <a:endParaRPr b="0" lang="it-IT" sz="1200" strike="noStrike" u="none">
              <a:solidFill>
                <a:srgbClr val="000000"/>
              </a:solidFill>
              <a:effectLst/>
              <a:uFillTx/>
              <a:latin typeface="Arial"/>
            </a:endParaRPr>
          </a:p>
        </p:txBody>
      </p:sp>
      <p:sp>
        <p:nvSpPr>
          <p:cNvPr id="840" name="Line 31"/>
          <p:cNvSpPr/>
          <p:nvPr/>
        </p:nvSpPr>
        <p:spPr>
          <a:xfrm>
            <a:off x="7608600" y="228420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41" name="Oval 32"/>
          <p:cNvSpPr/>
          <p:nvPr/>
        </p:nvSpPr>
        <p:spPr>
          <a:xfrm>
            <a:off x="7535880" y="221148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42" name="AutoShape 33"/>
          <p:cNvSpPr/>
          <p:nvPr/>
        </p:nvSpPr>
        <p:spPr>
          <a:xfrm>
            <a:off x="3963960" y="257328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O-S</a:t>
            </a:r>
            <a:endParaRPr b="0" lang="it-IT" sz="1600" strike="noStrike" u="none">
              <a:solidFill>
                <a:srgbClr val="000000"/>
              </a:solidFill>
              <a:effectLst/>
              <a:uFillTx/>
              <a:latin typeface="Arial"/>
            </a:endParaRPr>
          </a:p>
        </p:txBody>
      </p:sp>
      <p:sp>
        <p:nvSpPr>
          <p:cNvPr id="843" name="AutoShape 35"/>
          <p:cNvSpPr/>
          <p:nvPr/>
        </p:nvSpPr>
        <p:spPr>
          <a:xfrm>
            <a:off x="6959520" y="2558880"/>
            <a:ext cx="1292760" cy="789480"/>
          </a:xfrm>
          <a:prstGeom prst="diamond">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1600" strike="noStrike" u="none">
                <a:solidFill>
                  <a:srgbClr val="002060"/>
                </a:solidFill>
                <a:effectLst/>
                <a:uFillTx/>
                <a:latin typeface="Arial"/>
              </a:rPr>
              <a:t>S-I</a:t>
            </a:r>
            <a:endParaRPr b="0" lang="it-IT" sz="1600" strike="noStrike" u="none">
              <a:solidFill>
                <a:srgbClr val="000000"/>
              </a:solidFill>
              <a:effectLst/>
              <a:uFillTx/>
              <a:latin typeface="Arial"/>
            </a:endParaRPr>
          </a:p>
        </p:txBody>
      </p:sp>
      <p:sp>
        <p:nvSpPr>
          <p:cNvPr id="829" name="Rectangle 36"/>
          <p:cNvSpPr/>
          <p:nvPr/>
        </p:nvSpPr>
        <p:spPr>
          <a:xfrm>
            <a:off x="5448240" y="2637000"/>
            <a:ext cx="1365840" cy="645120"/>
          </a:xfrm>
          <a:prstGeom prst="rect">
            <a:avLst/>
          </a:prstGeom>
          <a:solidFill>
            <a:schemeClr val="bg1"/>
          </a:solidFill>
          <a:ln w="9525">
            <a:solidFill>
              <a:srgbClr val="000000"/>
            </a:solidFill>
            <a:miter/>
          </a:ln>
        </p:spPr>
        <p:style>
          <a:lnRef idx="0"/>
          <a:fillRef idx="0"/>
          <a:effectRef idx="0"/>
          <a:fontRef idx="minor"/>
        </p:style>
        <p:txBody>
          <a:bodyPr wrap="none" lIns="90000" rIns="90000" tIns="45000" bIns="45000" anchor="ctr">
            <a:noAutofit/>
          </a:bodyPr>
          <a:p>
            <a:pPr algn="ctr">
              <a:lnSpc>
                <a:spcPct val="100000"/>
              </a:lnSpc>
            </a:pPr>
            <a:r>
              <a:rPr b="1" lang="it-IT" sz="2000" strike="noStrike" u="none">
                <a:solidFill>
                  <a:srgbClr val="002060"/>
                </a:solidFill>
                <a:effectLst/>
                <a:uFillTx/>
                <a:latin typeface="Arial"/>
              </a:rPr>
              <a:t>A</a:t>
            </a:r>
            <a:r>
              <a:rPr b="1" lang="it-IT" sz="1400" strike="noStrike" u="none">
                <a:solidFill>
                  <a:srgbClr val="002060"/>
                </a:solidFill>
                <a:effectLst/>
                <a:uFillTx/>
                <a:latin typeface="Arial"/>
              </a:rPr>
              <a:t>TTIVITA’</a:t>
            </a:r>
            <a:endParaRPr b="0" lang="it-IT" sz="1400" strike="noStrike" u="none">
              <a:solidFill>
                <a:srgbClr val="000000"/>
              </a:solidFill>
              <a:effectLst/>
              <a:uFillTx/>
              <a:latin typeface="Arial"/>
            </a:endParaRPr>
          </a:p>
        </p:txBody>
      </p:sp>
      <p:sp>
        <p:nvSpPr>
          <p:cNvPr id="844" name="Rectangle 37"/>
          <p:cNvSpPr/>
          <p:nvPr/>
        </p:nvSpPr>
        <p:spPr>
          <a:xfrm>
            <a:off x="7897320" y="2492280"/>
            <a:ext cx="5194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(1,N)</a:t>
            </a:r>
            <a:endParaRPr b="0" lang="it-IT" sz="1200" strike="noStrike" u="none">
              <a:solidFill>
                <a:srgbClr val="000000"/>
              </a:solidFill>
              <a:effectLst/>
              <a:uFillTx/>
              <a:latin typeface="Arial"/>
            </a:endParaRPr>
          </a:p>
        </p:txBody>
      </p:sp>
      <p:sp>
        <p:nvSpPr>
          <p:cNvPr id="845" name="Rectangle 38"/>
          <p:cNvSpPr/>
          <p:nvPr/>
        </p:nvSpPr>
        <p:spPr>
          <a:xfrm>
            <a:off x="4872600" y="2492280"/>
            <a:ext cx="49320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(1,1)</a:t>
            </a:r>
            <a:endParaRPr b="0" lang="it-IT" sz="1200" strike="noStrike" u="none">
              <a:solidFill>
                <a:srgbClr val="000000"/>
              </a:solidFill>
              <a:effectLst/>
              <a:uFillTx/>
              <a:latin typeface="Arial"/>
            </a:endParaRPr>
          </a:p>
        </p:txBody>
      </p:sp>
      <p:sp>
        <p:nvSpPr>
          <p:cNvPr id="846" name="Rectangle 50"/>
          <p:cNvSpPr/>
          <p:nvPr/>
        </p:nvSpPr>
        <p:spPr>
          <a:xfrm>
            <a:off x="5955480" y="1989000"/>
            <a:ext cx="1036800" cy="2718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Descrizione</a:t>
            </a:r>
            <a:endParaRPr b="0" lang="it-IT" sz="1200" strike="noStrike" u="none">
              <a:solidFill>
                <a:srgbClr val="000000"/>
              </a:solidFill>
              <a:effectLst/>
              <a:uFillTx/>
              <a:latin typeface="Arial"/>
            </a:endParaRPr>
          </a:p>
        </p:txBody>
      </p:sp>
      <p:sp>
        <p:nvSpPr>
          <p:cNvPr id="847" name="Line 51"/>
          <p:cNvSpPr/>
          <p:nvPr/>
        </p:nvSpPr>
        <p:spPr>
          <a:xfrm>
            <a:off x="642456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48" name="Oval 52"/>
          <p:cNvSpPr/>
          <p:nvPr/>
        </p:nvSpPr>
        <p:spPr>
          <a:xfrm>
            <a:off x="5711760" y="2276640"/>
            <a:ext cx="141840" cy="141840"/>
          </a:xfrm>
          <a:prstGeom prst="ellipse">
            <a:avLst/>
          </a:prstGeom>
          <a:solidFill>
            <a:schemeClr val="tx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49" name="Rectangle 53"/>
          <p:cNvSpPr/>
          <p:nvPr/>
        </p:nvSpPr>
        <p:spPr>
          <a:xfrm>
            <a:off x="5523120" y="1989000"/>
            <a:ext cx="544680" cy="272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1200" strike="noStrike" u="none">
                <a:solidFill>
                  <a:srgbClr val="002060"/>
                </a:solidFill>
                <a:effectLst/>
                <a:uFillTx/>
                <a:latin typeface="Arial"/>
              </a:rPr>
              <a:t>Sigla</a:t>
            </a:r>
            <a:endParaRPr b="0" lang="it-IT" sz="1200" strike="noStrike" u="none">
              <a:solidFill>
                <a:srgbClr val="000000"/>
              </a:solidFill>
              <a:effectLst/>
              <a:uFillTx/>
              <a:latin typeface="Arial"/>
            </a:endParaRPr>
          </a:p>
        </p:txBody>
      </p:sp>
      <p:sp>
        <p:nvSpPr>
          <p:cNvPr id="850" name="Line 54"/>
          <p:cNvSpPr/>
          <p:nvPr/>
        </p:nvSpPr>
        <p:spPr>
          <a:xfrm>
            <a:off x="5784840" y="2349360"/>
            <a:ext cx="360" cy="287280"/>
          </a:xfrm>
          <a:prstGeom prst="line">
            <a:avLst/>
          </a:prstGeom>
          <a:ln w="9525">
            <a:solidFill>
              <a:srgbClr val="000000"/>
            </a:solidFill>
            <a:round/>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851" name="Oval 55"/>
          <p:cNvSpPr/>
          <p:nvPr/>
        </p:nvSpPr>
        <p:spPr>
          <a:xfrm>
            <a:off x="6351480" y="2276640"/>
            <a:ext cx="141840" cy="141840"/>
          </a:xfrm>
          <a:prstGeom prst="ellipse">
            <a:avLst/>
          </a:prstGeom>
          <a:solidFill>
            <a:schemeClr val="bg1"/>
          </a:solidFill>
          <a:ln w="9525">
            <a:solidFill>
              <a:srgbClr val="000000"/>
            </a:solidFill>
            <a:round/>
          </a:ln>
        </p:spPr>
        <p:style>
          <a:lnRef idx="0"/>
          <a:fillRef idx="0"/>
          <a:effectRef idx="0"/>
          <a:fontRef idx="minor"/>
        </p:style>
        <p:txBody>
          <a:bodyPr wrap="none" lIns="90000" rIns="90000" tIns="45000" bIns="45000" anchor="ctr">
            <a:noAutofit/>
          </a:bodyPr>
          <a:p>
            <a:pPr>
              <a:lnSpc>
                <a:spcPct val="100000"/>
              </a:lnSpc>
            </a:pPr>
            <a:endParaRPr b="1" lang="en-GB" sz="2400" strike="noStrike" u="none">
              <a:solidFill>
                <a:srgbClr val="002060"/>
              </a:solidFill>
              <a:effectLst/>
              <a:uFillTx/>
              <a:latin typeface="Arial"/>
            </a:endParaRPr>
          </a:p>
        </p:txBody>
      </p:sp>
      <p:sp>
        <p:nvSpPr>
          <p:cNvPr id="852" name=""/>
          <p:cNvSpPr/>
          <p:nvPr/>
        </p:nvSpPr>
        <p:spPr>
          <a:xfrm>
            <a:off x="794880" y="3951000"/>
            <a:ext cx="10252440" cy="1895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Ogni attività viene svolta in una sola sede da un solo operatore.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Lo schema, in questo caso, si semplifica perchè il legame tra l’attività e la sede si può rappresentare separamente da quello tra l’attività e l’operatore.</a:t>
            </a:r>
            <a:endParaRPr b="0" lang="it-IT" sz="1800" strike="noStrike" u="none">
              <a:solidFill>
                <a:srgbClr val="000000"/>
              </a:solidFill>
              <a:effectLst/>
              <a:uFillTx/>
              <a:latin typeface="Arial"/>
            </a:endParaRPr>
          </a:p>
        </p:txBody>
      </p:sp>
    </p:spTree>
  </p:cSld>
  <p:transition spd="med">
    <p:wipe dir="r"/>
  </p:transition>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3"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Strategie di progetto</a:t>
            </a:r>
            <a:endParaRPr b="0" lang="it-IT" sz="3200" strike="noStrike" u="none">
              <a:solidFill>
                <a:srgbClr val="000000"/>
              </a:solidFill>
              <a:effectLst/>
              <a:uFillTx/>
              <a:latin typeface="Arial"/>
            </a:endParaRPr>
          </a:p>
        </p:txBody>
      </p:sp>
      <p:sp>
        <p:nvSpPr>
          <p:cNvPr id="854"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en-US" sz="2800" strike="noStrike" u="none">
                <a:solidFill>
                  <a:schemeClr val="dk1"/>
                </a:solidFill>
                <a:effectLst/>
                <a:uFillTx/>
                <a:latin typeface="Arial"/>
              </a:rPr>
              <a:t>Lo sviluppo di uno </a:t>
            </a:r>
            <a:r>
              <a:rPr b="0" i="1" lang="en-US" sz="2800" strike="noStrike" u="none">
                <a:solidFill>
                  <a:schemeClr val="dk1"/>
                </a:solidFill>
                <a:effectLst/>
                <a:uFillTx/>
                <a:latin typeface="Arial"/>
              </a:rPr>
              <a:t>schema concettuale</a:t>
            </a:r>
            <a:r>
              <a:rPr b="0" lang="en-US" sz="2800" strike="noStrike" u="none">
                <a:solidFill>
                  <a:schemeClr val="dk1"/>
                </a:solidFill>
                <a:effectLst/>
                <a:uFillTx/>
                <a:latin typeface="Arial"/>
              </a:rPr>
              <a:t> a partire dalle sue </a:t>
            </a:r>
            <a:r>
              <a:rPr b="0" i="1" lang="en-US" sz="2800" strike="noStrike" u="none">
                <a:solidFill>
                  <a:schemeClr val="dk1"/>
                </a:solidFill>
                <a:effectLst/>
                <a:uFillTx/>
                <a:latin typeface="Arial"/>
              </a:rPr>
              <a:t>specifiche</a:t>
            </a:r>
            <a:r>
              <a:rPr b="0" lang="en-US" sz="2800" strike="noStrike" u="none">
                <a:solidFill>
                  <a:schemeClr val="dk1"/>
                </a:solidFill>
                <a:effectLst/>
                <a:uFillTx/>
                <a:latin typeface="Arial"/>
              </a:rPr>
              <a:t> può essere considerato a tutti gli effetti un processo di ingegnerizzazione.</a:t>
            </a:r>
            <a:endParaRPr b="0" lang="it-IT" sz="2800" strike="noStrike" u="none">
              <a:solidFill>
                <a:srgbClr val="000000"/>
              </a:solidFill>
              <a:effectLst/>
              <a:uFillTx/>
              <a:latin typeface="Arial"/>
            </a:endParaRPr>
          </a:p>
          <a:p>
            <a:pPr marL="287280" indent="-287280">
              <a:lnSpc>
                <a:spcPct val="100000"/>
              </a:lnSpc>
              <a:spcBef>
                <a:spcPts val="561"/>
              </a:spcBef>
              <a:buClr>
                <a:srgbClr val="000000"/>
              </a:buClr>
              <a:buFont typeface="Symbol"/>
              <a:buChar char=""/>
            </a:pPr>
            <a:r>
              <a:rPr b="0" lang="en-US" sz="2800" strike="noStrike" u="none">
                <a:solidFill>
                  <a:schemeClr val="dk1"/>
                </a:solidFill>
                <a:effectLst/>
                <a:uFillTx/>
                <a:latin typeface="Arial"/>
              </a:rPr>
              <a:t>Strategie:</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top-down</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bottom-up</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inside-out</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5" name="PlaceHolder 1"/>
          <p:cNvSpPr>
            <a:spLocks noGrp="1"/>
          </p:cNvSpPr>
          <p:nvPr>
            <p:ph type="title"/>
          </p:nvPr>
        </p:nvSpPr>
        <p:spPr>
          <a:xfrm>
            <a:off x="1082520" y="54900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Strategia top-down</a:t>
            </a:r>
            <a:endParaRPr b="0" lang="it-IT" sz="3200" strike="noStrike" u="none">
              <a:solidFill>
                <a:srgbClr val="000000"/>
              </a:solidFill>
              <a:effectLst/>
              <a:uFillTx/>
              <a:latin typeface="Arial"/>
            </a:endParaRPr>
          </a:p>
        </p:txBody>
      </p:sp>
      <p:pic>
        <p:nvPicPr>
          <p:cNvPr id="856" name="" descr=""/>
          <p:cNvPicPr/>
          <p:nvPr/>
        </p:nvPicPr>
        <p:blipFill>
          <a:blip r:embed="rId1"/>
          <a:stretch/>
        </p:blipFill>
        <p:spPr>
          <a:xfrm>
            <a:off x="0" y="1074240"/>
            <a:ext cx="4935960" cy="5349960"/>
          </a:xfrm>
          <a:prstGeom prst="rect">
            <a:avLst/>
          </a:prstGeom>
          <a:noFill/>
          <a:ln w="0">
            <a:noFill/>
          </a:ln>
        </p:spPr>
      </p:pic>
      <p:sp>
        <p:nvSpPr>
          <p:cNvPr id="857" name=""/>
          <p:cNvSpPr/>
          <p:nvPr/>
        </p:nvSpPr>
        <p:spPr>
          <a:xfrm>
            <a:off x="5334120" y="2508120"/>
            <a:ext cx="6793200" cy="38962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Lo schema concettuale viene prodotto mediante una serie di </a:t>
            </a:r>
            <a:r>
              <a:rPr b="0" i="1" lang="it-IT" sz="2100" strike="noStrike" u="none">
                <a:solidFill>
                  <a:srgbClr val="000000"/>
                </a:solidFill>
                <a:effectLst/>
                <a:uFillTx/>
                <a:latin typeface="Arial"/>
              </a:rPr>
              <a:t>raffinamenti</a:t>
            </a:r>
            <a:r>
              <a:rPr b="0" lang="it-IT" sz="2100" strike="noStrike" u="none">
                <a:solidFill>
                  <a:srgbClr val="000000"/>
                </a:solidFill>
                <a:effectLst/>
                <a:uFillTx/>
                <a:latin typeface="Arial"/>
              </a:rPr>
              <a:t> successivi, a partire da uno </a:t>
            </a:r>
            <a:r>
              <a:rPr b="0" i="1" lang="it-IT" sz="2100" strike="noStrike" u="none">
                <a:solidFill>
                  <a:srgbClr val="000000"/>
                </a:solidFill>
                <a:effectLst/>
                <a:uFillTx/>
                <a:latin typeface="Arial"/>
              </a:rPr>
              <a:t>schema iniziale</a:t>
            </a:r>
            <a:r>
              <a:rPr b="0" lang="it-IT" sz="2100" strike="noStrike" u="none">
                <a:solidFill>
                  <a:srgbClr val="000000"/>
                </a:solidFill>
                <a:effectLst/>
                <a:uFillTx/>
                <a:latin typeface="Arial"/>
              </a:rPr>
              <a:t> che descrive tutte le specifiche con </a:t>
            </a:r>
            <a:r>
              <a:rPr b="0" lang="it-IT" sz="2100" strike="noStrike" u="sng">
                <a:solidFill>
                  <a:srgbClr val="000000"/>
                </a:solidFill>
                <a:effectLst/>
                <a:uFillTx/>
                <a:latin typeface="Arial"/>
              </a:rPr>
              <a:t>pochi</a:t>
            </a:r>
            <a:r>
              <a:rPr b="0" lang="it-IT" sz="2100" strike="noStrike" u="none">
                <a:solidFill>
                  <a:srgbClr val="000000"/>
                </a:solidFill>
                <a:effectLst/>
                <a:uFillTx/>
                <a:latin typeface="Arial"/>
              </a:rPr>
              <a:t> concetti </a:t>
            </a:r>
            <a:r>
              <a:rPr b="0" lang="it-IT" sz="2100" strike="noStrike" u="sng">
                <a:solidFill>
                  <a:srgbClr val="000000"/>
                </a:solidFill>
                <a:effectLst/>
                <a:uFillTx/>
                <a:latin typeface="Arial"/>
              </a:rPr>
              <a:t>molto</a:t>
            </a:r>
            <a:r>
              <a:rPr b="0" lang="it-IT" sz="2100" strike="noStrike" u="none">
                <a:solidFill>
                  <a:srgbClr val="000000"/>
                </a:solidFill>
                <a:effectLst/>
                <a:uFillTx/>
                <a:latin typeface="Arial"/>
              </a:rPr>
              <a:t> astratti.</a:t>
            </a:r>
            <a:endParaRPr b="0" lang="it-IT" sz="21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Lo schema viene poi raffinato mediante opportune trasformazioni (chiamate </a:t>
            </a:r>
            <a:r>
              <a:rPr b="0" i="1" lang="it-IT" sz="2100" strike="noStrike" u="sng">
                <a:solidFill>
                  <a:srgbClr val="000000"/>
                </a:solidFill>
                <a:effectLst/>
                <a:uFillTx/>
                <a:latin typeface="Arial"/>
              </a:rPr>
              <a:t>primitive di trasformazione top-down</a:t>
            </a:r>
            <a:r>
              <a:rPr b="0" lang="it-IT" sz="2100" strike="noStrike" u="none">
                <a:solidFill>
                  <a:srgbClr val="000000"/>
                </a:solidFill>
                <a:effectLst/>
                <a:uFillTx/>
                <a:latin typeface="Arial"/>
              </a:rPr>
              <a:t>) che aumentano il dettaglio dei vari concetti.</a:t>
            </a:r>
            <a:endParaRPr b="0" lang="it-IT" sz="21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Ogni livello (vedi figura a sinistra) descrive le medesime informazioni a un diverso livello di dettaglio: </a:t>
            </a:r>
            <a:r>
              <a:rPr b="0" i="1" lang="it-IT" sz="2100" strike="noStrike" u="none">
                <a:solidFill>
                  <a:srgbClr val="000000"/>
                </a:solidFill>
                <a:effectLst/>
                <a:uFillTx/>
                <a:latin typeface="Arial"/>
              </a:rPr>
              <a:t>tutte le informazioni presenti nello schema finale sono presenti a ogni livello di raffinamento.</a:t>
            </a:r>
            <a:endParaRPr b="0" lang="it-IT" sz="2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8" name="PlaceHolder 1"/>
          <p:cNvSpPr>
            <a:spLocks noGrp="1"/>
          </p:cNvSpPr>
          <p:nvPr>
            <p:ph type="title"/>
          </p:nvPr>
        </p:nvSpPr>
        <p:spPr>
          <a:xfrm>
            <a:off x="1175040" y="630000"/>
            <a:ext cx="92221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Primitive di raffinamento top-down</a:t>
            </a:r>
            <a:endParaRPr b="0" lang="it-IT" sz="3200" strike="noStrike" u="none">
              <a:solidFill>
                <a:srgbClr val="000000"/>
              </a:solidFill>
              <a:effectLst/>
              <a:uFillTx/>
              <a:latin typeface="Arial"/>
            </a:endParaRPr>
          </a:p>
        </p:txBody>
      </p:sp>
      <p:sp>
        <p:nvSpPr>
          <p:cNvPr id="859" name=""/>
          <p:cNvSpPr/>
          <p:nvPr/>
        </p:nvSpPr>
        <p:spPr>
          <a:xfrm>
            <a:off x="357120" y="1896840"/>
            <a:ext cx="5396400" cy="39121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OpenSymbol"/>
              <a:buAutoNum type="arabicParenR"/>
            </a:pPr>
            <a:r>
              <a:rPr b="0" lang="it-IT" sz="2100" strike="noStrike" u="none">
                <a:solidFill>
                  <a:srgbClr val="000000"/>
                </a:solidFill>
                <a:effectLst/>
                <a:uFillTx/>
                <a:latin typeface="Arial"/>
              </a:rPr>
              <a:t>Definizione degli attributi di un’entità o di una relazione. E.g.: la specifica, per una entità Persona, di tutti gli attributi di interesse:</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Codice Fiscale</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Cognome</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Età</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Sesso</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Città di nascita</a:t>
            </a:r>
            <a:endParaRPr b="0" lang="it-IT" sz="2100" strike="noStrike" u="none">
              <a:solidFill>
                <a:srgbClr val="000000"/>
              </a:solidFill>
              <a:effectLst/>
              <a:uFillTx/>
              <a:latin typeface="Arial"/>
            </a:endParaRPr>
          </a:p>
          <a:p>
            <a:pPr marL="216000" indent="-216000">
              <a:lnSpc>
                <a:spcPct val="100000"/>
              </a:lnSpc>
              <a:buClr>
                <a:srgbClr val="000000"/>
              </a:buClr>
              <a:buFont typeface="OpenSymbol"/>
              <a:buAutoNum type="arabicParenR"/>
            </a:pPr>
            <a:r>
              <a:rPr b="0" lang="it-IT" sz="2100" strike="noStrike" u="none">
                <a:solidFill>
                  <a:srgbClr val="000000"/>
                </a:solidFill>
                <a:effectLst/>
                <a:uFillTx/>
                <a:latin typeface="Arial"/>
              </a:rPr>
              <a:t>Reificazione di un attributo o di un’entità.</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Esempio: figura a destra</a:t>
            </a:r>
            <a:endParaRPr b="0" lang="it-IT" sz="2100" strike="noStrike" u="none">
              <a:solidFill>
                <a:srgbClr val="000000"/>
              </a:solidFill>
              <a:effectLst/>
              <a:uFillTx/>
              <a:latin typeface="Arial"/>
            </a:endParaRPr>
          </a:p>
        </p:txBody>
      </p:sp>
      <p:pic>
        <p:nvPicPr>
          <p:cNvPr id="860" name="" descr=""/>
          <p:cNvPicPr/>
          <p:nvPr/>
        </p:nvPicPr>
        <p:blipFill>
          <a:blip r:embed="rId1"/>
          <a:stretch/>
        </p:blipFill>
        <p:spPr>
          <a:xfrm>
            <a:off x="6351480" y="2095200"/>
            <a:ext cx="5166720" cy="3515400"/>
          </a:xfrm>
          <a:prstGeom prst="rect">
            <a:avLst/>
          </a:prstGeom>
          <a:noFill/>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1" name="PlaceHolder 1"/>
          <p:cNvSpPr>
            <a:spLocks noGrp="1"/>
          </p:cNvSpPr>
          <p:nvPr>
            <p:ph type="title"/>
          </p:nvPr>
        </p:nvSpPr>
        <p:spPr>
          <a:xfrm>
            <a:off x="1175040" y="630000"/>
            <a:ext cx="92221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Primitive di raffinamento top-down</a:t>
            </a:r>
            <a:endParaRPr b="0" lang="it-IT" sz="3200" strike="noStrike" u="none">
              <a:solidFill>
                <a:srgbClr val="000000"/>
              </a:solidFill>
              <a:effectLst/>
              <a:uFillTx/>
              <a:latin typeface="Arial"/>
            </a:endParaRPr>
          </a:p>
        </p:txBody>
      </p:sp>
      <p:sp>
        <p:nvSpPr>
          <p:cNvPr id="862" name=""/>
          <p:cNvSpPr/>
          <p:nvPr/>
        </p:nvSpPr>
        <p:spPr>
          <a:xfrm>
            <a:off x="357120" y="1896840"/>
            <a:ext cx="5396400" cy="39121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Font typeface="OpenSymbol"/>
              <a:buAutoNum type="arabicParenR" startAt="3"/>
            </a:pPr>
            <a:r>
              <a:rPr b="0" lang="it-IT" sz="2100" strike="noStrike" u="none">
                <a:solidFill>
                  <a:srgbClr val="000000"/>
                </a:solidFill>
                <a:effectLst/>
                <a:uFillTx/>
                <a:latin typeface="Arial"/>
              </a:rPr>
              <a:t> Decomposizione di una relazione in due relazioni distinte.</a:t>
            </a: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impego corrente</a:t>
            </a:r>
            <a:br>
              <a:rPr sz="2100"/>
            </a:b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vs</a:t>
            </a:r>
            <a:br>
              <a:rPr sz="2100"/>
            </a:b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impiego passato</a:t>
            </a:r>
            <a:endParaRPr b="0" lang="it-IT" sz="2100" strike="noStrike" u="none">
              <a:solidFill>
                <a:srgbClr val="000000"/>
              </a:solidFill>
              <a:effectLst/>
              <a:uFillTx/>
              <a:latin typeface="Arial"/>
            </a:endParaRPr>
          </a:p>
          <a:p>
            <a:pPr marL="216000" indent="-216000">
              <a:lnSpc>
                <a:spcPct val="100000"/>
              </a:lnSpc>
              <a:buClr>
                <a:srgbClr val="000000"/>
              </a:buClr>
              <a:buFont typeface="OpenSymbol"/>
              <a:buAutoNum type="arabicParenR" startAt="3"/>
            </a:pPr>
            <a:r>
              <a:rPr b="0" lang="it-IT" sz="2100" strike="noStrike" u="none">
                <a:solidFill>
                  <a:srgbClr val="000000"/>
                </a:solidFill>
                <a:effectLst/>
                <a:uFillTx/>
                <a:latin typeface="Arial"/>
              </a:rPr>
              <a:t> Trasformazione di un’entità in una gerarchia di generalizzazione:</a:t>
            </a: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anagrafico azienda</a:t>
            </a: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 anagrafico storico</a:t>
            </a: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	</a:t>
            </a:r>
            <a:r>
              <a:rPr b="0" lang="it-IT" sz="2100" strike="noStrike" u="none">
                <a:solidFill>
                  <a:srgbClr val="000000"/>
                </a:solidFill>
                <a:effectLst/>
                <a:uFillTx/>
                <a:latin typeface="Arial"/>
              </a:rPr>
              <a:t>- anagrafico corrente</a:t>
            </a: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	</a:t>
            </a:r>
            <a:endParaRPr b="0" lang="it-IT" sz="2100" strike="noStrike" u="none">
              <a:solidFill>
                <a:srgbClr val="000000"/>
              </a:solidFill>
              <a:effectLst/>
              <a:uFillTx/>
              <a:latin typeface="Arial"/>
            </a:endParaRPr>
          </a:p>
        </p:txBody>
      </p:sp>
      <p:pic>
        <p:nvPicPr>
          <p:cNvPr id="863" name="" descr=""/>
          <p:cNvPicPr/>
          <p:nvPr/>
        </p:nvPicPr>
        <p:blipFill>
          <a:blip r:embed="rId1"/>
          <a:stretch/>
        </p:blipFill>
        <p:spPr>
          <a:xfrm>
            <a:off x="5747040" y="1101240"/>
            <a:ext cx="6444000" cy="2667600"/>
          </a:xfrm>
          <a:prstGeom prst="rect">
            <a:avLst/>
          </a:prstGeom>
          <a:noFill/>
          <a:ln w="0">
            <a:noFill/>
          </a:ln>
        </p:spPr>
      </p:pic>
      <p:pic>
        <p:nvPicPr>
          <p:cNvPr id="864" name="" descr=""/>
          <p:cNvPicPr/>
          <p:nvPr/>
        </p:nvPicPr>
        <p:blipFill>
          <a:blip r:embed="rId2"/>
          <a:stretch/>
        </p:blipFill>
        <p:spPr>
          <a:xfrm>
            <a:off x="5802120" y="3822120"/>
            <a:ext cx="5086800" cy="2661840"/>
          </a:xfrm>
          <a:prstGeom prst="rect">
            <a:avLst/>
          </a:prstGeom>
          <a:noFill/>
          <a:ln w="0">
            <a:noFill/>
          </a:ln>
        </p:spPr>
      </p:pic>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5" name="PlaceHolder 1"/>
          <p:cNvSpPr>
            <a:spLocks noGrp="1"/>
          </p:cNvSpPr>
          <p:nvPr>
            <p:ph type="title"/>
          </p:nvPr>
        </p:nvSpPr>
        <p:spPr>
          <a:xfrm>
            <a:off x="1175040" y="630000"/>
            <a:ext cx="92221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Vantaggi e svantaggi dell’approccio top-down</a:t>
            </a:r>
            <a:endParaRPr b="0" lang="it-IT" sz="3200" strike="noStrike" u="none">
              <a:solidFill>
                <a:srgbClr val="000000"/>
              </a:solidFill>
              <a:effectLst/>
              <a:uFillTx/>
              <a:latin typeface="Arial"/>
            </a:endParaRPr>
          </a:p>
        </p:txBody>
      </p:sp>
      <p:sp>
        <p:nvSpPr>
          <p:cNvPr id="866" name=""/>
          <p:cNvSpPr/>
          <p:nvPr/>
        </p:nvSpPr>
        <p:spPr>
          <a:xfrm>
            <a:off x="563400" y="1976400"/>
            <a:ext cx="4848840" cy="3951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it-IT" sz="2100" strike="noStrike" u="sng">
                <a:solidFill>
                  <a:srgbClr val="000000"/>
                </a:solidFill>
                <a:effectLst/>
                <a:uFillTx/>
                <a:latin typeface="Arial"/>
              </a:rPr>
              <a:t>Vantaggi:</a:t>
            </a:r>
            <a:endParaRPr b="0" lang="it-IT" sz="21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Il progettista può descrivere inizialmente tutte le specifiche dei dati trascurandone i dettagli</a:t>
            </a:r>
            <a:endParaRPr b="0" lang="it-IT" sz="21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E solo dopo entrare nel merito di un concetto alla volta</a:t>
            </a:r>
            <a:endParaRPr b="0" lang="it-IT" sz="2100" strike="noStrike" u="none">
              <a:solidFill>
                <a:srgbClr val="000000"/>
              </a:solidFill>
              <a:effectLst/>
              <a:uFillTx/>
              <a:latin typeface="Arial"/>
            </a:endParaRPr>
          </a:p>
        </p:txBody>
      </p:sp>
      <p:sp>
        <p:nvSpPr>
          <p:cNvPr id="867" name=""/>
          <p:cNvSpPr/>
          <p:nvPr/>
        </p:nvSpPr>
        <p:spPr>
          <a:xfrm>
            <a:off x="6643800" y="1944720"/>
            <a:ext cx="5102640" cy="3491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it-IT" sz="2100" strike="noStrike" u="sng">
                <a:solidFill>
                  <a:srgbClr val="000000"/>
                </a:solidFill>
                <a:effectLst/>
                <a:uFillTx/>
                <a:latin typeface="Arial"/>
              </a:rPr>
              <a:t>Svantaggi:</a:t>
            </a:r>
            <a:endParaRPr b="0" lang="it-IT" sz="21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É possibile solo quando si possiede, </a:t>
            </a:r>
            <a:r>
              <a:rPr b="1" i="1" lang="it-IT" sz="2100" strike="noStrike" u="none">
                <a:solidFill>
                  <a:srgbClr val="000000"/>
                </a:solidFill>
                <a:effectLst/>
                <a:uFillTx/>
                <a:latin typeface="Arial"/>
              </a:rPr>
              <a:t>sin dall’inizio</a:t>
            </a:r>
            <a:r>
              <a:rPr b="0" lang="it-IT" sz="2100" strike="noStrike" u="none">
                <a:solidFill>
                  <a:srgbClr val="000000"/>
                </a:solidFill>
                <a:effectLst/>
                <a:uFillTx/>
                <a:latin typeface="Arial"/>
              </a:rPr>
              <a:t>, una visione globale e astratta di </a:t>
            </a:r>
            <a:r>
              <a:rPr b="0" i="1" lang="it-IT" sz="2100" strike="noStrike" u="none">
                <a:solidFill>
                  <a:srgbClr val="000000"/>
                </a:solidFill>
                <a:effectLst/>
                <a:uFillTx/>
                <a:latin typeface="Arial"/>
              </a:rPr>
              <a:t>tutte</a:t>
            </a:r>
            <a:r>
              <a:rPr b="0" lang="it-IT" sz="2100" strike="noStrike" u="none">
                <a:solidFill>
                  <a:srgbClr val="000000"/>
                </a:solidFill>
                <a:effectLst/>
                <a:uFillTx/>
                <a:latin typeface="Arial"/>
              </a:rPr>
              <a:t> le componenti del sistema.</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Può risultare difficile con applicazione complesse.</a:t>
            </a:r>
            <a:endParaRPr b="0" lang="it-IT" sz="2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8" name="PlaceHolder 1"/>
          <p:cNvSpPr>
            <a:spLocks noGrp="1"/>
          </p:cNvSpPr>
          <p:nvPr>
            <p:ph type="title"/>
          </p:nvPr>
        </p:nvSpPr>
        <p:spPr>
          <a:xfrm>
            <a:off x="1415880" y="54900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Strategia bottom-up</a:t>
            </a:r>
            <a:endParaRPr b="0" lang="it-IT" sz="3200" strike="noStrike" u="none">
              <a:solidFill>
                <a:srgbClr val="000000"/>
              </a:solidFill>
              <a:effectLst/>
              <a:uFillTx/>
              <a:latin typeface="Arial"/>
            </a:endParaRPr>
          </a:p>
        </p:txBody>
      </p:sp>
      <p:pic>
        <p:nvPicPr>
          <p:cNvPr id="869" name="" descr=""/>
          <p:cNvPicPr/>
          <p:nvPr/>
        </p:nvPicPr>
        <p:blipFill>
          <a:blip r:embed="rId1"/>
          <a:stretch/>
        </p:blipFill>
        <p:spPr>
          <a:xfrm>
            <a:off x="6705720" y="1023480"/>
            <a:ext cx="5485320" cy="5395680"/>
          </a:xfrm>
          <a:prstGeom prst="rect">
            <a:avLst/>
          </a:prstGeom>
          <a:noFill/>
          <a:ln w="0">
            <a:noFill/>
          </a:ln>
        </p:spPr>
      </p:pic>
      <p:sp>
        <p:nvSpPr>
          <p:cNvPr id="870" name=""/>
          <p:cNvSpPr/>
          <p:nvPr/>
        </p:nvSpPr>
        <p:spPr>
          <a:xfrm>
            <a:off x="135000" y="1388880"/>
            <a:ext cx="6237720" cy="46224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Le specifiche iniziali sono suddivise in componenti via via sempre più piccole </a:t>
            </a:r>
            <a:r>
              <a:rPr b="0" i="1" lang="it-IT" sz="2000" strike="noStrike" u="none">
                <a:solidFill>
                  <a:srgbClr val="000000"/>
                </a:solidFill>
                <a:effectLst/>
                <a:uFillTx/>
                <a:latin typeface="Arial"/>
              </a:rPr>
              <a:t>fino a quando</a:t>
            </a:r>
            <a:r>
              <a:rPr b="0" lang="it-IT" sz="2000" strike="noStrike" u="none">
                <a:solidFill>
                  <a:srgbClr val="000000"/>
                </a:solidFill>
                <a:effectLst/>
                <a:uFillTx/>
                <a:latin typeface="Arial"/>
              </a:rPr>
              <a:t> tali componenti descrivono un frammento elementare della realtà di interesse.</a:t>
            </a:r>
            <a:endParaRPr b="0" lang="it-IT" sz="20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A questo punto, le varie componenti vengono rappresentate da </a:t>
            </a:r>
            <a:r>
              <a:rPr b="0" i="1" lang="it-IT" sz="2000" strike="noStrike" u="none">
                <a:solidFill>
                  <a:srgbClr val="000000"/>
                </a:solidFill>
                <a:effectLst/>
                <a:uFillTx/>
                <a:latin typeface="Arial"/>
              </a:rPr>
              <a:t>semplici schemi concettuali </a:t>
            </a:r>
            <a:r>
              <a:rPr b="0" lang="it-IT" sz="2000" strike="noStrike" u="none">
                <a:solidFill>
                  <a:srgbClr val="000000"/>
                </a:solidFill>
                <a:effectLst/>
                <a:uFillTx/>
                <a:latin typeface="Arial"/>
              </a:rPr>
              <a:t>(che possono consistere anche in singoli concetti).</a:t>
            </a:r>
            <a:endParaRPr b="0" lang="it-IT" sz="20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Successivamente, gli schemi vengono </a:t>
            </a:r>
            <a:r>
              <a:rPr b="1" i="1" lang="it-IT" sz="2000" strike="noStrike" u="none">
                <a:solidFill>
                  <a:srgbClr val="000000"/>
                </a:solidFill>
                <a:effectLst/>
                <a:uFillTx/>
                <a:latin typeface="Arial"/>
              </a:rPr>
              <a:t>integrati</a:t>
            </a:r>
            <a:r>
              <a:rPr b="0" lang="it-IT" sz="2000" strike="noStrike" u="none">
                <a:solidFill>
                  <a:srgbClr val="000000"/>
                </a:solidFill>
                <a:effectLst/>
                <a:uFillTx/>
                <a:latin typeface="Arial"/>
              </a:rPr>
              <a:t>, fino a giungere allo schema finale.</a:t>
            </a:r>
            <a:endParaRPr b="0" lang="it-IT" sz="20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Anche in questo caso, lo schema finale si ottiene tramite alcune </a:t>
            </a:r>
            <a:r>
              <a:rPr b="0" i="1" lang="it-IT" sz="2000" strike="noStrike" u="sng">
                <a:solidFill>
                  <a:srgbClr val="000000"/>
                </a:solidFill>
                <a:effectLst/>
                <a:uFillTx/>
                <a:latin typeface="Arial"/>
              </a:rPr>
              <a:t>primitive di trasformazione bottom-up</a:t>
            </a:r>
            <a:r>
              <a:rPr b="0" lang="it-IT" sz="2000" strike="noStrike" u="none">
                <a:solidFill>
                  <a:srgbClr val="000000"/>
                </a:solidFill>
                <a:effectLst/>
                <a:uFillTx/>
                <a:latin typeface="Arial"/>
              </a:rPr>
              <a:t>:</a:t>
            </a:r>
            <a:endParaRPr b="0" lang="it-IT" sz="20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E.g: aggregazione di un insieme di attributi in un’entità: </a:t>
            </a:r>
            <a:endParaRPr b="0" lang="it-IT" sz="20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Integrazione di “matricola”, “Cognome”, “Data di nascita”, “città di nascita” nell’entità “Studente”.</a:t>
            </a:r>
            <a:endParaRPr b="0" lang="it-IT"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1" name="PlaceHolder 1"/>
          <p:cNvSpPr>
            <a:spLocks noGrp="1"/>
          </p:cNvSpPr>
          <p:nvPr>
            <p:ph type="title"/>
          </p:nvPr>
        </p:nvSpPr>
        <p:spPr>
          <a:xfrm>
            <a:off x="1415880" y="54900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Strategia bottom-up</a:t>
            </a:r>
            <a:endParaRPr b="0" lang="it-IT" sz="3200" strike="noStrike" u="none">
              <a:solidFill>
                <a:srgbClr val="000000"/>
              </a:solidFill>
              <a:effectLst/>
              <a:uFillTx/>
              <a:latin typeface="Arial"/>
            </a:endParaRPr>
          </a:p>
        </p:txBody>
      </p:sp>
      <p:pic>
        <p:nvPicPr>
          <p:cNvPr id="872" name="" descr=""/>
          <p:cNvPicPr/>
          <p:nvPr/>
        </p:nvPicPr>
        <p:blipFill>
          <a:blip r:embed="rId1"/>
          <a:stretch/>
        </p:blipFill>
        <p:spPr>
          <a:xfrm>
            <a:off x="6705720" y="1023480"/>
            <a:ext cx="5485320" cy="5395680"/>
          </a:xfrm>
          <a:prstGeom prst="rect">
            <a:avLst/>
          </a:prstGeom>
          <a:noFill/>
          <a:ln w="0">
            <a:noFill/>
          </a:ln>
        </p:spPr>
      </p:pic>
      <p:sp>
        <p:nvSpPr>
          <p:cNvPr id="873" name=""/>
          <p:cNvSpPr/>
          <p:nvPr/>
        </p:nvSpPr>
        <p:spPr>
          <a:xfrm>
            <a:off x="135000" y="1388880"/>
            <a:ext cx="6237720" cy="4396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000" strike="noStrike" u="sng">
                <a:solidFill>
                  <a:srgbClr val="000000"/>
                </a:solidFill>
                <a:effectLst/>
                <a:uFillTx/>
                <a:latin typeface="Arial"/>
              </a:rPr>
              <a:t>Vantaggi:</a:t>
            </a:r>
            <a:endParaRPr b="0" lang="it-IT" sz="20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Si adatta molto bene ad una decomposizione del problema (</a:t>
            </a:r>
            <a:r>
              <a:rPr b="1" lang="it-IT" sz="2000" strike="noStrike" u="none">
                <a:solidFill>
                  <a:srgbClr val="000000"/>
                </a:solidFill>
                <a:effectLst/>
                <a:uFillTx/>
                <a:latin typeface="Arial"/>
              </a:rPr>
              <a:t>divisione dei compiti</a:t>
            </a:r>
            <a:r>
              <a:rPr b="0" lang="it-IT" sz="2000" strike="noStrike" u="none">
                <a:solidFill>
                  <a:srgbClr val="000000"/>
                </a:solidFill>
                <a:effectLst/>
                <a:uFillTx/>
                <a:latin typeface="Arial"/>
              </a:rPr>
              <a:t>).</a:t>
            </a:r>
            <a:endParaRPr b="0" lang="it-IT" sz="2000" strike="noStrike" u="none">
              <a:solidFill>
                <a:srgbClr val="000000"/>
              </a:solidFill>
              <a:effectLst/>
              <a:uFillTx/>
              <a:latin typeface="Arial"/>
            </a:endParaRPr>
          </a:p>
          <a:p>
            <a:pPr>
              <a:lnSpc>
                <a:spcPct val="100000"/>
              </a:lnSpc>
            </a:pPr>
            <a:endParaRPr b="0" lang="it-IT" sz="2000" strike="noStrike" u="none">
              <a:solidFill>
                <a:srgbClr val="000000"/>
              </a:solidFill>
              <a:effectLst/>
              <a:uFillTx/>
              <a:latin typeface="Arial"/>
            </a:endParaRPr>
          </a:p>
          <a:p>
            <a:pPr>
              <a:lnSpc>
                <a:spcPct val="100000"/>
              </a:lnSpc>
            </a:pPr>
            <a:r>
              <a:rPr b="0" lang="it-IT" sz="2000" strike="noStrike" u="none">
                <a:solidFill>
                  <a:srgbClr val="000000"/>
                </a:solidFill>
                <a:effectLst/>
                <a:uFillTx/>
                <a:latin typeface="Arial"/>
              </a:rPr>
              <a:t>   </a:t>
            </a:r>
            <a:r>
              <a:rPr b="0" lang="it-IT" sz="2000" strike="noStrike" u="sng">
                <a:solidFill>
                  <a:srgbClr val="000000"/>
                </a:solidFill>
                <a:effectLst/>
                <a:uFillTx/>
                <a:latin typeface="Arial"/>
              </a:rPr>
              <a:t>Svantaggi</a:t>
            </a:r>
            <a:r>
              <a:rPr b="0" lang="it-IT" sz="2000" strike="noStrike" u="none">
                <a:solidFill>
                  <a:srgbClr val="000000"/>
                </a:solidFill>
                <a:effectLst/>
                <a:uFillTx/>
                <a:latin typeface="Arial"/>
              </a:rPr>
              <a:t>:</a:t>
            </a:r>
            <a:endParaRPr b="0" lang="it-IT" sz="20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Richiede operazioni di integrazione.</a:t>
            </a:r>
            <a:endParaRPr b="0" lang="it-IT" sz="20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000" strike="noStrike" u="none">
                <a:solidFill>
                  <a:srgbClr val="000000"/>
                </a:solidFill>
                <a:effectLst/>
                <a:uFillTx/>
                <a:latin typeface="Arial"/>
              </a:rPr>
              <a:t>Nel caso di schemi concettuali complessi, questo può essere un problema.</a:t>
            </a:r>
            <a:endParaRPr b="0" lang="it-IT"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4" name="PlaceHolder 1"/>
          <p:cNvSpPr>
            <a:spLocks noGrp="1"/>
          </p:cNvSpPr>
          <p:nvPr>
            <p:ph type="title"/>
          </p:nvPr>
        </p:nvSpPr>
        <p:spPr>
          <a:xfrm>
            <a:off x="1415880" y="54900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Strategia inside-out</a:t>
            </a:r>
            <a:endParaRPr b="0" lang="it-IT" sz="3200" strike="noStrike" u="none">
              <a:solidFill>
                <a:srgbClr val="000000"/>
              </a:solidFill>
              <a:effectLst/>
              <a:uFillTx/>
              <a:latin typeface="Arial"/>
            </a:endParaRPr>
          </a:p>
        </p:txBody>
      </p:sp>
      <p:pic>
        <p:nvPicPr>
          <p:cNvPr id="875" name="" descr=""/>
          <p:cNvPicPr/>
          <p:nvPr/>
        </p:nvPicPr>
        <p:blipFill>
          <a:blip r:embed="rId1"/>
          <a:stretch/>
        </p:blipFill>
        <p:spPr>
          <a:xfrm>
            <a:off x="5105160" y="1920600"/>
            <a:ext cx="7085880" cy="3769200"/>
          </a:xfrm>
          <a:prstGeom prst="rect">
            <a:avLst/>
          </a:prstGeom>
          <a:noFill/>
          <a:ln w="0">
            <a:noFill/>
          </a:ln>
        </p:spPr>
      </p:pic>
      <p:sp>
        <p:nvSpPr>
          <p:cNvPr id="876" name=""/>
          <p:cNvSpPr/>
          <p:nvPr/>
        </p:nvSpPr>
        <p:spPr>
          <a:xfrm>
            <a:off x="55440" y="2135160"/>
            <a:ext cx="4968000" cy="4221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Si individuano inizialmente solo alcuni concetti importanti (vedi Impiegato).</a:t>
            </a:r>
            <a:endParaRPr b="0" lang="it-IT" sz="21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A partire da questi, si procede a </a:t>
            </a:r>
            <a:r>
              <a:rPr b="1" i="1" lang="it-IT" sz="2100" strike="noStrike" u="none">
                <a:solidFill>
                  <a:srgbClr val="000000"/>
                </a:solidFill>
                <a:effectLst/>
                <a:uFillTx/>
                <a:latin typeface="Arial"/>
              </a:rPr>
              <a:t>macchia d’olio</a:t>
            </a:r>
            <a:r>
              <a:rPr b="0" lang="it-IT" sz="2100" strike="noStrike" u="none">
                <a:solidFill>
                  <a:srgbClr val="000000"/>
                </a:solidFill>
                <a:effectLst/>
                <a:uFillTx/>
                <a:latin typeface="Arial"/>
              </a:rPr>
              <a:t>. Ovvero:</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Si rappresentano prima i concetti in relazione con i concetti iniziali</a:t>
            </a:r>
            <a:endParaRPr b="0" lang="it-IT" sz="21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2100" strike="noStrike" u="none">
                <a:solidFill>
                  <a:srgbClr val="000000"/>
                </a:solidFill>
                <a:effectLst/>
                <a:uFillTx/>
                <a:latin typeface="Arial"/>
              </a:rPr>
              <a:t>Per poi muoversi verso quelli più lontani attraverso una </a:t>
            </a:r>
            <a:r>
              <a:rPr b="0" i="1" lang="it-IT" sz="2100" strike="noStrike" u="sng">
                <a:solidFill>
                  <a:srgbClr val="000000"/>
                </a:solidFill>
                <a:effectLst/>
                <a:uFillTx/>
                <a:latin typeface="Arial"/>
              </a:rPr>
              <a:t>navigazione tra i requisiti</a:t>
            </a:r>
            <a:r>
              <a:rPr b="0" lang="it-IT" sz="2100" strike="noStrike" u="none">
                <a:solidFill>
                  <a:srgbClr val="000000"/>
                </a:solidFill>
                <a:effectLst/>
                <a:uFillTx/>
                <a:latin typeface="Arial"/>
              </a:rPr>
              <a:t>.</a:t>
            </a:r>
            <a:endParaRPr b="0" lang="it-IT" sz="2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Cos’è la progettazione logica</a:t>
            </a:r>
            <a:endParaRPr b="0" lang="it-IT" sz="3200" strike="noStrike" u="none">
              <a:solidFill>
                <a:srgbClr val="000000"/>
              </a:solidFill>
              <a:effectLst/>
              <a:uFillTx/>
              <a:latin typeface="Arial"/>
            </a:endParaRPr>
          </a:p>
        </p:txBody>
      </p:sp>
      <p:sp>
        <p:nvSpPr>
          <p:cNvPr id="159"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Consiste nella traduzione dello schema concettuale in un modello di rappresentazione dei dati adottato dal sistema di gestione della base di dati a disposizione</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Il prodotto di questa fase viene chiamato </a:t>
            </a:r>
            <a:r>
              <a:rPr b="0" i="1" lang="it-IT" sz="2400" strike="noStrike" u="none">
                <a:solidFill>
                  <a:srgbClr val="000000"/>
                </a:solidFill>
                <a:effectLst/>
                <a:uFillTx/>
                <a:latin typeface="Arial"/>
              </a:rPr>
              <a:t>schema logico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E’ ancora indipendente dai dettagli fisici</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Possono essere comunque presenti alcuni criteri di ottimizzazione delle operazioni da effettuare, e controlli formali di qualità:</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Nel caso del modello relazionale, la tecnica comunemente usata è quella della normalizzazione</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7" name="PlaceHolder 1"/>
          <p:cNvSpPr>
            <a:spLocks noGrp="1"/>
          </p:cNvSpPr>
          <p:nvPr>
            <p:ph type="title"/>
          </p:nvPr>
        </p:nvSpPr>
        <p:spPr>
          <a:xfrm>
            <a:off x="1415880" y="54900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a:t>
            </a:r>
            <a:r>
              <a:rPr b="1" lang="it-IT" sz="3200" strike="noStrike" u="none">
                <a:solidFill>
                  <a:srgbClr val="d41450"/>
                </a:solidFill>
                <a:effectLst/>
                <a:uFillTx/>
                <a:latin typeface="Arial"/>
              </a:rPr>
              <a:t>rat</a:t>
            </a:r>
            <a:r>
              <a:rPr b="1" lang="it-IT" sz="3200" strike="noStrike" u="none">
                <a:solidFill>
                  <a:srgbClr val="d41450"/>
                </a:solidFill>
                <a:effectLst/>
                <a:uFillTx/>
                <a:latin typeface="Arial"/>
              </a:rPr>
              <a:t>eg</a:t>
            </a:r>
            <a:r>
              <a:rPr b="1" lang="it-IT" sz="3200" strike="noStrike" u="none">
                <a:solidFill>
                  <a:srgbClr val="d41450"/>
                </a:solidFill>
                <a:effectLst/>
                <a:uFillTx/>
                <a:latin typeface="Arial"/>
              </a:rPr>
              <a:t>ia </a:t>
            </a:r>
            <a:r>
              <a:rPr b="1" lang="it-IT" sz="3200" strike="noStrike" u="none">
                <a:solidFill>
                  <a:srgbClr val="d41450"/>
                </a:solidFill>
                <a:effectLst/>
                <a:uFillTx/>
                <a:latin typeface="Arial"/>
              </a:rPr>
              <a:t>in</a:t>
            </a:r>
            <a:r>
              <a:rPr b="1" lang="it-IT" sz="3200" strike="noStrike" u="none">
                <a:solidFill>
                  <a:srgbClr val="d41450"/>
                </a:solidFill>
                <a:effectLst/>
                <a:uFillTx/>
                <a:latin typeface="Arial"/>
              </a:rPr>
              <a:t>si</a:t>
            </a:r>
            <a:r>
              <a:rPr b="1" lang="it-IT" sz="3200" strike="noStrike" u="none">
                <a:solidFill>
                  <a:srgbClr val="d41450"/>
                </a:solidFill>
                <a:effectLst/>
                <a:uFillTx/>
                <a:latin typeface="Arial"/>
              </a:rPr>
              <a:t>de</a:t>
            </a:r>
            <a:r>
              <a:rPr b="1" lang="it-IT" sz="3200" strike="noStrike" u="none">
                <a:solidFill>
                  <a:srgbClr val="d41450"/>
                </a:solidFill>
                <a:effectLst/>
                <a:uFillTx/>
                <a:latin typeface="Arial"/>
              </a:rPr>
              <a:t>-</a:t>
            </a:r>
            <a:r>
              <a:rPr b="1" lang="it-IT" sz="3200" strike="noStrike" u="none">
                <a:solidFill>
                  <a:srgbClr val="d41450"/>
                </a:solidFill>
                <a:effectLst/>
                <a:uFillTx/>
                <a:latin typeface="Arial"/>
              </a:rPr>
              <a:t>ou</a:t>
            </a:r>
            <a:r>
              <a:rPr b="1" lang="it-IT" sz="3200" strike="noStrike" u="none">
                <a:solidFill>
                  <a:srgbClr val="d41450"/>
                </a:solidFill>
                <a:effectLst/>
                <a:uFillTx/>
                <a:latin typeface="Arial"/>
              </a:rPr>
              <a:t>t</a:t>
            </a:r>
            <a:endParaRPr b="0" lang="it-IT" sz="3200" strike="noStrike" u="none">
              <a:solidFill>
                <a:srgbClr val="000000"/>
              </a:solidFill>
              <a:effectLst/>
              <a:uFillTx/>
              <a:latin typeface="Arial"/>
            </a:endParaRPr>
          </a:p>
        </p:txBody>
      </p:sp>
      <p:pic>
        <p:nvPicPr>
          <p:cNvPr id="878" name="" descr=""/>
          <p:cNvPicPr/>
          <p:nvPr/>
        </p:nvPicPr>
        <p:blipFill>
          <a:blip r:embed="rId1"/>
          <a:stretch/>
        </p:blipFill>
        <p:spPr>
          <a:xfrm>
            <a:off x="5105160" y="1920600"/>
            <a:ext cx="7085880" cy="3769200"/>
          </a:xfrm>
          <a:prstGeom prst="rect">
            <a:avLst/>
          </a:prstGeom>
          <a:noFill/>
          <a:ln w="0">
            <a:noFill/>
          </a:ln>
        </p:spPr>
      </p:pic>
      <p:sp>
        <p:nvSpPr>
          <p:cNvPr id="879" name=""/>
          <p:cNvSpPr/>
          <p:nvPr/>
        </p:nvSpPr>
        <p:spPr>
          <a:xfrm>
            <a:off x="55440" y="1158840"/>
            <a:ext cx="4968000" cy="5198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FASE 1:</a:t>
            </a:r>
            <a:r>
              <a:rPr b="0" lang="it-IT" sz="1800" strike="noStrike" u="none">
                <a:solidFill>
                  <a:srgbClr val="000000"/>
                </a:solidFill>
                <a:effectLst/>
                <a:uFillTx/>
                <a:latin typeface="Arial"/>
              </a:rPr>
              <a:t> è stata individuata l’entità Impiegato, con i suoi attributi.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FASE 2:</a:t>
            </a:r>
            <a:r>
              <a:rPr b="0" lang="it-IT" sz="1800" strike="noStrike" u="none">
                <a:solidFill>
                  <a:srgbClr val="000000"/>
                </a:solidFill>
                <a:effectLst/>
                <a:uFillTx/>
                <a:latin typeface="Arial"/>
              </a:rPr>
              <a:t> a partire da Impiegato, sono stati aggiunti la partecipazione degli impiegati ai progetti e tutte le proprietà dei progetti.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FASE 3</a:t>
            </a:r>
            <a:r>
              <a:rPr b="0" lang="it-IT" sz="1800" strike="noStrike" u="none">
                <a:solidFill>
                  <a:srgbClr val="000000"/>
                </a:solidFill>
                <a:effectLst/>
                <a:uFillTx/>
                <a:latin typeface="Arial"/>
              </a:rPr>
              <a:t>: poi, vengono analizzate le correlazioni esistenti tra gli impiegati e i dipartimenti dell’azienda.</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1" lang="it-IT" sz="1800" strike="noStrike" u="none">
                <a:solidFill>
                  <a:srgbClr val="000000"/>
                </a:solidFill>
                <a:effectLst/>
                <a:uFillTx/>
                <a:latin typeface="Arial"/>
              </a:rPr>
              <a:t>Nota: </a:t>
            </a:r>
            <a:r>
              <a:rPr b="0" lang="it-IT" sz="1800" strike="noStrike" u="none">
                <a:solidFill>
                  <a:srgbClr val="000000"/>
                </a:solidFill>
                <a:effectLst/>
                <a:uFillTx/>
                <a:latin typeface="Arial"/>
              </a:rPr>
              <a:t>in questa fase, non è ancora possibile scegliere un identificatore per l’entità Dipartimento, perché è possibile avere dipartimenti con lo stesso nome in sedi diverse.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FASE 4</a:t>
            </a:r>
            <a:r>
              <a:rPr b="0" lang="it-IT" sz="1800" strike="noStrike" u="none">
                <a:solidFill>
                  <a:srgbClr val="000000"/>
                </a:solidFill>
                <a:effectLst/>
                <a:uFillTx/>
                <a:latin typeface="Arial"/>
              </a:rPr>
              <a:t>: partendo da Dipartimento, sono state rappresentate le sedi dell’azienda e l’appartenenza dei dipartimenti alle relative sedi.</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1" lang="it-IT" sz="1800" strike="noStrike" u="none">
                <a:solidFill>
                  <a:srgbClr val="000000"/>
                </a:solidFill>
                <a:effectLst/>
                <a:uFillTx/>
                <a:latin typeface="Arial"/>
              </a:rPr>
              <a:t>Nota:</a:t>
            </a:r>
            <a:r>
              <a:rPr b="0" lang="it-IT" sz="1800" strike="noStrike" u="none">
                <a:solidFill>
                  <a:srgbClr val="000000"/>
                </a:solidFill>
                <a:effectLst/>
                <a:uFillTx/>
                <a:latin typeface="Arial"/>
              </a:rPr>
              <a:t> ora si può procedere all’identificazione dell’entità Dipartimento.</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0" name="PlaceHolder 1"/>
          <p:cNvSpPr>
            <a:spLocks noGrp="1"/>
          </p:cNvSpPr>
          <p:nvPr>
            <p:ph type="title"/>
          </p:nvPr>
        </p:nvSpPr>
        <p:spPr>
          <a:xfrm>
            <a:off x="1415880" y="54900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Strategia inside-out</a:t>
            </a:r>
            <a:endParaRPr b="0" lang="it-IT" sz="3200" strike="noStrike" u="none">
              <a:solidFill>
                <a:srgbClr val="000000"/>
              </a:solidFill>
              <a:effectLst/>
              <a:uFillTx/>
              <a:latin typeface="Arial"/>
            </a:endParaRPr>
          </a:p>
        </p:txBody>
      </p:sp>
      <p:pic>
        <p:nvPicPr>
          <p:cNvPr id="881" name="" descr=""/>
          <p:cNvPicPr/>
          <p:nvPr/>
        </p:nvPicPr>
        <p:blipFill>
          <a:blip r:embed="rId1"/>
          <a:stretch/>
        </p:blipFill>
        <p:spPr>
          <a:xfrm>
            <a:off x="5105160" y="1920600"/>
            <a:ext cx="7085880" cy="3769200"/>
          </a:xfrm>
          <a:prstGeom prst="rect">
            <a:avLst/>
          </a:prstGeom>
          <a:noFill/>
          <a:ln w="0">
            <a:noFill/>
          </a:ln>
        </p:spPr>
      </p:pic>
      <p:sp>
        <p:nvSpPr>
          <p:cNvPr id="882" name=""/>
          <p:cNvSpPr/>
          <p:nvPr/>
        </p:nvSpPr>
        <p:spPr>
          <a:xfrm>
            <a:off x="349200" y="1563480"/>
            <a:ext cx="4507560" cy="4586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sng">
                <a:solidFill>
                  <a:srgbClr val="000000"/>
                </a:solidFill>
                <a:effectLst/>
                <a:uFillTx/>
                <a:latin typeface="Arial"/>
              </a:rPr>
              <a:t>Vantaggi: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Non richiede passi di integrazione</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sng">
                <a:solidFill>
                  <a:srgbClr val="000000"/>
                </a:solidFill>
                <a:effectLst/>
                <a:uFillTx/>
                <a:latin typeface="Arial"/>
              </a:rPr>
              <a:t>Svantaggi: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Non è possibile procedere per livelli di astrazione.</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3" name="Rectangle 2"/>
          <p:cNvSpPr/>
          <p:nvPr/>
        </p:nvSpPr>
        <p:spPr>
          <a:xfrm>
            <a:off x="1981080" y="2286000"/>
            <a:ext cx="8227080" cy="13690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1" lang="it-IT" sz="3200" strike="noStrike" u="none">
                <a:solidFill>
                  <a:schemeClr val="dk2"/>
                </a:solidFill>
                <a:effectLst/>
                <a:uFillTx/>
                <a:latin typeface="Arial"/>
              </a:rPr>
              <a:t>Strategia inside-out: </a:t>
            </a:r>
            <a:br>
              <a:rPr sz="3200"/>
            </a:br>
            <a:r>
              <a:rPr b="1" lang="it-IT" sz="3200" strike="noStrike" u="none">
                <a:solidFill>
                  <a:schemeClr val="dk2"/>
                </a:solidFill>
                <a:effectLst/>
                <a:uFillTx/>
                <a:latin typeface="Arial"/>
              </a:rPr>
              <a:t>un esempio</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884" name="Group 2"/>
          <p:cNvGrpSpPr/>
          <p:nvPr/>
        </p:nvGrpSpPr>
        <p:grpSpPr>
          <a:xfrm>
            <a:off x="4151160" y="405720"/>
            <a:ext cx="5541120" cy="3549960"/>
            <a:chOff x="4151160" y="405720"/>
            <a:chExt cx="5541120" cy="3549960"/>
          </a:xfrm>
        </p:grpSpPr>
        <p:sp>
          <p:nvSpPr>
            <p:cNvPr id="885" name="Oval 3"/>
            <p:cNvSpPr/>
            <p:nvPr/>
          </p:nvSpPr>
          <p:spPr>
            <a:xfrm flipH="1" rot="16200000">
              <a:off x="8627040" y="1011600"/>
              <a:ext cx="174240" cy="1652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a:noAutofit/>
            </a:bodyPr>
            <a:p>
              <a:pPr>
                <a:lnSpc>
                  <a:spcPct val="100000"/>
                </a:lnSpc>
              </a:pPr>
              <a:endParaRPr b="1" lang="en-GB" sz="2400" strike="noStrike" u="none">
                <a:solidFill>
                  <a:schemeClr val="accent1"/>
                </a:solidFill>
                <a:effectLst/>
                <a:uFillTx/>
                <a:latin typeface="Arial"/>
              </a:endParaRPr>
            </a:p>
          </p:txBody>
        </p:sp>
        <p:sp>
          <p:nvSpPr>
            <p:cNvPr id="886" name="Oval 4"/>
            <p:cNvSpPr/>
            <p:nvPr/>
          </p:nvSpPr>
          <p:spPr>
            <a:xfrm flipH="1" rot="16200000">
              <a:off x="8625600" y="2467800"/>
              <a:ext cx="174240" cy="1652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a:noAutofit/>
            </a:bodyPr>
            <a:p>
              <a:pPr>
                <a:lnSpc>
                  <a:spcPct val="100000"/>
                </a:lnSpc>
              </a:pPr>
              <a:endParaRPr b="1" lang="en-GB" sz="2400" strike="noStrike" u="none">
                <a:solidFill>
                  <a:schemeClr val="accent1"/>
                </a:solidFill>
                <a:effectLst/>
                <a:uFillTx/>
                <a:latin typeface="Arial"/>
              </a:endParaRPr>
            </a:p>
          </p:txBody>
        </p:sp>
        <p:sp>
          <p:nvSpPr>
            <p:cNvPr id="887" name="Line 5"/>
            <p:cNvSpPr/>
            <p:nvPr/>
          </p:nvSpPr>
          <p:spPr>
            <a:xfrm flipH="1" flipV="1">
              <a:off x="8391240" y="2156760"/>
              <a:ext cx="268560" cy="36576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888" name="Line 6"/>
            <p:cNvSpPr/>
            <p:nvPr/>
          </p:nvSpPr>
          <p:spPr>
            <a:xfrm flipV="1">
              <a:off x="8324280" y="1119960"/>
              <a:ext cx="380160" cy="52452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889" name="Text Box 7"/>
            <p:cNvSpPr/>
            <p:nvPr/>
          </p:nvSpPr>
          <p:spPr>
            <a:xfrm>
              <a:off x="8224920" y="464400"/>
              <a:ext cx="14673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it-IT" sz="2400" strike="noStrike" u="none">
                  <a:solidFill>
                    <a:schemeClr val="dk1"/>
                  </a:solidFill>
                  <a:effectLst/>
                  <a:uFillTx/>
                  <a:latin typeface="Arial"/>
                </a:rPr>
                <a:t>Telefono</a:t>
              </a:r>
              <a:endParaRPr b="0" lang="it-IT" sz="2400" strike="noStrike" u="none">
                <a:solidFill>
                  <a:srgbClr val="000000"/>
                </a:solidFill>
                <a:effectLst/>
                <a:uFillTx/>
                <a:latin typeface="Arial"/>
              </a:endParaRPr>
            </a:p>
          </p:txBody>
        </p:sp>
        <p:sp>
          <p:nvSpPr>
            <p:cNvPr id="890" name="Rectangle 8"/>
            <p:cNvSpPr/>
            <p:nvPr/>
          </p:nvSpPr>
          <p:spPr>
            <a:xfrm>
              <a:off x="7166520" y="1467720"/>
              <a:ext cx="2025360" cy="78444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dk1"/>
                  </a:solidFill>
                  <a:effectLst/>
                  <a:uFillTx/>
                  <a:latin typeface="Arial"/>
                </a:rPr>
                <a:t>Dipartimento</a:t>
              </a:r>
              <a:endParaRPr b="0" lang="it-IT" sz="2800" strike="noStrike" u="none">
                <a:solidFill>
                  <a:srgbClr val="ffffff"/>
                </a:solidFill>
                <a:effectLst/>
                <a:uFillTx/>
                <a:latin typeface="Arial"/>
              </a:endParaRPr>
            </a:p>
          </p:txBody>
        </p:sp>
        <p:sp>
          <p:nvSpPr>
            <p:cNvPr id="891" name="AutoShape 9"/>
            <p:cNvSpPr/>
            <p:nvPr/>
          </p:nvSpPr>
          <p:spPr>
            <a:xfrm>
              <a:off x="4770720" y="506880"/>
              <a:ext cx="2212560" cy="109548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trike="noStrike" u="none">
                  <a:solidFill>
                    <a:schemeClr val="dk1"/>
                  </a:solidFill>
                  <a:effectLst/>
                  <a:uFillTx/>
                  <a:latin typeface="Arial"/>
                </a:rPr>
                <a:t>Direzione</a:t>
              </a:r>
              <a:endParaRPr b="0" lang="it-IT" sz="2400" strike="noStrike" u="none">
                <a:solidFill>
                  <a:srgbClr val="ffffff"/>
                </a:solidFill>
                <a:effectLst/>
                <a:uFillTx/>
                <a:latin typeface="Arial"/>
              </a:endParaRPr>
            </a:p>
          </p:txBody>
        </p:sp>
        <p:sp>
          <p:nvSpPr>
            <p:cNvPr id="892" name="AutoShape 10"/>
            <p:cNvSpPr/>
            <p:nvPr/>
          </p:nvSpPr>
          <p:spPr>
            <a:xfrm>
              <a:off x="4770720" y="1971000"/>
              <a:ext cx="2212560" cy="109548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trike="noStrike" u="none">
                  <a:solidFill>
                    <a:schemeClr val="dk1"/>
                  </a:solidFill>
                  <a:effectLst/>
                  <a:uFillTx/>
                  <a:latin typeface="Arial"/>
                </a:rPr>
                <a:t>Afferenza</a:t>
              </a:r>
              <a:endParaRPr b="0" lang="it-IT" sz="2400" strike="noStrike" u="none">
                <a:solidFill>
                  <a:srgbClr val="ffffff"/>
                </a:solidFill>
                <a:effectLst/>
                <a:uFillTx/>
                <a:latin typeface="Arial"/>
              </a:endParaRPr>
            </a:p>
          </p:txBody>
        </p:sp>
        <p:sp>
          <p:nvSpPr>
            <p:cNvPr id="893" name="Line 11"/>
            <p:cNvSpPr/>
            <p:nvPr/>
          </p:nvSpPr>
          <p:spPr>
            <a:xfrm flipV="1">
              <a:off x="5907600" y="3056400"/>
              <a:ext cx="360" cy="2926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894" name="Oval 12"/>
            <p:cNvSpPr/>
            <p:nvPr/>
          </p:nvSpPr>
          <p:spPr>
            <a:xfrm rot="5400000">
              <a:off x="5814720" y="3341520"/>
              <a:ext cx="174240" cy="16524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sp>
          <p:nvSpPr>
            <p:cNvPr id="895" name="Text Box 13"/>
            <p:cNvSpPr/>
            <p:nvPr/>
          </p:nvSpPr>
          <p:spPr>
            <a:xfrm>
              <a:off x="5464800" y="3439080"/>
              <a:ext cx="95004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Data</a:t>
              </a:r>
              <a:endParaRPr b="0" lang="it-IT" sz="2800" strike="noStrike" u="none">
                <a:solidFill>
                  <a:srgbClr val="000000"/>
                </a:solidFill>
                <a:effectLst/>
                <a:uFillTx/>
                <a:latin typeface="Arial"/>
              </a:endParaRPr>
            </a:p>
          </p:txBody>
        </p:sp>
        <p:grpSp>
          <p:nvGrpSpPr>
            <p:cNvPr id="896" name="Group 14"/>
            <p:cNvGrpSpPr/>
            <p:nvPr/>
          </p:nvGrpSpPr>
          <p:grpSpPr>
            <a:xfrm>
              <a:off x="4151160" y="2092680"/>
              <a:ext cx="805320" cy="439560"/>
              <a:chOff x="4151160" y="2092680"/>
              <a:chExt cx="805320" cy="439560"/>
            </a:xfrm>
          </p:grpSpPr>
          <p:sp>
            <p:nvSpPr>
              <p:cNvPr id="897" name="Line 15"/>
              <p:cNvSpPr/>
              <p:nvPr/>
            </p:nvSpPr>
            <p:spPr>
              <a:xfrm>
                <a:off x="4156560" y="2092680"/>
                <a:ext cx="360" cy="439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898" name="Line 16"/>
              <p:cNvSpPr/>
              <p:nvPr/>
            </p:nvSpPr>
            <p:spPr>
              <a:xfrm>
                <a:off x="4151160" y="2531880"/>
                <a:ext cx="80532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grpSp>
        <p:grpSp>
          <p:nvGrpSpPr>
            <p:cNvPr id="899" name="Group 17"/>
            <p:cNvGrpSpPr/>
            <p:nvPr/>
          </p:nvGrpSpPr>
          <p:grpSpPr>
            <a:xfrm>
              <a:off x="4156560" y="1055880"/>
              <a:ext cx="805680" cy="438840"/>
              <a:chOff x="4156560" y="1055880"/>
              <a:chExt cx="805680" cy="438840"/>
            </a:xfrm>
          </p:grpSpPr>
          <p:sp>
            <p:nvSpPr>
              <p:cNvPr id="900" name="Line 18"/>
              <p:cNvSpPr/>
              <p:nvPr/>
            </p:nvSpPr>
            <p:spPr>
              <a:xfrm flipV="1">
                <a:off x="4162320" y="1055880"/>
                <a:ext cx="360" cy="43884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01" name="Line 19"/>
              <p:cNvSpPr/>
              <p:nvPr/>
            </p:nvSpPr>
            <p:spPr>
              <a:xfrm>
                <a:off x="4156560" y="1055880"/>
                <a:ext cx="80568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grpSp>
        <p:grpSp>
          <p:nvGrpSpPr>
            <p:cNvPr id="902" name="Group 20"/>
            <p:cNvGrpSpPr/>
            <p:nvPr/>
          </p:nvGrpSpPr>
          <p:grpSpPr>
            <a:xfrm>
              <a:off x="6864120" y="2086560"/>
              <a:ext cx="805680" cy="439560"/>
              <a:chOff x="6864120" y="2086560"/>
              <a:chExt cx="805680" cy="439560"/>
            </a:xfrm>
          </p:grpSpPr>
          <p:sp>
            <p:nvSpPr>
              <p:cNvPr id="903" name="Line 21"/>
              <p:cNvSpPr/>
              <p:nvPr/>
            </p:nvSpPr>
            <p:spPr>
              <a:xfrm>
                <a:off x="7664040" y="2086560"/>
                <a:ext cx="360" cy="439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04" name="Line 22"/>
              <p:cNvSpPr/>
              <p:nvPr/>
            </p:nvSpPr>
            <p:spPr>
              <a:xfrm flipH="1">
                <a:off x="6864120" y="2525760"/>
                <a:ext cx="80568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grpSp>
        <p:grpSp>
          <p:nvGrpSpPr>
            <p:cNvPr id="905" name="Group 23"/>
            <p:cNvGrpSpPr/>
            <p:nvPr/>
          </p:nvGrpSpPr>
          <p:grpSpPr>
            <a:xfrm>
              <a:off x="6864120" y="1055880"/>
              <a:ext cx="811080" cy="444960"/>
              <a:chOff x="6864120" y="1055880"/>
              <a:chExt cx="811080" cy="444960"/>
            </a:xfrm>
          </p:grpSpPr>
          <p:sp>
            <p:nvSpPr>
              <p:cNvPr id="906" name="Line 24"/>
              <p:cNvSpPr/>
              <p:nvPr/>
            </p:nvSpPr>
            <p:spPr>
              <a:xfrm flipV="1">
                <a:off x="7669800" y="1055880"/>
                <a:ext cx="360" cy="44496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07" name="Line 25"/>
              <p:cNvSpPr/>
              <p:nvPr/>
            </p:nvSpPr>
            <p:spPr>
              <a:xfrm flipH="1">
                <a:off x="6864120" y="1055880"/>
                <a:ext cx="811080" cy="360"/>
              </a:xfrm>
              <a:prstGeom prst="line">
                <a:avLst/>
              </a:prstGeom>
              <a:ln w="28575">
                <a:solidFill>
                  <a:srgbClr val="3333cc"/>
                </a:solidFill>
                <a:round/>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grpSp>
        <p:sp>
          <p:nvSpPr>
            <p:cNvPr id="908" name="Text Box 26"/>
            <p:cNvSpPr/>
            <p:nvPr/>
          </p:nvSpPr>
          <p:spPr>
            <a:xfrm>
              <a:off x="6489000" y="442440"/>
              <a:ext cx="8067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(1,1)</a:t>
              </a:r>
              <a:endParaRPr b="0" lang="it-IT" sz="2400" strike="noStrike" u="none">
                <a:solidFill>
                  <a:srgbClr val="000000"/>
                </a:solidFill>
                <a:effectLst/>
                <a:uFillTx/>
                <a:latin typeface="Arial"/>
              </a:endParaRPr>
            </a:p>
          </p:txBody>
        </p:sp>
        <p:sp>
          <p:nvSpPr>
            <p:cNvPr id="909" name="Text Box 27"/>
            <p:cNvSpPr/>
            <p:nvPr/>
          </p:nvSpPr>
          <p:spPr>
            <a:xfrm>
              <a:off x="4547880" y="405720"/>
              <a:ext cx="8067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(0,1)</a:t>
              </a:r>
              <a:endParaRPr b="0" lang="it-IT" sz="2400" strike="noStrike" u="none">
                <a:solidFill>
                  <a:srgbClr val="000000"/>
                </a:solidFill>
                <a:effectLst/>
                <a:uFillTx/>
                <a:latin typeface="Arial"/>
              </a:endParaRPr>
            </a:p>
          </p:txBody>
        </p:sp>
        <p:sp>
          <p:nvSpPr>
            <p:cNvPr id="910" name="Text Box 28"/>
            <p:cNvSpPr/>
            <p:nvPr/>
          </p:nvSpPr>
          <p:spPr>
            <a:xfrm>
              <a:off x="6282720" y="1824120"/>
              <a:ext cx="8571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(1,N)</a:t>
              </a:r>
              <a:endParaRPr b="0" lang="it-IT" sz="2400" strike="noStrike" u="none">
                <a:solidFill>
                  <a:srgbClr val="000000"/>
                </a:solidFill>
                <a:effectLst/>
                <a:uFillTx/>
                <a:latin typeface="Arial"/>
              </a:endParaRPr>
            </a:p>
          </p:txBody>
        </p:sp>
        <p:sp>
          <p:nvSpPr>
            <p:cNvPr id="911" name="Text Box 29"/>
            <p:cNvSpPr/>
            <p:nvPr/>
          </p:nvSpPr>
          <p:spPr>
            <a:xfrm>
              <a:off x="4618440" y="1833840"/>
              <a:ext cx="8067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(0,1)</a:t>
              </a:r>
              <a:endParaRPr b="0" lang="it-IT" sz="2400" strike="noStrike" u="none">
                <a:solidFill>
                  <a:srgbClr val="000000"/>
                </a:solidFill>
                <a:effectLst/>
                <a:uFillTx/>
                <a:latin typeface="Arial"/>
              </a:endParaRPr>
            </a:p>
          </p:txBody>
        </p:sp>
        <p:sp>
          <p:nvSpPr>
            <p:cNvPr id="912" name="Text Box 30"/>
            <p:cNvSpPr/>
            <p:nvPr/>
          </p:nvSpPr>
          <p:spPr>
            <a:xfrm>
              <a:off x="5838480" y="2935440"/>
              <a:ext cx="8067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(0,1)</a:t>
              </a:r>
              <a:endParaRPr b="0" lang="it-IT" sz="2400" strike="noStrike" u="none">
                <a:solidFill>
                  <a:srgbClr val="000000"/>
                </a:solidFill>
                <a:effectLst/>
                <a:uFillTx/>
                <a:latin typeface="Arial"/>
              </a:endParaRPr>
            </a:p>
          </p:txBody>
        </p:sp>
        <p:sp>
          <p:nvSpPr>
            <p:cNvPr id="913" name="Text Box 31"/>
            <p:cNvSpPr/>
            <p:nvPr/>
          </p:nvSpPr>
          <p:spPr>
            <a:xfrm>
              <a:off x="8811720" y="971640"/>
              <a:ext cx="8571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(1,N)</a:t>
              </a:r>
              <a:endParaRPr b="0" lang="it-IT" sz="2400" strike="noStrike" u="none">
                <a:solidFill>
                  <a:srgbClr val="000000"/>
                </a:solidFill>
                <a:effectLst/>
                <a:uFillTx/>
                <a:latin typeface="Arial"/>
              </a:endParaRPr>
            </a:p>
          </p:txBody>
        </p:sp>
      </p:grpSp>
      <p:grpSp>
        <p:nvGrpSpPr>
          <p:cNvPr id="914" name="Group 44"/>
          <p:cNvGrpSpPr/>
          <p:nvPr/>
        </p:nvGrpSpPr>
        <p:grpSpPr>
          <a:xfrm>
            <a:off x="5842800" y="2481120"/>
            <a:ext cx="4822200" cy="4374360"/>
            <a:chOff x="5842800" y="2481120"/>
            <a:chExt cx="4822200" cy="4374360"/>
          </a:xfrm>
        </p:grpSpPr>
        <p:sp>
          <p:nvSpPr>
            <p:cNvPr id="915" name="Text Box 45"/>
            <p:cNvSpPr/>
            <p:nvPr/>
          </p:nvSpPr>
          <p:spPr>
            <a:xfrm>
              <a:off x="7695360" y="2834280"/>
              <a:ext cx="8067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(1,1)</a:t>
              </a:r>
              <a:endParaRPr b="0" lang="it-IT" sz="2400" strike="noStrike" u="none">
                <a:solidFill>
                  <a:srgbClr val="000000"/>
                </a:solidFill>
                <a:effectLst/>
                <a:uFillTx/>
                <a:latin typeface="Arial"/>
              </a:endParaRPr>
            </a:p>
          </p:txBody>
        </p:sp>
        <p:grpSp>
          <p:nvGrpSpPr>
            <p:cNvPr id="916" name="Group 46"/>
            <p:cNvGrpSpPr/>
            <p:nvPr/>
          </p:nvGrpSpPr>
          <p:grpSpPr>
            <a:xfrm>
              <a:off x="5842800" y="2481120"/>
              <a:ext cx="4822200" cy="4374360"/>
              <a:chOff x="5842800" y="2481120"/>
              <a:chExt cx="4822200" cy="4374360"/>
            </a:xfrm>
          </p:grpSpPr>
          <p:sp>
            <p:nvSpPr>
              <p:cNvPr id="917" name="Line 47"/>
              <p:cNvSpPr/>
              <p:nvPr/>
            </p:nvSpPr>
            <p:spPr>
              <a:xfrm>
                <a:off x="8735760" y="2481120"/>
                <a:ext cx="15840" cy="24256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18" name="Line 48"/>
              <p:cNvSpPr/>
              <p:nvPr/>
            </p:nvSpPr>
            <p:spPr>
              <a:xfrm flipH="1">
                <a:off x="8002080" y="5569200"/>
                <a:ext cx="432360" cy="3736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19" name="Text Box 49"/>
              <p:cNvSpPr/>
              <p:nvPr/>
            </p:nvSpPr>
            <p:spPr>
              <a:xfrm>
                <a:off x="8947440" y="6048360"/>
                <a:ext cx="9694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Città</a:t>
                </a:r>
                <a:endParaRPr b="0" lang="it-IT" sz="2800" strike="noStrike" u="none">
                  <a:solidFill>
                    <a:srgbClr val="000000"/>
                  </a:solidFill>
                  <a:effectLst/>
                  <a:uFillTx/>
                  <a:latin typeface="Arial"/>
                </a:endParaRPr>
              </a:p>
            </p:txBody>
          </p:sp>
          <p:sp>
            <p:nvSpPr>
              <p:cNvPr id="920" name="Oval 50"/>
              <p:cNvSpPr/>
              <p:nvPr/>
            </p:nvSpPr>
            <p:spPr>
              <a:xfrm>
                <a:off x="6961320" y="5846760"/>
                <a:ext cx="1523160" cy="670680"/>
              </a:xfrm>
              <a:prstGeom prst="ellipse">
                <a:avLst/>
              </a:prstGeom>
              <a:solidFill>
                <a:schemeClr val="accent1"/>
              </a:solidFill>
              <a:ln w="9525">
                <a:solidFill>
                  <a:srgbClr val="3333cc"/>
                </a:solidFill>
                <a:round/>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dk1"/>
                    </a:solidFill>
                    <a:effectLst/>
                    <a:uFillTx/>
                    <a:latin typeface="Arial"/>
                  </a:rPr>
                  <a:t>Indirizzo</a:t>
                </a:r>
                <a:endParaRPr b="0" lang="it-IT" sz="2800" strike="noStrike" u="none">
                  <a:solidFill>
                    <a:srgbClr val="ffffff"/>
                  </a:solidFill>
                  <a:effectLst/>
                  <a:uFillTx/>
                  <a:latin typeface="Arial"/>
                </a:endParaRPr>
              </a:p>
            </p:txBody>
          </p:sp>
          <p:sp>
            <p:nvSpPr>
              <p:cNvPr id="921" name="AutoShape 51"/>
              <p:cNvSpPr/>
              <p:nvPr/>
            </p:nvSpPr>
            <p:spPr>
              <a:xfrm>
                <a:off x="7497720" y="3076560"/>
                <a:ext cx="2512080" cy="114048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trike="noStrike" u="none">
                    <a:solidFill>
                      <a:schemeClr val="dk1"/>
                    </a:solidFill>
                    <a:effectLst/>
                    <a:uFillTx/>
                    <a:latin typeface="Arial"/>
                  </a:rPr>
                  <a:t>Composizione</a:t>
                </a:r>
                <a:endParaRPr b="0" lang="it-IT" sz="2400" strike="noStrike" u="none">
                  <a:solidFill>
                    <a:srgbClr val="ffffff"/>
                  </a:solidFill>
                  <a:effectLst/>
                  <a:uFillTx/>
                  <a:latin typeface="Arial"/>
                </a:endParaRPr>
              </a:p>
            </p:txBody>
          </p:sp>
          <p:sp>
            <p:nvSpPr>
              <p:cNvPr id="922" name="Rectangle 52"/>
              <p:cNvSpPr/>
              <p:nvPr/>
            </p:nvSpPr>
            <p:spPr>
              <a:xfrm>
                <a:off x="7599240" y="4762440"/>
                <a:ext cx="2299320" cy="81648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dk1"/>
                    </a:solidFill>
                    <a:effectLst/>
                    <a:uFillTx/>
                    <a:latin typeface="Arial"/>
                  </a:rPr>
                  <a:t>Sede</a:t>
                </a:r>
                <a:endParaRPr b="0" lang="it-IT" sz="2800" strike="noStrike" u="none">
                  <a:solidFill>
                    <a:srgbClr val="ffffff"/>
                  </a:solidFill>
                  <a:effectLst/>
                  <a:uFillTx/>
                  <a:latin typeface="Arial"/>
                </a:endParaRPr>
              </a:p>
            </p:txBody>
          </p:sp>
          <p:sp>
            <p:nvSpPr>
              <p:cNvPr id="923" name="Line 53"/>
              <p:cNvSpPr/>
              <p:nvPr/>
            </p:nvSpPr>
            <p:spPr>
              <a:xfrm>
                <a:off x="8945280" y="5591160"/>
                <a:ext cx="457200" cy="3808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24" name="Text Box 54"/>
              <p:cNvSpPr/>
              <p:nvPr/>
            </p:nvSpPr>
            <p:spPr>
              <a:xfrm>
                <a:off x="9497880" y="2693880"/>
                <a:ext cx="116712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Nome</a:t>
                </a:r>
                <a:endParaRPr b="0" lang="it-IT" sz="2800" strike="noStrike" u="none">
                  <a:solidFill>
                    <a:srgbClr val="000000"/>
                  </a:solidFill>
                  <a:effectLst/>
                  <a:uFillTx/>
                  <a:latin typeface="Arial"/>
                </a:endParaRPr>
              </a:p>
            </p:txBody>
          </p:sp>
          <p:sp>
            <p:nvSpPr>
              <p:cNvPr id="925" name="Text Box 55"/>
              <p:cNvSpPr/>
              <p:nvPr/>
            </p:nvSpPr>
            <p:spPr>
              <a:xfrm>
                <a:off x="5974920" y="5391000"/>
                <a:ext cx="7066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Via</a:t>
                </a:r>
                <a:endParaRPr b="0" lang="it-IT" sz="2800" strike="noStrike" u="none">
                  <a:solidFill>
                    <a:srgbClr val="000000"/>
                  </a:solidFill>
                  <a:effectLst/>
                  <a:uFillTx/>
                  <a:latin typeface="Arial"/>
                </a:endParaRPr>
              </a:p>
            </p:txBody>
          </p:sp>
          <p:sp>
            <p:nvSpPr>
              <p:cNvPr id="926" name="Text Box 56"/>
              <p:cNvSpPr/>
              <p:nvPr/>
            </p:nvSpPr>
            <p:spPr>
              <a:xfrm>
                <a:off x="5842800" y="6338880"/>
                <a:ext cx="93060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CAP</a:t>
                </a:r>
                <a:endParaRPr b="0" lang="it-IT" sz="2800" strike="noStrike" u="none">
                  <a:solidFill>
                    <a:srgbClr val="000000"/>
                  </a:solidFill>
                  <a:effectLst/>
                  <a:uFillTx/>
                  <a:latin typeface="Arial"/>
                </a:endParaRPr>
              </a:p>
            </p:txBody>
          </p:sp>
          <p:sp>
            <p:nvSpPr>
              <p:cNvPr id="927" name="Oval 57"/>
              <p:cNvSpPr/>
              <p:nvPr/>
            </p:nvSpPr>
            <p:spPr>
              <a:xfrm rot="2951400">
                <a:off x="6646680" y="558432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sp>
            <p:nvSpPr>
              <p:cNvPr id="928" name="Oval 58"/>
              <p:cNvSpPr/>
              <p:nvPr/>
            </p:nvSpPr>
            <p:spPr>
              <a:xfrm rot="2951400">
                <a:off x="6681600" y="656208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sp>
            <p:nvSpPr>
              <p:cNvPr id="929" name="Line 59"/>
              <p:cNvSpPr/>
              <p:nvPr/>
            </p:nvSpPr>
            <p:spPr>
              <a:xfrm flipV="1">
                <a:off x="6754680" y="6414840"/>
                <a:ext cx="457200" cy="2286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30" name="Line 60"/>
              <p:cNvSpPr/>
              <p:nvPr/>
            </p:nvSpPr>
            <p:spPr>
              <a:xfrm flipH="1" flipV="1">
                <a:off x="6767280" y="5702040"/>
                <a:ext cx="444600" cy="33192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31" name="Text Box 61"/>
              <p:cNvSpPr/>
              <p:nvPr/>
            </p:nvSpPr>
            <p:spPr>
              <a:xfrm>
                <a:off x="7724160" y="4039200"/>
                <a:ext cx="8571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(1,N)</a:t>
                </a:r>
                <a:endParaRPr b="0" lang="it-IT" sz="2400" strike="noStrike" u="none">
                  <a:solidFill>
                    <a:srgbClr val="000000"/>
                  </a:solidFill>
                  <a:effectLst/>
                  <a:uFillTx/>
                  <a:latin typeface="Arial"/>
                </a:endParaRPr>
              </a:p>
            </p:txBody>
          </p:sp>
          <p:grpSp>
            <p:nvGrpSpPr>
              <p:cNvPr id="932" name="Group 62"/>
              <p:cNvGrpSpPr/>
              <p:nvPr/>
            </p:nvGrpSpPr>
            <p:grpSpPr>
              <a:xfrm>
                <a:off x="8268120" y="2589120"/>
                <a:ext cx="1229760" cy="260280"/>
                <a:chOff x="8268120" y="2589120"/>
                <a:chExt cx="1229760" cy="260280"/>
              </a:xfrm>
            </p:grpSpPr>
            <p:sp>
              <p:nvSpPr>
                <p:cNvPr id="933" name="Line 63"/>
                <p:cNvSpPr/>
                <p:nvPr/>
              </p:nvSpPr>
              <p:spPr>
                <a:xfrm>
                  <a:off x="8431200" y="2719080"/>
                  <a:ext cx="1066680" cy="360"/>
                </a:xfrm>
                <a:prstGeom prst="line">
                  <a:avLst/>
                </a:prstGeom>
                <a:ln w="38100">
                  <a:solidFill>
                    <a:srgbClr val="3333cc"/>
                  </a:solidFill>
                  <a:round/>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sp>
              <p:nvSpPr>
                <p:cNvPr id="934" name="Oval 64"/>
                <p:cNvSpPr/>
                <p:nvPr/>
              </p:nvSpPr>
              <p:spPr>
                <a:xfrm rot="2951400">
                  <a:off x="8307360" y="262512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grpSp>
          <p:sp>
            <p:nvSpPr>
              <p:cNvPr id="935" name="Oval 65"/>
              <p:cNvSpPr/>
              <p:nvPr/>
            </p:nvSpPr>
            <p:spPr>
              <a:xfrm rot="2951400">
                <a:off x="9269280" y="588276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grpSp>
      </p:grpSp>
      <p:grpSp>
        <p:nvGrpSpPr>
          <p:cNvPr id="936" name="Group 32"/>
          <p:cNvGrpSpPr/>
          <p:nvPr/>
        </p:nvGrpSpPr>
        <p:grpSpPr>
          <a:xfrm>
            <a:off x="1922760" y="2276280"/>
            <a:ext cx="3223800" cy="4212360"/>
            <a:chOff x="1922760" y="2276280"/>
            <a:chExt cx="3223800" cy="4212360"/>
          </a:xfrm>
        </p:grpSpPr>
        <p:sp>
          <p:nvSpPr>
            <p:cNvPr id="937" name="Line 33"/>
            <p:cNvSpPr/>
            <p:nvPr/>
          </p:nvSpPr>
          <p:spPr>
            <a:xfrm>
              <a:off x="3506760" y="2276280"/>
              <a:ext cx="360" cy="2743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38" name="Rectangle 34"/>
            <p:cNvSpPr/>
            <p:nvPr/>
          </p:nvSpPr>
          <p:spPr>
            <a:xfrm>
              <a:off x="2406600" y="4791240"/>
              <a:ext cx="2299320" cy="81648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dk1"/>
                  </a:solidFill>
                  <a:effectLst/>
                  <a:uFillTx/>
                  <a:latin typeface="Arial"/>
                </a:rPr>
                <a:t>Progetto</a:t>
              </a:r>
              <a:endParaRPr b="0" lang="it-IT" sz="2800" strike="noStrike" u="none">
                <a:solidFill>
                  <a:srgbClr val="ffffff"/>
                </a:solidFill>
                <a:effectLst/>
                <a:uFillTx/>
                <a:latin typeface="Arial"/>
              </a:endParaRPr>
            </a:p>
          </p:txBody>
        </p:sp>
        <p:sp>
          <p:nvSpPr>
            <p:cNvPr id="939" name="AutoShape 35"/>
            <p:cNvSpPr/>
            <p:nvPr/>
          </p:nvSpPr>
          <p:spPr>
            <a:xfrm>
              <a:off x="2178000" y="2962440"/>
              <a:ext cx="2664360" cy="121680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trike="noStrike" u="none">
                  <a:solidFill>
                    <a:schemeClr val="dk1"/>
                  </a:solidFill>
                  <a:effectLst/>
                  <a:uFillTx/>
                  <a:latin typeface="Arial"/>
                </a:rPr>
                <a:t>Partecipazione</a:t>
              </a:r>
              <a:endParaRPr b="0" lang="it-IT" sz="2400" strike="noStrike" u="none">
                <a:solidFill>
                  <a:srgbClr val="ffffff"/>
                </a:solidFill>
                <a:effectLst/>
                <a:uFillTx/>
                <a:latin typeface="Arial"/>
              </a:endParaRPr>
            </a:p>
          </p:txBody>
        </p:sp>
        <p:sp>
          <p:nvSpPr>
            <p:cNvPr id="940" name="Text Box 36"/>
            <p:cNvSpPr/>
            <p:nvPr/>
          </p:nvSpPr>
          <p:spPr>
            <a:xfrm>
              <a:off x="3979440" y="5972040"/>
              <a:ext cx="116712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Nome</a:t>
              </a:r>
              <a:endParaRPr b="0" lang="it-IT" sz="2800" strike="noStrike" u="none">
                <a:solidFill>
                  <a:srgbClr val="000000"/>
                </a:solidFill>
                <a:effectLst/>
                <a:uFillTx/>
                <a:latin typeface="Arial"/>
              </a:endParaRPr>
            </a:p>
          </p:txBody>
        </p:sp>
        <p:sp>
          <p:nvSpPr>
            <p:cNvPr id="941" name="Text Box 37"/>
            <p:cNvSpPr/>
            <p:nvPr/>
          </p:nvSpPr>
          <p:spPr>
            <a:xfrm>
              <a:off x="1922760" y="5972040"/>
              <a:ext cx="140364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Budget</a:t>
              </a:r>
              <a:endParaRPr b="0" lang="it-IT" sz="2800" strike="noStrike" u="none">
                <a:solidFill>
                  <a:srgbClr val="000000"/>
                </a:solidFill>
                <a:effectLst/>
                <a:uFillTx/>
                <a:latin typeface="Arial"/>
              </a:endParaRPr>
            </a:p>
          </p:txBody>
        </p:sp>
        <p:sp>
          <p:nvSpPr>
            <p:cNvPr id="942" name="Line 38"/>
            <p:cNvSpPr/>
            <p:nvPr/>
          </p:nvSpPr>
          <p:spPr>
            <a:xfrm>
              <a:off x="3976560" y="5591160"/>
              <a:ext cx="457200" cy="38088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43" name="Oval 39"/>
            <p:cNvSpPr/>
            <p:nvPr/>
          </p:nvSpPr>
          <p:spPr>
            <a:xfrm rot="2951400">
              <a:off x="2684520" y="589068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sp>
          <p:nvSpPr>
            <p:cNvPr id="944" name="Line 40"/>
            <p:cNvSpPr/>
            <p:nvPr/>
          </p:nvSpPr>
          <p:spPr>
            <a:xfrm flipH="1">
              <a:off x="2757240" y="5514840"/>
              <a:ext cx="533520" cy="45720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45" name="Text Box 41"/>
            <p:cNvSpPr/>
            <p:nvPr/>
          </p:nvSpPr>
          <p:spPr>
            <a:xfrm>
              <a:off x="3630240" y="2650320"/>
              <a:ext cx="8571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(0,N)</a:t>
              </a:r>
              <a:endParaRPr b="0" lang="it-IT" sz="2400" strike="noStrike" u="none">
                <a:solidFill>
                  <a:srgbClr val="000000"/>
                </a:solidFill>
                <a:effectLst/>
                <a:uFillTx/>
                <a:latin typeface="Arial"/>
              </a:endParaRPr>
            </a:p>
          </p:txBody>
        </p:sp>
        <p:sp>
          <p:nvSpPr>
            <p:cNvPr id="946" name="Text Box 42"/>
            <p:cNvSpPr/>
            <p:nvPr/>
          </p:nvSpPr>
          <p:spPr>
            <a:xfrm>
              <a:off x="3641040" y="4026600"/>
              <a:ext cx="857160" cy="455040"/>
            </a:xfrm>
            <a:prstGeom prst="rect">
              <a:avLst/>
            </a:prstGeom>
            <a:noFill/>
            <a:ln w="0">
              <a:noFill/>
            </a:ln>
          </p:spPr>
          <p:style>
            <a:lnRef idx="0"/>
            <a:fillRef idx="0"/>
            <a:effectRef idx="0"/>
            <a:fontRef idx="minor"/>
          </p:style>
          <p:txBody>
            <a:bodyPr wrap="none" lIns="90000" rIns="90000" tIns="45000" bIns="45000" anchor="ctr">
              <a:spAutoFit/>
            </a:bodyPr>
            <a:p>
              <a:pPr algn="ctr">
                <a:lnSpc>
                  <a:spcPct val="100000"/>
                </a:lnSpc>
              </a:pPr>
              <a:r>
                <a:rPr b="1" lang="it-IT" sz="2400" strike="noStrike" u="none">
                  <a:solidFill>
                    <a:schemeClr val="dk1"/>
                  </a:solidFill>
                  <a:effectLst/>
                  <a:uFillTx/>
                  <a:latin typeface="Arial"/>
                </a:rPr>
                <a:t>(1,N)</a:t>
              </a:r>
              <a:endParaRPr b="0" lang="it-IT" sz="2400" strike="noStrike" u="none">
                <a:solidFill>
                  <a:srgbClr val="000000"/>
                </a:solidFill>
                <a:effectLst/>
                <a:uFillTx/>
                <a:latin typeface="Arial"/>
              </a:endParaRPr>
            </a:p>
          </p:txBody>
        </p:sp>
        <p:sp>
          <p:nvSpPr>
            <p:cNvPr id="947" name="Oval 43"/>
            <p:cNvSpPr/>
            <p:nvPr/>
          </p:nvSpPr>
          <p:spPr>
            <a:xfrm rot="2951400">
              <a:off x="4379760" y="591912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grpSp>
      <p:grpSp>
        <p:nvGrpSpPr>
          <p:cNvPr id="948" name="Group 66"/>
          <p:cNvGrpSpPr/>
          <p:nvPr/>
        </p:nvGrpSpPr>
        <p:grpSpPr>
          <a:xfrm>
            <a:off x="1528200" y="549360"/>
            <a:ext cx="3115800" cy="2669040"/>
            <a:chOff x="1528200" y="549360"/>
            <a:chExt cx="3115800" cy="2669040"/>
          </a:xfrm>
        </p:grpSpPr>
        <p:sp>
          <p:nvSpPr>
            <p:cNvPr id="949" name="Rectangle 67"/>
            <p:cNvSpPr/>
            <p:nvPr/>
          </p:nvSpPr>
          <p:spPr>
            <a:xfrm>
              <a:off x="2344680" y="1541520"/>
              <a:ext cx="2299320" cy="81648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dk1"/>
                  </a:solidFill>
                  <a:effectLst/>
                  <a:uFillTx/>
                  <a:latin typeface="Arial"/>
                </a:rPr>
                <a:t>Impiegato</a:t>
              </a:r>
              <a:endParaRPr b="0" lang="it-IT" sz="2800" strike="noStrike" u="none">
                <a:solidFill>
                  <a:srgbClr val="ffffff"/>
                </a:solidFill>
                <a:effectLst/>
                <a:uFillTx/>
                <a:latin typeface="Arial"/>
              </a:endParaRPr>
            </a:p>
          </p:txBody>
        </p:sp>
        <p:sp>
          <p:nvSpPr>
            <p:cNvPr id="950" name="Text Box 68"/>
            <p:cNvSpPr/>
            <p:nvPr/>
          </p:nvSpPr>
          <p:spPr>
            <a:xfrm>
              <a:off x="1528200" y="549360"/>
              <a:ext cx="181800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Cognome</a:t>
              </a:r>
              <a:endParaRPr b="0" lang="it-IT" sz="2800" strike="noStrike" u="none">
                <a:solidFill>
                  <a:srgbClr val="000000"/>
                </a:solidFill>
                <a:effectLst/>
                <a:uFillTx/>
                <a:latin typeface="Arial"/>
              </a:endParaRPr>
            </a:p>
          </p:txBody>
        </p:sp>
        <p:sp>
          <p:nvSpPr>
            <p:cNvPr id="951" name="Oval 69"/>
            <p:cNvSpPr/>
            <p:nvPr/>
          </p:nvSpPr>
          <p:spPr>
            <a:xfrm rot="5400000">
              <a:off x="2653560" y="107784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sp>
          <p:nvSpPr>
            <p:cNvPr id="952" name="Line 70"/>
            <p:cNvSpPr/>
            <p:nvPr/>
          </p:nvSpPr>
          <p:spPr>
            <a:xfrm flipH="1" flipV="1">
              <a:off x="2755800" y="1198440"/>
              <a:ext cx="431640" cy="54612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53" name="Text Box 71"/>
            <p:cNvSpPr/>
            <p:nvPr/>
          </p:nvSpPr>
          <p:spPr>
            <a:xfrm>
              <a:off x="1579320" y="2701800"/>
              <a:ext cx="136476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r>
                <a:rPr b="1" lang="it-IT" sz="2800" strike="noStrike" u="none">
                  <a:solidFill>
                    <a:schemeClr val="dk1"/>
                  </a:solidFill>
                  <a:effectLst/>
                  <a:uFillTx/>
                  <a:latin typeface="Arial"/>
                </a:rPr>
                <a:t>Codice</a:t>
              </a:r>
              <a:endParaRPr b="0" lang="it-IT" sz="2800" strike="noStrike" u="none">
                <a:solidFill>
                  <a:srgbClr val="000000"/>
                </a:solidFill>
                <a:effectLst/>
                <a:uFillTx/>
                <a:latin typeface="Arial"/>
              </a:endParaRPr>
            </a:p>
          </p:txBody>
        </p:sp>
        <p:sp>
          <p:nvSpPr>
            <p:cNvPr id="954" name="Line 72"/>
            <p:cNvSpPr/>
            <p:nvPr/>
          </p:nvSpPr>
          <p:spPr>
            <a:xfrm flipV="1">
              <a:off x="2806560" y="2277720"/>
              <a:ext cx="304920" cy="381240"/>
            </a:xfrm>
            <a:prstGeom prst="line">
              <a:avLst/>
            </a:prstGeom>
            <a:ln w="28575">
              <a:solidFill>
                <a:srgbClr val="3333cc"/>
              </a:solidFill>
              <a:round/>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955" name="Oval 73"/>
            <p:cNvSpPr/>
            <p:nvPr/>
          </p:nvSpPr>
          <p:spPr>
            <a:xfrm rot="2951400">
              <a:off x="2670120" y="2631600"/>
              <a:ext cx="181800" cy="187920"/>
            </a:xfrm>
            <a:prstGeom prst="ellipse">
              <a:avLst/>
            </a:prstGeom>
            <a:solidFill>
              <a:schemeClr val="accent1"/>
            </a:solidFill>
            <a:ln w="9525">
              <a:solidFill>
                <a:srgbClr val="3333cc"/>
              </a:solidFill>
              <a:round/>
            </a:ln>
          </p:spPr>
          <p:style>
            <a:lnRef idx="0"/>
            <a:fillRef idx="0"/>
            <a:effectRef idx="0"/>
            <a:fontRef idx="minor"/>
          </p:style>
          <p:txBody>
            <a:bodyPr wrap="none" lIns="45000" rIns="45000" tIns="90000" bIns="90000" anchor="ctr" vert="eaVert" rot="10800000">
              <a:noAutofit/>
            </a:bodyPr>
            <a:p>
              <a:pPr>
                <a:lnSpc>
                  <a:spcPct val="100000"/>
                </a:lnSpc>
              </a:pPr>
              <a:endParaRPr b="1" lang="en-GB" sz="2400" strike="noStrike" u="none">
                <a:solidFill>
                  <a:schemeClr val="accent1"/>
                </a:solidFill>
                <a:effectLst/>
                <a:uFillTx/>
                <a:latin typeface="Arial"/>
              </a:endParaRPr>
            </a:p>
          </p:txBody>
        </p:sp>
      </p:gr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2" presetSubtype="8">
                                  <p:stCondLst>
                                    <p:cond delay="0"/>
                                  </p:stCondLst>
                                  <p:childTnLst>
                                    <p:set>
                                      <p:cBhvr>
                                        <p:cTn id="6" dur="1" fill="hold">
                                          <p:stCondLst>
                                            <p:cond delay="0"/>
                                          </p:stCondLst>
                                        </p:cTn>
                                        <p:tgtEl>
                                          <p:spTgt spid="884"/>
                                        </p:tgtEl>
                                        <p:attrNameLst>
                                          <p:attrName>style.visibility</p:attrName>
                                        </p:attrNameLst>
                                      </p:cBhvr>
                                      <p:to>
                                        <p:strVal val="visible"/>
                                      </p:to>
                                    </p:set>
                                    <p:animEffect filter="wipe(left)" transition="in">
                                      <p:cBhvr additive="repl">
                                        <p:cTn id="7" dur="500"/>
                                        <p:tgtEl>
                                          <p:spTgt spid="884"/>
                                        </p:tgtEl>
                                      </p:cBhvr>
                                    </p:animEffect>
                                  </p:childTnLst>
                                </p:cTn>
                              </p:par>
                            </p:childTnLst>
                          </p:cTn>
                        </p:par>
                      </p:childTnLst>
                    </p:cTn>
                  </p:par>
                  <p:par>
                    <p:cTn id="8" nodeType="clickEffect" fill="hold">
                      <p:stCondLst>
                        <p:cond delay="indefinite"/>
                      </p:stCondLst>
                      <p:childTnLst>
                        <p:par>
                          <p:cTn id="9" nodeType="withEffect" fill="hold">
                            <p:stCondLst>
                              <p:cond delay="0"/>
                            </p:stCondLst>
                            <p:childTnLst>
                              <p:par>
                                <p:cTn id="10" nodeType="clickEffect" fill="hold" presetClass="entr" presetID="22" presetSubtype="1">
                                  <p:stCondLst>
                                    <p:cond delay="0"/>
                                  </p:stCondLst>
                                  <p:childTnLst>
                                    <p:set>
                                      <p:cBhvr>
                                        <p:cTn id="11" dur="1" fill="hold">
                                          <p:stCondLst>
                                            <p:cond delay="0"/>
                                          </p:stCondLst>
                                        </p:cTn>
                                        <p:tgtEl>
                                          <p:spTgt spid="936"/>
                                        </p:tgtEl>
                                        <p:attrNameLst>
                                          <p:attrName>style.visibility</p:attrName>
                                        </p:attrNameLst>
                                      </p:cBhvr>
                                      <p:to>
                                        <p:strVal val="visible"/>
                                      </p:to>
                                    </p:set>
                                    <p:animEffect filter="wipe(up)" transition="in">
                                      <p:cBhvr additive="repl">
                                        <p:cTn id="12" dur="500"/>
                                        <p:tgtEl>
                                          <p:spTgt spid="936"/>
                                        </p:tgtEl>
                                      </p:cBhvr>
                                    </p:animEffect>
                                  </p:childTnLst>
                                </p:cTn>
                              </p:par>
                            </p:childTnLst>
                          </p:cTn>
                        </p:par>
                      </p:childTnLst>
                    </p:cTn>
                  </p:par>
                  <p:par>
                    <p:cTn id="13" nodeType="clickEffect" fill="hold">
                      <p:stCondLst>
                        <p:cond delay="indefinite"/>
                      </p:stCondLst>
                      <p:childTnLst>
                        <p:par>
                          <p:cTn id="14" nodeType="withEffect" fill="hold">
                            <p:stCondLst>
                              <p:cond delay="0"/>
                            </p:stCondLst>
                            <p:childTnLst>
                              <p:par>
                                <p:cTn id="15" nodeType="clickEffect" fill="hold" presetClass="entr" presetID="22" presetSubtype="1">
                                  <p:stCondLst>
                                    <p:cond delay="0"/>
                                  </p:stCondLst>
                                  <p:childTnLst>
                                    <p:set>
                                      <p:cBhvr>
                                        <p:cTn id="16" dur="1" fill="hold">
                                          <p:stCondLst>
                                            <p:cond delay="0"/>
                                          </p:stCondLst>
                                        </p:cTn>
                                        <p:tgtEl>
                                          <p:spTgt spid="914"/>
                                        </p:tgtEl>
                                        <p:attrNameLst>
                                          <p:attrName>style.visibility</p:attrName>
                                        </p:attrNameLst>
                                      </p:cBhvr>
                                      <p:to>
                                        <p:strVal val="visible"/>
                                      </p:to>
                                    </p:set>
                                    <p:animEffect filter="wipe(up)" transition="in">
                                      <p:cBhvr additive="repl">
                                        <p:cTn id="17" dur="500"/>
                                        <p:tgtEl>
                                          <p:spTgt spid="9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Rectangle 2"/>
          <p:cNvSpPr/>
          <p:nvPr/>
        </p:nvSpPr>
        <p:spPr>
          <a:xfrm>
            <a:off x="1828800" y="990720"/>
            <a:ext cx="305280" cy="51660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pPr>
            <a:endParaRPr b="0" lang="en-GB" sz="2800" strike="noStrike" u="none">
              <a:solidFill>
                <a:schemeClr val="dk1"/>
              </a:solidFill>
              <a:effectLst/>
              <a:uFillTx/>
              <a:latin typeface="Arial"/>
            </a:endParaRPr>
          </a:p>
        </p:txBody>
      </p:sp>
      <p:sp>
        <p:nvSpPr>
          <p:cNvPr id="957"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S</a:t>
            </a:r>
            <a:r>
              <a:rPr b="1" lang="it-IT" sz="3200" strike="noStrike" u="none">
                <a:solidFill>
                  <a:srgbClr val="d41450"/>
                </a:solidFill>
                <a:effectLst/>
                <a:uFillTx/>
                <a:latin typeface="Arial"/>
              </a:rPr>
              <a:t>t</a:t>
            </a:r>
            <a:r>
              <a:rPr b="1" lang="it-IT" sz="3200" strike="noStrike" u="none">
                <a:solidFill>
                  <a:srgbClr val="d41450"/>
                </a:solidFill>
                <a:effectLst/>
                <a:uFillTx/>
                <a:latin typeface="Arial"/>
              </a:rPr>
              <a:t>r</a:t>
            </a:r>
            <a:r>
              <a:rPr b="1" lang="it-IT" sz="3200" strike="noStrike" u="none">
                <a:solidFill>
                  <a:srgbClr val="d41450"/>
                </a:solidFill>
                <a:effectLst/>
                <a:uFillTx/>
                <a:latin typeface="Arial"/>
              </a:rPr>
              <a:t>a</a:t>
            </a:r>
            <a:r>
              <a:rPr b="1" lang="it-IT" sz="3200" strike="noStrike" u="none">
                <a:solidFill>
                  <a:srgbClr val="d41450"/>
                </a:solidFill>
                <a:effectLst/>
                <a:uFillTx/>
                <a:latin typeface="Arial"/>
              </a:rPr>
              <a:t>t</a:t>
            </a:r>
            <a:r>
              <a:rPr b="1" lang="it-IT" sz="3200" strike="noStrike" u="none">
                <a:solidFill>
                  <a:srgbClr val="d41450"/>
                </a:solidFill>
                <a:effectLst/>
                <a:uFillTx/>
                <a:latin typeface="Arial"/>
              </a:rPr>
              <a:t>e</a:t>
            </a:r>
            <a:r>
              <a:rPr b="1" lang="it-IT" sz="3200" strike="noStrike" u="none">
                <a:solidFill>
                  <a:srgbClr val="d41450"/>
                </a:solidFill>
                <a:effectLst/>
                <a:uFillTx/>
                <a:latin typeface="Arial"/>
              </a:rPr>
              <a:t>g</a:t>
            </a:r>
            <a:r>
              <a:rPr b="1" lang="it-IT" sz="3200" strike="noStrike" u="none">
                <a:solidFill>
                  <a:srgbClr val="d41450"/>
                </a:solidFill>
                <a:effectLst/>
                <a:uFillTx/>
                <a:latin typeface="Arial"/>
              </a:rPr>
              <a:t>i</a:t>
            </a:r>
            <a:r>
              <a:rPr b="1" lang="it-IT" sz="3200" strike="noStrike" u="none">
                <a:solidFill>
                  <a:srgbClr val="d41450"/>
                </a:solidFill>
                <a:effectLst/>
                <a:uFillTx/>
                <a:latin typeface="Arial"/>
              </a:rPr>
              <a:t>a</a:t>
            </a:r>
            <a:r>
              <a:rPr b="1" lang="it-IT" sz="3200" strike="noStrike" u="none">
                <a:solidFill>
                  <a:srgbClr val="d41450"/>
                </a:solidFill>
                <a:effectLst/>
                <a:uFillTx/>
                <a:latin typeface="Arial"/>
              </a:rPr>
              <a:t> </a:t>
            </a:r>
            <a:r>
              <a:rPr b="1" lang="it-IT" sz="3200" strike="noStrike" u="none">
                <a:solidFill>
                  <a:srgbClr val="d41450"/>
                </a:solidFill>
                <a:effectLst/>
                <a:uFillTx/>
                <a:latin typeface="Arial"/>
              </a:rPr>
              <a:t>m</a:t>
            </a:r>
            <a:r>
              <a:rPr b="1" lang="it-IT" sz="3200" strike="noStrike" u="none">
                <a:solidFill>
                  <a:srgbClr val="d41450"/>
                </a:solidFill>
                <a:effectLst/>
                <a:uFillTx/>
                <a:latin typeface="Arial"/>
              </a:rPr>
              <a:t>i</a:t>
            </a:r>
            <a:r>
              <a:rPr b="1" lang="it-IT" sz="3200" strike="noStrike" u="none">
                <a:solidFill>
                  <a:srgbClr val="d41450"/>
                </a:solidFill>
                <a:effectLst/>
                <a:uFillTx/>
                <a:latin typeface="Arial"/>
              </a:rPr>
              <a:t>s</a:t>
            </a:r>
            <a:r>
              <a:rPr b="1" lang="it-IT" sz="3200" strike="noStrike" u="none">
                <a:solidFill>
                  <a:srgbClr val="d41450"/>
                </a:solidFill>
                <a:effectLst/>
                <a:uFillTx/>
                <a:latin typeface="Arial"/>
              </a:rPr>
              <a:t>t</a:t>
            </a:r>
            <a:r>
              <a:rPr b="1" lang="it-IT" sz="3200" strike="noStrike" u="none">
                <a:solidFill>
                  <a:srgbClr val="d41450"/>
                </a:solidFill>
                <a:effectLst/>
                <a:uFillTx/>
                <a:latin typeface="Arial"/>
              </a:rPr>
              <a:t>a</a:t>
            </a:r>
            <a:endParaRPr b="0" lang="it-IT" sz="3200" strike="noStrike" u="none">
              <a:solidFill>
                <a:srgbClr val="000000"/>
              </a:solidFill>
              <a:effectLst/>
              <a:uFillTx/>
              <a:latin typeface="Arial"/>
            </a:endParaRPr>
          </a:p>
        </p:txBody>
      </p:sp>
      <p:sp>
        <p:nvSpPr>
          <p:cNvPr id="958" name="PlaceHolder 2"/>
          <p:cNvSpPr>
            <a:spLocks noGrp="1"/>
          </p:cNvSpPr>
          <p:nvPr>
            <p:ph/>
          </p:nvPr>
        </p:nvSpPr>
        <p:spPr>
          <a:xfrm>
            <a:off x="550800" y="1917000"/>
            <a:ext cx="11087640" cy="246312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000" strike="noStrike" u="none">
                <a:solidFill>
                  <a:schemeClr val="dk1"/>
                </a:solidFill>
                <a:effectLst/>
                <a:uFillTx/>
                <a:latin typeface="Arial"/>
              </a:rPr>
              <a:t>Si procede di solito con una strategia </a:t>
            </a:r>
            <a:r>
              <a:rPr b="0" lang="it-IT" sz="2000" strike="noStrike" u="none">
                <a:solidFill>
                  <a:schemeClr val="accent2"/>
                </a:solidFill>
                <a:effectLst/>
                <a:uFillTx/>
                <a:latin typeface="Arial"/>
              </a:rPr>
              <a:t>mista</a:t>
            </a:r>
            <a:r>
              <a:rPr b="0" lang="it-IT" sz="2000" strike="noStrike" u="none">
                <a:solidFill>
                  <a:schemeClr val="dk1"/>
                </a:solidFill>
                <a:effectLst/>
                <a:uFillTx/>
                <a:latin typeface="Arial"/>
              </a:rPr>
              <a:t>:</a:t>
            </a:r>
            <a:endParaRPr b="0" lang="it-IT" sz="20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000" strike="noStrike" u="none">
                <a:solidFill>
                  <a:schemeClr val="dk1"/>
                </a:solidFill>
                <a:effectLst/>
                <a:uFillTx/>
                <a:latin typeface="Arial"/>
              </a:rPr>
              <a:t>Si cerca di combinare i vantaggi delle strategie top-down e bottom-up</a:t>
            </a:r>
            <a:endParaRPr b="0" lang="it-IT" sz="20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000" strike="noStrike" u="none">
                <a:solidFill>
                  <a:schemeClr val="dk1"/>
                </a:solidFill>
                <a:effectLst/>
                <a:uFillTx/>
                <a:latin typeface="Arial"/>
              </a:rPr>
              <a:t>Si individuano i concetti principali e si realizza uno </a:t>
            </a:r>
            <a:r>
              <a:rPr b="0" lang="it-IT" sz="2000" strike="noStrike" u="none">
                <a:solidFill>
                  <a:schemeClr val="accent2"/>
                </a:solidFill>
                <a:effectLst/>
                <a:uFillTx/>
                <a:latin typeface="Arial"/>
              </a:rPr>
              <a:t>schema scheletro</a:t>
            </a:r>
            <a:endParaRPr b="0" lang="it-IT" sz="2000" strike="noStrike" u="none">
              <a:solidFill>
                <a:srgbClr val="000000"/>
              </a:solidFill>
              <a:effectLst/>
              <a:uFillTx/>
              <a:latin typeface="Arial"/>
            </a:endParaRPr>
          </a:p>
          <a:p>
            <a:pPr lvl="2" marL="1296000" indent="-288000">
              <a:lnSpc>
                <a:spcPct val="100000"/>
              </a:lnSpc>
              <a:spcBef>
                <a:spcPts val="850"/>
              </a:spcBef>
              <a:buClr>
                <a:srgbClr val="000000"/>
              </a:buClr>
              <a:buSzPct val="45000"/>
              <a:buFont typeface="Wingdings" charset="2"/>
              <a:buChar char=""/>
            </a:pPr>
            <a:r>
              <a:rPr b="0" lang="it-IT" sz="2000" strike="noStrike" u="none">
                <a:solidFill>
                  <a:srgbClr val="000000"/>
                </a:solidFill>
                <a:effectLst/>
                <a:uFillTx/>
                <a:latin typeface="Arial"/>
              </a:rPr>
              <a:t>Fornisce una visione unitaria dell’intero progetto</a:t>
            </a:r>
            <a:endParaRPr b="0" lang="it-IT" sz="20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000" strike="noStrike" u="none">
                <a:solidFill>
                  <a:schemeClr val="dk1"/>
                </a:solidFill>
                <a:effectLst/>
                <a:uFillTx/>
                <a:latin typeface="Arial"/>
              </a:rPr>
              <a:t>Sulla base di questo si può decomporre</a:t>
            </a:r>
            <a:endParaRPr b="0" lang="it-IT" sz="20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000" strike="noStrike" u="none">
                <a:solidFill>
                  <a:schemeClr val="dk1"/>
                </a:solidFill>
                <a:effectLst/>
                <a:uFillTx/>
                <a:latin typeface="Arial"/>
              </a:rPr>
              <a:t>Poi si raffina, si espande, si integra</a:t>
            </a:r>
            <a:endParaRPr b="0" lang="it-IT" sz="2000" strike="noStrike" u="none">
              <a:solidFill>
                <a:srgbClr val="000000"/>
              </a:solidFill>
              <a:effectLst/>
              <a:uFillTx/>
              <a:latin typeface="Arial"/>
            </a:endParaRPr>
          </a:p>
        </p:txBody>
      </p:sp>
      <p:sp>
        <p:nvSpPr>
          <p:cNvPr id="959" name=""/>
          <p:cNvSpPr/>
          <p:nvPr/>
        </p:nvSpPr>
        <p:spPr>
          <a:xfrm>
            <a:off x="444600" y="4564080"/>
            <a:ext cx="11166840" cy="1713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it-IT" sz="1800" strike="noStrike" u="none">
                <a:solidFill>
                  <a:srgbClr val="000000"/>
                </a:solidFill>
                <a:effectLst/>
                <a:uFillTx/>
                <a:latin typeface="Arial"/>
              </a:rPr>
              <a:t>Nota</a:t>
            </a:r>
            <a:r>
              <a:rPr b="0" lang="it-IT" sz="1800" strike="noStrike" u="none">
                <a:solidFill>
                  <a:srgbClr val="000000"/>
                </a:solidFill>
                <a:effectLst/>
                <a:uFillTx/>
                <a:latin typeface="Arial"/>
              </a:rPr>
              <a:t>: nel progetto potete scrivere quale strategia avete usato.</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0"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Qualità di uno schema concettuale</a:t>
            </a:r>
            <a:endParaRPr b="0" lang="it-IT" sz="3200" strike="noStrike" u="none">
              <a:solidFill>
                <a:srgbClr val="000000"/>
              </a:solidFill>
              <a:effectLst/>
              <a:uFillTx/>
              <a:latin typeface="Arial"/>
            </a:endParaRPr>
          </a:p>
        </p:txBody>
      </p:sp>
      <p:sp>
        <p:nvSpPr>
          <p:cNvPr id="961" name="PlaceHolder 2"/>
          <p:cNvSpPr>
            <a:spLocks noGrp="1"/>
          </p:cNvSpPr>
          <p:nvPr>
            <p:ph/>
          </p:nvPr>
        </p:nvSpPr>
        <p:spPr>
          <a:xfrm>
            <a:off x="249120" y="2067840"/>
            <a:ext cx="11087640" cy="3733200"/>
          </a:xfrm>
          <a:prstGeom prst="rect">
            <a:avLst/>
          </a:prstGeom>
          <a:noFill/>
          <a:ln w="0">
            <a:noFill/>
          </a:ln>
        </p:spPr>
        <p:txBody>
          <a:bodyPr numCol="1" spcCol="0" lIns="91440" rIns="91440" tIns="45720" bIns="45720" anchor="t">
            <a:noAutofit/>
          </a:bodyPr>
          <a:p>
            <a:pPr marL="432000" indent="-324000">
              <a:lnSpc>
                <a:spcPct val="100000"/>
              </a:lnSpc>
              <a:spcBef>
                <a:spcPts val="1417"/>
              </a:spcBef>
              <a:buClr>
                <a:srgbClr val="000000"/>
              </a:buClr>
              <a:buFont typeface="OpenSymbol"/>
              <a:buAutoNum type="arabicParenR"/>
            </a:pPr>
            <a:r>
              <a:rPr b="0" lang="it-IT" sz="1800" strike="noStrike" u="sng">
                <a:solidFill>
                  <a:srgbClr val="000000"/>
                </a:solidFill>
                <a:effectLst/>
                <a:uFillTx/>
                <a:latin typeface="Arial"/>
              </a:rPr>
              <a:t>Correttezza:</a:t>
            </a:r>
            <a:r>
              <a:rPr b="0" lang="it-IT" sz="1800" strike="noStrike" u="none">
                <a:solidFill>
                  <a:srgbClr val="000000"/>
                </a:solidFill>
                <a:effectLst/>
                <a:uFillTx/>
                <a:latin typeface="Arial"/>
              </a:rPr>
              <a:t> uno schema concettuale è </a:t>
            </a:r>
            <a:r>
              <a:rPr b="0" i="1" lang="it-IT" sz="1800" strike="noStrike" u="none">
                <a:solidFill>
                  <a:srgbClr val="000000"/>
                </a:solidFill>
                <a:effectLst/>
                <a:uFillTx/>
                <a:latin typeface="Arial"/>
              </a:rPr>
              <a:t>corretto</a:t>
            </a:r>
            <a:r>
              <a:rPr b="0" lang="it-IT" sz="1800" strike="noStrike" u="none">
                <a:solidFill>
                  <a:srgbClr val="000000"/>
                </a:solidFill>
                <a:effectLst/>
                <a:uFillTx/>
                <a:latin typeface="Arial"/>
              </a:rPr>
              <a:t> quando utilizza propriamente i costrutti messi a disposizione dal modello concettuale di riferimento.</a:t>
            </a:r>
            <a:endParaRPr b="0" lang="it-IT" sz="18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1800" strike="noStrike" u="none">
                <a:solidFill>
                  <a:srgbClr val="000000"/>
                </a:solidFill>
                <a:effectLst/>
                <a:uFillTx/>
                <a:latin typeface="Arial"/>
              </a:rPr>
              <a:t>Errori </a:t>
            </a:r>
            <a:r>
              <a:rPr b="0" i="1" lang="it-IT" sz="1800" strike="noStrike" u="none">
                <a:solidFill>
                  <a:srgbClr val="000000"/>
                </a:solidFill>
                <a:effectLst/>
                <a:uFillTx/>
                <a:latin typeface="Arial"/>
              </a:rPr>
              <a:t>sintattici</a:t>
            </a:r>
            <a:r>
              <a:rPr b="0" lang="it-IT" sz="1800" strike="noStrike" u="none">
                <a:solidFill>
                  <a:srgbClr val="000000"/>
                </a:solidFill>
                <a:effectLst/>
                <a:uFillTx/>
                <a:latin typeface="Arial"/>
              </a:rPr>
              <a:t>: riguardano un uso non ammesso di costrutti, e.g. una generalizzazione tra relazione invece che tra entità.</a:t>
            </a:r>
            <a:endParaRPr b="0" lang="it-IT" sz="18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1800" strike="noStrike" u="none">
                <a:solidFill>
                  <a:srgbClr val="000000"/>
                </a:solidFill>
                <a:effectLst/>
                <a:uFillTx/>
                <a:latin typeface="Arial"/>
              </a:rPr>
              <a:t>Errori </a:t>
            </a:r>
            <a:r>
              <a:rPr b="0" i="1" lang="it-IT" sz="1800" strike="noStrike" u="none">
                <a:solidFill>
                  <a:srgbClr val="000000"/>
                </a:solidFill>
                <a:effectLst/>
                <a:uFillTx/>
                <a:latin typeface="Arial"/>
              </a:rPr>
              <a:t>semantici:</a:t>
            </a:r>
            <a:r>
              <a:rPr b="0" lang="it-IT" sz="1800" strike="noStrike" u="none">
                <a:solidFill>
                  <a:srgbClr val="000000"/>
                </a:solidFill>
                <a:effectLst/>
                <a:uFillTx/>
                <a:latin typeface="Arial"/>
              </a:rPr>
              <a:t> riguardano un uso di costrutti che non rispetta la loro definizione, e.g. l’uso di una relazione per descrivere il fatto che un’entità è specializzazione di un’altra.</a:t>
            </a:r>
            <a:endParaRPr b="0" lang="it-IT" sz="1800" strike="noStrike" u="none">
              <a:solidFill>
                <a:srgbClr val="000000"/>
              </a:solidFill>
              <a:effectLst/>
              <a:uFillTx/>
              <a:latin typeface="Arial"/>
            </a:endParaRPr>
          </a:p>
          <a:p>
            <a:pPr marL="432000" indent="-324000">
              <a:lnSpc>
                <a:spcPct val="100000"/>
              </a:lnSpc>
              <a:spcBef>
                <a:spcPts val="1417"/>
              </a:spcBef>
              <a:buClr>
                <a:srgbClr val="000000"/>
              </a:buClr>
              <a:buFont typeface="OpenSymbol"/>
              <a:buAutoNum type="arabicParenR"/>
            </a:pPr>
            <a:r>
              <a:rPr b="0" lang="it-IT" sz="1800" strike="noStrike" u="sng">
                <a:solidFill>
                  <a:srgbClr val="000000"/>
                </a:solidFill>
                <a:effectLst/>
                <a:uFillTx/>
                <a:latin typeface="Arial"/>
              </a:rPr>
              <a:t>Completezza</a:t>
            </a:r>
            <a:r>
              <a:rPr b="0" lang="it-IT" sz="1800" strike="noStrike" u="none">
                <a:solidFill>
                  <a:srgbClr val="000000"/>
                </a:solidFill>
                <a:effectLst/>
                <a:uFillTx/>
                <a:latin typeface="Arial"/>
              </a:rPr>
              <a:t>: uno schema concettuale è </a:t>
            </a:r>
            <a:r>
              <a:rPr b="0" i="1" lang="it-IT" sz="1800" strike="noStrike" u="none">
                <a:solidFill>
                  <a:srgbClr val="000000"/>
                </a:solidFill>
                <a:effectLst/>
                <a:uFillTx/>
                <a:latin typeface="Arial"/>
              </a:rPr>
              <a:t>completo</a:t>
            </a:r>
            <a:r>
              <a:rPr b="0" lang="it-IT" sz="1800" strike="noStrike" u="none">
                <a:solidFill>
                  <a:srgbClr val="000000"/>
                </a:solidFill>
                <a:effectLst/>
                <a:uFillTx/>
                <a:latin typeface="Arial"/>
              </a:rPr>
              <a:t> quando rappresenta tutti i dati di interesse e quando tutte le operazioni possono essere eseguite a partire dai concetti descritti nello schema. </a:t>
            </a:r>
            <a:endParaRPr b="0" lang="it-IT" sz="18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1800" strike="noStrike" u="none">
                <a:solidFill>
                  <a:srgbClr val="000000"/>
                </a:solidFill>
                <a:effectLst/>
                <a:uFillTx/>
                <a:latin typeface="Arial"/>
              </a:rPr>
              <a:t>La completezza di uno schema si può verificare controllando che </a:t>
            </a:r>
            <a:r>
              <a:rPr b="0" i="1" lang="it-IT" sz="1800" strike="noStrike" u="none">
                <a:solidFill>
                  <a:srgbClr val="000000"/>
                </a:solidFill>
                <a:effectLst/>
                <a:uFillTx/>
                <a:latin typeface="Arial"/>
              </a:rPr>
              <a:t>tutte le specifiche</a:t>
            </a:r>
            <a:r>
              <a:rPr b="0" lang="it-IT" sz="1800" strike="noStrike" u="none">
                <a:solidFill>
                  <a:srgbClr val="000000"/>
                </a:solidFill>
                <a:effectLst/>
                <a:uFillTx/>
                <a:latin typeface="Arial"/>
              </a:rPr>
              <a:t> sui dati siano rappresentate da qualche concetto presente nello schema.</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Qualità di uno schema concettuale</a:t>
            </a:r>
            <a:endParaRPr b="0" lang="it-IT" sz="3200" strike="noStrike" u="none">
              <a:solidFill>
                <a:srgbClr val="000000"/>
              </a:solidFill>
              <a:effectLst/>
              <a:uFillTx/>
              <a:latin typeface="Arial"/>
            </a:endParaRPr>
          </a:p>
        </p:txBody>
      </p:sp>
      <p:sp>
        <p:nvSpPr>
          <p:cNvPr id="963" name="PlaceHolder 2"/>
          <p:cNvSpPr>
            <a:spLocks noGrp="1"/>
          </p:cNvSpPr>
          <p:nvPr>
            <p:ph/>
          </p:nvPr>
        </p:nvSpPr>
        <p:spPr>
          <a:xfrm>
            <a:off x="249120" y="2067840"/>
            <a:ext cx="11087640" cy="2455200"/>
          </a:xfrm>
          <a:prstGeom prst="rect">
            <a:avLst/>
          </a:prstGeom>
          <a:noFill/>
          <a:ln w="0">
            <a:noFill/>
          </a:ln>
        </p:spPr>
        <p:txBody>
          <a:bodyPr numCol="1" spcCol="0" lIns="91440" rIns="91440" tIns="45720" bIns="45720" anchor="t">
            <a:noAutofit/>
          </a:bodyPr>
          <a:p>
            <a:pPr marL="432000" indent="-324000">
              <a:lnSpc>
                <a:spcPct val="100000"/>
              </a:lnSpc>
              <a:spcBef>
                <a:spcPts val="1417"/>
              </a:spcBef>
              <a:buClr>
                <a:srgbClr val="000000"/>
              </a:buClr>
              <a:buFont typeface="OpenSymbol"/>
              <a:buAutoNum type="arabicParenR" startAt="3"/>
            </a:pPr>
            <a:r>
              <a:rPr b="0" lang="it-IT" sz="1800" strike="noStrike" u="sng">
                <a:solidFill>
                  <a:srgbClr val="000000"/>
                </a:solidFill>
                <a:effectLst/>
                <a:uFillTx/>
                <a:latin typeface="Arial"/>
              </a:rPr>
              <a:t>Leggibilità</a:t>
            </a:r>
            <a:endParaRPr b="0" lang="it-IT" sz="1800" strike="noStrike" u="none">
              <a:solidFill>
                <a:srgbClr val="000000"/>
              </a:solidFill>
              <a:effectLst/>
              <a:uFillTx/>
              <a:latin typeface="Arial"/>
            </a:endParaRPr>
          </a:p>
          <a:p>
            <a:pPr marL="432000" indent="-324000">
              <a:lnSpc>
                <a:spcPct val="100000"/>
              </a:lnSpc>
              <a:spcBef>
                <a:spcPts val="1417"/>
              </a:spcBef>
              <a:buClr>
                <a:srgbClr val="000000"/>
              </a:buClr>
              <a:buFont typeface="OpenSymbol"/>
              <a:buAutoNum type="arabicParenR" startAt="3"/>
            </a:pPr>
            <a:r>
              <a:rPr b="0" lang="it-IT" sz="1800" strike="noStrike" u="sng">
                <a:solidFill>
                  <a:srgbClr val="000000"/>
                </a:solidFill>
                <a:effectLst/>
                <a:uFillTx/>
                <a:latin typeface="Arial"/>
              </a:rPr>
              <a:t>Minimalità</a:t>
            </a:r>
            <a:r>
              <a:rPr b="0" lang="it-IT" sz="1800" strike="noStrike" u="none">
                <a:solidFill>
                  <a:srgbClr val="000000"/>
                </a:solidFill>
                <a:effectLst/>
                <a:uFillTx/>
                <a:latin typeface="Arial"/>
              </a:rPr>
              <a:t>: uno schema è </a:t>
            </a:r>
            <a:r>
              <a:rPr b="0" i="1" lang="it-IT" sz="1800" strike="noStrike" u="none">
                <a:solidFill>
                  <a:srgbClr val="000000"/>
                </a:solidFill>
                <a:effectLst/>
                <a:uFillTx/>
                <a:latin typeface="Arial"/>
              </a:rPr>
              <a:t>minimale</a:t>
            </a:r>
            <a:r>
              <a:rPr b="0" lang="it-IT" sz="1800" strike="noStrike" u="none">
                <a:solidFill>
                  <a:srgbClr val="000000"/>
                </a:solidFill>
                <a:effectLst/>
                <a:uFillTx/>
                <a:latin typeface="Arial"/>
              </a:rPr>
              <a:t> quando tutte le specifiche sui dati sono rappresentate una sola volta. Quindi, uno schema </a:t>
            </a:r>
            <a:r>
              <a:rPr b="0" lang="it-IT" sz="1800" strike="noStrike" u="sng">
                <a:solidFill>
                  <a:srgbClr val="000000"/>
                </a:solidFill>
                <a:effectLst/>
                <a:uFillTx/>
                <a:latin typeface="Arial"/>
              </a:rPr>
              <a:t>non</a:t>
            </a:r>
            <a:r>
              <a:rPr b="0" lang="it-IT" sz="1800" strike="noStrike" u="none">
                <a:solidFill>
                  <a:srgbClr val="000000"/>
                </a:solidFill>
                <a:effectLst/>
                <a:uFillTx/>
                <a:latin typeface="Arial"/>
              </a:rPr>
              <a:t> è minimale quando esistono delle </a:t>
            </a:r>
            <a:r>
              <a:rPr b="0" i="1" lang="it-IT" sz="1800" strike="noStrike" u="sng">
                <a:solidFill>
                  <a:srgbClr val="000000"/>
                </a:solidFill>
                <a:effectLst/>
                <a:uFillTx/>
                <a:latin typeface="Arial"/>
              </a:rPr>
              <a:t>ridondanze</a:t>
            </a:r>
            <a:r>
              <a:rPr b="0" lang="it-IT" sz="1800" strike="noStrike" u="none">
                <a:solidFill>
                  <a:srgbClr val="000000"/>
                </a:solidFill>
                <a:effectLst/>
                <a:uFillTx/>
                <a:latin typeface="Arial"/>
              </a:rPr>
              <a:t>, ovvero concetti che possono essere derivati da altri. </a:t>
            </a:r>
            <a:br>
              <a:rPr sz="1800"/>
            </a:br>
            <a:r>
              <a:rPr b="0" lang="it-IT" sz="1800" strike="noStrike" u="none">
                <a:solidFill>
                  <a:srgbClr val="000000"/>
                </a:solidFill>
                <a:effectLst/>
                <a:uFillTx/>
                <a:latin typeface="Arial"/>
              </a:rPr>
              <a:t>Possibili fonti di ridondanza:</a:t>
            </a:r>
            <a:endParaRPr b="0" lang="it-IT" sz="1800" strike="noStrike" u="none">
              <a:solidFill>
                <a:srgbClr val="000000"/>
              </a:solidFill>
              <a:effectLst/>
              <a:uFillTx/>
              <a:latin typeface="Arial"/>
            </a:endParaRPr>
          </a:p>
          <a:p>
            <a:pPr lvl="3" marL="864000" indent="-216000">
              <a:lnSpc>
                <a:spcPct val="100000"/>
              </a:lnSpc>
              <a:spcBef>
                <a:spcPts val="567"/>
              </a:spcBef>
              <a:buClr>
                <a:srgbClr val="000000"/>
              </a:buClr>
              <a:buSzPct val="45000"/>
              <a:buFont typeface="Wingdings" charset="2"/>
              <a:buChar char=""/>
            </a:pPr>
            <a:r>
              <a:rPr b="0" lang="it-IT" sz="1800" strike="noStrike" u="none">
                <a:solidFill>
                  <a:srgbClr val="000000"/>
                </a:solidFill>
                <a:effectLst/>
                <a:uFillTx/>
                <a:latin typeface="Arial"/>
              </a:rPr>
              <a:t>Presenza di cicli dovuti a relazioni e/o specializzazioni</a:t>
            </a:r>
            <a:endParaRPr b="0" lang="it-IT" sz="1800" strike="noStrike" u="none">
              <a:solidFill>
                <a:srgbClr val="000000"/>
              </a:solidFill>
              <a:effectLst/>
              <a:uFillTx/>
              <a:latin typeface="Arial"/>
            </a:endParaRPr>
          </a:p>
          <a:p>
            <a:pPr lvl="3" marL="864000" indent="-216000">
              <a:lnSpc>
                <a:spcPct val="100000"/>
              </a:lnSpc>
              <a:spcBef>
                <a:spcPts val="567"/>
              </a:spcBef>
              <a:buClr>
                <a:srgbClr val="000000"/>
              </a:buClr>
              <a:buSzPct val="45000"/>
              <a:buFont typeface="Wingdings" charset="2"/>
              <a:buChar char=""/>
            </a:pPr>
            <a:r>
              <a:rPr b="0" lang="it-IT" sz="1800" strike="noStrike" u="none">
                <a:solidFill>
                  <a:srgbClr val="000000"/>
                </a:solidFill>
                <a:effectLst/>
                <a:uFillTx/>
                <a:latin typeface="Arial"/>
              </a:rPr>
              <a:t>Attributi derivati</a:t>
            </a:r>
            <a:endParaRPr b="0" lang="it-IT" sz="1800" strike="noStrike" u="none">
              <a:solidFill>
                <a:srgbClr val="000000"/>
              </a:solidFill>
              <a:effectLst/>
              <a:uFillTx/>
              <a:latin typeface="Arial"/>
            </a:endParaRPr>
          </a:p>
        </p:txBody>
      </p:sp>
      <p:sp>
        <p:nvSpPr>
          <p:cNvPr id="964" name=""/>
          <p:cNvSpPr/>
          <p:nvPr/>
        </p:nvSpPr>
        <p:spPr>
          <a:xfrm>
            <a:off x="484200" y="4682880"/>
            <a:ext cx="10666800" cy="147312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417"/>
              </a:spcBef>
            </a:pPr>
            <a:r>
              <a:rPr b="0" lang="it-IT" sz="1800" strike="noStrike" u="none">
                <a:solidFill>
                  <a:srgbClr val="2a6099"/>
                </a:solidFill>
                <a:effectLst/>
                <a:uFillTx/>
                <a:latin typeface="Arial"/>
              </a:rPr>
              <a:t>Non sempre una ridondanza è indesiderata: a volte, può nascere da precise scelte progettuali.</a:t>
            </a:r>
            <a:endParaRPr b="0" lang="it-IT" sz="1800" strike="noStrike" u="none">
              <a:solidFill>
                <a:srgbClr val="000000"/>
              </a:solidFill>
              <a:effectLst/>
              <a:uFillTx/>
              <a:latin typeface="Arial"/>
            </a:endParaRPr>
          </a:p>
          <a:p>
            <a:pPr>
              <a:lnSpc>
                <a:spcPct val="100000"/>
              </a:lnSpc>
              <a:spcBef>
                <a:spcPts val="1417"/>
              </a:spcBef>
            </a:pPr>
            <a:r>
              <a:rPr b="0" lang="it-IT" sz="1800" strike="noStrike" u="none">
                <a:solidFill>
                  <a:srgbClr val="2a6099"/>
                </a:solidFill>
                <a:effectLst/>
                <a:uFillTx/>
                <a:latin typeface="Arial"/>
              </a:rPr>
              <a:t>La scelta tra il </a:t>
            </a:r>
            <a:r>
              <a:rPr b="0" i="1" lang="it-IT" sz="1800" strike="noStrike" u="none">
                <a:solidFill>
                  <a:srgbClr val="2a6099"/>
                </a:solidFill>
                <a:effectLst/>
                <a:uFillTx/>
                <a:latin typeface="Arial"/>
              </a:rPr>
              <a:t>mantenere</a:t>
            </a:r>
            <a:r>
              <a:rPr b="0" lang="it-IT" sz="1800" strike="noStrike" u="none">
                <a:solidFill>
                  <a:srgbClr val="2a6099"/>
                </a:solidFill>
                <a:effectLst/>
                <a:uFillTx/>
                <a:latin typeface="Arial"/>
              </a:rPr>
              <a:t> o l’</a:t>
            </a:r>
            <a:r>
              <a:rPr b="0" i="1" lang="it-IT" sz="1800" strike="noStrike" u="none">
                <a:solidFill>
                  <a:srgbClr val="2a6099"/>
                </a:solidFill>
                <a:effectLst/>
                <a:uFillTx/>
                <a:latin typeface="Arial"/>
              </a:rPr>
              <a:t>eliminare</a:t>
            </a:r>
            <a:r>
              <a:rPr b="0" lang="it-IT" sz="1800" strike="noStrike" u="none">
                <a:solidFill>
                  <a:srgbClr val="2a6099"/>
                </a:solidFill>
                <a:effectLst/>
                <a:uFillTx/>
                <a:latin typeface="Arial"/>
              </a:rPr>
              <a:t> le ridondanze è compito della fase dell’</a:t>
            </a:r>
            <a:r>
              <a:rPr b="0" i="1" lang="it-IT" sz="1800" strike="noStrike" u="none">
                <a:solidFill>
                  <a:srgbClr val="2a6099"/>
                </a:solidFill>
                <a:effectLst/>
                <a:uFillTx/>
                <a:latin typeface="Arial"/>
              </a:rPr>
              <a:t>analisi delle ridondanze</a:t>
            </a:r>
            <a:r>
              <a:rPr b="0" lang="it-IT" sz="1800" strike="noStrike" u="none">
                <a:solidFill>
                  <a:srgbClr val="2a6099"/>
                </a:solidFill>
                <a:effectLst/>
                <a:uFillTx/>
                <a:latin typeface="Arial"/>
              </a:rPr>
              <a:t>, sotto-fase della progettazione logica</a:t>
            </a:r>
            <a:r>
              <a:rPr b="0" i="1" lang="it-IT" sz="1800" strike="noStrike" u="none">
                <a:solidFill>
                  <a:srgbClr val="2a6099"/>
                </a:solidFill>
                <a:effectLst/>
                <a:uFillTx/>
                <a:latin typeface="Arial"/>
              </a:rPr>
              <a:t>. </a:t>
            </a:r>
            <a:endParaRPr b="0" lang="it-IT" sz="1800" strike="noStrike" u="none">
              <a:solidFill>
                <a:srgbClr val="000000"/>
              </a:solidFill>
              <a:effectLst/>
              <a:uFillTx/>
              <a:latin typeface="Arial"/>
            </a:endParaRPr>
          </a:p>
          <a:p>
            <a:pPr>
              <a:lnSpc>
                <a:spcPct val="100000"/>
              </a:lnSpc>
              <a:spcBef>
                <a:spcPts val="1417"/>
              </a:spcBef>
            </a:pPr>
            <a:r>
              <a:rPr b="0" lang="it-IT" sz="1800" strike="noStrike" u="none">
                <a:solidFill>
                  <a:srgbClr val="2a6099"/>
                </a:solidFill>
                <a:effectLst/>
                <a:uFillTx/>
                <a:latin typeface="Arial"/>
              </a:rPr>
              <a:t>Ne riparleremo fra qualche lezione.</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Una metodologia</a:t>
            </a:r>
            <a:endParaRPr b="0" lang="it-IT" sz="3200" strike="noStrike" u="none">
              <a:solidFill>
                <a:srgbClr val="000000"/>
              </a:solidFill>
              <a:effectLst/>
              <a:uFillTx/>
              <a:latin typeface="Arial"/>
            </a:endParaRPr>
          </a:p>
        </p:txBody>
      </p:sp>
      <p:sp>
        <p:nvSpPr>
          <p:cNvPr id="966"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400"/>
              </a:spcBef>
              <a:buClr>
                <a:srgbClr val="3333cc"/>
              </a:buClr>
              <a:buFont typeface="Symbol"/>
              <a:buChar char=""/>
            </a:pPr>
            <a:r>
              <a:rPr b="0" lang="it-IT" sz="2000" strike="noStrike" u="none">
                <a:solidFill>
                  <a:schemeClr val="accent2"/>
                </a:solidFill>
                <a:effectLst/>
                <a:uFillTx/>
                <a:latin typeface="Arial"/>
              </a:rPr>
              <a:t>Analisi dei requisiti</a:t>
            </a:r>
            <a:endParaRPr b="0" lang="it-IT" sz="20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Analizzare i requisiti ed eliminare le ambiguità</a:t>
            </a:r>
            <a:endParaRPr b="0" lang="it-IT" sz="20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Costruire un glossario dei termini </a:t>
            </a:r>
            <a:endParaRPr b="0" lang="it-IT" sz="20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Raggruppare i requisiti in insiemi omogenei</a:t>
            </a:r>
            <a:endParaRPr b="0" lang="it-IT" sz="2000" strike="noStrike" u="none">
              <a:solidFill>
                <a:srgbClr val="000000"/>
              </a:solidFill>
              <a:effectLst/>
              <a:uFillTx/>
              <a:latin typeface="Arial"/>
            </a:endParaRPr>
          </a:p>
          <a:p>
            <a:pPr marL="287280" indent="-287280">
              <a:lnSpc>
                <a:spcPct val="100000"/>
              </a:lnSpc>
              <a:spcBef>
                <a:spcPts val="400"/>
              </a:spcBef>
              <a:buClr>
                <a:srgbClr val="3333cc"/>
              </a:buClr>
              <a:buFont typeface="Symbol"/>
              <a:buChar char=""/>
            </a:pPr>
            <a:r>
              <a:rPr b="0" lang="it-IT" sz="2000" strike="noStrike" u="none">
                <a:solidFill>
                  <a:schemeClr val="accent2"/>
                </a:solidFill>
                <a:effectLst/>
                <a:uFillTx/>
                <a:latin typeface="Arial"/>
              </a:rPr>
              <a:t>Passo base</a:t>
            </a:r>
            <a:endParaRPr b="0" lang="it-IT" sz="20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Definire uno schema scheletro con i concetti più rilevanti </a:t>
            </a:r>
            <a:endParaRPr b="0" lang="it-IT" sz="2000" strike="noStrike" u="none">
              <a:solidFill>
                <a:srgbClr val="000000"/>
              </a:solidFill>
              <a:effectLst/>
              <a:uFillTx/>
              <a:latin typeface="Arial"/>
            </a:endParaRPr>
          </a:p>
          <a:p>
            <a:pPr marL="287280" indent="-287280">
              <a:lnSpc>
                <a:spcPct val="100000"/>
              </a:lnSpc>
              <a:spcBef>
                <a:spcPts val="400"/>
              </a:spcBef>
              <a:buClr>
                <a:srgbClr val="3333cc"/>
              </a:buClr>
              <a:buFont typeface="Symbol"/>
              <a:buChar char=""/>
            </a:pPr>
            <a:r>
              <a:rPr b="0" lang="it-IT" sz="2000" strike="noStrike" u="none">
                <a:solidFill>
                  <a:schemeClr val="accent2"/>
                </a:solidFill>
                <a:effectLst/>
                <a:uFillTx/>
                <a:latin typeface="Arial"/>
              </a:rPr>
              <a:t>Passo iterativo</a:t>
            </a:r>
            <a:r>
              <a:rPr b="0" lang="it-IT" sz="2000" strike="noStrike" u="none">
                <a:solidFill>
                  <a:schemeClr val="dk1"/>
                </a:solidFill>
                <a:effectLst/>
                <a:uFillTx/>
                <a:latin typeface="Arial"/>
              </a:rPr>
              <a:t> </a:t>
            </a:r>
            <a:br>
              <a:rPr sz="2000"/>
            </a:br>
            <a:r>
              <a:rPr b="0" lang="it-IT" sz="1800" strike="noStrike" u="none">
                <a:solidFill>
                  <a:schemeClr val="dk1"/>
                </a:solidFill>
                <a:effectLst/>
                <a:uFillTx/>
                <a:latin typeface="Arial"/>
              </a:rPr>
              <a:t>(da ripetere finché non si è soddisfatti)</a:t>
            </a:r>
            <a:endParaRPr b="0" lang="it-IT" sz="18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Raffinare i concetti presenti sulla base delle loro specifiche</a:t>
            </a:r>
            <a:endParaRPr b="0" lang="it-IT" sz="20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Aggiungere concetti per descrivere specifiche non descritte</a:t>
            </a:r>
            <a:endParaRPr b="0" lang="it-IT" sz="2000" strike="noStrike" u="none">
              <a:solidFill>
                <a:srgbClr val="000000"/>
              </a:solidFill>
              <a:effectLst/>
              <a:uFillTx/>
              <a:latin typeface="Arial"/>
            </a:endParaRPr>
          </a:p>
          <a:p>
            <a:pPr marL="287280" indent="-287280">
              <a:lnSpc>
                <a:spcPct val="100000"/>
              </a:lnSpc>
              <a:spcBef>
                <a:spcPts val="400"/>
              </a:spcBef>
              <a:buClr>
                <a:srgbClr val="3333cc"/>
              </a:buClr>
              <a:buFont typeface="Symbol"/>
              <a:buChar char=""/>
            </a:pPr>
            <a:r>
              <a:rPr b="0" lang="it-IT" sz="2000" strike="noStrike" u="none">
                <a:solidFill>
                  <a:schemeClr val="accent2"/>
                </a:solidFill>
                <a:effectLst/>
                <a:uFillTx/>
                <a:latin typeface="Arial"/>
              </a:rPr>
              <a:t>Analisi di qualità</a:t>
            </a:r>
            <a:r>
              <a:rPr b="0" lang="it-IT" sz="2000" strike="noStrike" u="none">
                <a:solidFill>
                  <a:schemeClr val="dk1"/>
                </a:solidFill>
                <a:effectLst/>
                <a:uFillTx/>
                <a:latin typeface="Arial"/>
              </a:rPr>
              <a:t> </a:t>
            </a:r>
            <a:br>
              <a:rPr sz="2000"/>
            </a:br>
            <a:r>
              <a:rPr b="0" lang="it-IT" sz="1800" strike="noStrike" u="none">
                <a:solidFill>
                  <a:schemeClr val="dk1"/>
                </a:solidFill>
                <a:effectLst/>
                <a:uFillTx/>
                <a:latin typeface="Arial"/>
              </a:rPr>
              <a:t>(ripetuta e distribuita)</a:t>
            </a:r>
            <a:endParaRPr b="0" lang="it-IT" sz="1800" strike="noStrike" u="none">
              <a:solidFill>
                <a:srgbClr val="000000"/>
              </a:solidFill>
              <a:effectLst/>
              <a:uFillTx/>
              <a:latin typeface="Arial"/>
            </a:endParaRPr>
          </a:p>
          <a:p>
            <a:pPr lvl="1" marL="860400" indent="-382680">
              <a:lnSpc>
                <a:spcPct val="100000"/>
              </a:lnSpc>
              <a:spcBef>
                <a:spcPts val="400"/>
              </a:spcBef>
              <a:buClr>
                <a:srgbClr val="000000"/>
              </a:buClr>
              <a:buFont typeface="Symbol"/>
              <a:buChar char=""/>
            </a:pPr>
            <a:r>
              <a:rPr b="0" lang="it-IT" sz="2000" strike="noStrike" u="none">
                <a:solidFill>
                  <a:schemeClr val="dk1"/>
                </a:solidFill>
                <a:effectLst/>
                <a:uFillTx/>
                <a:latin typeface="Arial"/>
              </a:rPr>
              <a:t>Verificare le qualità dello schema e modificarlo</a:t>
            </a:r>
            <a:endParaRPr b="0" lang="it-IT" sz="2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7" name="PlaceHolder 1"/>
          <p:cNvSpPr>
            <a:spLocks noGrp="1"/>
          </p:cNvSpPr>
          <p:nvPr>
            <p:ph type="title"/>
          </p:nvPr>
        </p:nvSpPr>
        <p:spPr>
          <a:xfrm>
            <a:off x="1074600" y="2000160"/>
            <a:ext cx="9337320" cy="265788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4000" strike="noStrike" u="none">
                <a:solidFill>
                  <a:srgbClr val="d41450"/>
                </a:solidFill>
                <a:effectLst/>
                <a:uFillTx/>
                <a:latin typeface="Arial"/>
              </a:rPr>
              <a:t>Un esempio di progettazione concettuale</a:t>
            </a:r>
            <a:br>
              <a:rPr sz="4000"/>
            </a:br>
            <a:r>
              <a:rPr b="1" lang="it-IT" sz="4000" strike="noStrike" u="none">
                <a:solidFill>
                  <a:srgbClr val="d41450"/>
                </a:solidFill>
                <a:effectLst/>
                <a:uFillTx/>
                <a:latin typeface="Arial"/>
              </a:rPr>
              <a:t>(società di formazione)</a:t>
            </a:r>
            <a:endParaRPr b="0" lang="it-IT" sz="40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968" name="Group 4"/>
          <p:cNvGrpSpPr/>
          <p:nvPr/>
        </p:nvGrpSpPr>
        <p:grpSpPr>
          <a:xfrm>
            <a:off x="2666880" y="2133360"/>
            <a:ext cx="6827760" cy="2282400"/>
            <a:chOff x="2666880" y="2133360"/>
            <a:chExt cx="6827760" cy="2282400"/>
          </a:xfrm>
        </p:grpSpPr>
        <p:sp>
          <p:nvSpPr>
            <p:cNvPr id="969" name="AutoShape 3"/>
            <p:cNvSpPr/>
            <p:nvPr/>
          </p:nvSpPr>
          <p:spPr>
            <a:xfrm>
              <a:off x="2666880" y="2133720"/>
              <a:ext cx="6795000" cy="2282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70" name="Rectangle 5"/>
            <p:cNvSpPr/>
            <p:nvPr/>
          </p:nvSpPr>
          <p:spPr>
            <a:xfrm>
              <a:off x="2786040" y="2162160"/>
              <a:ext cx="6676200" cy="40212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71" name="Rectangle 6"/>
            <p:cNvSpPr/>
            <p:nvPr/>
          </p:nvSpPr>
          <p:spPr>
            <a:xfrm>
              <a:off x="3969720" y="2166840"/>
              <a:ext cx="4430880" cy="4258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trike="noStrike" u="none">
                  <a:solidFill>
                    <a:srgbClr val="000080"/>
                  </a:solidFill>
                  <a:effectLst/>
                  <a:uFillTx/>
                  <a:latin typeface="Arial"/>
                </a:rPr>
                <a:t>Frasi di carattere generale</a:t>
              </a:r>
              <a:endParaRPr b="0" lang="it-IT" sz="2800" strike="noStrike" u="none">
                <a:solidFill>
                  <a:srgbClr val="000000"/>
                </a:solidFill>
                <a:effectLst/>
                <a:uFillTx/>
                <a:latin typeface="Arial"/>
              </a:endParaRPr>
            </a:p>
          </p:txBody>
        </p:sp>
        <p:sp>
          <p:nvSpPr>
            <p:cNvPr id="972" name="Rectangle 7"/>
            <p:cNvSpPr/>
            <p:nvPr/>
          </p:nvSpPr>
          <p:spPr>
            <a:xfrm>
              <a:off x="2759040" y="2133720"/>
              <a:ext cx="24480" cy="2592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trike="noStrike" u="none">
                <a:solidFill>
                  <a:schemeClr val="accent1"/>
                </a:solidFill>
                <a:effectLst/>
                <a:uFillTx/>
                <a:latin typeface="Arial"/>
              </a:endParaRPr>
            </a:p>
          </p:txBody>
        </p:sp>
        <p:sp>
          <p:nvSpPr>
            <p:cNvPr id="973" name="Line 8"/>
            <p:cNvSpPr/>
            <p:nvPr/>
          </p:nvSpPr>
          <p:spPr>
            <a:xfrm>
              <a:off x="2759040" y="2133360"/>
              <a:ext cx="1440" cy="28800"/>
            </a:xfrm>
            <a:prstGeom prst="line">
              <a:avLst/>
            </a:prstGeom>
            <a:ln w="0">
              <a:solidFill>
                <a:srgbClr val="000000"/>
              </a:solidFill>
            </a:ln>
          </p:spPr>
          <p:style>
            <a:lnRef idx="0"/>
            <a:fillRef idx="0"/>
            <a:effectRef idx="0"/>
            <a:fontRef idx="minor"/>
          </p:style>
          <p:txBody>
            <a:bodyPr lIns="90000" rIns="90000" tIns="-16200" bIns="-16200" anchor="t">
              <a:noAutofit/>
            </a:bodyPr>
            <a:p>
              <a:endParaRPr b="1" lang="en-GB" sz="2400" strike="noStrike" u="none">
                <a:solidFill>
                  <a:schemeClr val="accent1"/>
                </a:solidFill>
                <a:effectLst/>
                <a:uFillTx/>
                <a:latin typeface="Arial"/>
              </a:endParaRPr>
            </a:p>
          </p:txBody>
        </p:sp>
        <p:sp>
          <p:nvSpPr>
            <p:cNvPr id="974" name="Rectangle 9"/>
            <p:cNvSpPr/>
            <p:nvPr/>
          </p:nvSpPr>
          <p:spPr>
            <a:xfrm>
              <a:off x="2759040" y="2133720"/>
              <a:ext cx="2448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975" name="Line 10"/>
            <p:cNvSpPr/>
            <p:nvPr/>
          </p:nvSpPr>
          <p:spPr>
            <a:xfrm>
              <a:off x="2759040" y="213336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976" name="Line 11"/>
            <p:cNvSpPr/>
            <p:nvPr/>
          </p:nvSpPr>
          <p:spPr>
            <a:xfrm>
              <a:off x="2759040" y="213336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trike="noStrike" u="none">
                <a:solidFill>
                  <a:schemeClr val="accent1"/>
                </a:solidFill>
                <a:effectLst/>
                <a:uFillTx/>
                <a:latin typeface="Arial"/>
              </a:endParaRPr>
            </a:p>
          </p:txBody>
        </p:sp>
        <p:sp>
          <p:nvSpPr>
            <p:cNvPr id="977" name="Rectangle 12"/>
            <p:cNvSpPr/>
            <p:nvPr/>
          </p:nvSpPr>
          <p:spPr>
            <a:xfrm>
              <a:off x="2786040" y="2133720"/>
              <a:ext cx="667944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978" name="Line 13"/>
            <p:cNvSpPr/>
            <p:nvPr/>
          </p:nvSpPr>
          <p:spPr>
            <a:xfrm>
              <a:off x="2786040" y="2133360"/>
              <a:ext cx="66816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979" name="Rectangle 14"/>
            <p:cNvSpPr/>
            <p:nvPr/>
          </p:nvSpPr>
          <p:spPr>
            <a:xfrm>
              <a:off x="2786040" y="2160720"/>
              <a:ext cx="6679440" cy="360"/>
            </a:xfrm>
            <a:prstGeom prst="rect">
              <a:avLst/>
            </a:prstGeom>
            <a:solidFill>
              <a:srgbClr val="e5e5e5"/>
            </a:solidFill>
            <a:ln w="0">
              <a:noFill/>
            </a:ln>
          </p:spPr>
          <p:style>
            <a:lnRef idx="0"/>
            <a:fillRef idx="0"/>
            <a:effectRef idx="0"/>
            <a:fontRef idx="minor"/>
          </p:style>
          <p:txBody>
            <a:bodyPr lIns="90000" rIns="90000" tIns="-43560" bIns="-43560" anchor="t">
              <a:noAutofit/>
            </a:bodyPr>
            <a:p>
              <a:pPr>
                <a:lnSpc>
                  <a:spcPct val="100000"/>
                </a:lnSpc>
              </a:pPr>
              <a:endParaRPr b="1" lang="en-GB" sz="2400" strike="noStrike" u="none">
                <a:solidFill>
                  <a:schemeClr val="accent1"/>
                </a:solidFill>
                <a:effectLst/>
                <a:uFillTx/>
                <a:latin typeface="Arial"/>
              </a:endParaRPr>
            </a:p>
          </p:txBody>
        </p:sp>
        <p:sp>
          <p:nvSpPr>
            <p:cNvPr id="980" name="Rectangle 15"/>
            <p:cNvSpPr/>
            <p:nvPr/>
          </p:nvSpPr>
          <p:spPr>
            <a:xfrm>
              <a:off x="9468000" y="2133720"/>
              <a:ext cx="24480" cy="2592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trike="noStrike" u="none">
                <a:solidFill>
                  <a:schemeClr val="accent1"/>
                </a:solidFill>
                <a:effectLst/>
                <a:uFillTx/>
                <a:latin typeface="Arial"/>
              </a:endParaRPr>
            </a:p>
          </p:txBody>
        </p:sp>
        <p:sp>
          <p:nvSpPr>
            <p:cNvPr id="981" name="Line 16"/>
            <p:cNvSpPr/>
            <p:nvPr/>
          </p:nvSpPr>
          <p:spPr>
            <a:xfrm>
              <a:off x="9467640" y="2133360"/>
              <a:ext cx="1440" cy="28800"/>
            </a:xfrm>
            <a:prstGeom prst="line">
              <a:avLst/>
            </a:prstGeom>
            <a:ln w="0">
              <a:solidFill>
                <a:srgbClr val="000000"/>
              </a:solidFill>
            </a:ln>
          </p:spPr>
          <p:style>
            <a:lnRef idx="0"/>
            <a:fillRef idx="0"/>
            <a:effectRef idx="0"/>
            <a:fontRef idx="minor"/>
          </p:style>
          <p:txBody>
            <a:bodyPr lIns="90000" rIns="90000" tIns="-16200" bIns="-16200" anchor="t">
              <a:noAutofit/>
            </a:bodyPr>
            <a:p>
              <a:endParaRPr b="1" lang="en-GB" sz="2400" strike="noStrike" u="none">
                <a:solidFill>
                  <a:schemeClr val="accent1"/>
                </a:solidFill>
                <a:effectLst/>
                <a:uFillTx/>
                <a:latin typeface="Arial"/>
              </a:endParaRPr>
            </a:p>
          </p:txBody>
        </p:sp>
        <p:sp>
          <p:nvSpPr>
            <p:cNvPr id="982" name="Rectangle 17"/>
            <p:cNvSpPr/>
            <p:nvPr/>
          </p:nvSpPr>
          <p:spPr>
            <a:xfrm>
              <a:off x="9468000" y="2133720"/>
              <a:ext cx="2448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983" name="Line 18"/>
            <p:cNvSpPr/>
            <p:nvPr/>
          </p:nvSpPr>
          <p:spPr>
            <a:xfrm>
              <a:off x="9467640" y="213336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984" name="Line 19"/>
            <p:cNvSpPr/>
            <p:nvPr/>
          </p:nvSpPr>
          <p:spPr>
            <a:xfrm>
              <a:off x="9467640" y="213336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trike="noStrike" u="none">
                <a:solidFill>
                  <a:schemeClr val="accent1"/>
                </a:solidFill>
                <a:effectLst/>
                <a:uFillTx/>
                <a:latin typeface="Arial"/>
              </a:endParaRPr>
            </a:p>
          </p:txBody>
        </p:sp>
        <p:sp>
          <p:nvSpPr>
            <p:cNvPr id="985" name="Rectangle 20"/>
            <p:cNvSpPr/>
            <p:nvPr/>
          </p:nvSpPr>
          <p:spPr>
            <a:xfrm>
              <a:off x="2759040" y="2162160"/>
              <a:ext cx="24480" cy="40068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86" name="Line 21"/>
            <p:cNvSpPr/>
            <p:nvPr/>
          </p:nvSpPr>
          <p:spPr>
            <a:xfrm>
              <a:off x="2759040" y="2162160"/>
              <a:ext cx="1440" cy="4032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987" name="Rectangle 22"/>
            <p:cNvSpPr/>
            <p:nvPr/>
          </p:nvSpPr>
          <p:spPr>
            <a:xfrm>
              <a:off x="9468000" y="2162160"/>
              <a:ext cx="24480" cy="40068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88" name="Line 23"/>
            <p:cNvSpPr/>
            <p:nvPr/>
          </p:nvSpPr>
          <p:spPr>
            <a:xfrm>
              <a:off x="9467640" y="2162160"/>
              <a:ext cx="1440" cy="4032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989" name="Rectangle 24"/>
            <p:cNvSpPr/>
            <p:nvPr/>
          </p:nvSpPr>
          <p:spPr>
            <a:xfrm>
              <a:off x="2786040" y="2593800"/>
              <a:ext cx="6676200" cy="40212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90" name="Rectangle 25"/>
            <p:cNvSpPr/>
            <p:nvPr/>
          </p:nvSpPr>
          <p:spPr>
            <a:xfrm>
              <a:off x="2872080" y="2598840"/>
              <a:ext cx="6523200" cy="4258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trike="noStrike" u="none">
                  <a:solidFill>
                    <a:srgbClr val="000080"/>
                  </a:solidFill>
                  <a:effectLst/>
                  <a:uFillTx/>
                  <a:latin typeface="Arial"/>
                </a:rPr>
                <a:t>Si vuole realizzare una base di dati per</a:t>
              </a:r>
              <a:endParaRPr b="0" lang="it-IT" sz="2800" strike="noStrike" u="none">
                <a:solidFill>
                  <a:srgbClr val="000000"/>
                </a:solidFill>
                <a:effectLst/>
                <a:uFillTx/>
                <a:latin typeface="Arial"/>
              </a:endParaRPr>
            </a:p>
          </p:txBody>
        </p:sp>
        <p:sp>
          <p:nvSpPr>
            <p:cNvPr id="991" name="Rectangle 26"/>
            <p:cNvSpPr/>
            <p:nvPr/>
          </p:nvSpPr>
          <p:spPr>
            <a:xfrm>
              <a:off x="2786040" y="2998800"/>
              <a:ext cx="6676200" cy="40068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92" name="Rectangle 27"/>
            <p:cNvSpPr/>
            <p:nvPr/>
          </p:nvSpPr>
          <p:spPr>
            <a:xfrm>
              <a:off x="2870640" y="3002040"/>
              <a:ext cx="5810040" cy="4258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trike="noStrike" u="none">
                  <a:solidFill>
                    <a:srgbClr val="000080"/>
                  </a:solidFill>
                  <a:effectLst/>
                  <a:uFillTx/>
                  <a:latin typeface="Arial"/>
                </a:rPr>
                <a:t>una società che eroga corsi, di cui</a:t>
              </a:r>
              <a:endParaRPr b="0" lang="it-IT" sz="2800" strike="noStrike" u="none">
                <a:solidFill>
                  <a:srgbClr val="000000"/>
                </a:solidFill>
                <a:effectLst/>
                <a:uFillTx/>
                <a:latin typeface="Arial"/>
              </a:endParaRPr>
            </a:p>
          </p:txBody>
        </p:sp>
        <p:sp>
          <p:nvSpPr>
            <p:cNvPr id="993" name="Rectangle 28"/>
            <p:cNvSpPr/>
            <p:nvPr/>
          </p:nvSpPr>
          <p:spPr>
            <a:xfrm>
              <a:off x="2786040" y="3402000"/>
              <a:ext cx="6676200" cy="39924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94" name="Rectangle 29"/>
            <p:cNvSpPr/>
            <p:nvPr/>
          </p:nvSpPr>
          <p:spPr>
            <a:xfrm>
              <a:off x="2868840" y="3403440"/>
              <a:ext cx="5572080" cy="4258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trike="noStrike" u="none">
                  <a:solidFill>
                    <a:srgbClr val="000080"/>
                  </a:solidFill>
                  <a:effectLst/>
                  <a:uFillTx/>
                  <a:latin typeface="Arial"/>
                </a:rPr>
                <a:t>vogliamo rappresentare i dati dei</a:t>
              </a:r>
              <a:endParaRPr b="0" lang="it-IT" sz="2800" strike="noStrike" u="none">
                <a:solidFill>
                  <a:srgbClr val="000000"/>
                </a:solidFill>
                <a:effectLst/>
                <a:uFillTx/>
                <a:latin typeface="Arial"/>
              </a:endParaRPr>
            </a:p>
          </p:txBody>
        </p:sp>
        <p:sp>
          <p:nvSpPr>
            <p:cNvPr id="995" name="Rectangle 30"/>
            <p:cNvSpPr/>
            <p:nvPr/>
          </p:nvSpPr>
          <p:spPr>
            <a:xfrm>
              <a:off x="2786040" y="3803760"/>
              <a:ext cx="6676200" cy="402120"/>
            </a:xfrm>
            <a:prstGeom prst="rect">
              <a:avLst/>
            </a:prstGeom>
            <a:solidFill>
              <a:srgbClr val="e5e5e5"/>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996" name="Rectangle 31"/>
            <p:cNvSpPr/>
            <p:nvPr/>
          </p:nvSpPr>
          <p:spPr>
            <a:xfrm>
              <a:off x="2868840" y="3808440"/>
              <a:ext cx="5732280" cy="425880"/>
            </a:xfrm>
            <a:prstGeom prst="rect">
              <a:avLst/>
            </a:prstGeom>
            <a:noFill/>
            <a:ln w="0">
              <a:noFill/>
            </a:ln>
          </p:spPr>
          <p:style>
            <a:lnRef idx="0"/>
            <a:fillRef idx="0"/>
            <a:effectRef idx="0"/>
            <a:fontRef idx="minor"/>
          </p:style>
          <p:txBody>
            <a:bodyPr wrap="none" lIns="0" rIns="0" tIns="0" bIns="0" anchor="t">
              <a:spAutoFit/>
            </a:bodyPr>
            <a:p>
              <a:pPr>
                <a:lnSpc>
                  <a:spcPct val="100000"/>
                </a:lnSpc>
              </a:pPr>
              <a:r>
                <a:rPr b="1" lang="it-IT" sz="2800" strike="noStrike" u="none">
                  <a:solidFill>
                    <a:srgbClr val="000080"/>
                  </a:solidFill>
                  <a:effectLst/>
                  <a:uFillTx/>
                  <a:latin typeface="Arial"/>
                </a:rPr>
                <a:t>partecipanti ai corsi e dei docenti.</a:t>
              </a:r>
              <a:endParaRPr b="0" lang="it-IT" sz="2800" strike="noStrike" u="none">
                <a:solidFill>
                  <a:srgbClr val="000000"/>
                </a:solidFill>
                <a:effectLst/>
                <a:uFillTx/>
                <a:latin typeface="Arial"/>
              </a:endParaRPr>
            </a:p>
          </p:txBody>
        </p:sp>
        <p:sp>
          <p:nvSpPr>
            <p:cNvPr id="997" name="Rectangle 32"/>
            <p:cNvSpPr/>
            <p:nvPr/>
          </p:nvSpPr>
          <p:spPr>
            <a:xfrm>
              <a:off x="2759040" y="2565360"/>
              <a:ext cx="24480" cy="2592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trike="noStrike" u="none">
                <a:solidFill>
                  <a:schemeClr val="accent1"/>
                </a:solidFill>
                <a:effectLst/>
                <a:uFillTx/>
                <a:latin typeface="Arial"/>
              </a:endParaRPr>
            </a:p>
          </p:txBody>
        </p:sp>
        <p:sp>
          <p:nvSpPr>
            <p:cNvPr id="998" name="Line 33"/>
            <p:cNvSpPr/>
            <p:nvPr/>
          </p:nvSpPr>
          <p:spPr>
            <a:xfrm>
              <a:off x="2759040" y="2565360"/>
              <a:ext cx="1440" cy="28440"/>
            </a:xfrm>
            <a:prstGeom prst="line">
              <a:avLst/>
            </a:prstGeom>
            <a:ln w="0">
              <a:solidFill>
                <a:srgbClr val="000000"/>
              </a:solidFill>
            </a:ln>
          </p:spPr>
          <p:style>
            <a:lnRef idx="0"/>
            <a:fillRef idx="0"/>
            <a:effectRef idx="0"/>
            <a:fontRef idx="minor"/>
          </p:style>
          <p:txBody>
            <a:bodyPr lIns="90000" rIns="90000" tIns="-16560" bIns="-16560" anchor="t">
              <a:noAutofit/>
            </a:bodyPr>
            <a:p>
              <a:endParaRPr b="1" lang="en-GB" sz="2400" strike="noStrike" u="none">
                <a:solidFill>
                  <a:schemeClr val="accent1"/>
                </a:solidFill>
                <a:effectLst/>
                <a:uFillTx/>
                <a:latin typeface="Arial"/>
              </a:endParaRPr>
            </a:p>
          </p:txBody>
        </p:sp>
        <p:sp>
          <p:nvSpPr>
            <p:cNvPr id="999" name="Rectangle 34"/>
            <p:cNvSpPr/>
            <p:nvPr/>
          </p:nvSpPr>
          <p:spPr>
            <a:xfrm>
              <a:off x="2786040" y="2565360"/>
              <a:ext cx="667944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1000" name="Line 35"/>
            <p:cNvSpPr/>
            <p:nvPr/>
          </p:nvSpPr>
          <p:spPr>
            <a:xfrm>
              <a:off x="2786040" y="2565360"/>
              <a:ext cx="6681600" cy="1440"/>
            </a:xfrm>
            <a:prstGeom prst="line">
              <a:avLst/>
            </a:prstGeom>
            <a:ln w="0">
              <a:solidFill>
                <a:srgbClr val="000000"/>
              </a:solidFill>
            </a:ln>
          </p:spPr>
          <p:style>
            <a:lnRef idx="0"/>
            <a:fillRef idx="0"/>
            <a:effectRef idx="0"/>
            <a:fontRef idx="minor"/>
          </p:style>
          <p:txBody>
            <a:bodyPr lIns="90000" rIns="90000" tIns="-43560" bIns="-43560" anchor="t">
              <a:noAutofit/>
            </a:bodyPr>
            <a:p>
              <a:endParaRPr b="1" lang="en-GB" sz="2400" strike="noStrike" u="none">
                <a:solidFill>
                  <a:schemeClr val="accent1"/>
                </a:solidFill>
                <a:effectLst/>
                <a:uFillTx/>
                <a:latin typeface="Arial"/>
              </a:endParaRPr>
            </a:p>
          </p:txBody>
        </p:sp>
        <p:sp>
          <p:nvSpPr>
            <p:cNvPr id="1001" name="Rectangle 36"/>
            <p:cNvSpPr/>
            <p:nvPr/>
          </p:nvSpPr>
          <p:spPr>
            <a:xfrm>
              <a:off x="2786040" y="2592360"/>
              <a:ext cx="6679440" cy="360"/>
            </a:xfrm>
            <a:prstGeom prst="rect">
              <a:avLst/>
            </a:prstGeom>
            <a:solidFill>
              <a:srgbClr val="e5e5e5"/>
            </a:solidFill>
            <a:ln w="0">
              <a:noFill/>
            </a:ln>
          </p:spPr>
          <p:style>
            <a:lnRef idx="0"/>
            <a:fillRef idx="0"/>
            <a:effectRef idx="0"/>
            <a:fontRef idx="minor"/>
          </p:style>
          <p:txBody>
            <a:bodyPr lIns="90000" rIns="90000" tIns="-43560" bIns="-43560" anchor="t">
              <a:noAutofit/>
            </a:bodyPr>
            <a:p>
              <a:pPr>
                <a:lnSpc>
                  <a:spcPct val="100000"/>
                </a:lnSpc>
              </a:pPr>
              <a:endParaRPr b="1" lang="en-GB" sz="2400" strike="noStrike" u="none">
                <a:solidFill>
                  <a:schemeClr val="accent1"/>
                </a:solidFill>
                <a:effectLst/>
                <a:uFillTx/>
                <a:latin typeface="Arial"/>
              </a:endParaRPr>
            </a:p>
          </p:txBody>
        </p:sp>
        <p:sp>
          <p:nvSpPr>
            <p:cNvPr id="1002" name="Rectangle 37"/>
            <p:cNvSpPr/>
            <p:nvPr/>
          </p:nvSpPr>
          <p:spPr>
            <a:xfrm>
              <a:off x="9468000" y="2565360"/>
              <a:ext cx="24480" cy="25920"/>
            </a:xfrm>
            <a:prstGeom prst="rect">
              <a:avLst/>
            </a:prstGeom>
            <a:solidFill>
              <a:srgbClr val="000000"/>
            </a:solidFill>
            <a:ln w="0">
              <a:noFill/>
            </a:ln>
          </p:spPr>
          <p:style>
            <a:lnRef idx="0"/>
            <a:fillRef idx="0"/>
            <a:effectRef idx="0"/>
            <a:fontRef idx="minor"/>
          </p:style>
          <p:txBody>
            <a:bodyPr lIns="90000" rIns="90000" tIns="-16560" bIns="-16560" anchor="t">
              <a:noAutofit/>
            </a:bodyPr>
            <a:p>
              <a:pPr>
                <a:lnSpc>
                  <a:spcPct val="100000"/>
                </a:lnSpc>
              </a:pPr>
              <a:endParaRPr b="1" lang="en-GB" sz="2400" strike="noStrike" u="none">
                <a:solidFill>
                  <a:schemeClr val="accent1"/>
                </a:solidFill>
                <a:effectLst/>
                <a:uFillTx/>
                <a:latin typeface="Arial"/>
              </a:endParaRPr>
            </a:p>
          </p:txBody>
        </p:sp>
        <p:sp>
          <p:nvSpPr>
            <p:cNvPr id="1003" name="Line 38"/>
            <p:cNvSpPr/>
            <p:nvPr/>
          </p:nvSpPr>
          <p:spPr>
            <a:xfrm>
              <a:off x="9467640" y="2565360"/>
              <a:ext cx="1440" cy="28440"/>
            </a:xfrm>
            <a:prstGeom prst="line">
              <a:avLst/>
            </a:prstGeom>
            <a:ln w="0">
              <a:solidFill>
                <a:srgbClr val="000000"/>
              </a:solidFill>
            </a:ln>
          </p:spPr>
          <p:style>
            <a:lnRef idx="0"/>
            <a:fillRef idx="0"/>
            <a:effectRef idx="0"/>
            <a:fontRef idx="minor"/>
          </p:style>
          <p:txBody>
            <a:bodyPr lIns="90000" rIns="90000" tIns="-16560" bIns="-16560" anchor="t">
              <a:noAutofit/>
            </a:bodyPr>
            <a:p>
              <a:endParaRPr b="1" lang="en-GB" sz="2400" strike="noStrike" u="none">
                <a:solidFill>
                  <a:schemeClr val="accent1"/>
                </a:solidFill>
                <a:effectLst/>
                <a:uFillTx/>
                <a:latin typeface="Arial"/>
              </a:endParaRPr>
            </a:p>
          </p:txBody>
        </p:sp>
        <p:sp>
          <p:nvSpPr>
            <p:cNvPr id="1004" name="Rectangle 39"/>
            <p:cNvSpPr/>
            <p:nvPr/>
          </p:nvSpPr>
          <p:spPr>
            <a:xfrm>
              <a:off x="2759040" y="2593800"/>
              <a:ext cx="24480" cy="161028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1005" name="Line 40"/>
            <p:cNvSpPr/>
            <p:nvPr/>
          </p:nvSpPr>
          <p:spPr>
            <a:xfrm>
              <a:off x="2759040" y="2593800"/>
              <a:ext cx="1440" cy="16128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1006" name="Rectangle 41"/>
            <p:cNvSpPr/>
            <p:nvPr/>
          </p:nvSpPr>
          <p:spPr>
            <a:xfrm>
              <a:off x="2759040" y="4206960"/>
              <a:ext cx="2448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1007" name="Line 42"/>
            <p:cNvSpPr/>
            <p:nvPr/>
          </p:nvSpPr>
          <p:spPr>
            <a:xfrm>
              <a:off x="27590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1008" name="Line 43"/>
            <p:cNvSpPr/>
            <p:nvPr/>
          </p:nvSpPr>
          <p:spPr>
            <a:xfrm>
              <a:off x="27590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trike="noStrike" u="none">
                <a:solidFill>
                  <a:schemeClr val="accent1"/>
                </a:solidFill>
                <a:effectLst/>
                <a:uFillTx/>
                <a:latin typeface="Arial"/>
              </a:endParaRPr>
            </a:p>
          </p:txBody>
        </p:sp>
        <p:sp>
          <p:nvSpPr>
            <p:cNvPr id="1009" name="Rectangle 44"/>
            <p:cNvSpPr/>
            <p:nvPr/>
          </p:nvSpPr>
          <p:spPr>
            <a:xfrm>
              <a:off x="2759040" y="4206960"/>
              <a:ext cx="2448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1010" name="Line 45"/>
            <p:cNvSpPr/>
            <p:nvPr/>
          </p:nvSpPr>
          <p:spPr>
            <a:xfrm>
              <a:off x="27590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1011" name="Line 46"/>
            <p:cNvSpPr/>
            <p:nvPr/>
          </p:nvSpPr>
          <p:spPr>
            <a:xfrm>
              <a:off x="27590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trike="noStrike" u="none">
                <a:solidFill>
                  <a:schemeClr val="accent1"/>
                </a:solidFill>
                <a:effectLst/>
                <a:uFillTx/>
                <a:latin typeface="Arial"/>
              </a:endParaRPr>
            </a:p>
          </p:txBody>
        </p:sp>
        <p:sp>
          <p:nvSpPr>
            <p:cNvPr id="1012" name="Rectangle 47"/>
            <p:cNvSpPr/>
            <p:nvPr/>
          </p:nvSpPr>
          <p:spPr>
            <a:xfrm>
              <a:off x="2786040" y="4206960"/>
              <a:ext cx="667944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1013" name="Line 48"/>
            <p:cNvSpPr/>
            <p:nvPr/>
          </p:nvSpPr>
          <p:spPr>
            <a:xfrm>
              <a:off x="2786040" y="4206600"/>
              <a:ext cx="66816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1014" name="Rectangle 49"/>
            <p:cNvSpPr/>
            <p:nvPr/>
          </p:nvSpPr>
          <p:spPr>
            <a:xfrm>
              <a:off x="9468000" y="2593800"/>
              <a:ext cx="24480" cy="1610280"/>
            </a:xfrm>
            <a:prstGeom prst="rect">
              <a:avLst/>
            </a:prstGeom>
            <a:solidFill>
              <a:srgbClr val="000000"/>
            </a:solidFill>
            <a:ln w="0">
              <a:noFill/>
            </a:ln>
          </p:spPr>
          <p:style>
            <a:lnRef idx="0"/>
            <a:fillRef idx="0"/>
            <a:effectRef idx="0"/>
            <a:fontRef idx="minor"/>
          </p:style>
          <p:txBody>
            <a:bodyPr lIns="90000" rIns="90000" tIns="45000" bIns="45000" anchor="t">
              <a:noAutofit/>
            </a:bodyPr>
            <a:p>
              <a:pPr>
                <a:lnSpc>
                  <a:spcPct val="100000"/>
                </a:lnSpc>
              </a:pPr>
              <a:endParaRPr b="1" lang="en-GB" sz="2400" strike="noStrike" u="none">
                <a:solidFill>
                  <a:schemeClr val="accent1"/>
                </a:solidFill>
                <a:effectLst/>
                <a:uFillTx/>
                <a:latin typeface="Arial"/>
              </a:endParaRPr>
            </a:p>
          </p:txBody>
        </p:sp>
        <p:sp>
          <p:nvSpPr>
            <p:cNvPr id="1015" name="Line 50"/>
            <p:cNvSpPr/>
            <p:nvPr/>
          </p:nvSpPr>
          <p:spPr>
            <a:xfrm>
              <a:off x="9467640" y="2593800"/>
              <a:ext cx="1440" cy="1612800"/>
            </a:xfrm>
            <a:prstGeom prst="line">
              <a:avLst/>
            </a:prstGeom>
            <a:ln w="0">
              <a:solidFill>
                <a:srgbClr val="000000"/>
              </a:solidFill>
            </a:ln>
          </p:spPr>
          <p:style>
            <a:lnRef idx="0"/>
            <a:fillRef idx="0"/>
            <a:effectRef idx="0"/>
            <a:fontRef idx="minor"/>
          </p:style>
          <p:txBody>
            <a:bodyPr lIns="90000" rIns="90000" tIns="45000" bIns="45000" anchor="t">
              <a:noAutofit/>
            </a:bodyPr>
            <a:p>
              <a:endParaRPr b="1" lang="en-GB" sz="2400" strike="noStrike" u="none">
                <a:solidFill>
                  <a:schemeClr val="accent1"/>
                </a:solidFill>
                <a:effectLst/>
                <a:uFillTx/>
                <a:latin typeface="Arial"/>
              </a:endParaRPr>
            </a:p>
          </p:txBody>
        </p:sp>
        <p:sp>
          <p:nvSpPr>
            <p:cNvPr id="1016" name="Rectangle 51"/>
            <p:cNvSpPr/>
            <p:nvPr/>
          </p:nvSpPr>
          <p:spPr>
            <a:xfrm>
              <a:off x="9468000" y="4206960"/>
              <a:ext cx="2448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1017" name="Line 52"/>
            <p:cNvSpPr/>
            <p:nvPr/>
          </p:nvSpPr>
          <p:spPr>
            <a:xfrm>
              <a:off x="94676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1018" name="Line 53"/>
            <p:cNvSpPr/>
            <p:nvPr/>
          </p:nvSpPr>
          <p:spPr>
            <a:xfrm>
              <a:off x="94676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trike="noStrike" u="none">
                <a:solidFill>
                  <a:schemeClr val="accent1"/>
                </a:solidFill>
                <a:effectLst/>
                <a:uFillTx/>
                <a:latin typeface="Arial"/>
              </a:endParaRPr>
            </a:p>
          </p:txBody>
        </p:sp>
        <p:sp>
          <p:nvSpPr>
            <p:cNvPr id="1019" name="Rectangle 54"/>
            <p:cNvSpPr/>
            <p:nvPr/>
          </p:nvSpPr>
          <p:spPr>
            <a:xfrm>
              <a:off x="9468000" y="4206960"/>
              <a:ext cx="24480" cy="24480"/>
            </a:xfrm>
            <a:prstGeom prst="rect">
              <a:avLst/>
            </a:prstGeom>
            <a:solidFill>
              <a:srgbClr val="000000"/>
            </a:solidFill>
            <a:ln w="0">
              <a:noFill/>
            </a:ln>
          </p:spPr>
          <p:style>
            <a:lnRef idx="0"/>
            <a:fillRef idx="0"/>
            <a:effectRef idx="0"/>
            <a:fontRef idx="minor"/>
          </p:style>
          <p:txBody>
            <a:bodyPr lIns="90000" rIns="90000" tIns="-18000" bIns="-18000" anchor="t">
              <a:noAutofit/>
            </a:bodyPr>
            <a:p>
              <a:pPr>
                <a:lnSpc>
                  <a:spcPct val="100000"/>
                </a:lnSpc>
              </a:pPr>
              <a:endParaRPr b="1" lang="en-GB" sz="2400" strike="noStrike" u="none">
                <a:solidFill>
                  <a:schemeClr val="accent1"/>
                </a:solidFill>
                <a:effectLst/>
                <a:uFillTx/>
                <a:latin typeface="Arial"/>
              </a:endParaRPr>
            </a:p>
          </p:txBody>
        </p:sp>
        <p:sp>
          <p:nvSpPr>
            <p:cNvPr id="1020" name="Line 55"/>
            <p:cNvSpPr/>
            <p:nvPr/>
          </p:nvSpPr>
          <p:spPr>
            <a:xfrm>
              <a:off x="9467640" y="4206600"/>
              <a:ext cx="27000" cy="1800"/>
            </a:xfrm>
            <a:prstGeom prst="line">
              <a:avLst/>
            </a:prstGeom>
            <a:ln w="0">
              <a:solidFill>
                <a:srgbClr val="000000"/>
              </a:solidFill>
            </a:ln>
          </p:spPr>
          <p:style>
            <a:lnRef idx="0"/>
            <a:fillRef idx="0"/>
            <a:effectRef idx="0"/>
            <a:fontRef idx="minor"/>
          </p:style>
          <p:txBody>
            <a:bodyPr lIns="90000" rIns="90000" tIns="-43200" bIns="-43200" anchor="t">
              <a:noAutofit/>
            </a:bodyPr>
            <a:p>
              <a:endParaRPr b="1" lang="en-GB" sz="2400" strike="noStrike" u="none">
                <a:solidFill>
                  <a:schemeClr val="accent1"/>
                </a:solidFill>
                <a:effectLst/>
                <a:uFillTx/>
                <a:latin typeface="Arial"/>
              </a:endParaRPr>
            </a:p>
          </p:txBody>
        </p:sp>
        <p:sp>
          <p:nvSpPr>
            <p:cNvPr id="1021" name="Line 56"/>
            <p:cNvSpPr/>
            <p:nvPr/>
          </p:nvSpPr>
          <p:spPr>
            <a:xfrm>
              <a:off x="9467640" y="4206600"/>
              <a:ext cx="1440" cy="27000"/>
            </a:xfrm>
            <a:prstGeom prst="line">
              <a:avLst/>
            </a:prstGeom>
            <a:ln w="0">
              <a:solidFill>
                <a:srgbClr val="000000"/>
              </a:solidFill>
            </a:ln>
          </p:spPr>
          <p:style>
            <a:lnRef idx="0"/>
            <a:fillRef idx="0"/>
            <a:effectRef idx="0"/>
            <a:fontRef idx="minor"/>
          </p:style>
          <p:txBody>
            <a:bodyPr lIns="90000" rIns="90000" tIns="-18000" bIns="-18000" anchor="t">
              <a:noAutofit/>
            </a:bodyPr>
            <a:p>
              <a:endParaRPr b="1" lang="en-GB" sz="2400" strike="noStrike" u="none">
                <a:solidFill>
                  <a:schemeClr val="accent1"/>
                </a:solidFill>
                <a:effectLst/>
                <a:uFillTx/>
                <a:latin typeface="Arial"/>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Cos’è la progettazione fisica</a:t>
            </a:r>
            <a:endParaRPr b="0" lang="it-IT" sz="3200" strike="noStrike" u="none">
              <a:solidFill>
                <a:srgbClr val="000000"/>
              </a:solidFill>
              <a:effectLst/>
              <a:uFillTx/>
              <a:latin typeface="Arial"/>
            </a:endParaRPr>
          </a:p>
        </p:txBody>
      </p:sp>
      <p:sp>
        <p:nvSpPr>
          <p:cNvPr id="161"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In questa fase, lo schema logico viene completato con la specifica dei parametri fisici di memorizzazione dei dati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I dati vengono descritti da un punto di vista fisico (tipo e dimensione dei campi)</a:t>
            </a:r>
            <a:endParaRPr b="0" lang="it-IT" sz="2400" strike="noStrike" u="none">
              <a:solidFill>
                <a:srgbClr val="000000"/>
              </a:solidFill>
              <a:effectLst/>
              <a:uFillTx/>
              <a:latin typeface="Arial"/>
            </a:endParaRPr>
          </a:p>
          <a:p>
            <a:pPr lvl="1" marL="864000" indent="-324000">
              <a:lnSpc>
                <a:spcPct val="100000"/>
              </a:lnSpc>
              <a:spcBef>
                <a:spcPts val="1134"/>
              </a:spcBef>
              <a:buClr>
                <a:srgbClr val="000000"/>
              </a:buClr>
              <a:buSzPct val="75000"/>
              <a:buFont typeface="Symbol"/>
              <a:buChar char=""/>
            </a:pPr>
            <a:r>
              <a:rPr b="0" lang="it-IT" sz="2400" strike="noStrike" u="none">
                <a:solidFill>
                  <a:srgbClr val="000000"/>
                </a:solidFill>
                <a:effectLst/>
                <a:uFillTx/>
                <a:latin typeface="Arial"/>
              </a:rPr>
              <a:t>Definizione degli indici</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Il prodotto di questa fase viene detto </a:t>
            </a:r>
            <a:r>
              <a:rPr b="0" i="1" lang="it-IT" sz="2400" strike="noStrike" u="none">
                <a:solidFill>
                  <a:srgbClr val="000000"/>
                </a:solidFill>
                <a:effectLst/>
                <a:uFillTx/>
                <a:latin typeface="Arial"/>
              </a:rPr>
              <a:t>schema fisico</a:t>
            </a:r>
            <a:endParaRPr b="0" lang="it-IT" sz="2400" strike="noStrike" u="none">
              <a:solidFill>
                <a:srgbClr val="000000"/>
              </a:solidFill>
              <a:effectLst/>
              <a:uFillTx/>
              <a:latin typeface="Arial"/>
            </a:endParaRPr>
          </a:p>
          <a:p>
            <a:pPr marL="432000" indent="-324000">
              <a:lnSpc>
                <a:spcPct val="100000"/>
              </a:lnSpc>
              <a:spcBef>
                <a:spcPts val="1052"/>
              </a:spcBef>
              <a:buClr>
                <a:srgbClr val="000000"/>
              </a:buClr>
              <a:buSzPct val="45000"/>
              <a:buFont typeface="Wingdings" charset="2"/>
              <a:buChar char=""/>
            </a:pPr>
            <a:r>
              <a:rPr b="0" lang="it-IT" sz="2400" strike="noStrike" u="none">
                <a:solidFill>
                  <a:srgbClr val="000000"/>
                </a:solidFill>
                <a:effectLst/>
                <a:uFillTx/>
                <a:latin typeface="Arial"/>
              </a:rPr>
              <a:t>Tale modello dipende dello specifico DBMS</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2" name="Rectangle 3"/>
          <p:cNvSpPr/>
          <p:nvPr/>
        </p:nvSpPr>
        <p:spPr>
          <a:xfrm>
            <a:off x="4711680" y="1660680"/>
            <a:ext cx="2588400" cy="83556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lt1"/>
                </a:solidFill>
                <a:effectLst/>
                <a:uFillTx/>
                <a:latin typeface="Arial"/>
              </a:rPr>
              <a:t>Corso</a:t>
            </a:r>
            <a:endParaRPr b="0" lang="it-IT" sz="2800" strike="noStrike" u="none">
              <a:solidFill>
                <a:srgbClr val="ffffff"/>
              </a:solidFill>
              <a:effectLst/>
              <a:uFillTx/>
              <a:latin typeface="Arial"/>
            </a:endParaRPr>
          </a:p>
        </p:txBody>
      </p:sp>
      <p:grpSp>
        <p:nvGrpSpPr>
          <p:cNvPr id="1023" name="Group 5"/>
          <p:cNvGrpSpPr/>
          <p:nvPr/>
        </p:nvGrpSpPr>
        <p:grpSpPr>
          <a:xfrm>
            <a:off x="2425680" y="2041200"/>
            <a:ext cx="2772360" cy="2667240"/>
            <a:chOff x="2425680" y="2041200"/>
            <a:chExt cx="2772360" cy="2667240"/>
          </a:xfrm>
        </p:grpSpPr>
        <p:grpSp>
          <p:nvGrpSpPr>
            <p:cNvPr id="1024" name="Group 6"/>
            <p:cNvGrpSpPr/>
            <p:nvPr/>
          </p:nvGrpSpPr>
          <p:grpSpPr>
            <a:xfrm>
              <a:off x="3797280" y="2041200"/>
              <a:ext cx="914400" cy="2667240"/>
              <a:chOff x="3797280" y="2041200"/>
              <a:chExt cx="914400" cy="2667240"/>
            </a:xfrm>
          </p:grpSpPr>
          <p:sp>
            <p:nvSpPr>
              <p:cNvPr id="1025" name="Line 7"/>
              <p:cNvSpPr/>
              <p:nvPr/>
            </p:nvSpPr>
            <p:spPr>
              <a:xfrm>
                <a:off x="3822480" y="2041200"/>
                <a:ext cx="360" cy="2667240"/>
              </a:xfrm>
              <a:prstGeom prst="line">
                <a:avLst/>
              </a:prstGeom>
              <a:ln w="57150">
                <a:solidFill>
                  <a:srgbClr val="3333cc"/>
                </a:solidFill>
                <a:miter/>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1026" name="Line 8"/>
              <p:cNvSpPr/>
              <p:nvPr/>
            </p:nvSpPr>
            <p:spPr>
              <a:xfrm flipH="1">
                <a:off x="3797280" y="2041200"/>
                <a:ext cx="914400" cy="360"/>
              </a:xfrm>
              <a:prstGeom prst="line">
                <a:avLst/>
              </a:prstGeom>
              <a:ln w="57150">
                <a:solidFill>
                  <a:srgbClr val="3333cc"/>
                </a:solidFill>
                <a:miter/>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grpSp>
        <p:sp>
          <p:nvSpPr>
            <p:cNvPr id="1027" name="AutoShape 9"/>
            <p:cNvSpPr/>
            <p:nvPr/>
          </p:nvSpPr>
          <p:spPr>
            <a:xfrm>
              <a:off x="2425680" y="2727360"/>
              <a:ext cx="2772360" cy="126756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trike="noStrike" u="none">
                  <a:solidFill>
                    <a:schemeClr val="lt1"/>
                  </a:solidFill>
                  <a:effectLst/>
                  <a:uFillTx/>
                  <a:latin typeface="Arial"/>
                </a:rPr>
                <a:t>Partecipazione</a:t>
              </a:r>
              <a:endParaRPr b="0" lang="it-IT" sz="2400" strike="noStrike" u="none">
                <a:solidFill>
                  <a:srgbClr val="ffffff"/>
                </a:solidFill>
                <a:effectLst/>
                <a:uFillTx/>
                <a:latin typeface="Arial"/>
              </a:endParaRPr>
            </a:p>
          </p:txBody>
        </p:sp>
      </p:grpSp>
      <p:grpSp>
        <p:nvGrpSpPr>
          <p:cNvPr id="1028" name="Group 10"/>
          <p:cNvGrpSpPr/>
          <p:nvPr/>
        </p:nvGrpSpPr>
        <p:grpSpPr>
          <a:xfrm>
            <a:off x="6808680" y="2076120"/>
            <a:ext cx="2772360" cy="2667240"/>
            <a:chOff x="6808680" y="2076120"/>
            <a:chExt cx="2772360" cy="2667240"/>
          </a:xfrm>
        </p:grpSpPr>
        <p:grpSp>
          <p:nvGrpSpPr>
            <p:cNvPr id="1029" name="Group 11"/>
            <p:cNvGrpSpPr/>
            <p:nvPr/>
          </p:nvGrpSpPr>
          <p:grpSpPr>
            <a:xfrm>
              <a:off x="7329240" y="2076120"/>
              <a:ext cx="914400" cy="2667240"/>
              <a:chOff x="7329240" y="2076120"/>
              <a:chExt cx="914400" cy="2667240"/>
            </a:xfrm>
          </p:grpSpPr>
          <p:sp>
            <p:nvSpPr>
              <p:cNvPr id="1030" name="Line 12"/>
              <p:cNvSpPr/>
              <p:nvPr/>
            </p:nvSpPr>
            <p:spPr>
              <a:xfrm>
                <a:off x="8218440" y="2076120"/>
                <a:ext cx="360" cy="2667240"/>
              </a:xfrm>
              <a:prstGeom prst="line">
                <a:avLst/>
              </a:prstGeom>
              <a:ln w="57150">
                <a:solidFill>
                  <a:srgbClr val="3333cc"/>
                </a:solidFill>
                <a:miter/>
              </a:ln>
            </p:spPr>
            <p:style>
              <a:lnRef idx="0"/>
              <a:fillRef idx="0"/>
              <a:effectRef idx="0"/>
              <a:fontRef idx="minor"/>
            </p:style>
            <p:txBody>
              <a:bodyPr lIns="90000" rIns="90000" tIns="45000" bIns="45000" anchor="ctr">
                <a:noAutofit/>
              </a:bodyPr>
              <a:p>
                <a:endParaRPr b="1" lang="en-GB" sz="2400" strike="noStrike" u="none">
                  <a:solidFill>
                    <a:schemeClr val="accent1"/>
                  </a:solidFill>
                  <a:effectLst/>
                  <a:uFillTx/>
                  <a:latin typeface="Arial"/>
                </a:endParaRPr>
              </a:p>
            </p:txBody>
          </p:sp>
          <p:sp>
            <p:nvSpPr>
              <p:cNvPr id="1031" name="Line 13"/>
              <p:cNvSpPr/>
              <p:nvPr/>
            </p:nvSpPr>
            <p:spPr>
              <a:xfrm>
                <a:off x="7329240" y="2076120"/>
                <a:ext cx="914400" cy="360"/>
              </a:xfrm>
              <a:prstGeom prst="line">
                <a:avLst/>
              </a:prstGeom>
              <a:ln w="57150">
                <a:solidFill>
                  <a:srgbClr val="3333cc"/>
                </a:solidFill>
                <a:miter/>
              </a:ln>
            </p:spPr>
            <p:style>
              <a:lnRef idx="0"/>
              <a:fillRef idx="0"/>
              <a:effectRef idx="0"/>
              <a:fontRef idx="minor"/>
            </p:style>
            <p:txBody>
              <a:bodyPr lIns="90000" rIns="90000" tIns="-44640" bIns="-44640" anchor="ctr">
                <a:noAutofit/>
              </a:bodyPr>
              <a:p>
                <a:endParaRPr b="1" lang="en-GB" sz="2400" strike="noStrike" u="none">
                  <a:solidFill>
                    <a:schemeClr val="accent1"/>
                  </a:solidFill>
                  <a:effectLst/>
                  <a:uFillTx/>
                  <a:latin typeface="Arial"/>
                </a:endParaRPr>
              </a:p>
            </p:txBody>
          </p:sp>
        </p:grpSp>
        <p:sp>
          <p:nvSpPr>
            <p:cNvPr id="1032" name="AutoShape 14"/>
            <p:cNvSpPr/>
            <p:nvPr/>
          </p:nvSpPr>
          <p:spPr>
            <a:xfrm>
              <a:off x="6808680" y="2689200"/>
              <a:ext cx="2772360" cy="1267560"/>
            </a:xfrm>
            <a:prstGeom prst="diamond">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400" strike="noStrike" u="none">
                  <a:solidFill>
                    <a:schemeClr val="lt1"/>
                  </a:solidFill>
                  <a:effectLst/>
                  <a:uFillTx/>
                  <a:latin typeface="Arial"/>
                </a:rPr>
                <a:t>Docenza</a:t>
              </a:r>
              <a:endParaRPr b="0" lang="it-IT" sz="2400" strike="noStrike" u="none">
                <a:solidFill>
                  <a:srgbClr val="ffffff"/>
                </a:solidFill>
                <a:effectLst/>
                <a:uFillTx/>
                <a:latin typeface="Arial"/>
              </a:endParaRPr>
            </a:p>
          </p:txBody>
        </p:sp>
      </p:grpSp>
      <p:sp>
        <p:nvSpPr>
          <p:cNvPr id="1033" name="Rectangle 2"/>
          <p:cNvSpPr/>
          <p:nvPr/>
        </p:nvSpPr>
        <p:spPr>
          <a:xfrm>
            <a:off x="2577960" y="4632480"/>
            <a:ext cx="2588400" cy="83556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lt1"/>
                </a:solidFill>
                <a:effectLst/>
                <a:uFillTx/>
                <a:latin typeface="Arial"/>
              </a:rPr>
              <a:t>Partecipante</a:t>
            </a:r>
            <a:endParaRPr b="0" lang="it-IT" sz="2800" strike="noStrike" u="none">
              <a:solidFill>
                <a:srgbClr val="ffffff"/>
              </a:solidFill>
              <a:effectLst/>
              <a:uFillTx/>
              <a:latin typeface="Arial"/>
            </a:endParaRPr>
          </a:p>
        </p:txBody>
      </p:sp>
      <p:sp>
        <p:nvSpPr>
          <p:cNvPr id="1034" name="Rectangle 4"/>
          <p:cNvSpPr/>
          <p:nvPr/>
        </p:nvSpPr>
        <p:spPr>
          <a:xfrm>
            <a:off x="6908760" y="4632480"/>
            <a:ext cx="2588400" cy="835560"/>
          </a:xfrm>
          <a:prstGeom prst="rect">
            <a:avLst/>
          </a:prstGeom>
          <a:solidFill>
            <a:schemeClr val="accent1"/>
          </a:solidFill>
          <a:ln w="9525">
            <a:solidFill>
              <a:srgbClr val="3333cc"/>
            </a:solidFill>
            <a:miter/>
          </a:ln>
        </p:spPr>
        <p:style>
          <a:lnRef idx="0"/>
          <a:fillRef idx="0"/>
          <a:effectRef idx="0"/>
          <a:fontRef idx="minor"/>
        </p:style>
        <p:txBody>
          <a:bodyPr wrap="none" lIns="90000" rIns="90000" tIns="45000" bIns="45000" anchor="ctr">
            <a:noAutofit/>
          </a:bodyPr>
          <a:p>
            <a:pPr algn="ctr">
              <a:lnSpc>
                <a:spcPct val="100000"/>
              </a:lnSpc>
            </a:pPr>
            <a:r>
              <a:rPr b="1" lang="it-IT" sz="2800" strike="noStrike" u="none">
                <a:solidFill>
                  <a:schemeClr val="lt1"/>
                </a:solidFill>
                <a:effectLst/>
                <a:uFillTx/>
                <a:latin typeface="Arial"/>
              </a:rPr>
              <a:t>Docente</a:t>
            </a:r>
            <a:endParaRPr b="0" lang="it-IT" sz="2800" strike="noStrike" u="none">
              <a:solidFill>
                <a:srgbClr val="ffffff"/>
              </a:solidFill>
              <a:effectLst/>
              <a:uFillTx/>
              <a:latin typeface="Arial"/>
            </a:endParaRPr>
          </a:p>
        </p:txBody>
      </p:sp>
      <p:sp>
        <p:nvSpPr>
          <p:cNvPr id="1035" name="PlaceHolder 1"/>
          <p:cNvSpPr>
            <a:spLocks noGrp="1"/>
          </p:cNvSpPr>
          <p:nvPr>
            <p:ph type="title"/>
          </p:nvPr>
        </p:nvSpPr>
        <p:spPr>
          <a:xfrm>
            <a:off x="1415880" y="907920"/>
            <a:ext cx="9337320" cy="357840"/>
          </a:xfrm>
          <a:prstGeom prst="rect">
            <a:avLst/>
          </a:prstGeom>
          <a:noFill/>
          <a:ln w="0">
            <a:noFill/>
          </a:ln>
        </p:spPr>
        <p:txBody>
          <a:bodyPr lIns="90000" rIns="90000" tIns="45000" bIns="45000" anchor="ctr">
            <a:noAutofit/>
          </a:bodyPr>
          <a:p>
            <a:pPr indent="0" algn="ctr">
              <a:lnSpc>
                <a:spcPct val="100000"/>
              </a:lnSpc>
              <a:buNone/>
              <a:tabLst>
                <a:tab algn="l" pos="0"/>
              </a:tabLst>
            </a:pPr>
            <a:r>
              <a:rPr b="1" lang="en-GB" sz="3200" strike="noStrike" u="none">
                <a:solidFill>
                  <a:srgbClr val="d41450"/>
                </a:solidFill>
                <a:effectLst/>
                <a:uFillTx/>
                <a:latin typeface="Arial"/>
              </a:rPr>
              <a:t>Schema scheletro</a:t>
            </a:r>
            <a:endParaRPr b="0" lang="it-IT" sz="32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6" name="PlaceHolder 1"/>
          <p:cNvSpPr>
            <a:spLocks noGrp="1"/>
          </p:cNvSpPr>
          <p:nvPr>
            <p:ph type="title"/>
          </p:nvPr>
        </p:nvSpPr>
        <p:spPr>
          <a:xfrm>
            <a:off x="1415880" y="907920"/>
            <a:ext cx="9337320" cy="357840"/>
          </a:xfrm>
          <a:prstGeom prst="rect">
            <a:avLst/>
          </a:prstGeom>
          <a:noFill/>
          <a:ln w="0">
            <a:noFill/>
          </a:ln>
        </p:spPr>
        <p:txBody>
          <a:bodyPr lIns="90000" rIns="90000" tIns="45000" bIns="45000" anchor="ctr">
            <a:noAutofit/>
          </a:bodyPr>
          <a:p>
            <a:pPr indent="0" algn="ctr">
              <a:lnSpc>
                <a:spcPct val="100000"/>
              </a:lnSpc>
              <a:buNone/>
              <a:tabLst>
                <a:tab algn="l" pos="0"/>
              </a:tabLst>
            </a:pPr>
            <a:r>
              <a:rPr b="1" lang="en-GB" sz="3200" strike="noStrike" u="none">
                <a:solidFill>
                  <a:srgbClr val="d41450"/>
                </a:solidFill>
                <a:effectLst/>
                <a:uFillTx/>
                <a:latin typeface="Arial"/>
              </a:rPr>
              <a:t>Schema scheletro</a:t>
            </a:r>
            <a:endParaRPr b="0" lang="it-IT" sz="3200" strike="noStrike" u="none">
              <a:solidFill>
                <a:srgbClr val="000000"/>
              </a:solidFill>
              <a:effectLst/>
              <a:uFillTx/>
              <a:latin typeface="Arial"/>
            </a:endParaRPr>
          </a:p>
        </p:txBody>
      </p:sp>
      <p:sp>
        <p:nvSpPr>
          <p:cNvPr id="1037" name=""/>
          <p:cNvSpPr/>
          <p:nvPr/>
        </p:nvSpPr>
        <p:spPr>
          <a:xfrm>
            <a:off x="674640" y="2000160"/>
            <a:ext cx="10420920" cy="2705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100" strike="noStrike" u="none">
                <a:solidFill>
                  <a:srgbClr val="000000"/>
                </a:solidFill>
                <a:effectLst/>
                <a:uFillTx/>
                <a:latin typeface="Arial"/>
              </a:rPr>
              <a:t>A questo punto, decidiamo di analizzare </a:t>
            </a:r>
            <a:r>
              <a:rPr b="0" i="1" lang="it-IT" sz="2100" strike="noStrike" u="none">
                <a:solidFill>
                  <a:srgbClr val="000000"/>
                </a:solidFill>
                <a:effectLst/>
                <a:uFillTx/>
                <a:latin typeface="Arial"/>
              </a:rPr>
              <a:t>separatamente</a:t>
            </a:r>
            <a:r>
              <a:rPr b="0" lang="it-IT" sz="2100" strike="noStrike" u="none">
                <a:solidFill>
                  <a:srgbClr val="000000"/>
                </a:solidFill>
                <a:effectLst/>
                <a:uFillTx/>
                <a:latin typeface="Arial"/>
              </a:rPr>
              <a:t> le specifiche riguardanti i </a:t>
            </a:r>
            <a:r>
              <a:rPr b="0" lang="it-IT" sz="2100" strike="noStrike" u="sng">
                <a:solidFill>
                  <a:srgbClr val="000000"/>
                </a:solidFill>
                <a:effectLst/>
                <a:uFillTx/>
                <a:latin typeface="Arial"/>
              </a:rPr>
              <a:t>partecipanti</a:t>
            </a:r>
            <a:r>
              <a:rPr b="0" lang="it-IT" sz="2100" strike="noStrike" u="none">
                <a:solidFill>
                  <a:srgbClr val="000000"/>
                </a:solidFill>
                <a:effectLst/>
                <a:uFillTx/>
                <a:latin typeface="Arial"/>
              </a:rPr>
              <a:t>, quelle riguardanti i </a:t>
            </a:r>
            <a:r>
              <a:rPr b="0" lang="it-IT" sz="2100" strike="noStrike" u="sng">
                <a:solidFill>
                  <a:srgbClr val="000000"/>
                </a:solidFill>
                <a:effectLst/>
                <a:uFillTx/>
                <a:latin typeface="Arial"/>
              </a:rPr>
              <a:t>corsi</a:t>
            </a:r>
            <a:r>
              <a:rPr b="0" lang="it-IT" sz="2100" strike="noStrike" u="none">
                <a:solidFill>
                  <a:srgbClr val="000000"/>
                </a:solidFill>
                <a:effectLst/>
                <a:uFillTx/>
                <a:latin typeface="Arial"/>
              </a:rPr>
              <a:t>, e quelle riguardanti i </a:t>
            </a:r>
            <a:r>
              <a:rPr b="0" lang="it-IT" sz="2100" strike="noStrike" u="sng">
                <a:solidFill>
                  <a:srgbClr val="000000"/>
                </a:solidFill>
                <a:effectLst/>
                <a:uFillTx/>
                <a:latin typeface="Arial"/>
              </a:rPr>
              <a:t>docenti</a:t>
            </a:r>
            <a:r>
              <a:rPr b="0" lang="it-IT" sz="2100" strike="noStrike" u="none">
                <a:solidFill>
                  <a:srgbClr val="000000"/>
                </a:solidFill>
                <a:effectLst/>
                <a:uFillTx/>
                <a:latin typeface="Arial"/>
              </a:rPr>
              <a:t>.</a:t>
            </a:r>
            <a:endParaRPr b="0" lang="it-IT" sz="2100" strike="noStrike" u="none">
              <a:solidFill>
                <a:srgbClr val="000000"/>
              </a:solidFill>
              <a:effectLst/>
              <a:uFillTx/>
              <a:latin typeface="Arial"/>
            </a:endParaRPr>
          </a:p>
          <a:p>
            <a:pPr>
              <a:lnSpc>
                <a:spcPct val="100000"/>
              </a:lnSpc>
            </a:pP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Procediamo a </a:t>
            </a:r>
            <a:r>
              <a:rPr b="0" i="1" lang="it-IT" sz="2100" strike="noStrike" u="none">
                <a:solidFill>
                  <a:srgbClr val="000000"/>
                </a:solidFill>
                <a:effectLst/>
                <a:uFillTx/>
                <a:latin typeface="Arial"/>
              </a:rPr>
              <a:t>macchia d’olio </a:t>
            </a:r>
            <a:r>
              <a:rPr b="0" lang="it-IT" sz="2100" strike="noStrike" u="none">
                <a:solidFill>
                  <a:srgbClr val="000000"/>
                </a:solidFill>
                <a:effectLst/>
                <a:uFillTx/>
                <a:latin typeface="Arial"/>
              </a:rPr>
              <a:t>(strategia inside-out) per includere tutti i concetti non presi in considerazione dallo schema scheletro.</a:t>
            </a:r>
            <a:endParaRPr b="0" lang="it-IT" sz="2100" strike="noStrike" u="none">
              <a:solidFill>
                <a:srgbClr val="000000"/>
              </a:solidFill>
              <a:effectLst/>
              <a:uFillTx/>
              <a:latin typeface="Arial"/>
            </a:endParaRPr>
          </a:p>
          <a:p>
            <a:pPr>
              <a:lnSpc>
                <a:spcPct val="100000"/>
              </a:lnSpc>
            </a:pPr>
            <a:endParaRPr b="0" lang="it-IT" sz="2100" strike="noStrike" u="none">
              <a:solidFill>
                <a:srgbClr val="000000"/>
              </a:solidFill>
              <a:effectLst/>
              <a:uFillTx/>
              <a:latin typeface="Arial"/>
            </a:endParaRPr>
          </a:p>
          <a:p>
            <a:pPr>
              <a:lnSpc>
                <a:spcPct val="100000"/>
              </a:lnSpc>
            </a:pPr>
            <a:r>
              <a:rPr b="0" lang="it-IT" sz="2100" strike="noStrike" u="none">
                <a:solidFill>
                  <a:srgbClr val="000000"/>
                </a:solidFill>
                <a:effectLst/>
                <a:uFillTx/>
                <a:latin typeface="Arial"/>
              </a:rPr>
              <a:t>Incontreremo in molti casi i </a:t>
            </a:r>
            <a:r>
              <a:rPr b="0" i="1" lang="it-IT" sz="2100" strike="noStrike" u="none">
                <a:solidFill>
                  <a:srgbClr val="000000"/>
                </a:solidFill>
                <a:effectLst/>
                <a:uFillTx/>
                <a:latin typeface="Arial"/>
              </a:rPr>
              <a:t>pattern di progetto</a:t>
            </a:r>
            <a:r>
              <a:rPr b="0" lang="it-IT" sz="2100" strike="noStrike" u="none">
                <a:solidFill>
                  <a:srgbClr val="000000"/>
                </a:solidFill>
                <a:effectLst/>
                <a:uFillTx/>
                <a:latin typeface="Arial"/>
              </a:rPr>
              <a:t> che abbiamo discusso precedentemente.</a:t>
            </a:r>
            <a:endParaRPr b="0" lang="it-IT" sz="21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38" name="Object 2"/>
          <p:cNvGraphicFramePr/>
          <p:nvPr/>
        </p:nvGraphicFramePr>
        <p:xfrm>
          <a:off x="2209680" y="1676520"/>
          <a:ext cx="7800120" cy="4197960"/>
        </p:xfrm>
        <a:graphic>
          <a:graphicData uri="http://schemas.openxmlformats.org/presentationml/2006/ole">
            <p:oleObj progId="Word.Document.8" r:id="rId1" spid="">
              <p:embed/>
              <p:pic>
                <p:nvPicPr>
                  <p:cNvPr id="1039" name="Object 2" descr=""/>
                  <p:cNvPicPr/>
                  <p:nvPr/>
                </p:nvPicPr>
                <p:blipFill>
                  <a:blip r:embed="rId2"/>
                  <a:stretch/>
                </p:blipFill>
                <p:spPr>
                  <a:xfrm>
                    <a:off x="2209680" y="1676520"/>
                    <a:ext cx="7800120" cy="419796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40" name="Object 2"/>
          <p:cNvGraphicFramePr/>
          <p:nvPr/>
        </p:nvGraphicFramePr>
        <p:xfrm>
          <a:off x="1919160" y="907920"/>
          <a:ext cx="7649280" cy="1783440"/>
        </p:xfrm>
        <a:graphic>
          <a:graphicData uri="http://schemas.openxmlformats.org/presentationml/2006/ole">
            <p:oleObj progId="Word.Document.8" r:id="rId1" spid="">
              <p:embed/>
              <p:pic>
                <p:nvPicPr>
                  <p:cNvPr id="1041" name="Object 2" descr=""/>
                  <p:cNvPicPr/>
                  <p:nvPr/>
                </p:nvPicPr>
                <p:blipFill>
                  <a:blip r:embed="rId2"/>
                  <a:stretch/>
                </p:blipFill>
                <p:spPr>
                  <a:xfrm>
                    <a:off x="1919160" y="907920"/>
                    <a:ext cx="7649280" cy="1783440"/>
                  </a:xfrm>
                  <a:prstGeom prst="rect">
                    <a:avLst/>
                  </a:prstGeom>
                  <a:noFill/>
                  <a:ln w="0">
                    <a:noFill/>
                  </a:ln>
                </p:spPr>
              </p:pic>
            </p:oleObj>
          </a:graphicData>
        </a:graphic>
      </p:graphicFrame>
      <p:graphicFrame>
        <p:nvGraphicFramePr>
          <p:cNvPr id="1042" name="Object 3"/>
          <p:cNvGraphicFramePr/>
          <p:nvPr/>
        </p:nvGraphicFramePr>
        <p:xfrm>
          <a:off x="1847880" y="2852640"/>
          <a:ext cx="8309520" cy="3167640"/>
        </p:xfrm>
        <a:graphic>
          <a:graphicData uri="http://schemas.openxmlformats.org/presentationml/2006/ole">
            <p:oleObj progId="Word.Document.8" r:id="rId3" spid="">
              <p:embed/>
              <p:pic>
                <p:nvPicPr>
                  <p:cNvPr id="1043" name="Object 3" descr=""/>
                  <p:cNvPicPr/>
                  <p:nvPr/>
                </p:nvPicPr>
                <p:blipFill>
                  <a:blip r:embed="rId4"/>
                  <a:stretch/>
                </p:blipFill>
                <p:spPr>
                  <a:xfrm>
                    <a:off x="1847880" y="2852640"/>
                    <a:ext cx="8309520" cy="31676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4" name="" descr=""/>
          <p:cNvPicPr/>
          <p:nvPr/>
        </p:nvPicPr>
        <p:blipFill>
          <a:blip r:embed="rId1"/>
          <a:stretch/>
        </p:blipFill>
        <p:spPr>
          <a:xfrm>
            <a:off x="6810480" y="74520"/>
            <a:ext cx="5380560" cy="6377400"/>
          </a:xfrm>
          <a:prstGeom prst="rect">
            <a:avLst/>
          </a:prstGeom>
          <a:noFill/>
          <a:ln w="0">
            <a:noFill/>
          </a:ln>
        </p:spPr>
      </p:pic>
      <p:sp>
        <p:nvSpPr>
          <p:cNvPr id="1045" name=""/>
          <p:cNvSpPr/>
          <p:nvPr/>
        </p:nvSpPr>
        <p:spPr>
          <a:xfrm>
            <a:off x="237960" y="626760"/>
            <a:ext cx="6404760" cy="57301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Si individuano facilmente 2 tipologie di partecipanti:</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Professionisti</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Dipendenti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Questi concetti sono rappresentabili come entità figlie dell’entita </a:t>
            </a:r>
            <a:r>
              <a:rPr b="0" i="1" lang="it-IT" sz="1800" strike="noStrike" u="none">
                <a:solidFill>
                  <a:srgbClr val="000000"/>
                </a:solidFill>
                <a:effectLst/>
                <a:uFillTx/>
                <a:latin typeface="Arial"/>
              </a:rPr>
              <a:t>Partecipante</a:t>
            </a:r>
            <a:r>
              <a:rPr b="0" lang="it-IT" sz="1800" strike="noStrike" u="none">
                <a:solidFill>
                  <a:srgbClr val="000000"/>
                </a:solidFill>
                <a:effectLst/>
                <a:uFillTx/>
                <a:latin typeface="Arial"/>
              </a:rPr>
              <a:t>: la generalizzazione che ne risulta è </a:t>
            </a:r>
            <a:r>
              <a:rPr b="0" i="1" lang="it-IT" sz="1800" strike="noStrike" u="none">
                <a:solidFill>
                  <a:srgbClr val="000000"/>
                </a:solidFill>
                <a:effectLst/>
                <a:uFillTx/>
                <a:latin typeface="Arial"/>
              </a:rPr>
              <a:t>totale.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Ora vanno rappresentati gli impieghi dei partecipanti.</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Introduciamo l’entità </a:t>
            </a:r>
            <a:r>
              <a:rPr b="0" i="1" lang="it-IT" sz="1800" strike="noStrike" u="none">
                <a:solidFill>
                  <a:srgbClr val="000000"/>
                </a:solidFill>
                <a:effectLst/>
                <a:uFillTx/>
                <a:latin typeface="Arial"/>
              </a:rPr>
              <a:t>Datore</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Vanno rappresentati due concetti distinti:</a:t>
            </a:r>
            <a:endParaRPr b="0" lang="it-IT" sz="1800" strike="noStrike" u="none">
              <a:solidFill>
                <a:srgbClr val="000000"/>
              </a:solidFill>
              <a:effectLst/>
              <a:uFillTx/>
              <a:latin typeface="Arial"/>
            </a:endParaRPr>
          </a:p>
          <a:p>
            <a:pPr lvl="2" marL="648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a:t>
            </a:r>
            <a:r>
              <a:rPr b="0" i="1" lang="it-IT" sz="1800" strike="noStrike" u="none">
                <a:solidFill>
                  <a:srgbClr val="000000"/>
                </a:solidFill>
                <a:effectLst/>
                <a:uFillTx/>
                <a:latin typeface="Arial"/>
              </a:rPr>
              <a:t>Impiego passato</a:t>
            </a:r>
            <a:endParaRPr b="0" lang="it-IT" sz="1800" strike="noStrike" u="none">
              <a:solidFill>
                <a:srgbClr val="000000"/>
              </a:solidFill>
              <a:effectLst/>
              <a:uFillTx/>
              <a:latin typeface="Arial"/>
            </a:endParaRPr>
          </a:p>
          <a:p>
            <a:pPr lvl="3" marL="864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Attributi “Data Fine” e “Data Inizio”</a:t>
            </a:r>
            <a:endParaRPr b="0" lang="it-IT" sz="1800" strike="noStrike" u="none">
              <a:solidFill>
                <a:srgbClr val="000000"/>
              </a:solidFill>
              <a:effectLst/>
              <a:uFillTx/>
              <a:latin typeface="Arial"/>
            </a:endParaRPr>
          </a:p>
          <a:p>
            <a:pPr lvl="3" marL="864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Lega i Partecipanti ai Datori</a:t>
            </a:r>
            <a:endParaRPr b="0" lang="it-IT" sz="1800" strike="noStrike" u="none">
              <a:solidFill>
                <a:srgbClr val="000000"/>
              </a:solidFill>
              <a:effectLst/>
              <a:uFillTx/>
              <a:latin typeface="Arial"/>
            </a:endParaRPr>
          </a:p>
          <a:p>
            <a:pPr lvl="2" marL="648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a:t>
            </a:r>
            <a:r>
              <a:rPr b="0" i="1" lang="it-IT" sz="1800" strike="noStrike" u="none">
                <a:solidFill>
                  <a:srgbClr val="000000"/>
                </a:solidFill>
                <a:effectLst/>
                <a:uFillTx/>
                <a:latin typeface="Arial"/>
              </a:rPr>
              <a:t>Impiego presente</a:t>
            </a:r>
            <a:endParaRPr b="0" lang="it-IT" sz="1800" strike="noStrike" u="none">
              <a:solidFill>
                <a:srgbClr val="000000"/>
              </a:solidFill>
              <a:effectLst/>
              <a:uFillTx/>
              <a:latin typeface="Arial"/>
            </a:endParaRPr>
          </a:p>
          <a:p>
            <a:pPr lvl="3" marL="864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Attributi “Data Inizio”</a:t>
            </a:r>
            <a:endParaRPr b="0" lang="it-IT" sz="1800" strike="noStrike" u="none">
              <a:solidFill>
                <a:srgbClr val="000000"/>
              </a:solidFill>
              <a:effectLst/>
              <a:uFillTx/>
              <a:latin typeface="Arial"/>
            </a:endParaRPr>
          </a:p>
          <a:p>
            <a:pPr lvl="3" marL="864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Lega i Dipendenti ai Datori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Aggiungiamo ora i restanti attributi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 e i vincoli di partecipazione</a:t>
            </a:r>
            <a:endParaRPr b="0" lang="it-IT" sz="1800" strike="noStrike" u="none">
              <a:solidFill>
                <a:srgbClr val="000000"/>
              </a:solidFill>
              <a:effectLst/>
              <a:uFillTx/>
              <a:latin typeface="Arial"/>
            </a:endParaRPr>
          </a:p>
          <a:p>
            <a:pPr>
              <a:lnSpc>
                <a:spcPct val="100000"/>
              </a:lnSpc>
            </a:pPr>
            <a:br>
              <a:rPr sz="1800"/>
            </a:br>
            <a:r>
              <a:rPr b="1" lang="it-IT" sz="1800" strike="noStrike" u="none">
                <a:solidFill>
                  <a:srgbClr val="000000"/>
                </a:solidFill>
                <a:effectLst/>
                <a:uFillTx/>
                <a:latin typeface="Arial"/>
              </a:rPr>
              <a:t>Nota:</a:t>
            </a:r>
            <a:r>
              <a:rPr b="0" lang="it-IT" sz="1800" strike="noStrike" u="none">
                <a:solidFill>
                  <a:srgbClr val="000000"/>
                </a:solidFill>
                <a:effectLst/>
                <a:uFillTx/>
                <a:latin typeface="Arial"/>
              </a:rPr>
              <a:t> l’entità Partecipante ha due identificatori: il </a:t>
            </a:r>
            <a:r>
              <a:rPr b="0" i="1" lang="it-IT" sz="1800" strike="noStrike" u="none">
                <a:solidFill>
                  <a:srgbClr val="000000"/>
                </a:solidFill>
                <a:effectLst/>
                <a:uFillTx/>
                <a:latin typeface="Arial"/>
              </a:rPr>
              <a:t>codice interno</a:t>
            </a:r>
            <a:r>
              <a:rPr b="0" lang="it-IT" sz="1800" strike="noStrike" u="none">
                <a:solidFill>
                  <a:srgbClr val="000000"/>
                </a:solidFill>
                <a:effectLst/>
                <a:uFillTx/>
                <a:latin typeface="Arial"/>
              </a:rPr>
              <a:t> dell’azienda e il </a:t>
            </a:r>
            <a:r>
              <a:rPr b="0" i="1" lang="it-IT" sz="1800" strike="noStrike" u="none">
                <a:solidFill>
                  <a:srgbClr val="000000"/>
                </a:solidFill>
                <a:effectLst/>
                <a:uFillTx/>
                <a:latin typeface="Arial"/>
              </a:rPr>
              <a:t>codice fiscale</a:t>
            </a:r>
            <a:r>
              <a:rPr b="0" lang="it-IT" sz="1800" strike="noStrike" u="none">
                <a:solidFill>
                  <a:srgbClr val="000000"/>
                </a:solidFill>
                <a:effectLst/>
                <a:uFillTx/>
                <a:latin typeface="Arial"/>
              </a:rPr>
              <a:t>. Inoltre, l’attributo “Titolo professionale” è opzionale.</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46" name="Object 2"/>
          <p:cNvGraphicFramePr/>
          <p:nvPr/>
        </p:nvGraphicFramePr>
        <p:xfrm>
          <a:off x="2135160" y="1700280"/>
          <a:ext cx="8166600" cy="4328280"/>
        </p:xfrm>
        <a:graphic>
          <a:graphicData uri="http://schemas.openxmlformats.org/presentationml/2006/ole">
            <p:oleObj r:id="rId1" spid="">
              <p:embed/>
              <p:pic>
                <p:nvPicPr>
                  <p:cNvPr id="1047" name="Object 2" descr=""/>
                  <p:cNvPicPr/>
                  <p:nvPr/>
                </p:nvPicPr>
                <p:blipFill>
                  <a:blip r:embed="rId2"/>
                  <a:stretch/>
                </p:blipFill>
                <p:spPr>
                  <a:xfrm>
                    <a:off x="2135160" y="1700280"/>
                    <a:ext cx="8166600" cy="432828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8" name="" descr=""/>
          <p:cNvPicPr/>
          <p:nvPr/>
        </p:nvPicPr>
        <p:blipFill>
          <a:blip r:embed="rId1"/>
          <a:stretch/>
        </p:blipFill>
        <p:spPr>
          <a:xfrm>
            <a:off x="6283440" y="1333080"/>
            <a:ext cx="5907600" cy="4102560"/>
          </a:xfrm>
          <a:prstGeom prst="rect">
            <a:avLst/>
          </a:prstGeom>
          <a:noFill/>
          <a:ln w="0">
            <a:noFill/>
          </a:ln>
        </p:spPr>
      </p:pic>
      <p:sp>
        <p:nvSpPr>
          <p:cNvPr id="1049" name=""/>
          <p:cNvSpPr/>
          <p:nvPr/>
        </p:nvSpPr>
        <p:spPr>
          <a:xfrm>
            <a:off x="142920" y="1428120"/>
            <a:ext cx="6007680" cy="40550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Docenti</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Vanno distinti in:</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Dipendenti interni</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Collaboratori esterni</a:t>
            </a:r>
            <a:endParaRPr b="0" lang="it-IT" sz="1800" strike="noStrike" u="none">
              <a:solidFill>
                <a:srgbClr val="000000"/>
              </a:solidFill>
              <a:effectLst/>
              <a:uFillTx/>
              <a:latin typeface="Arial"/>
            </a:endParaRPr>
          </a:p>
          <a:p>
            <a:pPr lvl="1" marL="432000" indent="-216000">
              <a:lnSpc>
                <a:spcPct val="100000"/>
              </a:lnSpc>
              <a:buClr>
                <a:srgbClr val="000000"/>
              </a:buClr>
              <a:buFont typeface="OpenSymbol"/>
              <a:buAutoNum type="arabicParenR"/>
            </a:pPr>
            <a:r>
              <a:rPr b="0" lang="it-IT" sz="1800" strike="noStrike" u="none">
                <a:solidFill>
                  <a:srgbClr val="000000"/>
                </a:solidFill>
                <a:effectLst/>
                <a:uFillTx/>
                <a:latin typeface="Arial"/>
              </a:rPr>
              <a:t>--&gt; Generalizzazione totale.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Aggiungiamo gli attributi</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“cognome”</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“età”</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“città di nascita”</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“numero di telefono” : </a:t>
            </a:r>
            <a:r>
              <a:rPr b="0" i="1" lang="it-IT" sz="1800" strike="noStrike" u="none">
                <a:solidFill>
                  <a:srgbClr val="000000"/>
                </a:solidFill>
                <a:effectLst/>
                <a:uFillTx/>
                <a:latin typeface="Arial"/>
              </a:rPr>
              <a:t>multivalore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Osserviamo che questi attributi </a:t>
            </a:r>
            <a:r>
              <a:rPr b="1" lang="it-IT" sz="1800" strike="noStrike" u="none">
                <a:solidFill>
                  <a:srgbClr val="000000"/>
                </a:solidFill>
                <a:effectLst/>
                <a:uFillTx/>
                <a:latin typeface="Arial"/>
              </a:rPr>
              <a:t>non</a:t>
            </a:r>
            <a:r>
              <a:rPr b="0" lang="it-IT" sz="1800" strike="noStrike" u="none">
                <a:solidFill>
                  <a:srgbClr val="000000"/>
                </a:solidFill>
                <a:effectLst/>
                <a:uFillTx/>
                <a:latin typeface="Arial"/>
              </a:rPr>
              <a:t> forniscono nessun identificatore naturale per l’entità </a:t>
            </a:r>
            <a:r>
              <a:rPr b="0" i="1" lang="it-IT" sz="1800" strike="noStrike" u="none">
                <a:solidFill>
                  <a:srgbClr val="000000"/>
                </a:solidFill>
                <a:effectLst/>
                <a:uFillTx/>
                <a:latin typeface="Arial"/>
              </a:rPr>
              <a:t>Docente</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Ne cerchiamo uno al di fuori delle specifiche</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Il “codice fiscale” (CF) risulta una buona scelta.</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50" name="Object 2"/>
          <p:cNvGraphicFramePr/>
          <p:nvPr/>
        </p:nvGraphicFramePr>
        <p:xfrm>
          <a:off x="2044800" y="1758960"/>
          <a:ext cx="8231760" cy="3155040"/>
        </p:xfrm>
        <a:graphic>
          <a:graphicData uri="http://schemas.openxmlformats.org/presentationml/2006/ole">
            <p:oleObj progId="Word.Document.8" r:id="rId1" spid="">
              <p:embed/>
              <p:pic>
                <p:nvPicPr>
                  <p:cNvPr id="1051" name="Object 2" descr=""/>
                  <p:cNvPicPr/>
                  <p:nvPr/>
                </p:nvPicPr>
                <p:blipFill>
                  <a:blip r:embed="rId2"/>
                  <a:stretch/>
                </p:blipFill>
                <p:spPr>
                  <a:xfrm>
                    <a:off x="2044800" y="1758960"/>
                    <a:ext cx="8231760" cy="3155040"/>
                  </a:xfrm>
                  <a:prstGeom prst="rect">
                    <a:avLst/>
                  </a:prstGeom>
                  <a:noFill/>
                  <a:ln w="0">
                    <a:noFill/>
                  </a:ln>
                </p:spPr>
              </p:pic>
            </p:oleObj>
          </a:graphicData>
        </a:graphic>
      </p:graphicFrame>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2" name="" descr=""/>
          <p:cNvPicPr/>
          <p:nvPr/>
        </p:nvPicPr>
        <p:blipFill>
          <a:blip r:embed="rId1"/>
          <a:stretch/>
        </p:blipFill>
        <p:spPr>
          <a:xfrm>
            <a:off x="0" y="4020840"/>
            <a:ext cx="12190680" cy="2417760"/>
          </a:xfrm>
          <a:prstGeom prst="rect">
            <a:avLst/>
          </a:prstGeom>
          <a:noFill/>
          <a:ln w="0">
            <a:noFill/>
          </a:ln>
        </p:spPr>
      </p:pic>
      <p:sp>
        <p:nvSpPr>
          <p:cNvPr id="1053" name=""/>
          <p:cNvSpPr/>
          <p:nvPr/>
        </p:nvSpPr>
        <p:spPr>
          <a:xfrm>
            <a:off x="135000" y="603000"/>
            <a:ext cx="10547640" cy="31503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Vanno innanzitutto distinti due concetti legati tra loro, ma chiaramente distinti:</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Il concettro</a:t>
            </a:r>
            <a:r>
              <a:rPr b="0" i="1" lang="it-IT" sz="1800" strike="noStrike" u="none">
                <a:solidFill>
                  <a:srgbClr val="000000"/>
                </a:solidFill>
                <a:effectLst/>
                <a:uFillTx/>
                <a:latin typeface="Arial"/>
              </a:rPr>
              <a:t> astratto</a:t>
            </a:r>
            <a:r>
              <a:rPr b="0" lang="it-IT" sz="1800" strike="noStrike" u="none">
                <a:solidFill>
                  <a:srgbClr val="000000"/>
                </a:solidFill>
                <a:effectLst/>
                <a:uFillTx/>
                <a:latin typeface="Arial"/>
              </a:rPr>
              <a:t> di corso (che ha un “nome” e un “codice”)</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a:t>
            </a:r>
            <a:r>
              <a:rPr b="0" i="1" lang="it-IT" sz="1800" strike="noStrike" u="none">
                <a:solidFill>
                  <a:srgbClr val="000000"/>
                </a:solidFill>
                <a:effectLst/>
                <a:uFillTx/>
                <a:latin typeface="Arial"/>
              </a:rPr>
              <a:t>edizione</a:t>
            </a:r>
            <a:r>
              <a:rPr b="0" lang="it-IT" sz="1800" strike="noStrike" u="none">
                <a:solidFill>
                  <a:srgbClr val="000000"/>
                </a:solidFill>
                <a:effectLst/>
                <a:uFillTx/>
                <a:latin typeface="Arial"/>
              </a:rPr>
              <a:t> di un corso (che ha una “data di inizio”, “data di fine”, “num. di partecipanti”)</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Rappresentiamo questi due concetti tramite due entità distinte legate dalla relazione </a:t>
            </a:r>
            <a:r>
              <a:rPr b="0" i="1" lang="it-IT" sz="1800" strike="noStrike" u="none">
                <a:solidFill>
                  <a:srgbClr val="000000"/>
                </a:solidFill>
                <a:effectLst/>
                <a:uFillTx/>
                <a:latin typeface="Arial"/>
              </a:rPr>
              <a:t>Tipologia</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Poi vanno rappresentate le </a:t>
            </a:r>
            <a:r>
              <a:rPr b="0" i="1" lang="it-IT" sz="1800" strike="noStrike" u="none">
                <a:solidFill>
                  <a:srgbClr val="000000"/>
                </a:solidFill>
                <a:effectLst/>
                <a:uFillTx/>
                <a:latin typeface="Arial"/>
              </a:rPr>
              <a:t>Lezioni</a:t>
            </a:r>
            <a:r>
              <a:rPr b="0" lang="it-IT" sz="1800" strike="noStrike" u="none">
                <a:solidFill>
                  <a:srgbClr val="000000"/>
                </a:solidFill>
                <a:effectLst/>
                <a:uFillTx/>
                <a:latin typeface="Arial"/>
              </a:rPr>
              <a:t> dei corsi, che descriviamo come entità legata a </a:t>
            </a:r>
            <a:r>
              <a:rPr b="0" i="1" lang="it-IT" sz="1800" strike="noStrike" u="none">
                <a:solidFill>
                  <a:srgbClr val="000000"/>
                </a:solidFill>
                <a:effectLst/>
                <a:uFillTx/>
                <a:latin typeface="Arial"/>
              </a:rPr>
              <a:t>Edizione Corso</a:t>
            </a:r>
            <a:r>
              <a:rPr b="0" lang="it-IT" sz="1800" strike="noStrike" u="none">
                <a:solidFill>
                  <a:srgbClr val="000000"/>
                </a:solidFill>
                <a:effectLst/>
                <a:uFillTx/>
                <a:latin typeface="Arial"/>
              </a:rPr>
              <a:t> tramite la relazione </a:t>
            </a:r>
            <a:r>
              <a:rPr b="0" i="1" lang="it-IT" sz="1800" strike="noStrike" u="none">
                <a:solidFill>
                  <a:srgbClr val="000000"/>
                </a:solidFill>
                <a:effectLst/>
                <a:uFillTx/>
                <a:latin typeface="Arial"/>
              </a:rPr>
              <a:t>Composizione</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Aggiungiamo poi i vari attributi e i vincoli di partecipazione.</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Scegliamo gli </a:t>
            </a:r>
            <a:r>
              <a:rPr b="1" lang="it-IT" sz="1800" strike="noStrike" u="none">
                <a:solidFill>
                  <a:srgbClr val="000000"/>
                </a:solidFill>
                <a:effectLst/>
                <a:uFillTx/>
                <a:latin typeface="Arial"/>
              </a:rPr>
              <a:t>identificatori</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Assumiamo che una lezione sia identificata da aula, ora, giorno</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Assumiamo che edizione diverse dello stesso corso non possano partire nello stesso giorno</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4" name="PlaceHolder 38"/>
          <p:cNvSpPr/>
          <p:nvPr/>
        </p:nvSpPr>
        <p:spPr>
          <a:xfrm>
            <a:off x="1193760" y="553320"/>
            <a:ext cx="9337320" cy="35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trike="noStrike" u="none">
                <a:solidFill>
                  <a:srgbClr val="d41450"/>
                </a:solidFill>
                <a:effectLst/>
                <a:uFillTx/>
                <a:latin typeface="Arial"/>
              </a:rPr>
              <a:t>Passo di integrazione e schema finale</a:t>
            </a:r>
            <a:endParaRPr b="0" lang="it-IT" sz="3200" strike="noStrike" u="none">
              <a:solidFill>
                <a:srgbClr val="000000"/>
              </a:solidFill>
              <a:effectLst/>
              <a:uFillTx/>
              <a:latin typeface="Arial"/>
            </a:endParaRPr>
          </a:p>
        </p:txBody>
      </p:sp>
      <p:pic>
        <p:nvPicPr>
          <p:cNvPr id="1055" name="" descr=""/>
          <p:cNvPicPr/>
          <p:nvPr/>
        </p:nvPicPr>
        <p:blipFill>
          <a:blip r:embed="rId1"/>
          <a:stretch/>
        </p:blipFill>
        <p:spPr>
          <a:xfrm>
            <a:off x="6337080" y="903960"/>
            <a:ext cx="5853960" cy="5506560"/>
          </a:xfrm>
          <a:prstGeom prst="rect">
            <a:avLst/>
          </a:prstGeom>
          <a:noFill/>
          <a:ln w="0">
            <a:noFill/>
          </a:ln>
        </p:spPr>
      </p:pic>
      <p:sp>
        <p:nvSpPr>
          <p:cNvPr id="1056" name=""/>
          <p:cNvSpPr/>
          <p:nvPr/>
        </p:nvSpPr>
        <p:spPr>
          <a:xfrm>
            <a:off x="135000" y="1095120"/>
            <a:ext cx="6063120" cy="5198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Lo </a:t>
            </a:r>
            <a:r>
              <a:rPr b="0" i="1" lang="it-IT" sz="1800" strike="noStrike" u="none">
                <a:solidFill>
                  <a:srgbClr val="000000"/>
                </a:solidFill>
                <a:effectLst/>
                <a:uFillTx/>
                <a:latin typeface="Arial"/>
              </a:rPr>
              <a:t>schema finale</a:t>
            </a:r>
            <a:r>
              <a:rPr b="0" lang="it-IT" sz="1800" strike="noStrike" u="none">
                <a:solidFill>
                  <a:srgbClr val="000000"/>
                </a:solidFill>
                <a:effectLst/>
                <a:uFillTx/>
                <a:latin typeface="Arial"/>
              </a:rPr>
              <a:t> si ottiene per </a:t>
            </a:r>
            <a:r>
              <a:rPr b="0" i="1" lang="it-IT" sz="1800" strike="noStrike" u="none">
                <a:solidFill>
                  <a:srgbClr val="000000"/>
                </a:solidFill>
                <a:effectLst/>
                <a:uFillTx/>
                <a:latin typeface="Arial"/>
              </a:rPr>
              <a:t>integrazione</a:t>
            </a:r>
            <a:r>
              <a:rPr b="0" lang="it-IT" sz="1800" strike="noStrike" u="none">
                <a:solidFill>
                  <a:srgbClr val="000000"/>
                </a:solidFill>
                <a:effectLst/>
                <a:uFillTx/>
                <a:latin typeface="Arial"/>
              </a:rPr>
              <a:t> degli schemi ottenuti fino a questo punto.</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Iniziamo dall’integrazione tra gli schemi relativi ai </a:t>
            </a:r>
            <a:r>
              <a:rPr b="0" i="1" lang="it-IT" sz="1800" strike="noStrike" u="none">
                <a:solidFill>
                  <a:srgbClr val="000000"/>
                </a:solidFill>
                <a:effectLst/>
                <a:uFillTx/>
                <a:latin typeface="Arial"/>
              </a:rPr>
              <a:t>docenti</a:t>
            </a:r>
            <a:r>
              <a:rPr b="0" lang="it-IT" sz="1800" strike="noStrike" u="none">
                <a:solidFill>
                  <a:srgbClr val="000000"/>
                </a:solidFill>
                <a:effectLst/>
                <a:uFillTx/>
                <a:latin typeface="Arial"/>
              </a:rPr>
              <a:t> e ai </a:t>
            </a:r>
            <a:r>
              <a:rPr b="0" i="1" lang="it-IT" sz="1800" strike="noStrike" u="none">
                <a:solidFill>
                  <a:srgbClr val="000000"/>
                </a:solidFill>
                <a:effectLst/>
                <a:uFillTx/>
                <a:latin typeface="Arial"/>
              </a:rPr>
              <a:t>corsi</a:t>
            </a:r>
            <a:r>
              <a:rPr b="0" lang="it-IT" sz="1800" strike="noStrike" u="none">
                <a:solidFill>
                  <a:srgbClr val="000000"/>
                </a:solidFill>
                <a:effectLst/>
                <a:uFillTx/>
                <a:latin typeface="Arial"/>
              </a:rPr>
              <a:t>. Dall’analisi dei requisiti individuiamo </a:t>
            </a:r>
            <a:r>
              <a:rPr b="1" lang="it-IT" sz="1800" strike="noStrike" u="none">
                <a:solidFill>
                  <a:srgbClr val="000000"/>
                </a:solidFill>
                <a:effectLst/>
                <a:uFillTx/>
                <a:latin typeface="Arial"/>
              </a:rPr>
              <a:t>3 tipi</a:t>
            </a:r>
            <a:r>
              <a:rPr b="0" lang="it-IT" sz="1800" strike="noStrike" u="none">
                <a:solidFill>
                  <a:srgbClr val="000000"/>
                </a:solidFill>
                <a:effectLst/>
                <a:uFillTx/>
                <a:latin typeface="Arial"/>
              </a:rPr>
              <a:t> di correlazioni diverse tra docenti e corsi:</a:t>
            </a:r>
            <a:endParaRPr b="0" lang="it-IT" sz="1800" strike="noStrike" u="none">
              <a:solidFill>
                <a:srgbClr val="000000"/>
              </a:solidFill>
              <a:effectLst/>
              <a:uFillTx/>
              <a:latin typeface="Arial"/>
            </a:endParaRPr>
          </a:p>
          <a:p>
            <a:pPr marL="216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Docenze correnti</a:t>
            </a:r>
            <a:endParaRPr b="0" lang="it-IT" sz="1800" strike="noStrike" u="none">
              <a:solidFill>
                <a:srgbClr val="000000"/>
              </a:solidFill>
              <a:effectLst/>
              <a:uFillTx/>
              <a:latin typeface="Arial"/>
            </a:endParaRPr>
          </a:p>
          <a:p>
            <a:pPr marL="216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Docenze passate</a:t>
            </a:r>
            <a:endParaRPr b="0" lang="it-IT" sz="1800" strike="noStrike" u="none">
              <a:solidFill>
                <a:srgbClr val="000000"/>
              </a:solidFill>
              <a:effectLst/>
              <a:uFillTx/>
              <a:latin typeface="Arial"/>
            </a:endParaRPr>
          </a:p>
          <a:p>
            <a:pPr marL="216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Abilitazione (all’insegnamento di un corso)</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Usiamo </a:t>
            </a:r>
            <a:r>
              <a:rPr b="0" i="1" lang="it-IT" sz="1800" strike="noStrike" u="none">
                <a:solidFill>
                  <a:srgbClr val="000000"/>
                </a:solidFill>
                <a:effectLst/>
                <a:uFillTx/>
                <a:latin typeface="Arial"/>
              </a:rPr>
              <a:t>tre relazioni</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Le prime due collegano Docente a Edizione Corso</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La terza collega Docente a Corso</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Aggiungiamo i vincoli di partecipazione.</a:t>
            </a:r>
            <a:br>
              <a:rPr sz="1800"/>
            </a:br>
            <a:r>
              <a:rPr b="1" lang="it-IT" sz="1800" strike="noStrike" u="none">
                <a:solidFill>
                  <a:srgbClr val="000000"/>
                </a:solidFill>
                <a:effectLst/>
                <a:uFillTx/>
                <a:latin typeface="Arial"/>
              </a:rPr>
              <a:t>Nota: </a:t>
            </a:r>
            <a:r>
              <a:rPr b="0" lang="it-IT" sz="1800" strike="noStrike" u="none">
                <a:solidFill>
                  <a:srgbClr val="000000"/>
                </a:solidFill>
                <a:effectLst/>
                <a:uFillTx/>
                <a:latin typeface="Arial"/>
              </a:rPr>
              <a:t>Docente partecipa con vincolo </a:t>
            </a:r>
            <a:r>
              <a:rPr b="0" i="1" lang="it-IT" sz="1800" strike="noStrike" u="none">
                <a:solidFill>
                  <a:srgbClr val="000000"/>
                </a:solidFill>
                <a:effectLst/>
                <a:uFillTx/>
                <a:latin typeface="Arial"/>
              </a:rPr>
              <a:t>(0,1)</a:t>
            </a:r>
            <a:r>
              <a:rPr b="0" lang="it-IT" sz="1800" strike="noStrike" u="none">
                <a:solidFill>
                  <a:srgbClr val="000000"/>
                </a:solidFill>
                <a:effectLst/>
                <a:uFillTx/>
                <a:latin typeface="Arial"/>
              </a:rPr>
              <a:t> alla relazione </a:t>
            </a:r>
            <a:r>
              <a:rPr b="0" i="1" lang="it-IT" sz="1800" strike="noStrike" u="none">
                <a:solidFill>
                  <a:srgbClr val="000000"/>
                </a:solidFill>
                <a:effectLst/>
                <a:uFillTx/>
                <a:latin typeface="Arial"/>
              </a:rPr>
              <a:t>Docenza Corrente</a:t>
            </a:r>
            <a:r>
              <a:rPr b="0" lang="it-IT" sz="1800" strike="noStrike" u="none">
                <a:solidFill>
                  <a:srgbClr val="000000"/>
                </a:solidFill>
                <a:effectLst/>
                <a:uFillTx/>
                <a:latin typeface="Arial"/>
              </a:rPr>
              <a:t>, perchè un docente può insegnare (correntemente) al massimo un corso.</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Analisi dei requisiti e progettazione concettuale ("Analisi dei dati")</a:t>
            </a:r>
            <a:endParaRPr b="0" lang="it-IT" sz="3200" strike="noStrike" u="none">
              <a:solidFill>
                <a:srgbClr val="000000"/>
              </a:solidFill>
              <a:effectLst/>
              <a:uFillTx/>
              <a:latin typeface="Arial"/>
            </a:endParaRPr>
          </a:p>
        </p:txBody>
      </p:sp>
      <p:sp>
        <p:nvSpPr>
          <p:cNvPr id="163"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Comprende attività (interconnesse) di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acquisizione dei requisiti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analisi dei requisiti</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costruzione del glossario</a:t>
            </a:r>
            <a:endParaRPr b="0" lang="it-IT" sz="2800" strike="noStrike" u="none">
              <a:solidFill>
                <a:srgbClr val="000000"/>
              </a:solidFill>
              <a:effectLst/>
              <a:uFillTx/>
              <a:latin typeface="Arial"/>
            </a:endParaRPr>
          </a:p>
          <a:p>
            <a:pPr lvl="1" marL="860400" indent="-382680">
              <a:lnSpc>
                <a:spcPct val="100000"/>
              </a:lnSpc>
              <a:spcBef>
                <a:spcPts val="561"/>
              </a:spcBef>
              <a:buClr>
                <a:srgbClr val="000000"/>
              </a:buClr>
              <a:buFont typeface="Symbol"/>
              <a:buChar char=""/>
            </a:pPr>
            <a:r>
              <a:rPr b="0" lang="it-IT" sz="2800" strike="noStrike" u="none">
                <a:solidFill>
                  <a:schemeClr val="dk1"/>
                </a:solidFill>
                <a:effectLst/>
                <a:uFillTx/>
                <a:latin typeface="Arial"/>
              </a:rPr>
              <a:t>costruzione dello schema concettuale</a:t>
            </a:r>
            <a:endParaRPr b="0" lang="it-IT" sz="2800" strike="noStrike" u="none">
              <a:solidFill>
                <a:srgbClr val="000000"/>
              </a:solidFill>
              <a:effectLst/>
              <a:uFillTx/>
              <a:latin typeface="Arial"/>
            </a:endParaRPr>
          </a:p>
          <a:p>
            <a:pPr marL="860400" indent="-382680">
              <a:lnSpc>
                <a:spcPct val="100000"/>
              </a:lnSpc>
              <a:spcBef>
                <a:spcPts val="561"/>
              </a:spcBef>
              <a:buNone/>
              <a:tabLst>
                <a:tab algn="l" pos="0"/>
              </a:tabLst>
            </a:pP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7" name="PlaceHolder 39"/>
          <p:cNvSpPr/>
          <p:nvPr/>
        </p:nvSpPr>
        <p:spPr>
          <a:xfrm>
            <a:off x="1193760" y="553320"/>
            <a:ext cx="9337320" cy="35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trike="noStrike" u="none">
                <a:solidFill>
                  <a:srgbClr val="d41450"/>
                </a:solidFill>
                <a:effectLst/>
                <a:uFillTx/>
                <a:latin typeface="Arial"/>
              </a:rPr>
              <a:t>Passo di integrazione e schema finale</a:t>
            </a:r>
            <a:endParaRPr b="0" lang="it-IT" sz="3200" strike="noStrike" u="none">
              <a:solidFill>
                <a:srgbClr val="000000"/>
              </a:solidFill>
              <a:effectLst/>
              <a:uFillTx/>
              <a:latin typeface="Arial"/>
            </a:endParaRPr>
          </a:p>
        </p:txBody>
      </p:sp>
      <p:pic>
        <p:nvPicPr>
          <p:cNvPr id="1058" name="" descr=""/>
          <p:cNvPicPr/>
          <p:nvPr/>
        </p:nvPicPr>
        <p:blipFill>
          <a:blip r:embed="rId1"/>
          <a:stretch/>
        </p:blipFill>
        <p:spPr>
          <a:xfrm>
            <a:off x="6337080" y="903960"/>
            <a:ext cx="5853960" cy="5506560"/>
          </a:xfrm>
          <a:prstGeom prst="rect">
            <a:avLst/>
          </a:prstGeom>
          <a:noFill/>
          <a:ln w="0">
            <a:noFill/>
          </a:ln>
        </p:spPr>
      </p:pic>
      <p:sp>
        <p:nvSpPr>
          <p:cNvPr id="1059" name=""/>
          <p:cNvSpPr/>
          <p:nvPr/>
        </p:nvSpPr>
        <p:spPr>
          <a:xfrm>
            <a:off x="135000" y="1095120"/>
            <a:ext cx="6063120" cy="51980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Procediamo ora all’integrazione tra </a:t>
            </a:r>
            <a:r>
              <a:rPr b="0" i="1" lang="it-IT" sz="1800" strike="noStrike" u="none">
                <a:solidFill>
                  <a:srgbClr val="000000"/>
                </a:solidFill>
                <a:effectLst/>
                <a:uFillTx/>
                <a:latin typeface="Arial"/>
              </a:rPr>
              <a:t>corsi </a:t>
            </a:r>
            <a:r>
              <a:rPr b="0" lang="it-IT" sz="1800" strike="noStrike" u="none">
                <a:solidFill>
                  <a:srgbClr val="000000"/>
                </a:solidFill>
                <a:effectLst/>
                <a:uFillTx/>
                <a:latin typeface="Arial"/>
              </a:rPr>
              <a:t>e </a:t>
            </a:r>
            <a:r>
              <a:rPr b="0" i="1" lang="it-IT" sz="1800" strike="noStrike" u="none">
                <a:solidFill>
                  <a:srgbClr val="000000"/>
                </a:solidFill>
                <a:effectLst/>
                <a:uFillTx/>
                <a:latin typeface="Arial"/>
              </a:rPr>
              <a:t>partecipanti</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Se ne possono individuare due:</a:t>
            </a:r>
            <a:endParaRPr b="0" lang="it-IT" sz="1800" strike="noStrike" u="none">
              <a:solidFill>
                <a:srgbClr val="000000"/>
              </a:solidFill>
              <a:effectLst/>
              <a:uFillTx/>
              <a:latin typeface="Arial"/>
            </a:endParaRPr>
          </a:p>
          <a:p>
            <a:pPr marL="216000" indent="-216000">
              <a:lnSpc>
                <a:spcPct val="100000"/>
              </a:lnSpc>
              <a:buClr>
                <a:srgbClr val="000000"/>
              </a:buClr>
              <a:buFont typeface="OpenSymbol"/>
              <a:buAutoNum type="arabicParenR"/>
            </a:pPr>
            <a:r>
              <a:rPr b="0" lang="it-IT" sz="1800" strike="noStrike" u="none">
                <a:solidFill>
                  <a:srgbClr val="000000"/>
                </a:solidFill>
                <a:effectLst/>
                <a:uFillTx/>
                <a:latin typeface="Arial"/>
              </a:rPr>
              <a:t> Le partecipazioni </a:t>
            </a:r>
            <a:r>
              <a:rPr b="0" i="1" lang="it-IT" sz="1800" strike="noStrike" u="none">
                <a:solidFill>
                  <a:srgbClr val="000000"/>
                </a:solidFill>
                <a:effectLst/>
                <a:uFillTx/>
                <a:latin typeface="Arial"/>
              </a:rPr>
              <a:t>correnti</a:t>
            </a:r>
            <a:endParaRPr b="0" lang="it-IT" sz="1800" strike="noStrike" u="none">
              <a:solidFill>
                <a:srgbClr val="000000"/>
              </a:solidFill>
              <a:effectLst/>
              <a:uFillTx/>
              <a:latin typeface="Arial"/>
            </a:endParaRPr>
          </a:p>
          <a:p>
            <a:pPr marL="216000" indent="-216000">
              <a:lnSpc>
                <a:spcPct val="100000"/>
              </a:lnSpc>
              <a:buClr>
                <a:srgbClr val="000000"/>
              </a:buClr>
              <a:buFont typeface="OpenSymbol"/>
              <a:buAutoNum type="arabicParenR"/>
            </a:pPr>
            <a:r>
              <a:rPr b="0" i="1" lang="it-IT" sz="1800" strike="noStrike" u="none">
                <a:solidFill>
                  <a:srgbClr val="000000"/>
                </a:solidFill>
                <a:effectLst/>
                <a:uFillTx/>
                <a:latin typeface="Arial"/>
              </a:rPr>
              <a:t> </a:t>
            </a:r>
            <a:r>
              <a:rPr b="0" lang="it-IT" sz="1800" strike="noStrike" u="none">
                <a:solidFill>
                  <a:srgbClr val="000000"/>
                </a:solidFill>
                <a:effectLst/>
                <a:uFillTx/>
                <a:latin typeface="Arial"/>
              </a:rPr>
              <a:t>Le partecipazioni </a:t>
            </a:r>
            <a:r>
              <a:rPr b="0" i="1" lang="it-IT" sz="1800" strike="noStrike" u="none">
                <a:solidFill>
                  <a:srgbClr val="000000"/>
                </a:solidFill>
                <a:effectLst/>
                <a:uFillTx/>
                <a:latin typeface="Arial"/>
              </a:rPr>
              <a:t>passate</a:t>
            </a: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che rappresentiamo con due relazioni tra </a:t>
            </a:r>
            <a:r>
              <a:rPr b="0" i="1" lang="it-IT" sz="1800" strike="noStrike" u="none">
                <a:solidFill>
                  <a:srgbClr val="000000"/>
                </a:solidFill>
                <a:effectLst/>
                <a:uFillTx/>
                <a:latin typeface="Arial"/>
              </a:rPr>
              <a:t>Partecipante</a:t>
            </a:r>
            <a:r>
              <a:rPr b="0" lang="it-IT" sz="1800" strike="noStrike" u="none">
                <a:solidFill>
                  <a:srgbClr val="000000"/>
                </a:solidFill>
                <a:effectLst/>
                <a:uFillTx/>
                <a:latin typeface="Arial"/>
              </a:rPr>
              <a:t> e </a:t>
            </a:r>
            <a:r>
              <a:rPr b="0" i="1" lang="it-IT" sz="1800" strike="noStrike" u="none">
                <a:solidFill>
                  <a:srgbClr val="000000"/>
                </a:solidFill>
                <a:effectLst/>
                <a:uFillTx/>
                <a:latin typeface="Arial"/>
              </a:rPr>
              <a:t>Edizione Corso</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Delle partecipazioni passate, è di interesse la </a:t>
            </a:r>
            <a:r>
              <a:rPr b="0" i="1" lang="it-IT" sz="1800" strike="noStrike" u="none">
                <a:solidFill>
                  <a:srgbClr val="000000"/>
                </a:solidFill>
                <a:effectLst/>
                <a:uFillTx/>
                <a:latin typeface="Arial"/>
              </a:rPr>
              <a:t>votazione</a:t>
            </a:r>
            <a:r>
              <a:rPr b="0" lang="it-IT" sz="1800" strike="noStrike" u="none">
                <a:solidFill>
                  <a:srgbClr val="000000"/>
                </a:solidFill>
                <a:effectLst/>
                <a:uFillTx/>
                <a:latin typeface="Arial"/>
              </a:rPr>
              <a:t>, che rappresentiamo come un attributo.</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0" lang="it-IT" sz="1800" strike="noStrike" u="none">
                <a:solidFill>
                  <a:srgbClr val="000000"/>
                </a:solidFill>
                <a:effectLst/>
                <a:uFillTx/>
                <a:latin typeface="Arial"/>
              </a:rPr>
              <a:t>Aggiungiamo ora i vari vincoli di partecipazione.</a:t>
            </a:r>
            <a:endParaRPr b="0" lang="it-IT" sz="1800" strike="noStrike" u="none">
              <a:solidFill>
                <a:srgbClr val="000000"/>
              </a:solidFill>
              <a:effectLst/>
              <a:uFillTx/>
              <a:latin typeface="Arial"/>
            </a:endParaRPr>
          </a:p>
          <a:p>
            <a:pPr>
              <a:lnSpc>
                <a:spcPct val="100000"/>
              </a:lnSpc>
            </a:pPr>
            <a:r>
              <a:rPr b="1" lang="it-IT" sz="1800" strike="noStrike" u="none">
                <a:solidFill>
                  <a:srgbClr val="000000"/>
                </a:solidFill>
                <a:effectLst/>
                <a:uFillTx/>
                <a:latin typeface="Arial"/>
              </a:rPr>
              <a:t>Nota:</a:t>
            </a:r>
            <a:r>
              <a:rPr b="0" lang="it-IT" sz="1800" strike="noStrike" u="none">
                <a:solidFill>
                  <a:srgbClr val="000000"/>
                </a:solidFill>
                <a:effectLst/>
                <a:uFillTx/>
                <a:latin typeface="Arial"/>
              </a:rPr>
              <a:t> c’è un errore nell’immagine del libro:</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L’entità </a:t>
            </a:r>
            <a:r>
              <a:rPr b="0" i="1" lang="it-IT" sz="1800" strike="noStrike" u="none">
                <a:solidFill>
                  <a:srgbClr val="000000"/>
                </a:solidFill>
                <a:effectLst/>
                <a:uFillTx/>
                <a:latin typeface="Arial"/>
              </a:rPr>
              <a:t>Partecipante</a:t>
            </a:r>
            <a:r>
              <a:rPr b="0" lang="it-IT" sz="1800" strike="noStrike" u="none">
                <a:solidFill>
                  <a:srgbClr val="000000"/>
                </a:solidFill>
                <a:effectLst/>
                <a:uFillTx/>
                <a:latin typeface="Arial"/>
              </a:rPr>
              <a:t> partecipa alla relazione </a:t>
            </a:r>
            <a:r>
              <a:rPr b="0" i="1" lang="it-IT" sz="1800" strike="noStrike" u="none">
                <a:solidFill>
                  <a:srgbClr val="000000"/>
                </a:solidFill>
                <a:effectLst/>
                <a:uFillTx/>
                <a:latin typeface="Arial"/>
              </a:rPr>
              <a:t>Partecipazione corrente</a:t>
            </a:r>
            <a:r>
              <a:rPr b="0" lang="it-IT" sz="1800" strike="noStrike" u="none">
                <a:solidFill>
                  <a:srgbClr val="000000"/>
                </a:solidFill>
                <a:effectLst/>
                <a:uFillTx/>
                <a:latin typeface="Arial"/>
              </a:rPr>
              <a:t> con vincolo (0,N).</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Vedi frase nelle specifiche: </a:t>
            </a:r>
            <a:r>
              <a:rPr b="0" i="1" lang="it-IT" sz="1800" strike="noStrike" u="none">
                <a:solidFill>
                  <a:srgbClr val="000000"/>
                </a:solidFill>
                <a:effectLst/>
                <a:uFillTx/>
                <a:latin typeface="Arial"/>
              </a:rPr>
              <a:t>“le edizioni dei corsi che stanno attualmente frequentando”.</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0" name="PlaceHolder 44"/>
          <p:cNvSpPr/>
          <p:nvPr/>
        </p:nvSpPr>
        <p:spPr>
          <a:xfrm>
            <a:off x="1193760" y="588240"/>
            <a:ext cx="9337320" cy="35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trike="noStrike" u="none">
                <a:solidFill>
                  <a:srgbClr val="d41450"/>
                </a:solidFill>
                <a:effectLst/>
                <a:uFillTx/>
                <a:latin typeface="Arial"/>
              </a:rPr>
              <a:t>Passi finali</a:t>
            </a:r>
            <a:endParaRPr b="0" lang="it-IT" sz="3200" strike="noStrike" u="none">
              <a:solidFill>
                <a:srgbClr val="000000"/>
              </a:solidFill>
              <a:effectLst/>
              <a:uFillTx/>
              <a:latin typeface="Arial"/>
            </a:endParaRPr>
          </a:p>
        </p:txBody>
      </p:sp>
      <p:sp>
        <p:nvSpPr>
          <p:cNvPr id="1061" name=""/>
          <p:cNvSpPr/>
          <p:nvPr/>
        </p:nvSpPr>
        <p:spPr>
          <a:xfrm>
            <a:off x="325440" y="1293840"/>
            <a:ext cx="10143000" cy="4975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1800" strike="noStrike" u="none">
                <a:solidFill>
                  <a:srgbClr val="000000"/>
                </a:solidFill>
                <a:effectLst/>
                <a:uFillTx/>
                <a:latin typeface="Arial"/>
              </a:rPr>
              <a:t>A questo punto, restano da verificare le proprietà dello schema così ottenuto.</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Completezza</a:t>
            </a:r>
            <a:r>
              <a:rPr b="0" lang="it-IT" sz="1800" strike="noStrike" u="none">
                <a:solidFill>
                  <a:srgbClr val="000000"/>
                </a:solidFill>
                <a:effectLst/>
                <a:uFillTx/>
                <a:latin typeface="Arial"/>
              </a:rPr>
              <a:t>: la verifichiamo ripercorrendo tutti i requisiti sui dati e sulle operazioni</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Esempio: consideriamo l’</a:t>
            </a:r>
            <a:r>
              <a:rPr b="1" lang="it-IT" sz="1800" strike="noStrike" u="none">
                <a:solidFill>
                  <a:srgbClr val="000000"/>
                </a:solidFill>
                <a:effectLst/>
                <a:uFillTx/>
                <a:latin typeface="Arial"/>
              </a:rPr>
              <a:t>operazione 7</a:t>
            </a:r>
            <a:r>
              <a:rPr b="0" lang="it-IT" sz="1800" strike="noStrike" u="none">
                <a:solidFill>
                  <a:srgbClr val="000000"/>
                </a:solidFill>
                <a:effectLst/>
                <a:uFillTx/>
                <a:latin typeface="Arial"/>
              </a:rPr>
              <a:t>, </a:t>
            </a:r>
            <a:r>
              <a:rPr b="0" i="1" lang="it-IT" sz="1800" strike="noStrike" u="none">
                <a:solidFill>
                  <a:srgbClr val="000000"/>
                </a:solidFill>
                <a:effectLst/>
                <a:uFillTx/>
                <a:latin typeface="Arial"/>
              </a:rPr>
              <a:t>“per ogni docente, trova i partecipanti a tutti i corsi da lui/lei insegnati (5 volte alla settimana)”. </a:t>
            </a:r>
            <a:endParaRPr b="0" lang="it-IT" sz="1800" strike="noStrike" u="none">
              <a:solidFill>
                <a:srgbClr val="000000"/>
              </a:solidFill>
              <a:effectLst/>
              <a:uFillTx/>
              <a:latin typeface="Arial"/>
            </a:endParaRPr>
          </a:p>
          <a:p>
            <a:pPr lvl="1" marL="432000" indent="-216000">
              <a:lnSpc>
                <a:spcPct val="100000"/>
              </a:lnSpc>
              <a:buClr>
                <a:srgbClr val="000000"/>
              </a:buClr>
              <a:buSzPct val="45000"/>
              <a:buFont typeface="Wingdings" charset="2"/>
              <a:buChar char=""/>
            </a:pPr>
            <a:r>
              <a:rPr b="0" lang="it-IT" sz="1800" strike="noStrike" u="none">
                <a:solidFill>
                  <a:srgbClr val="000000"/>
                </a:solidFill>
                <a:effectLst/>
                <a:uFillTx/>
                <a:latin typeface="Arial"/>
              </a:rPr>
              <a:t>Questa operazione è eseguibile sullo schema finale: partiamo dall’entità </a:t>
            </a:r>
            <a:r>
              <a:rPr b="0" i="1" lang="it-IT" sz="1800" strike="noStrike" u="none">
                <a:solidFill>
                  <a:srgbClr val="000000"/>
                </a:solidFill>
                <a:effectLst/>
                <a:uFillTx/>
                <a:latin typeface="Arial"/>
              </a:rPr>
              <a:t>Docente</a:t>
            </a:r>
            <a:r>
              <a:rPr b="0" lang="it-IT" sz="1800" strike="noStrike" u="none">
                <a:solidFill>
                  <a:srgbClr val="000000"/>
                </a:solidFill>
                <a:effectLst/>
                <a:uFillTx/>
                <a:latin typeface="Arial"/>
              </a:rPr>
              <a:t>, attraversiamo le relazioni </a:t>
            </a:r>
            <a:r>
              <a:rPr b="0" i="1" lang="it-IT" sz="1800" strike="noStrike" u="none">
                <a:solidFill>
                  <a:srgbClr val="000000"/>
                </a:solidFill>
                <a:effectLst/>
                <a:uFillTx/>
                <a:latin typeface="Arial"/>
              </a:rPr>
              <a:t>Docenza Passata </a:t>
            </a:r>
            <a:r>
              <a:rPr b="0" lang="it-IT" sz="1800" strike="noStrike" u="none">
                <a:solidFill>
                  <a:srgbClr val="000000"/>
                </a:solidFill>
                <a:effectLst/>
                <a:uFillTx/>
                <a:latin typeface="Arial"/>
              </a:rPr>
              <a:t>e </a:t>
            </a:r>
            <a:r>
              <a:rPr b="0" i="1" lang="it-IT" sz="1800" strike="noStrike" u="none">
                <a:solidFill>
                  <a:srgbClr val="000000"/>
                </a:solidFill>
                <a:effectLst/>
                <a:uFillTx/>
                <a:latin typeface="Arial"/>
              </a:rPr>
              <a:t>Docenza corrente</a:t>
            </a:r>
            <a:r>
              <a:rPr b="0" lang="it-IT" sz="1800" strike="noStrike" u="none">
                <a:solidFill>
                  <a:srgbClr val="000000"/>
                </a:solidFill>
                <a:effectLst/>
                <a:uFillTx/>
                <a:latin typeface="Arial"/>
              </a:rPr>
              <a:t>, raggiungiamo l’entitò </a:t>
            </a:r>
            <a:r>
              <a:rPr b="0" i="1" lang="it-IT" sz="1800" strike="noStrike" u="none">
                <a:solidFill>
                  <a:srgbClr val="000000"/>
                </a:solidFill>
                <a:effectLst/>
                <a:uFillTx/>
                <a:latin typeface="Arial"/>
              </a:rPr>
              <a:t>Edizione Corso</a:t>
            </a:r>
            <a:r>
              <a:rPr b="0" lang="it-IT" sz="1800" strike="noStrike" u="none">
                <a:solidFill>
                  <a:srgbClr val="000000"/>
                </a:solidFill>
                <a:effectLst/>
                <a:uFillTx/>
                <a:latin typeface="Arial"/>
              </a:rPr>
              <a:t>, e da questa, tramite le relazioni </a:t>
            </a:r>
            <a:r>
              <a:rPr b="0" i="1" lang="it-IT" sz="1800" strike="noStrike" u="none">
                <a:solidFill>
                  <a:srgbClr val="000000"/>
                </a:solidFill>
                <a:effectLst/>
                <a:uFillTx/>
                <a:latin typeface="Arial"/>
              </a:rPr>
              <a:t>Partecipazione passata </a:t>
            </a:r>
            <a:r>
              <a:rPr b="0" lang="it-IT" sz="1800" strike="noStrike" u="none">
                <a:solidFill>
                  <a:srgbClr val="000000"/>
                </a:solidFill>
                <a:effectLst/>
                <a:uFillTx/>
                <a:latin typeface="Arial"/>
              </a:rPr>
              <a:t>e </a:t>
            </a:r>
            <a:r>
              <a:rPr b="0" i="1" lang="it-IT" sz="1800" strike="noStrike" u="none">
                <a:solidFill>
                  <a:srgbClr val="000000"/>
                </a:solidFill>
                <a:effectLst/>
                <a:uFillTx/>
                <a:latin typeface="Arial"/>
              </a:rPr>
              <a:t>Partecipazione corrente</a:t>
            </a:r>
            <a:r>
              <a:rPr b="0" lang="it-IT" sz="1800" strike="noStrike" u="none">
                <a:solidFill>
                  <a:srgbClr val="000000"/>
                </a:solidFill>
                <a:effectLst/>
                <a:uFillTx/>
                <a:latin typeface="Arial"/>
              </a:rPr>
              <a:t>, arriviamo infine all’entità </a:t>
            </a:r>
            <a:r>
              <a:rPr b="0" i="1" lang="it-IT" sz="1800" strike="noStrike" u="none">
                <a:solidFill>
                  <a:srgbClr val="000000"/>
                </a:solidFill>
                <a:effectLst/>
                <a:uFillTx/>
                <a:latin typeface="Arial"/>
              </a:rPr>
              <a:t>Partecipante</a:t>
            </a:r>
            <a:r>
              <a:rPr b="0" lang="it-IT" sz="1800" strike="noStrike" u="none">
                <a:solidFill>
                  <a:srgbClr val="000000"/>
                </a:solidFill>
                <a:effectLst/>
                <a:uFillTx/>
                <a:latin typeface="Arial"/>
              </a:rPr>
              <a:t>. </a:t>
            </a:r>
            <a:endParaRPr b="0" lang="it-IT" sz="1800" strike="noStrike" u="none">
              <a:solidFill>
                <a:srgbClr val="000000"/>
              </a:solidFill>
              <a:effectLst/>
              <a:uFillTx/>
              <a:latin typeface="Arial"/>
            </a:endParaRPr>
          </a:p>
          <a:p>
            <a:pPr marL="216000" indent="-216000">
              <a:lnSpc>
                <a:spcPct val="100000"/>
              </a:lnSpc>
              <a:buClr>
                <a:srgbClr val="000000"/>
              </a:buClr>
              <a:buSzPct val="45000"/>
              <a:buFont typeface="Wingdings" charset="2"/>
              <a:buChar char=""/>
            </a:pPr>
            <a:r>
              <a:rPr b="0" lang="it-IT" sz="1800" strike="noStrike" u="sng">
                <a:solidFill>
                  <a:srgbClr val="000000"/>
                </a:solidFill>
                <a:effectLst/>
                <a:uFillTx/>
                <a:latin typeface="Arial"/>
              </a:rPr>
              <a:t>Minimalità</a:t>
            </a:r>
            <a:r>
              <a:rPr b="0" lang="it-IT" sz="1800" strike="noStrike" u="none">
                <a:solidFill>
                  <a:srgbClr val="000000"/>
                </a:solidFill>
                <a:effectLst/>
                <a:uFillTx/>
                <a:latin typeface="Arial"/>
              </a:rPr>
              <a:t>: esiste nello schema una </a:t>
            </a:r>
            <a:r>
              <a:rPr b="0" i="1" lang="it-IT" sz="1800" strike="noStrike" u="none">
                <a:solidFill>
                  <a:srgbClr val="000000"/>
                </a:solidFill>
                <a:effectLst/>
                <a:uFillTx/>
                <a:latin typeface="Arial"/>
              </a:rPr>
              <a:t>ridondanza</a:t>
            </a:r>
            <a:r>
              <a:rPr b="0" lang="it-IT" sz="1800" strike="noStrike" u="none">
                <a:solidFill>
                  <a:srgbClr val="000000"/>
                </a:solidFill>
                <a:effectLst/>
                <a:uFillTx/>
                <a:latin typeface="Arial"/>
              </a:rPr>
              <a:t>, cioè l’attributo </a:t>
            </a:r>
            <a:r>
              <a:rPr b="0" i="1" lang="it-IT" sz="1800" strike="noStrike" u="none">
                <a:solidFill>
                  <a:srgbClr val="000000"/>
                </a:solidFill>
                <a:effectLst/>
                <a:uFillTx/>
                <a:latin typeface="Arial"/>
              </a:rPr>
              <a:t>“Numero di partecipanti”</a:t>
            </a:r>
            <a:r>
              <a:rPr b="0" lang="it-IT" sz="1800" strike="noStrike" u="none">
                <a:solidFill>
                  <a:srgbClr val="000000"/>
                </a:solidFill>
                <a:effectLst/>
                <a:uFillTx/>
                <a:latin typeface="Arial"/>
              </a:rPr>
              <a:t> dell’entità </a:t>
            </a:r>
            <a:r>
              <a:rPr b="0" i="1" lang="it-IT" sz="1800" strike="noStrike" u="none">
                <a:solidFill>
                  <a:srgbClr val="000000"/>
                </a:solidFill>
                <a:effectLst/>
                <a:uFillTx/>
                <a:latin typeface="Arial"/>
              </a:rPr>
              <a:t>Edizione corso</a:t>
            </a:r>
            <a:r>
              <a:rPr b="0" lang="it-IT" sz="1800" strike="noStrike" u="none">
                <a:solidFill>
                  <a:srgbClr val="000000"/>
                </a:solidFill>
                <a:effectLst/>
                <a:uFillTx/>
                <a:latin typeface="Arial"/>
              </a:rPr>
              <a:t>, che può essere derivato per una certa edizione contando il numero di istanze dell’entità </a:t>
            </a:r>
            <a:r>
              <a:rPr b="0" i="1" lang="it-IT" sz="1800" strike="noStrike" u="none">
                <a:solidFill>
                  <a:srgbClr val="000000"/>
                </a:solidFill>
                <a:effectLst/>
                <a:uFillTx/>
                <a:latin typeface="Arial"/>
              </a:rPr>
              <a:t>Partecipante</a:t>
            </a:r>
            <a:r>
              <a:rPr b="0" lang="it-IT" sz="1800" strike="noStrike" u="none">
                <a:solidFill>
                  <a:srgbClr val="000000"/>
                </a:solidFill>
                <a:effectLst/>
                <a:uFillTx/>
                <a:latin typeface="Arial"/>
              </a:rPr>
              <a:t> che sono legate a questa edizione tramite la relazione </a:t>
            </a:r>
            <a:r>
              <a:rPr b="0" i="1" lang="it-IT" sz="1800" strike="noStrike" u="none">
                <a:solidFill>
                  <a:srgbClr val="000000"/>
                </a:solidFill>
                <a:effectLst/>
                <a:uFillTx/>
                <a:latin typeface="Arial"/>
              </a:rPr>
              <a:t>Partecipazione corrente</a:t>
            </a:r>
            <a:r>
              <a:rPr b="0" lang="it-IT" sz="1800" strike="noStrike" u="none">
                <a:solidFill>
                  <a:srgbClr val="000000"/>
                </a:solidFill>
                <a:effectLst/>
                <a:uFillTx/>
                <a:latin typeface="Arial"/>
              </a:rPr>
              <a:t>.</a:t>
            </a:r>
            <a:endParaRPr b="0" lang="it-IT" sz="1800" strike="noStrike" u="none">
              <a:solidFill>
                <a:srgbClr val="000000"/>
              </a:solidFill>
              <a:effectLst/>
              <a:uFillTx/>
              <a:latin typeface="Arial"/>
            </a:endParaRPr>
          </a:p>
          <a:p>
            <a:pPr>
              <a:lnSpc>
                <a:spcPct val="100000"/>
              </a:lnSpc>
            </a:pPr>
            <a:endParaRPr b="0" lang="it-IT" sz="1800" strike="noStrike" u="none">
              <a:solidFill>
                <a:srgbClr val="000000"/>
              </a:solidFill>
              <a:effectLst/>
              <a:uFillTx/>
              <a:latin typeface="Arial"/>
            </a:endParaRPr>
          </a:p>
          <a:p>
            <a:pPr>
              <a:lnSpc>
                <a:spcPct val="100000"/>
              </a:lnSpc>
            </a:pPr>
            <a:r>
              <a:rPr b="1" lang="it-IT" sz="1800" strike="noStrike" u="none">
                <a:solidFill>
                  <a:srgbClr val="000000"/>
                </a:solidFill>
                <a:effectLst/>
                <a:uFillTx/>
                <a:latin typeface="Arial"/>
              </a:rPr>
              <a:t>Importante:</a:t>
            </a:r>
            <a:r>
              <a:rPr b="0" lang="it-IT" sz="1800" strike="noStrike" u="none">
                <a:solidFill>
                  <a:srgbClr val="000000"/>
                </a:solidFill>
                <a:effectLst/>
                <a:uFillTx/>
                <a:latin typeface="Arial"/>
              </a:rPr>
              <a:t> è importante descrivere sotto forma di </a:t>
            </a:r>
            <a:r>
              <a:rPr b="0" i="1" lang="it-IT" sz="1800" strike="noStrike" u="none">
                <a:solidFill>
                  <a:srgbClr val="000000"/>
                </a:solidFill>
                <a:effectLst/>
                <a:uFillTx/>
                <a:latin typeface="Arial"/>
              </a:rPr>
              <a:t>regole aziendali (vincoli di integrità)</a:t>
            </a:r>
            <a:r>
              <a:rPr b="0" lang="it-IT" sz="1800" strike="noStrike" u="none">
                <a:solidFill>
                  <a:srgbClr val="000000"/>
                </a:solidFill>
                <a:effectLst/>
                <a:uFillTx/>
                <a:latin typeface="Arial"/>
              </a:rPr>
              <a:t> eventuali vincoli non espressi (o non esprimibili) direttamente nello schema.</a:t>
            </a:r>
            <a:endParaRPr b="0" lang="it-IT" sz="1800" strike="noStrike" u="none">
              <a:solidFill>
                <a:srgbClr val="000000"/>
              </a:solidFill>
              <a:effectLst/>
              <a:uFillTx/>
              <a:latin typeface="Arial"/>
            </a:endParaRPr>
          </a:p>
          <a:p>
            <a:pPr>
              <a:lnSpc>
                <a:spcPct val="100000"/>
              </a:lnSpc>
            </a:pPr>
            <a:r>
              <a:rPr b="0" i="1" lang="it-IT" sz="1800" strike="noStrike" u="none">
                <a:solidFill>
                  <a:srgbClr val="000000"/>
                </a:solidFill>
                <a:effectLst/>
                <a:uFillTx/>
                <a:latin typeface="Arial"/>
              </a:rPr>
              <a:t>Esempio: il fatto che un docente può insegnare un corso solo se è abilitato a farlo.</a:t>
            </a:r>
            <a:r>
              <a:rPr b="0" lang="it-IT" sz="1800" strike="noStrike" u="none">
                <a:solidFill>
                  <a:srgbClr val="000000"/>
                </a:solidFill>
                <a:effectLst/>
                <a:uFillTx/>
                <a:latin typeface="Arial"/>
              </a:rPr>
              <a:t> (non esprimibile in E-R).</a:t>
            </a:r>
            <a:endParaRPr b="0" lang="it-IT" sz="1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45"/>
          <p:cNvSpPr/>
          <p:nvPr/>
        </p:nvSpPr>
        <p:spPr>
          <a:xfrm>
            <a:off x="1193760" y="592560"/>
            <a:ext cx="9337320" cy="3578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tabLst>
                <a:tab algn="l" pos="0"/>
              </a:tabLst>
            </a:pPr>
            <a:r>
              <a:rPr b="1" lang="en-GB" sz="3200" strike="noStrike" u="none">
                <a:solidFill>
                  <a:srgbClr val="d41450"/>
                </a:solidFill>
                <a:effectLst/>
                <a:uFillTx/>
                <a:latin typeface="Arial"/>
              </a:rPr>
              <a:t>Note</a:t>
            </a:r>
            <a:endParaRPr b="0" lang="it-IT" sz="3200" strike="noStrike" u="none">
              <a:solidFill>
                <a:srgbClr val="000000"/>
              </a:solidFill>
              <a:effectLst/>
              <a:uFillTx/>
              <a:latin typeface="Arial"/>
            </a:endParaRPr>
          </a:p>
        </p:txBody>
      </p:sp>
      <p:sp>
        <p:nvSpPr>
          <p:cNvPr id="1063" name=""/>
          <p:cNvSpPr/>
          <p:nvPr/>
        </p:nvSpPr>
        <p:spPr>
          <a:xfrm>
            <a:off x="666720" y="2452680"/>
            <a:ext cx="10532160" cy="2110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it-IT" sz="2500" strike="noStrike" u="none">
                <a:solidFill>
                  <a:srgbClr val="000000"/>
                </a:solidFill>
                <a:effectLst/>
                <a:uFillTx/>
                <a:latin typeface="Arial"/>
              </a:rPr>
              <a:t>Per la progettazione concettuale, in particolare per disegnare lo schema E-R, potete usare che tool volete. </a:t>
            </a:r>
            <a:endParaRPr b="0" lang="it-IT" sz="2500" strike="noStrike" u="none">
              <a:solidFill>
                <a:srgbClr val="000000"/>
              </a:solidFill>
              <a:effectLst/>
              <a:uFillTx/>
              <a:latin typeface="Arial"/>
            </a:endParaRPr>
          </a:p>
          <a:p>
            <a:pPr>
              <a:lnSpc>
                <a:spcPct val="100000"/>
              </a:lnSpc>
            </a:pPr>
            <a:endParaRPr b="0" lang="it-IT" sz="2500" strike="noStrike" u="none">
              <a:solidFill>
                <a:srgbClr val="000000"/>
              </a:solidFill>
              <a:effectLst/>
              <a:uFillTx/>
              <a:latin typeface="Arial"/>
            </a:endParaRPr>
          </a:p>
          <a:p>
            <a:pPr>
              <a:lnSpc>
                <a:spcPct val="100000"/>
              </a:lnSpc>
            </a:pPr>
            <a:r>
              <a:rPr b="0" lang="it-IT" sz="2500" strike="noStrike" u="none">
                <a:solidFill>
                  <a:srgbClr val="000000"/>
                </a:solidFill>
                <a:effectLst/>
                <a:uFillTx/>
                <a:latin typeface="Arial"/>
              </a:rPr>
              <a:t>Dei semplici tool di grafica vettoriale vanno benissimo.</a:t>
            </a:r>
            <a:endParaRPr b="0" lang="it-IT" sz="25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Req</a:t>
            </a:r>
            <a:r>
              <a:rPr b="1" lang="it-IT" sz="3200" strike="noStrike" u="none">
                <a:solidFill>
                  <a:srgbClr val="d41450"/>
                </a:solidFill>
                <a:effectLst/>
                <a:uFillTx/>
                <a:latin typeface="Arial"/>
              </a:rPr>
              <a:t>uisi</a:t>
            </a:r>
            <a:r>
              <a:rPr b="1" lang="it-IT" sz="3200" strike="noStrike" u="none">
                <a:solidFill>
                  <a:srgbClr val="d41450"/>
                </a:solidFill>
                <a:effectLst/>
                <a:uFillTx/>
                <a:latin typeface="Arial"/>
              </a:rPr>
              <a:t>ti</a:t>
            </a:r>
            <a:endParaRPr b="0" lang="it-IT" sz="3200" strike="noStrike" u="none">
              <a:solidFill>
                <a:srgbClr val="000000"/>
              </a:solidFill>
              <a:effectLst/>
              <a:uFillTx/>
              <a:latin typeface="Arial"/>
            </a:endParaRPr>
          </a:p>
        </p:txBody>
      </p:sp>
      <p:sp>
        <p:nvSpPr>
          <p:cNvPr id="165"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479"/>
              </a:spcBef>
              <a:buClr>
                <a:srgbClr val="000000"/>
              </a:buClr>
              <a:buFont typeface="Symbol"/>
              <a:buChar char=""/>
            </a:pPr>
            <a:r>
              <a:rPr b="0" lang="it-IT" sz="2400" strike="noStrike" u="none">
                <a:solidFill>
                  <a:schemeClr val="dk1"/>
                </a:solidFill>
                <a:effectLst/>
                <a:uFillTx/>
                <a:latin typeface="Arial"/>
              </a:rPr>
              <a:t>Possibili fonti:</a:t>
            </a:r>
            <a:endParaRPr b="0" lang="it-IT" sz="2400" strike="noStrike" u="none">
              <a:solidFill>
                <a:srgbClr val="000000"/>
              </a:solidFill>
              <a:effectLst/>
              <a:uFillTx/>
              <a:latin typeface="Arial"/>
            </a:endParaRPr>
          </a:p>
          <a:p>
            <a:pPr lvl="1" marL="860400" indent="-382680">
              <a:lnSpc>
                <a:spcPct val="100000"/>
              </a:lnSpc>
              <a:spcBef>
                <a:spcPts val="479"/>
              </a:spcBef>
              <a:buClr>
                <a:srgbClr val="000000"/>
              </a:buClr>
              <a:buFont typeface="Symbol"/>
              <a:buChar char=""/>
            </a:pPr>
            <a:r>
              <a:rPr b="0" lang="it-IT" sz="2400" strike="noStrike" u="none">
                <a:solidFill>
                  <a:schemeClr val="accent2"/>
                </a:solidFill>
                <a:effectLst/>
                <a:uFillTx/>
                <a:latin typeface="Arial"/>
              </a:rPr>
              <a:t>Utenti e committenti</a:t>
            </a:r>
            <a:r>
              <a:rPr b="0" lang="it-IT" sz="2400" strike="noStrike" u="none">
                <a:solidFill>
                  <a:schemeClr val="dk1"/>
                </a:solidFill>
                <a:effectLst/>
                <a:uFillTx/>
                <a:latin typeface="Arial"/>
              </a:rPr>
              <a:t>, attraverso:</a:t>
            </a:r>
            <a:endParaRPr b="0" lang="it-IT" sz="2400" strike="noStrike" u="none">
              <a:solidFill>
                <a:srgbClr val="000000"/>
              </a:solidFill>
              <a:effectLst/>
              <a:uFillTx/>
              <a:latin typeface="Arial"/>
            </a:endParaRPr>
          </a:p>
          <a:p>
            <a:pPr lvl="2" marL="1330200" indent="-279360">
              <a:lnSpc>
                <a:spcPct val="100000"/>
              </a:lnSpc>
              <a:spcBef>
                <a:spcPts val="479"/>
              </a:spcBef>
              <a:buClr>
                <a:srgbClr val="000000"/>
              </a:buClr>
              <a:buFont typeface="Symbol"/>
              <a:buChar char=""/>
            </a:pPr>
            <a:r>
              <a:rPr b="0" lang="it-IT" sz="2400" strike="noStrike" u="none">
                <a:solidFill>
                  <a:schemeClr val="dk1"/>
                </a:solidFill>
                <a:effectLst/>
                <a:uFillTx/>
                <a:latin typeface="Arial"/>
              </a:rPr>
              <a:t>interviste</a:t>
            </a:r>
            <a:endParaRPr b="0" lang="it-IT" sz="2400" strike="noStrike" u="none">
              <a:solidFill>
                <a:srgbClr val="000000"/>
              </a:solidFill>
              <a:effectLst/>
              <a:uFillTx/>
              <a:latin typeface="Arial"/>
            </a:endParaRPr>
          </a:p>
          <a:p>
            <a:pPr lvl="2" marL="1330200" indent="-279360">
              <a:lnSpc>
                <a:spcPct val="100000"/>
              </a:lnSpc>
              <a:spcBef>
                <a:spcPts val="479"/>
              </a:spcBef>
              <a:buClr>
                <a:srgbClr val="000000"/>
              </a:buClr>
              <a:buFont typeface="Symbol"/>
              <a:buChar char=""/>
            </a:pPr>
            <a:r>
              <a:rPr b="0" lang="it-IT" sz="2400" strike="noStrike" u="none">
                <a:solidFill>
                  <a:schemeClr val="dk1"/>
                </a:solidFill>
                <a:effectLst/>
                <a:uFillTx/>
                <a:latin typeface="Arial"/>
              </a:rPr>
              <a:t>documentazione apposita</a:t>
            </a:r>
            <a:endParaRPr b="0" lang="it-IT" sz="2400" strike="noStrike" u="none">
              <a:solidFill>
                <a:srgbClr val="000000"/>
              </a:solidFill>
              <a:effectLst/>
              <a:uFillTx/>
              <a:latin typeface="Arial"/>
            </a:endParaRPr>
          </a:p>
          <a:p>
            <a:pPr lvl="1" marL="860400" indent="-382680">
              <a:lnSpc>
                <a:spcPct val="100000"/>
              </a:lnSpc>
              <a:spcBef>
                <a:spcPts val="479"/>
              </a:spcBef>
              <a:buClr>
                <a:srgbClr val="000000"/>
              </a:buClr>
              <a:buFont typeface="Symbol"/>
              <a:buChar char=""/>
            </a:pPr>
            <a:r>
              <a:rPr b="0" lang="it-IT" sz="2400" strike="noStrike" u="none">
                <a:solidFill>
                  <a:schemeClr val="accent2"/>
                </a:solidFill>
                <a:effectLst/>
                <a:uFillTx/>
                <a:latin typeface="Arial"/>
              </a:rPr>
              <a:t>documentazione esistente</a:t>
            </a:r>
            <a:r>
              <a:rPr b="0" lang="it-IT" sz="2400" strike="noStrike" u="none">
                <a:solidFill>
                  <a:schemeClr val="dk1"/>
                </a:solidFill>
                <a:effectLst/>
                <a:uFillTx/>
                <a:latin typeface="Arial"/>
              </a:rPr>
              <a:t>:</a:t>
            </a:r>
            <a:endParaRPr b="0" lang="it-IT" sz="2400" strike="noStrike" u="none">
              <a:solidFill>
                <a:srgbClr val="000000"/>
              </a:solidFill>
              <a:effectLst/>
              <a:uFillTx/>
              <a:latin typeface="Arial"/>
            </a:endParaRPr>
          </a:p>
          <a:p>
            <a:pPr lvl="2" marL="1330200" indent="-279360">
              <a:lnSpc>
                <a:spcPct val="100000"/>
              </a:lnSpc>
              <a:spcBef>
                <a:spcPts val="479"/>
              </a:spcBef>
              <a:buClr>
                <a:srgbClr val="000000"/>
              </a:buClr>
              <a:buFont typeface="Symbol"/>
              <a:buChar char=""/>
            </a:pPr>
            <a:r>
              <a:rPr b="0" lang="it-IT" sz="2400" strike="noStrike" u="none">
                <a:solidFill>
                  <a:schemeClr val="dk1"/>
                </a:solidFill>
                <a:effectLst/>
                <a:uFillTx/>
                <a:latin typeface="Arial"/>
              </a:rPr>
              <a:t>normative (leggi, regolamenti di settore)</a:t>
            </a:r>
            <a:endParaRPr b="0" lang="it-IT" sz="2400" strike="noStrike" u="none">
              <a:solidFill>
                <a:srgbClr val="000000"/>
              </a:solidFill>
              <a:effectLst/>
              <a:uFillTx/>
              <a:latin typeface="Arial"/>
            </a:endParaRPr>
          </a:p>
          <a:p>
            <a:pPr lvl="2" marL="1330200" indent="-279360">
              <a:lnSpc>
                <a:spcPct val="100000"/>
              </a:lnSpc>
              <a:spcBef>
                <a:spcPts val="479"/>
              </a:spcBef>
              <a:buClr>
                <a:srgbClr val="000000"/>
              </a:buClr>
              <a:buFont typeface="Symbol"/>
              <a:buChar char=""/>
            </a:pPr>
            <a:r>
              <a:rPr b="0" lang="it-IT" sz="2400" strike="noStrike" u="none">
                <a:solidFill>
                  <a:schemeClr val="dk1"/>
                </a:solidFill>
                <a:effectLst/>
                <a:uFillTx/>
                <a:latin typeface="Arial"/>
              </a:rPr>
              <a:t>regolamenti interni, procedure aziendali</a:t>
            </a:r>
            <a:endParaRPr b="0" lang="it-IT" sz="2400" strike="noStrike" u="none">
              <a:solidFill>
                <a:srgbClr val="000000"/>
              </a:solidFill>
              <a:effectLst/>
              <a:uFillTx/>
              <a:latin typeface="Arial"/>
            </a:endParaRPr>
          </a:p>
          <a:p>
            <a:pPr lvl="2" marL="1330200" indent="-279360">
              <a:lnSpc>
                <a:spcPct val="100000"/>
              </a:lnSpc>
              <a:spcBef>
                <a:spcPts val="479"/>
              </a:spcBef>
              <a:buClr>
                <a:srgbClr val="000000"/>
              </a:buClr>
              <a:buFont typeface="Symbol"/>
              <a:buChar char=""/>
            </a:pPr>
            <a:r>
              <a:rPr b="0" lang="it-IT" sz="2400" strike="noStrike" u="none">
                <a:solidFill>
                  <a:schemeClr val="dk1"/>
                </a:solidFill>
                <a:effectLst/>
                <a:uFillTx/>
                <a:latin typeface="Arial"/>
              </a:rPr>
              <a:t>realizzazioni preesistenti</a:t>
            </a:r>
            <a:endParaRPr b="0" lang="it-IT" sz="2400" strike="noStrike" u="none">
              <a:solidFill>
                <a:srgbClr val="000000"/>
              </a:solidFill>
              <a:effectLst/>
              <a:uFillTx/>
              <a:latin typeface="Arial"/>
            </a:endParaRPr>
          </a:p>
          <a:p>
            <a:pPr lvl="1" marL="860400" indent="-382680">
              <a:lnSpc>
                <a:spcPct val="100000"/>
              </a:lnSpc>
              <a:spcBef>
                <a:spcPts val="479"/>
              </a:spcBef>
              <a:buClr>
                <a:srgbClr val="000000"/>
              </a:buClr>
              <a:buFont typeface="Symbol"/>
              <a:buChar char=""/>
            </a:pPr>
            <a:r>
              <a:rPr b="0" lang="it-IT" sz="2400" strike="noStrike" u="none">
                <a:solidFill>
                  <a:schemeClr val="accent2"/>
                </a:solidFill>
                <a:effectLst/>
                <a:uFillTx/>
                <a:latin typeface="Arial"/>
              </a:rPr>
              <a:t>modulistica</a:t>
            </a:r>
            <a:endParaRPr b="0" lang="it-IT" sz="24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1415880" y="907920"/>
            <a:ext cx="9337320" cy="357840"/>
          </a:xfrm>
          <a:prstGeom prst="rect">
            <a:avLst/>
          </a:prstGeom>
          <a:noFill/>
          <a:ln w="0">
            <a:noFill/>
          </a:ln>
        </p:spPr>
        <p:txBody>
          <a:bodyPr numCol="1" spcCol="0" lIns="91440" rIns="91440" tIns="45720" bIns="45720" anchor="ctr">
            <a:noAutofit/>
          </a:bodyPr>
          <a:p>
            <a:pPr indent="0" algn="ctr">
              <a:lnSpc>
                <a:spcPct val="100000"/>
              </a:lnSpc>
              <a:buNone/>
              <a:tabLst>
                <a:tab algn="l" pos="0"/>
              </a:tabLst>
            </a:pPr>
            <a:r>
              <a:rPr b="1" lang="it-IT" sz="3200" strike="noStrike" u="none">
                <a:solidFill>
                  <a:srgbClr val="d41450"/>
                </a:solidFill>
                <a:effectLst/>
                <a:uFillTx/>
                <a:latin typeface="Arial"/>
              </a:rPr>
              <a:t>Acquisizione e analisi dei requisiti</a:t>
            </a:r>
            <a:endParaRPr b="0" lang="it-IT" sz="3200" strike="noStrike" u="none">
              <a:solidFill>
                <a:srgbClr val="000000"/>
              </a:solidFill>
              <a:effectLst/>
              <a:uFillTx/>
              <a:latin typeface="Arial"/>
            </a:endParaRPr>
          </a:p>
        </p:txBody>
      </p:sp>
      <p:sp>
        <p:nvSpPr>
          <p:cNvPr id="167" name="PlaceHolder 2"/>
          <p:cNvSpPr>
            <a:spLocks noGrp="1"/>
          </p:cNvSpPr>
          <p:nvPr>
            <p:ph/>
          </p:nvPr>
        </p:nvSpPr>
        <p:spPr>
          <a:xfrm>
            <a:off x="550800" y="1917000"/>
            <a:ext cx="11087640" cy="4031280"/>
          </a:xfrm>
          <a:prstGeom prst="rect">
            <a:avLst/>
          </a:prstGeom>
          <a:noFill/>
          <a:ln w="0">
            <a:noFill/>
          </a:ln>
        </p:spPr>
        <p:txBody>
          <a:bodyPr numCol="1" spcCol="0" lIns="91440" rIns="91440" tIns="45720" bIns="45720" anchor="t">
            <a:noAutofit/>
          </a:bodyPr>
          <a:p>
            <a:pPr marL="287280" indent="-287280">
              <a:lnSpc>
                <a:spcPct val="100000"/>
              </a:lnSpc>
              <a:spcBef>
                <a:spcPts val="561"/>
              </a:spcBef>
              <a:buClr>
                <a:srgbClr val="000000"/>
              </a:buClr>
              <a:buFont typeface="Symbol"/>
              <a:buChar char=""/>
            </a:pPr>
            <a:r>
              <a:rPr b="0" lang="it-IT" sz="2800" strike="noStrike" u="none">
                <a:solidFill>
                  <a:schemeClr val="dk1"/>
                </a:solidFill>
                <a:effectLst/>
                <a:uFillTx/>
                <a:latin typeface="Arial"/>
              </a:rPr>
              <a:t>Il reperimento dei requisiti è un'attività difficile e non standardizzabile</a:t>
            </a:r>
            <a:endParaRPr b="0" lang="it-IT" sz="2800" strike="noStrike" u="none">
              <a:solidFill>
                <a:srgbClr val="000000"/>
              </a:solidFill>
              <a:effectLst/>
              <a:uFillTx/>
              <a:latin typeface="Arial"/>
            </a:endParaRPr>
          </a:p>
          <a:p>
            <a:pPr indent="0">
              <a:lnSpc>
                <a:spcPct val="100000"/>
              </a:lnSpc>
              <a:spcBef>
                <a:spcPts val="561"/>
              </a:spcBef>
              <a:buNone/>
              <a:tabLst>
                <a:tab algn="l" pos="0"/>
              </a:tabLst>
            </a:pPr>
            <a:endParaRPr b="0" lang="it-IT" sz="2800" strike="noStrike" u="none">
              <a:solidFill>
                <a:srgbClr val="000000"/>
              </a:solidFill>
              <a:effectLst/>
              <a:uFillTx/>
              <a:latin typeface="Arial"/>
            </a:endParaRPr>
          </a:p>
          <a:p>
            <a:pPr marL="287280" indent="-287280">
              <a:lnSpc>
                <a:spcPct val="100000"/>
              </a:lnSpc>
              <a:spcBef>
                <a:spcPts val="561"/>
              </a:spcBef>
              <a:buClr>
                <a:srgbClr val="000000"/>
              </a:buClr>
              <a:buFont typeface="Symbol"/>
              <a:buChar char=""/>
              <a:tabLst>
                <a:tab algn="l" pos="0"/>
              </a:tabLst>
            </a:pPr>
            <a:r>
              <a:rPr b="0" lang="it-IT" sz="2800" strike="noStrike" u="none">
                <a:solidFill>
                  <a:schemeClr val="dk1"/>
                </a:solidFill>
                <a:effectLst/>
                <a:uFillTx/>
                <a:latin typeface="Arial"/>
              </a:rPr>
              <a:t>l'attività di analisi inizia con i primi requisiti raccolti e spesso indirizza verso altre acquisizioni</a:t>
            </a:r>
            <a:endParaRPr b="0" lang="it-IT" sz="2800" strike="noStrike" u="non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paoloSempliceGrandinoBlu">
  <a:themeElements>
    <a:clrScheme name="paoloSempliceGrandinoBlu 10">
      <a:dk1>
        <a:srgbClr val="000000"/>
      </a:dk1>
      <a:lt1>
        <a:srgbClr val="eaeaea"/>
      </a:lt1>
      <a:dk2>
        <a:srgbClr val="cc0000"/>
      </a:dk2>
      <a:lt2>
        <a:srgbClr val="f5f39d"/>
      </a:lt2>
      <a:accent1>
        <a:srgbClr val="6699ff"/>
      </a:accent1>
      <a:accent2>
        <a:srgbClr val="3333cc"/>
      </a:accent2>
      <a:accent3>
        <a:srgbClr val="f3f3f3"/>
      </a:accent3>
      <a:accent4>
        <a:srgbClr val="000000"/>
      </a:accent4>
      <a:accent5>
        <a:srgbClr val="b8caff"/>
      </a:accent5>
      <a:accent6>
        <a:srgbClr val="2d2db9"/>
      </a:accent6>
      <a:hlink>
        <a:srgbClr val="75c0f3"/>
      </a:hlink>
      <a:folHlink>
        <a:srgbClr val="ff3399"/>
      </a:folHlink>
    </a:clrScheme>
    <a:fontScheme name="paoloSempliceGrandinoBlu">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11265</TotalTime>
  <Application>LibreOffice/25.2.5.2$Linux_X86_64 LibreOffice_project/520$Build-2</Application>
  <AppVersion>15.0000</AppVersion>
  <Words>1589</Words>
  <Paragraphs>649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1999-03-05T21:14:24Z</dcterms:created>
  <dc:creator>Paolo Atzeni e Riccardo Torlone</dc:creator>
  <dc:description/>
  <dc:language>en-US</dc:language>
  <cp:lastModifiedBy/>
  <cp:lastPrinted>1999-03-22T09:51:04Z</cp:lastPrinted>
  <dcterms:modified xsi:type="dcterms:W3CDTF">2025-11-10T14:34:26Z</dcterms:modified>
  <cp:revision>422</cp:revision>
  <dc:subject/>
  <dc:title>Nessun titolo diapositiva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63</vt:i4>
  </property>
  <property fmtid="{D5CDD505-2E9C-101B-9397-08002B2CF9AE}" pid="3" name="PresentationFormat">
    <vt:lpwstr>Widescreen</vt:lpwstr>
  </property>
  <property fmtid="{D5CDD505-2E9C-101B-9397-08002B2CF9AE}" pid="4" name="Slides">
    <vt:i4>64</vt:i4>
  </property>
</Properties>
</file>