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10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8.wmf" ContentType="image/x-wmf"/>
  <Override PartName="/ppt/media/image7.wmf" ContentType="image/x-wmf"/>
  <Override PartName="/ppt/media/image9.wmf" ContentType="image/x-wmf"/>
  <Override PartName="/ppt/media/image1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doc" ContentType="application/msword"/>
  <Override PartName="/ppt/embeddings/oleObject2.doc" ContentType="application/msword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75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46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2.xml.rels" ContentType="application/vnd.openxmlformats-package.relationships+xml"/>
  <Override PartName="/ppt/slides/_rels/slide75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3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9.xml.rels" ContentType="application/vnd.openxmlformats-package.relationships+xml"/>
  <Override PartName="/ppt/slides/_rels/slide32.xml.rels" ContentType="application/vnd.openxmlformats-package.relationships+xml"/>
  <Override PartName="/ppt/slides/_rels/slide70.xml.rels" ContentType="application/vnd.openxmlformats-package.relationships+xml"/>
  <Override PartName="/ppt/slides/_rels/slide28.xml.rels" ContentType="application/vnd.openxmlformats-package.relationships+xml"/>
  <Override PartName="/ppt/slides/_rels/slide68.xml.rels" ContentType="application/vnd.openxmlformats-package.relationships+xml"/>
  <Override PartName="/ppt/slides/_rels/slide31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slide71.xml" ContentType="application/vnd.openxmlformats-officedocument.presentationml.slide+xml"/>
  <Override PartName="/ppt/slides/slide29.xml" ContentType="application/vnd.openxmlformats-officedocument.presentationml.slide+xml"/>
  <Override PartName="/ppt/slides/slide69.xml" ContentType="application/vnd.openxmlformats-officedocument.presentationml.slide+xml"/>
  <Override PartName="/ppt/slides/slide32.xml" ContentType="application/vnd.openxmlformats-officedocument.presentationml.slide+xml"/>
  <Override PartName="/ppt/slides/slide70.xml" ContentType="application/vnd.openxmlformats-officedocument.presentationml.slide+xml"/>
  <Override PartName="/ppt/slides/slide28.xml" ContentType="application/vnd.openxmlformats-officedocument.presentationml.slide+xml"/>
  <Override PartName="/ppt/slides/slide68.xml" ContentType="application/vnd.openxmlformats-officedocument.presentationml.slide+xml"/>
  <Override PartName="/ppt/slides/slide31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7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6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67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notesSlide7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</p:sldIdLst>
  <p:sldSz cx="12192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Relationship Id="rId9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chemeClr val="accent1"/>
                </a:solidFill>
                <a:latin typeface="Arial"/>
              </a:rPr>
              <a:t>Click to move the slide</a:t>
            </a: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AA1E90A-E3C0-4255-ACF0-22C535518E59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1.xml.rels><?xml version="1.0" encoding="UTF-8"?>
<Relationships xmlns="http://schemas.openxmlformats.org/package/2006/relationships"><Relationship Id="rId1" Type="http://schemas.openxmlformats.org/officeDocument/2006/relationships/slide" Target="../slides/slide71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PlaceHolder 1"/>
          <p:cNvSpPr>
            <a:spLocks noGrp="1"/>
          </p:cNvSpPr>
          <p:nvPr>
            <p:ph type="sldNum" idx="1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77B2CA4-7DE4-4ED6-8DBA-4397946001C4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1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PlaceHolder 1"/>
          <p:cNvSpPr>
            <a:spLocks noGrp="1"/>
          </p:cNvSpPr>
          <p:nvPr>
            <p:ph type="sldNum" idx="1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7746771-23D9-417F-8047-1B47603185F1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2" name="PlaceHolder 2"/>
          <p:cNvSpPr>
            <a:spLocks noGrp="1"/>
          </p:cNvSpPr>
          <p:nvPr>
            <p:ph type="sldImg"/>
          </p:nvPr>
        </p:nvSpPr>
        <p:spPr>
          <a:xfrm>
            <a:off x="142920" y="787320"/>
            <a:ext cx="6849720" cy="3854160"/>
          </a:xfrm>
          <a:prstGeom prst="rect">
            <a:avLst/>
          </a:prstGeom>
          <a:ln w="0">
            <a:noFill/>
          </a:ln>
        </p:spPr>
      </p:sp>
      <p:sp>
        <p:nvSpPr>
          <p:cNvPr id="1813" name="PlaceHolder 3"/>
          <p:cNvSpPr>
            <a:spLocks noGrp="1"/>
          </p:cNvSpPr>
          <p:nvPr>
            <p:ph type="body"/>
          </p:nvPr>
        </p:nvSpPr>
        <p:spPr>
          <a:xfrm>
            <a:off x="961920" y="4876920"/>
            <a:ext cx="5211360" cy="4562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numCol="1" spcCol="0" lIns="95040" rIns="95040" tIns="47520" bIns="4752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PlaceHolder 1"/>
          <p:cNvSpPr>
            <a:spLocks noGrp="1"/>
          </p:cNvSpPr>
          <p:nvPr>
            <p:ph type="sldNum" idx="1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2D723AB6-EFE7-4A02-B566-E845316B71A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1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PlaceHolder 1"/>
          <p:cNvSpPr>
            <a:spLocks noGrp="1"/>
          </p:cNvSpPr>
          <p:nvPr>
            <p:ph type="sldNum" idx="1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0565C39-30B6-47EE-9FBA-8FF5018D7FF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1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PlaceHolder 1"/>
          <p:cNvSpPr>
            <a:spLocks noGrp="1"/>
          </p:cNvSpPr>
          <p:nvPr>
            <p:ph type="sldNum" idx="1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1D072FD8-3EB8-438A-B5BA-76BE529190F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2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PlaceHolder 1"/>
          <p:cNvSpPr>
            <a:spLocks noGrp="1"/>
          </p:cNvSpPr>
          <p:nvPr>
            <p:ph type="sldNum" idx="1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589855A3-37C6-475D-A4D0-861249DACF4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2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PlaceHolder 1"/>
          <p:cNvSpPr>
            <a:spLocks noGrp="1"/>
          </p:cNvSpPr>
          <p:nvPr>
            <p:ph type="sldNum" idx="1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55DCBB6-957F-4086-AA9D-4FBBD332AF5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2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PlaceHolder 1"/>
          <p:cNvSpPr>
            <a:spLocks noGrp="1"/>
          </p:cNvSpPr>
          <p:nvPr>
            <p:ph type="sldNum" idx="1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15278A77-38FD-41B9-BFDB-FBEC54A206DF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3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PlaceHolder 1"/>
          <p:cNvSpPr>
            <a:spLocks noGrp="1"/>
          </p:cNvSpPr>
          <p:nvPr>
            <p:ph type="sldNum" idx="2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F6439261-3381-48A7-A73C-6DFB0C05DAC8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3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PlaceHolder 1"/>
          <p:cNvSpPr>
            <a:spLocks noGrp="1"/>
          </p:cNvSpPr>
          <p:nvPr>
            <p:ph type="sldNum" idx="2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FA2B379-22DA-4CDF-9C77-FE325D4A1FA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3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PlaceHolder 1"/>
          <p:cNvSpPr>
            <a:spLocks noGrp="1"/>
          </p:cNvSpPr>
          <p:nvPr>
            <p:ph type="sldNum" idx="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18B21F8-F621-49EE-8022-FFEA13E8806F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78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PlaceHolder 1"/>
          <p:cNvSpPr>
            <a:spLocks noGrp="1"/>
          </p:cNvSpPr>
          <p:nvPr>
            <p:ph type="sldNum" idx="2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CE472B2-2EEF-499F-B724-FD0C7788A6C3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4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PlaceHolder 1"/>
          <p:cNvSpPr>
            <a:spLocks noGrp="1"/>
          </p:cNvSpPr>
          <p:nvPr>
            <p:ph type="sldNum" idx="2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1AABAA4-A73A-4021-BE91-19E2B735F02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4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PlaceHolder 1"/>
          <p:cNvSpPr>
            <a:spLocks noGrp="1"/>
          </p:cNvSpPr>
          <p:nvPr>
            <p:ph type="sldNum" idx="2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8874693-C822-45AC-9863-5DC36A83D79E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4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PlaceHolder 1"/>
          <p:cNvSpPr>
            <a:spLocks noGrp="1"/>
          </p:cNvSpPr>
          <p:nvPr>
            <p:ph type="sldNum" idx="2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7E71DFD-6275-4121-99D3-C64B99407DB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4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PlaceHolder 1"/>
          <p:cNvSpPr>
            <a:spLocks noGrp="1"/>
          </p:cNvSpPr>
          <p:nvPr>
            <p:ph type="sldNum" idx="2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B4E02B49-62CF-4104-BFAB-E1B43CCAB74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5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PlaceHolder 1"/>
          <p:cNvSpPr>
            <a:spLocks noGrp="1"/>
          </p:cNvSpPr>
          <p:nvPr>
            <p:ph type="sldNum" idx="2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57176F8-1753-48EC-BFBF-2FC8BC2E6B85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5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PlaceHolder 1"/>
          <p:cNvSpPr>
            <a:spLocks noGrp="1"/>
          </p:cNvSpPr>
          <p:nvPr>
            <p:ph type="sldNum" idx="2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D26A1B65-00DE-4A18-A7FD-E7B6E070C201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5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PlaceHolder 1"/>
          <p:cNvSpPr>
            <a:spLocks noGrp="1"/>
          </p:cNvSpPr>
          <p:nvPr>
            <p:ph type="sldNum" idx="2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04BE1E4-B62C-49E4-9561-3601994247B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6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PlaceHolder 1"/>
          <p:cNvSpPr>
            <a:spLocks noGrp="1"/>
          </p:cNvSpPr>
          <p:nvPr>
            <p:ph type="sldNum" idx="3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23A7FF71-CD68-4373-88E2-1E7C3994B53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6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PlaceHolder 1"/>
          <p:cNvSpPr>
            <a:spLocks noGrp="1"/>
          </p:cNvSpPr>
          <p:nvPr>
            <p:ph type="sldNum" idx="3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DAEFE49E-EF56-433C-AB38-08D7E2C2DD06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6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PlaceHolder 1"/>
          <p:cNvSpPr>
            <a:spLocks noGrp="1"/>
          </p:cNvSpPr>
          <p:nvPr>
            <p:ph type="sldNum" idx="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9C182DB7-A4B7-4F5B-AC19-D57A05DA9E40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sldNum" idx="3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EE65A899-51A6-49C4-8CAA-69D8FEC6CD93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7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PlaceHolder 1"/>
          <p:cNvSpPr>
            <a:spLocks noGrp="1"/>
          </p:cNvSpPr>
          <p:nvPr>
            <p:ph type="sldNum" idx="3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DCD0E983-7C2C-426C-B3E6-021A0295AFA6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PlaceHolder 1"/>
          <p:cNvSpPr>
            <a:spLocks noGrp="1"/>
          </p:cNvSpPr>
          <p:nvPr>
            <p:ph type="sldNum" idx="3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B80103B8-FD64-476F-ABC3-891EBE6C342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7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PlaceHolder 1"/>
          <p:cNvSpPr>
            <a:spLocks noGrp="1"/>
          </p:cNvSpPr>
          <p:nvPr>
            <p:ph type="sldNum" idx="3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C68BFBD-45A6-4BF0-A99C-25E491EBFAE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sldNum" idx="3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504B45CE-AE89-41D6-99B3-C881674C6C0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7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PlaceHolder 1"/>
          <p:cNvSpPr>
            <a:spLocks noGrp="1"/>
          </p:cNvSpPr>
          <p:nvPr>
            <p:ph type="sldNum" idx="3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46287B6-131C-493C-A808-FF8BA0D7BB0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PlaceHolder 1"/>
          <p:cNvSpPr>
            <a:spLocks noGrp="1"/>
          </p:cNvSpPr>
          <p:nvPr>
            <p:ph type="sldNum" idx="3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40333CA3-C89D-4640-B206-3A77AD4E4F41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8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PlaceHolder 1"/>
          <p:cNvSpPr>
            <a:spLocks noGrp="1"/>
          </p:cNvSpPr>
          <p:nvPr>
            <p:ph type="sldNum" idx="3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5038FBF0-B787-4989-8EA5-C2D46B78638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8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PlaceHolder 1"/>
          <p:cNvSpPr>
            <a:spLocks noGrp="1"/>
          </p:cNvSpPr>
          <p:nvPr>
            <p:ph type="sldNum" idx="4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BEA9136E-D2C8-467E-BB73-145D43F237F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8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PlaceHolder 1"/>
          <p:cNvSpPr>
            <a:spLocks noGrp="1"/>
          </p:cNvSpPr>
          <p:nvPr>
            <p:ph type="sldNum" idx="4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07E25AF7-9133-478D-AA39-9E4A97625A1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PlaceHolder 1"/>
          <p:cNvSpPr>
            <a:spLocks noGrp="1"/>
          </p:cNvSpPr>
          <p:nvPr>
            <p:ph type="sldNum" idx="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175B526D-9DB0-4E41-9D71-C8D2C6F084AF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79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PlaceHolder 1"/>
          <p:cNvSpPr>
            <a:spLocks noGrp="1"/>
          </p:cNvSpPr>
          <p:nvPr>
            <p:ph type="sldNum" idx="4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591B6B50-5B05-4454-85CF-9F0D3DB84E0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9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PlaceHolder 1"/>
          <p:cNvSpPr>
            <a:spLocks noGrp="1"/>
          </p:cNvSpPr>
          <p:nvPr>
            <p:ph type="sldNum" idx="4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450B89EF-8C60-4FB5-B44C-FC28E2CF5215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9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PlaceHolder 1"/>
          <p:cNvSpPr>
            <a:spLocks noGrp="1"/>
          </p:cNvSpPr>
          <p:nvPr>
            <p:ph type="sldNum" idx="4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2AA37913-DC99-4099-83B6-EEF48AAC4725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9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PlaceHolder 1"/>
          <p:cNvSpPr>
            <a:spLocks noGrp="1"/>
          </p:cNvSpPr>
          <p:nvPr>
            <p:ph type="sldNum" idx="4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E40DA1CC-82E2-4D29-AE9D-C0F641D75180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0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PlaceHolder 1"/>
          <p:cNvSpPr>
            <a:spLocks noGrp="1"/>
          </p:cNvSpPr>
          <p:nvPr>
            <p:ph type="sldNum" idx="4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B40C676-DE61-4CC0-90F7-003644F05456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PlaceHolder 1"/>
          <p:cNvSpPr>
            <a:spLocks noGrp="1"/>
          </p:cNvSpPr>
          <p:nvPr>
            <p:ph type="sldNum" idx="4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7000E25-9BB5-497E-BBC1-B2D90168D69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0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PlaceHolder 1"/>
          <p:cNvSpPr>
            <a:spLocks noGrp="1"/>
          </p:cNvSpPr>
          <p:nvPr>
            <p:ph type="sldNum" idx="4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E150835-C920-4A3C-A65C-254726680BA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0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PlaceHolder 1"/>
          <p:cNvSpPr>
            <a:spLocks noGrp="1"/>
          </p:cNvSpPr>
          <p:nvPr>
            <p:ph type="sldNum" idx="4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BCC4010E-AD4E-4326-9A7E-5BD51BD7DEB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1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PlaceHolder 1"/>
          <p:cNvSpPr>
            <a:spLocks noGrp="1"/>
          </p:cNvSpPr>
          <p:nvPr>
            <p:ph type="sldNum" idx="5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A76CE90-7CB0-44EF-86BC-B1702A55B8DE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1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PlaceHolder 1"/>
          <p:cNvSpPr>
            <a:spLocks noGrp="1"/>
          </p:cNvSpPr>
          <p:nvPr>
            <p:ph type="sldNum" idx="5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204BCB11-E2C6-4963-94A6-BB597DCCC155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1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PlaceHolder 1"/>
          <p:cNvSpPr>
            <a:spLocks noGrp="1"/>
          </p:cNvSpPr>
          <p:nvPr>
            <p:ph type="sldNum" idx="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B323DD9-A836-4F1E-9DEA-D66434530D08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79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PlaceHolder 1"/>
          <p:cNvSpPr>
            <a:spLocks noGrp="1"/>
          </p:cNvSpPr>
          <p:nvPr>
            <p:ph type="sldNum" idx="5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8190A253-BA52-49AF-B382-B5139BF748F3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PlaceHolder 1"/>
          <p:cNvSpPr>
            <a:spLocks noGrp="1"/>
          </p:cNvSpPr>
          <p:nvPr>
            <p:ph type="sldNum" idx="5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06E03AAD-D18F-4103-9AA5-58B220EE4F0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PlaceHolder 1"/>
          <p:cNvSpPr>
            <a:spLocks noGrp="1"/>
          </p:cNvSpPr>
          <p:nvPr>
            <p:ph type="sldNum" idx="5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73ED60B-99B5-4046-954E-8046524A7C7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2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PlaceHolder 1"/>
          <p:cNvSpPr>
            <a:spLocks noGrp="1"/>
          </p:cNvSpPr>
          <p:nvPr>
            <p:ph type="sldNum" idx="5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A7F365A0-63B9-449A-B799-509D502777D0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2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PlaceHolder 1"/>
          <p:cNvSpPr>
            <a:spLocks noGrp="1"/>
          </p:cNvSpPr>
          <p:nvPr>
            <p:ph type="sldNum" idx="5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4B6BD933-362D-4254-9E14-B1D24497465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2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PlaceHolder 1"/>
          <p:cNvSpPr>
            <a:spLocks noGrp="1"/>
          </p:cNvSpPr>
          <p:nvPr>
            <p:ph type="sldNum" idx="5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D5F6E67A-2E0E-4B4F-89FD-1DF6FFBC2BB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3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PlaceHolder 1"/>
          <p:cNvSpPr>
            <a:spLocks noGrp="1"/>
          </p:cNvSpPr>
          <p:nvPr>
            <p:ph type="sldNum" idx="5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B47FAC56-CDC2-4E3E-ABEF-AA92E7D1E2F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PlaceHolder 1"/>
          <p:cNvSpPr>
            <a:spLocks noGrp="1"/>
          </p:cNvSpPr>
          <p:nvPr>
            <p:ph type="sldNum" idx="5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5C9D3628-0A4A-42FF-AC77-3AB8A709D02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PlaceHolder 1"/>
          <p:cNvSpPr>
            <a:spLocks noGrp="1"/>
          </p:cNvSpPr>
          <p:nvPr>
            <p:ph type="sldNum" idx="6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09972BA4-671A-4353-B074-176B93E533E4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" name="PlaceHolder 1"/>
          <p:cNvSpPr>
            <a:spLocks noGrp="1"/>
          </p:cNvSpPr>
          <p:nvPr>
            <p:ph type="sldNum" idx="6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E6214437-7ED1-462A-8015-66CCCCCBA175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3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PlaceHolder 1"/>
          <p:cNvSpPr>
            <a:spLocks noGrp="1"/>
          </p:cNvSpPr>
          <p:nvPr>
            <p:ph type="sldNum" idx="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933A37C-3D04-4898-A6A9-EC30387AF7CE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79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sldNum" idx="6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77E2C0C-B4F4-430E-AA0B-E9A70B3AFDDD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4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PlaceHolder 1"/>
          <p:cNvSpPr>
            <a:spLocks noGrp="1"/>
          </p:cNvSpPr>
          <p:nvPr>
            <p:ph type="sldNum" idx="6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119B550E-5A21-42F1-ABC0-7311ABF56FEA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4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PlaceHolder 1"/>
          <p:cNvSpPr>
            <a:spLocks noGrp="1"/>
          </p:cNvSpPr>
          <p:nvPr>
            <p:ph type="sldNum" idx="6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3AF42B3-B6F1-47FE-9AB2-FA4DFA6F1A4B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4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PlaceHolder 1"/>
          <p:cNvSpPr>
            <a:spLocks noGrp="1"/>
          </p:cNvSpPr>
          <p:nvPr>
            <p:ph type="sldNum" idx="6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02612B7D-E0F6-4587-81E2-6DFC5D51342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4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PlaceHolder 1"/>
          <p:cNvSpPr>
            <a:spLocks noGrp="1"/>
          </p:cNvSpPr>
          <p:nvPr>
            <p:ph type="sldNum" idx="6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CBA1ABC2-0467-40C0-B993-1136D007A750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5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PlaceHolder 1"/>
          <p:cNvSpPr>
            <a:spLocks noGrp="1"/>
          </p:cNvSpPr>
          <p:nvPr>
            <p:ph type="sldNum" idx="6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E3638B81-4541-486D-AFCD-2593D5B7A164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5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PlaceHolder 1"/>
          <p:cNvSpPr>
            <a:spLocks noGrp="1"/>
          </p:cNvSpPr>
          <p:nvPr>
            <p:ph type="sldNum" idx="68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3166E0B7-2F30-4ECE-BA79-32C5C53F969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7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58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PlaceHolder 1"/>
          <p:cNvSpPr>
            <a:spLocks noGrp="1"/>
          </p:cNvSpPr>
          <p:nvPr>
            <p:ph type="sldNum" idx="6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1DDF2827-C98C-4932-BB63-67CBA09A85F1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6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PlaceHolder 1"/>
          <p:cNvSpPr>
            <a:spLocks noGrp="1"/>
          </p:cNvSpPr>
          <p:nvPr>
            <p:ph type="sldNum" idx="7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F50022D9-F6CA-4003-80E3-53E70B36D8F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6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PlaceHolder 1"/>
          <p:cNvSpPr>
            <a:spLocks noGrp="1"/>
          </p:cNvSpPr>
          <p:nvPr>
            <p:ph type="sldNum" idx="7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F3E8BA9-0560-42B1-AFFA-7186E67B6332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6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PlaceHolder 1"/>
          <p:cNvSpPr>
            <a:spLocks noGrp="1"/>
          </p:cNvSpPr>
          <p:nvPr>
            <p:ph type="sldNum" idx="9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04351C9D-A67A-49E2-A3F5-F2DC664FC7B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0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0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PlaceHolder 1"/>
          <p:cNvSpPr>
            <a:spLocks noGrp="1"/>
          </p:cNvSpPr>
          <p:nvPr>
            <p:ph type="sldNum" idx="72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782B9A94-0F91-4C09-B477-5A50106ACDF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9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70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PlaceHolder 1"/>
          <p:cNvSpPr>
            <a:spLocks noGrp="1"/>
          </p:cNvSpPr>
          <p:nvPr>
            <p:ph type="sldNum" idx="73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B9541A1-6A90-42CB-8DE0-80D6D39845EC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2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73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sldNum" idx="74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946C8C54-FBE8-4906-9B74-6412157FC4B0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PlaceHolder 1"/>
          <p:cNvSpPr>
            <a:spLocks noGrp="1"/>
          </p:cNvSpPr>
          <p:nvPr>
            <p:ph type="sldNum" idx="75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ECAF6D78-D8D8-4DCD-AA4B-EF6A890C4EE7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8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79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PlaceHolder 1"/>
          <p:cNvSpPr>
            <a:spLocks noGrp="1"/>
          </p:cNvSpPr>
          <p:nvPr>
            <p:ph type="sldNum" idx="76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5605FFB-D4C1-4BBC-B7A2-E519D1E646B6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1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82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PlaceHolder 1"/>
          <p:cNvSpPr>
            <a:spLocks noGrp="1"/>
          </p:cNvSpPr>
          <p:nvPr>
            <p:ph type="sldNum" idx="77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3BD2032-2B7A-461E-9832-CC31B4A2444D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4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98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PlaceHolder 1"/>
          <p:cNvSpPr>
            <a:spLocks noGrp="1"/>
          </p:cNvSpPr>
          <p:nvPr>
            <p:ph type="sldNum" idx="10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67BAC065-4A27-4675-BDA2-8861D1D78849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3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04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PlaceHolder 1"/>
          <p:cNvSpPr>
            <a:spLocks noGrp="1"/>
          </p:cNvSpPr>
          <p:nvPr>
            <p:ph type="sldNum" idx="11"/>
          </p:nvPr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b">
            <a:noAutofit/>
          </a:bodyPr>
          <a:lstStyle>
            <a:lvl1pPr indent="0" algn="r" defTabSz="990720">
              <a:lnSpc>
                <a:spcPct val="100000"/>
              </a:lnSpc>
              <a:buNone/>
              <a:defRPr b="0" lang="it-IT" sz="1300" spc="-1" strike="noStrike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 defTabSz="990720">
              <a:lnSpc>
                <a:spcPct val="100000"/>
              </a:lnSpc>
              <a:buNone/>
            </a:pPr>
            <a:fld id="{2D859704-1757-4F49-9B4D-726838197DB4}" type="slidenum">
              <a:rPr b="0" lang="it-IT" sz="13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it-IT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6" name="PlaceHolder 2"/>
          <p:cNvSpPr>
            <a:spLocks noGrp="1"/>
          </p:cNvSpPr>
          <p:nvPr>
            <p:ph type="sldImg"/>
          </p:nvPr>
        </p:nvSpPr>
        <p:spPr>
          <a:xfrm>
            <a:off x="139680" y="768240"/>
            <a:ext cx="6819480" cy="3836520"/>
          </a:xfrm>
          <a:prstGeom prst="rect">
            <a:avLst/>
          </a:prstGeom>
          <a:ln w="0">
            <a:noFill/>
          </a:ln>
        </p:spPr>
      </p:sp>
      <p:sp>
        <p:nvSpPr>
          <p:cNvPr id="1807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9000" rIns="99000" tIns="49680" bIns="49680" anchor="t">
            <a:noAutofit/>
          </a:bodyPr>
          <a:p>
            <a:pPr marL="216000" indent="-21600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5411520" cy="402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3400" y="1929600"/>
            <a:ext cx="5411520" cy="402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Fare clic per modificare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lo stile del titolo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Fare clic per modificare stili del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testo dello schema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CasellaDiTesto 3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75" name="CasellaDiTesto 1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Immagine 2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Fare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clic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per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modif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icare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lo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stile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del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titolo</a:t>
            </a:r>
            <a:endParaRPr b="0" lang="it-IT" sz="20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CasellaDiTesto 4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Fare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clic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per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modif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icare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lo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stile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del </a:t>
            </a:r>
            <a:r>
              <a:rPr b="1" lang="it-IT" sz="2000" spc="-1" strike="noStrike">
                <a:solidFill>
                  <a:schemeClr val="dk2"/>
                </a:solidFill>
                <a:latin typeface="Arial"/>
              </a:rPr>
              <a:t>titolo</a:t>
            </a:r>
            <a:endParaRPr b="0" lang="it-IT" sz="20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CasellaDiTesto 4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02400" y="480960"/>
            <a:ext cx="9389160" cy="94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Fare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clic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per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modifi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care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lo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stile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del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titolo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4120" y="1674720"/>
            <a:ext cx="10362960" cy="434952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Fare clic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per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modificar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 stili del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testo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dello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schema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Seco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ndo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Te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rz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liv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ell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u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u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n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CasellaDiTesto 3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991720" y="228600"/>
            <a:ext cx="2793600" cy="594324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ic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er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lo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el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tit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228600"/>
            <a:ext cx="8178480" cy="5943240"/>
          </a:xfrm>
          <a:prstGeom prst="rect">
            <a:avLst/>
          </a:prstGeom>
          <a:noFill/>
          <a:ln w="0">
            <a:noFill/>
          </a:ln>
        </p:spPr>
        <p:txBody>
          <a:bodyPr lIns="45000" rIns="45000" tIns="90000" bIns="90000" anchor="t" vert="eaVer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CasellaDiTesto 3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it-IT" sz="2400" spc="-1" strike="noStrike">
                <a:solidFill>
                  <a:schemeClr val="accent1"/>
                </a:solidFill>
                <a:latin typeface="Arial"/>
              </a:rPr>
              <a:t>Click to edit the title text format</a:t>
            </a:r>
            <a:endParaRPr b="0" lang="it-IT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3948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Fare clic per modificare lo stile del titolo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32" name="CasellaDiTesto 2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Immagine 3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 hidden="1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 Box 9" hidden="1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38" name="Text Box 37"/>
          <p:cNvSpPr/>
          <p:nvPr/>
        </p:nvSpPr>
        <p:spPr>
          <a:xfrm>
            <a:off x="1291320" y="5216400"/>
            <a:ext cx="1337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spcBef>
                <a:spcPts val="601"/>
              </a:spcBef>
            </a:pPr>
            <a:endParaRPr b="0" lang="en-US" sz="1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1036296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Far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clic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per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mo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difi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car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lo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stil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del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tito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lo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dell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sch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em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0" name="CasellaDiTesto 9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Immagine 10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it-IT" sz="4000" spc="-1" strike="noStrike" cap="all">
                <a:solidFill>
                  <a:schemeClr val="dk2"/>
                </a:solidFill>
                <a:latin typeface="Arial"/>
              </a:rPr>
              <a:t>Fare clic per modificare lo stile del titolo</a:t>
            </a:r>
            <a:endParaRPr b="0" lang="it-IT" sz="40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CasellaDiTesto 3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Immagine 4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02400" y="480960"/>
            <a:ext cx="9389160" cy="94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11360" y="1523880"/>
            <a:ext cx="5435280" cy="464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350040" y="1523880"/>
            <a:ext cx="5435280" cy="464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CasellaDiTesto 4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Immagine 5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7"/>
          <p:cNvSpPr/>
          <p:nvPr/>
        </p:nvSpPr>
        <p:spPr>
          <a:xfrm>
            <a:off x="0" y="6427080"/>
            <a:ext cx="12204360" cy="431280"/>
          </a:xfrm>
          <a:prstGeom prst="rect">
            <a:avLst/>
          </a:prstGeom>
          <a:solidFill>
            <a:srgbClr val="2993d1"/>
          </a:solidFill>
          <a:ln w="9525">
            <a:solidFill>
              <a:srgbClr val="f8f8f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BASI DI DATI 6/ED</a:t>
            </a:r>
            <a:br>
              <a:rPr sz="1100"/>
            </a:b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di Paolo Atzeni, Stefano Ceri, Piero Fraternali, Stefano Paraboschi, Riccardo Torlone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 Box 9"/>
          <p:cNvSpPr/>
          <p:nvPr/>
        </p:nvSpPr>
        <p:spPr>
          <a:xfrm>
            <a:off x="8125200" y="6427080"/>
            <a:ext cx="351576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Copyright © 2023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it-IT" sz="1100" spc="-1" strike="noStrike">
                <a:solidFill>
                  <a:schemeClr val="lt1"/>
                </a:solidFill>
                <a:latin typeface="Arial"/>
                <a:ea typeface="Tahoma"/>
              </a:rPr>
              <a:t>McGraw-Hill Education (Italy) S.r.l. </a:t>
            </a:r>
            <a:endParaRPr b="0" lang="it-IT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Immagine 15" descr="Immagine che contiene segnale, arresto, disegnando, camion&#10;&#10;Descrizione generata automaticamente"/>
          <p:cNvPicPr/>
          <p:nvPr/>
        </p:nvPicPr>
        <p:blipFill>
          <a:blip r:embed="rId2"/>
          <a:stretch/>
        </p:blipFill>
        <p:spPr>
          <a:xfrm>
            <a:off x="11640960" y="6335640"/>
            <a:ext cx="563040" cy="5220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 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chemeClr val="dk2"/>
                </a:solidFill>
                <a:latin typeface="Arial"/>
              </a:rPr>
              <a:t>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6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16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6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Fare clic per modificare stili del testo dello schema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Secondo livello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2" marL="1330200" indent="-27936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800" spc="-1" strike="noStrike">
                <a:solidFill>
                  <a:schemeClr val="dk1"/>
                </a:solidFill>
                <a:latin typeface="Arial"/>
              </a:rPr>
              <a:t>Terzo livello</a:t>
            </a:r>
            <a:endParaRPr b="0" lang="it-IT" sz="1800" spc="-1" strike="noStrike">
              <a:solidFill>
                <a:schemeClr val="dk1"/>
              </a:solidFill>
              <a:latin typeface="Arial"/>
            </a:endParaRPr>
          </a:p>
          <a:p>
            <a:pPr lvl="3" marL="1978200" indent="-378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600" spc="-1" strike="noStrike">
                <a:solidFill>
                  <a:schemeClr val="dk1"/>
                </a:solidFill>
                <a:latin typeface="Arial"/>
              </a:rPr>
              <a:t>Quarto livello</a:t>
            </a:r>
            <a:endParaRPr b="0" lang="it-IT" sz="1600" spc="-1" strike="noStrike">
              <a:solidFill>
                <a:schemeClr val="dk1"/>
              </a:solidFill>
              <a:latin typeface="Arial"/>
            </a:endParaRPr>
          </a:p>
          <a:p>
            <a:pPr lvl="4" marL="2455920" indent="-2872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1600" spc="-1" strike="noStrike">
                <a:solidFill>
                  <a:schemeClr val="dk1"/>
                </a:solidFill>
                <a:latin typeface="Arial"/>
              </a:rPr>
              <a:t>Quinto livello</a:t>
            </a:r>
            <a:endParaRPr b="0" lang="it-IT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CasellaDiTesto 6"/>
          <p:cNvSpPr/>
          <p:nvPr/>
        </p:nvSpPr>
        <p:spPr>
          <a:xfrm>
            <a:off x="0" y="0"/>
            <a:ext cx="12203640" cy="455400"/>
          </a:xfrm>
          <a:prstGeom prst="rect">
            <a:avLst/>
          </a:prstGeom>
          <a:solidFill>
            <a:srgbClr val="2993d1"/>
          </a:solidFill>
          <a:ln w="0">
            <a:solidFill>
              <a:srgbClr val="f8f8f8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Capitolo 8 </a:t>
            </a:r>
            <a:r>
              <a:rPr b="0" lang="en-GB" sz="2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</a:rPr>
              <a:t> Progettazione logica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Immagine 7" descr=""/>
          <p:cNvPicPr/>
          <p:nvPr/>
        </p:nvPicPr>
        <p:blipFill>
          <a:blip r:embed="rId3"/>
          <a:stretch/>
        </p:blipFill>
        <p:spPr>
          <a:xfrm>
            <a:off x="10767960" y="0"/>
            <a:ext cx="1423800" cy="190476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doc"/><Relationship Id="rId4" Type="http://schemas.openxmlformats.org/officeDocument/2006/relationships/image" Target="../media/image9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3"/>
          <p:cNvSpPr/>
          <p:nvPr/>
        </p:nvSpPr>
        <p:spPr>
          <a:xfrm>
            <a:off x="6095880" y="2060640"/>
            <a:ext cx="4679640" cy="27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90000"/>
              </a:lnSpc>
            </a:pPr>
            <a:r>
              <a:rPr b="1" lang="it-IT" sz="4800" spc="-1" strike="noStrike">
                <a:solidFill>
                  <a:srgbClr val="d61e57"/>
                </a:solidFill>
                <a:latin typeface="Arial"/>
              </a:rPr>
              <a:t>Capitolo 8</a:t>
            </a:r>
            <a:br>
              <a:rPr sz="4800"/>
            </a:br>
            <a:br>
              <a:rPr sz="4800"/>
            </a:br>
            <a:r>
              <a:rPr b="1" lang="it-IT" sz="4800" spc="-1" strike="noStrike">
                <a:solidFill>
                  <a:srgbClr val="d61e57"/>
                </a:solidFill>
                <a:latin typeface="Arial"/>
              </a:rPr>
              <a:t>Progettazione logica</a:t>
            </a:r>
            <a:endParaRPr b="0" lang="it-IT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magine 3" descr=""/>
          <p:cNvPicPr/>
          <p:nvPr/>
        </p:nvPicPr>
        <p:blipFill>
          <a:blip r:embed="rId1"/>
          <a:stretch/>
        </p:blipFill>
        <p:spPr>
          <a:xfrm>
            <a:off x="2327040" y="907920"/>
            <a:ext cx="3768480" cy="5041440"/>
          </a:xfrm>
          <a:prstGeom prst="rect">
            <a:avLst/>
          </a:prstGeom>
          <a:ln w="0">
            <a:solidFill>
              <a:srgbClr val="f8f8f8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69920" y="780840"/>
            <a:ext cx="44420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Tavola dei volumi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34" name="Object 1024"/>
          <p:cNvGraphicFramePr/>
          <p:nvPr/>
        </p:nvGraphicFramePr>
        <p:xfrm>
          <a:off x="507960" y="1900080"/>
          <a:ext cx="6171840" cy="397944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135" name="Object 102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07960" y="1900080"/>
                    <a:ext cx="6171840" cy="3979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" name="Line 4"/>
          <p:cNvSpPr/>
          <p:nvPr/>
        </p:nvSpPr>
        <p:spPr>
          <a:xfrm>
            <a:off x="6689520" y="1915920"/>
            <a:ext cx="360" cy="3744720"/>
          </a:xfrm>
          <a:prstGeom prst="line">
            <a:avLst/>
          </a:prstGeom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7120080" y="1682640"/>
            <a:ext cx="4992480" cy="457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7120080" y="1682640"/>
            <a:ext cx="4992480" cy="451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i: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è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è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,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6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77920" y="622080"/>
            <a:ext cx="1049760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Esemp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io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valuta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zione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costo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un’ope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razion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209520" y="1270800"/>
            <a:ext cx="11089800" cy="499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Per ogni operazione, possiamo </a:t>
            </a: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descrivere graficamente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 i dati coinvolti con uno </a:t>
            </a:r>
            <a:r>
              <a:rPr b="1" i="1" lang="it-IT" sz="2000" spc="-1" strike="noStrike">
                <a:solidFill>
                  <a:schemeClr val="dk1"/>
                </a:solidFill>
                <a:latin typeface="Arial"/>
              </a:rPr>
              <a:t>schema di </a:t>
            </a:r>
            <a:r>
              <a:rPr b="1" i="1" lang="it-IT" sz="2000" spc="-1" strike="noStrike">
                <a:solidFill>
                  <a:schemeClr val="dk1"/>
                </a:solidFill>
                <a:latin typeface="Arial"/>
              </a:rPr>
              <a:t>navigazione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Consiste nel frammento di schema E-R interessato dall’operazione, sul quale viene 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disegnato il “</a:t>
            </a: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cammino logico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” da percorrere per accedere all’informazione di 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interesse.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Esempio: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 u="sng">
                <a:solidFill>
                  <a:schemeClr val="dk1"/>
                </a:solidFill>
                <a:uFillTx/>
                <a:latin typeface="Arial"/>
              </a:rPr>
              <a:t>Operazione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i="1" lang="it-IT" sz="2000" spc="-1" strike="noStrike">
                <a:solidFill>
                  <a:schemeClr val="dk1"/>
                </a:solidFill>
                <a:latin typeface="Arial"/>
              </a:rPr>
              <a:t>“</a:t>
            </a:r>
            <a:r>
              <a:rPr b="0" i="1" lang="it-IT" sz="2000" spc="-1" strike="noStrike">
                <a:solidFill>
                  <a:schemeClr val="dk1"/>
                </a:solidFill>
                <a:latin typeface="Arial"/>
              </a:rPr>
              <a:t>trova tutti i dati di un impiegato, del dipartimento nel quale lavora e dei </a:t>
            </a:r>
            <a:r>
              <a:rPr b="0" i="1" lang="it-IT" sz="2000" spc="-1" strike="noStrike">
                <a:solidFill>
                  <a:schemeClr val="dk1"/>
                </a:solidFill>
                <a:latin typeface="Arial"/>
              </a:rPr>
              <a:t>progetti ai quali partecipa”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Sulla base di questo, si costruisce una </a:t>
            </a: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tavola degli accessi</a:t>
            </a:r>
            <a:r>
              <a:rPr b="0" lang="it-IT" sz="2000" spc="-1" strike="noStrike">
                <a:solidFill>
                  <a:schemeClr val="hlink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basata su uno</a:t>
            </a:r>
            <a:r>
              <a:rPr b="0" lang="it-IT" sz="2000" spc="-1" strike="noStrike">
                <a:solidFill>
                  <a:schemeClr val="hlink"/>
                </a:solidFill>
                <a:latin typeface="Arial"/>
              </a:rPr>
              <a:t> </a:t>
            </a: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schema di </a:t>
            </a: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navigazione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rcRect l="8677" t="0" r="25984" b="0"/>
          <a:stretch/>
        </p:blipFill>
        <p:spPr>
          <a:xfrm rot="16204800">
            <a:off x="3675600" y="-993960"/>
            <a:ext cx="4773960" cy="9744120"/>
          </a:xfrm>
          <a:prstGeom prst="rect">
            <a:avLst/>
          </a:prstGeom>
          <a:ln w="0">
            <a:noFill/>
          </a:ln>
        </p:spPr>
      </p:pic>
      <p:sp>
        <p:nvSpPr>
          <p:cNvPr id="142" name="Rectangle 1"/>
          <p:cNvSpPr txBox="1"/>
          <p:nvPr/>
        </p:nvSpPr>
        <p:spPr>
          <a:xfrm>
            <a:off x="277920" y="655560"/>
            <a:ext cx="1049760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Esempio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schema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navigazion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Tavola degli accessi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" name="Rectangle 19"/>
          <p:cNvSpPr/>
          <p:nvPr/>
        </p:nvSpPr>
        <p:spPr>
          <a:xfrm>
            <a:off x="822600" y="1500480"/>
            <a:ext cx="24760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" name="Rectangle 20"/>
          <p:cNvSpPr/>
          <p:nvPr/>
        </p:nvSpPr>
        <p:spPr>
          <a:xfrm>
            <a:off x="3299040" y="1500480"/>
            <a:ext cx="17280" cy="1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6" name="Rectangle 27"/>
          <p:cNvSpPr/>
          <p:nvPr/>
        </p:nvSpPr>
        <p:spPr>
          <a:xfrm>
            <a:off x="3316680" y="1500480"/>
            <a:ext cx="177912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7" name="Rectangle 28"/>
          <p:cNvSpPr/>
          <p:nvPr/>
        </p:nvSpPr>
        <p:spPr>
          <a:xfrm>
            <a:off x="5096160" y="1500480"/>
            <a:ext cx="17280" cy="1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8" name="Rectangle 35"/>
          <p:cNvSpPr/>
          <p:nvPr/>
        </p:nvSpPr>
        <p:spPr>
          <a:xfrm>
            <a:off x="5113800" y="1500480"/>
            <a:ext cx="15094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9" name="Rectangle 36"/>
          <p:cNvSpPr/>
          <p:nvPr/>
        </p:nvSpPr>
        <p:spPr>
          <a:xfrm>
            <a:off x="6623280" y="1500480"/>
            <a:ext cx="18720" cy="10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0" name="Rectangle 43"/>
          <p:cNvSpPr/>
          <p:nvPr/>
        </p:nvSpPr>
        <p:spPr>
          <a:xfrm>
            <a:off x="6642360" y="1500480"/>
            <a:ext cx="12394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1" name="Rectangle 71"/>
          <p:cNvSpPr/>
          <p:nvPr/>
        </p:nvSpPr>
        <p:spPr>
          <a:xfrm>
            <a:off x="822600" y="1927440"/>
            <a:ext cx="24760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2" name="Rectangle 76"/>
          <p:cNvSpPr/>
          <p:nvPr/>
        </p:nvSpPr>
        <p:spPr>
          <a:xfrm>
            <a:off x="3316680" y="1927440"/>
            <a:ext cx="177912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3" name="Rectangle 81"/>
          <p:cNvSpPr/>
          <p:nvPr/>
        </p:nvSpPr>
        <p:spPr>
          <a:xfrm>
            <a:off x="5113800" y="1927440"/>
            <a:ext cx="15094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4" name="Rectangle 86"/>
          <p:cNvSpPr/>
          <p:nvPr/>
        </p:nvSpPr>
        <p:spPr>
          <a:xfrm>
            <a:off x="6642360" y="1927440"/>
            <a:ext cx="1239480" cy="1080"/>
          </a:xfrm>
          <a:prstGeom prst="rect">
            <a:avLst/>
          </a:prstGeom>
          <a:solidFill>
            <a:srgbClr val="dfdfd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55" name="Group 340"/>
          <p:cNvGrpSpPr/>
          <p:nvPr/>
        </p:nvGrpSpPr>
        <p:grpSpPr>
          <a:xfrm>
            <a:off x="592200" y="1482840"/>
            <a:ext cx="7512120" cy="2514240"/>
            <a:chOff x="592200" y="1482840"/>
            <a:chExt cx="7512120" cy="2514240"/>
          </a:xfrm>
        </p:grpSpPr>
        <p:grpSp>
          <p:nvGrpSpPr>
            <p:cNvPr id="156" name="Group 202"/>
            <p:cNvGrpSpPr/>
            <p:nvPr/>
          </p:nvGrpSpPr>
          <p:grpSpPr>
            <a:xfrm>
              <a:off x="3105360" y="1482840"/>
              <a:ext cx="2211480" cy="2514240"/>
              <a:chOff x="3105360" y="1482840"/>
              <a:chExt cx="2211480" cy="2514240"/>
            </a:xfrm>
          </p:grpSpPr>
          <p:sp>
            <p:nvSpPr>
              <p:cNvPr id="157" name="Rectangle 6"/>
              <p:cNvSpPr/>
              <p:nvPr/>
            </p:nvSpPr>
            <p:spPr>
              <a:xfrm>
                <a:off x="3105360" y="1502280"/>
                <a:ext cx="2211120" cy="4093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58" name="Rectangle 7"/>
              <p:cNvSpPr/>
              <p:nvPr/>
            </p:nvSpPr>
            <p:spPr>
              <a:xfrm>
                <a:off x="3411000" y="1506960"/>
                <a:ext cx="159984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GB" sz="2800" spc="-1" strike="noStrike">
                    <a:solidFill>
                      <a:srgbClr val="000080"/>
                    </a:solidFill>
                    <a:latin typeface="Arial"/>
                  </a:rPr>
                  <a:t>Costrutto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Rectangle 25"/>
              <p:cNvSpPr/>
              <p:nvPr/>
            </p:nvSpPr>
            <p:spPr>
              <a:xfrm>
                <a:off x="3105360" y="1483200"/>
                <a:ext cx="22111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0" name="Line 26"/>
              <p:cNvSpPr/>
              <p:nvPr/>
            </p:nvSpPr>
            <p:spPr>
              <a:xfrm>
                <a:off x="3105360" y="1482840"/>
                <a:ext cx="22114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1" name="Rectangle 61"/>
              <p:cNvSpPr/>
              <p:nvPr/>
            </p:nvSpPr>
            <p:spPr>
              <a:xfrm>
                <a:off x="3105360" y="1929240"/>
                <a:ext cx="221112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2" name="Rectangle 62"/>
              <p:cNvSpPr/>
              <p:nvPr/>
            </p:nvSpPr>
            <p:spPr>
              <a:xfrm>
                <a:off x="3756240" y="1945080"/>
                <a:ext cx="90936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Entità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Rectangle 74"/>
              <p:cNvSpPr/>
              <p:nvPr/>
            </p:nvSpPr>
            <p:spPr>
              <a:xfrm>
                <a:off x="3105360" y="1910160"/>
                <a:ext cx="22111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4" name="Line 75"/>
              <p:cNvSpPr/>
              <p:nvPr/>
            </p:nvSpPr>
            <p:spPr>
              <a:xfrm>
                <a:off x="3105360" y="1909800"/>
                <a:ext cx="22114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5" name="Rectangle 101"/>
              <p:cNvSpPr/>
              <p:nvPr/>
            </p:nvSpPr>
            <p:spPr>
              <a:xfrm>
                <a:off x="3105360" y="2335680"/>
                <a:ext cx="221112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6" name="Rectangle 102"/>
              <p:cNvSpPr/>
              <p:nvPr/>
            </p:nvSpPr>
            <p:spPr>
              <a:xfrm>
                <a:off x="3231360" y="2349720"/>
                <a:ext cx="196092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Rela</a:t>
                </a:r>
                <a:r>
                  <a:rPr b="0" lang="it-IT" sz="2800" spc="-1" strike="noStrike">
                    <a:solidFill>
                      <a:srgbClr val="000080"/>
                    </a:solidFill>
                    <a:latin typeface="Arial"/>
                  </a:rPr>
                  <a:t>tionship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Rectangle 119"/>
              <p:cNvSpPr/>
              <p:nvPr/>
            </p:nvSpPr>
            <p:spPr>
              <a:xfrm>
                <a:off x="3105360" y="2742120"/>
                <a:ext cx="221112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8" name="Rectangle 120"/>
              <p:cNvSpPr/>
              <p:nvPr/>
            </p:nvSpPr>
            <p:spPr>
              <a:xfrm>
                <a:off x="3756240" y="2757960"/>
                <a:ext cx="90936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Entità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Rectangle 137"/>
              <p:cNvSpPr/>
              <p:nvPr/>
            </p:nvSpPr>
            <p:spPr>
              <a:xfrm>
                <a:off x="3105360" y="3150000"/>
                <a:ext cx="221112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70" name="Rectangle 138"/>
              <p:cNvSpPr/>
              <p:nvPr/>
            </p:nvSpPr>
            <p:spPr>
              <a:xfrm>
                <a:off x="3231360" y="3164400"/>
                <a:ext cx="196092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Rela</a:t>
                </a:r>
                <a:r>
                  <a:rPr b="0" lang="it-IT" sz="2800" spc="-1" strike="noStrike">
                    <a:solidFill>
                      <a:srgbClr val="000080"/>
                    </a:solidFill>
                    <a:latin typeface="Arial"/>
                  </a:rPr>
                  <a:t>tionship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Rectangle 155"/>
              <p:cNvSpPr/>
              <p:nvPr/>
            </p:nvSpPr>
            <p:spPr>
              <a:xfrm>
                <a:off x="3105360" y="3556440"/>
                <a:ext cx="221112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72" name="Rectangle 156"/>
              <p:cNvSpPr/>
              <p:nvPr/>
            </p:nvSpPr>
            <p:spPr>
              <a:xfrm>
                <a:off x="3756240" y="3570480"/>
                <a:ext cx="90936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Entità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3" name="Rectangle 176"/>
              <p:cNvSpPr/>
              <p:nvPr/>
            </p:nvSpPr>
            <p:spPr>
              <a:xfrm>
                <a:off x="3105360" y="3964320"/>
                <a:ext cx="22111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74" name="Line 177"/>
              <p:cNvSpPr/>
              <p:nvPr/>
            </p:nvSpPr>
            <p:spPr>
              <a:xfrm>
                <a:off x="3105360" y="3964320"/>
                <a:ext cx="22114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175" name="Group 204"/>
            <p:cNvGrpSpPr/>
            <p:nvPr/>
          </p:nvGrpSpPr>
          <p:grpSpPr>
            <a:xfrm>
              <a:off x="5311800" y="1482840"/>
              <a:ext cx="1528920" cy="2514240"/>
              <a:chOff x="5311800" y="1482840"/>
              <a:chExt cx="1528920" cy="2514240"/>
            </a:xfrm>
          </p:grpSpPr>
          <p:sp>
            <p:nvSpPr>
              <p:cNvPr id="176" name="Rectangle 8"/>
              <p:cNvSpPr/>
              <p:nvPr/>
            </p:nvSpPr>
            <p:spPr>
              <a:xfrm>
                <a:off x="5312160" y="1502280"/>
                <a:ext cx="1509480" cy="4093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77" name="Rectangle 9"/>
              <p:cNvSpPr/>
              <p:nvPr/>
            </p:nvSpPr>
            <p:spPr>
              <a:xfrm>
                <a:off x="5394960" y="1506960"/>
                <a:ext cx="134676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GB" sz="2800" spc="-1" strike="noStrike">
                    <a:solidFill>
                      <a:srgbClr val="000080"/>
                    </a:solidFill>
                    <a:latin typeface="Arial"/>
                  </a:rPr>
                  <a:t>Accessi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Rectangle 33"/>
              <p:cNvSpPr/>
              <p:nvPr/>
            </p:nvSpPr>
            <p:spPr>
              <a:xfrm>
                <a:off x="5312160" y="1483200"/>
                <a:ext cx="150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79" name="Line 34"/>
              <p:cNvSpPr/>
              <p:nvPr/>
            </p:nvSpPr>
            <p:spPr>
              <a:xfrm>
                <a:off x="5311800" y="1482840"/>
                <a:ext cx="150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0" name="Line 37"/>
              <p:cNvSpPr/>
              <p:nvPr/>
            </p:nvSpPr>
            <p:spPr>
              <a:xfrm>
                <a:off x="6821640" y="150048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1" name="Rectangle 38"/>
              <p:cNvSpPr/>
              <p:nvPr/>
            </p:nvSpPr>
            <p:spPr>
              <a:xfrm>
                <a:off x="6822000" y="1483200"/>
                <a:ext cx="187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2" name="Line 39"/>
              <p:cNvSpPr/>
              <p:nvPr/>
            </p:nvSpPr>
            <p:spPr>
              <a:xfrm>
                <a:off x="6821640" y="1482840"/>
                <a:ext cx="190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3" name="Line 40"/>
              <p:cNvSpPr/>
              <p:nvPr/>
            </p:nvSpPr>
            <p:spPr>
              <a:xfrm>
                <a:off x="6821640" y="1482840"/>
                <a:ext cx="1800" cy="176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4" name="Rectangle 55"/>
              <p:cNvSpPr/>
              <p:nvPr/>
            </p:nvSpPr>
            <p:spPr>
              <a:xfrm>
                <a:off x="6822000" y="1502280"/>
                <a:ext cx="18720" cy="407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5" name="Line 56"/>
              <p:cNvSpPr/>
              <p:nvPr/>
            </p:nvSpPr>
            <p:spPr>
              <a:xfrm>
                <a:off x="6821640" y="1501920"/>
                <a:ext cx="1800" cy="4078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6" name="Rectangle 63"/>
              <p:cNvSpPr/>
              <p:nvPr/>
            </p:nvSpPr>
            <p:spPr>
              <a:xfrm>
                <a:off x="5312160" y="1929240"/>
                <a:ext cx="150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7" name="Rectangle 64"/>
              <p:cNvSpPr/>
              <p:nvPr/>
            </p:nvSpPr>
            <p:spPr>
              <a:xfrm>
                <a:off x="5967720" y="194508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1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Rectangle 79"/>
              <p:cNvSpPr/>
              <p:nvPr/>
            </p:nvSpPr>
            <p:spPr>
              <a:xfrm>
                <a:off x="5312160" y="1910160"/>
                <a:ext cx="150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89" name="Line 80"/>
              <p:cNvSpPr/>
              <p:nvPr/>
            </p:nvSpPr>
            <p:spPr>
              <a:xfrm>
                <a:off x="5311800" y="1909800"/>
                <a:ext cx="150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0" name="Rectangle 82"/>
              <p:cNvSpPr/>
              <p:nvPr/>
            </p:nvSpPr>
            <p:spPr>
              <a:xfrm>
                <a:off x="6822000" y="1910160"/>
                <a:ext cx="18720" cy="187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1" name="Line 83"/>
              <p:cNvSpPr/>
              <p:nvPr/>
            </p:nvSpPr>
            <p:spPr>
              <a:xfrm>
                <a:off x="6821640" y="190980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2" name="Rectangle 95"/>
              <p:cNvSpPr/>
              <p:nvPr/>
            </p:nvSpPr>
            <p:spPr>
              <a:xfrm>
                <a:off x="6822000" y="192924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3" name="Line 96"/>
              <p:cNvSpPr/>
              <p:nvPr/>
            </p:nvSpPr>
            <p:spPr>
              <a:xfrm>
                <a:off x="6821640" y="192888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4" name="Rectangle 103"/>
              <p:cNvSpPr/>
              <p:nvPr/>
            </p:nvSpPr>
            <p:spPr>
              <a:xfrm>
                <a:off x="5312160" y="2335680"/>
                <a:ext cx="150948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5" name="Rectangle 104"/>
              <p:cNvSpPr/>
              <p:nvPr/>
            </p:nvSpPr>
            <p:spPr>
              <a:xfrm>
                <a:off x="5967720" y="234972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1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" name="Rectangle 113"/>
              <p:cNvSpPr/>
              <p:nvPr/>
            </p:nvSpPr>
            <p:spPr>
              <a:xfrm>
                <a:off x="6822000" y="233568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7" name="Line 114"/>
              <p:cNvSpPr/>
              <p:nvPr/>
            </p:nvSpPr>
            <p:spPr>
              <a:xfrm>
                <a:off x="6821640" y="233532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8" name="Rectangle 121"/>
              <p:cNvSpPr/>
              <p:nvPr/>
            </p:nvSpPr>
            <p:spPr>
              <a:xfrm>
                <a:off x="5312160" y="2742120"/>
                <a:ext cx="150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99" name="Rectangle 122"/>
              <p:cNvSpPr/>
              <p:nvPr/>
            </p:nvSpPr>
            <p:spPr>
              <a:xfrm>
                <a:off x="5967720" y="275796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1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0" name="Rectangle 131"/>
              <p:cNvSpPr/>
              <p:nvPr/>
            </p:nvSpPr>
            <p:spPr>
              <a:xfrm>
                <a:off x="6822000" y="274212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1" name="Line 132"/>
              <p:cNvSpPr/>
              <p:nvPr/>
            </p:nvSpPr>
            <p:spPr>
              <a:xfrm>
                <a:off x="6821640" y="274176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2" name="Rectangle 139"/>
              <p:cNvSpPr/>
              <p:nvPr/>
            </p:nvSpPr>
            <p:spPr>
              <a:xfrm>
                <a:off x="5312160" y="3150000"/>
                <a:ext cx="150948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3" name="Rectangle 140"/>
              <p:cNvSpPr/>
              <p:nvPr/>
            </p:nvSpPr>
            <p:spPr>
              <a:xfrm>
                <a:off x="5967720" y="316440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3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Rectangle 149"/>
              <p:cNvSpPr/>
              <p:nvPr/>
            </p:nvSpPr>
            <p:spPr>
              <a:xfrm>
                <a:off x="6822000" y="315000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5" name="Line 150"/>
              <p:cNvSpPr/>
              <p:nvPr/>
            </p:nvSpPr>
            <p:spPr>
              <a:xfrm>
                <a:off x="6821640" y="314964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6" name="Rectangle 157"/>
              <p:cNvSpPr/>
              <p:nvPr/>
            </p:nvSpPr>
            <p:spPr>
              <a:xfrm>
                <a:off x="5312160" y="3556440"/>
                <a:ext cx="150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7" name="Rectangle 158"/>
              <p:cNvSpPr/>
              <p:nvPr/>
            </p:nvSpPr>
            <p:spPr>
              <a:xfrm>
                <a:off x="5967720" y="357048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3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Rectangle 183"/>
              <p:cNvSpPr/>
              <p:nvPr/>
            </p:nvSpPr>
            <p:spPr>
              <a:xfrm>
                <a:off x="5312160" y="3964320"/>
                <a:ext cx="150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09" name="Line 184"/>
              <p:cNvSpPr/>
              <p:nvPr/>
            </p:nvSpPr>
            <p:spPr>
              <a:xfrm>
                <a:off x="5311800" y="3964320"/>
                <a:ext cx="150984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0" name="Rectangle 185"/>
              <p:cNvSpPr/>
              <p:nvPr/>
            </p:nvSpPr>
            <p:spPr>
              <a:xfrm>
                <a:off x="6822000" y="3556440"/>
                <a:ext cx="18720" cy="407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1" name="Line 186"/>
              <p:cNvSpPr/>
              <p:nvPr/>
            </p:nvSpPr>
            <p:spPr>
              <a:xfrm>
                <a:off x="6821640" y="3556080"/>
                <a:ext cx="1800" cy="4082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2" name="Rectangle 187"/>
              <p:cNvSpPr/>
              <p:nvPr/>
            </p:nvSpPr>
            <p:spPr>
              <a:xfrm>
                <a:off x="6822000" y="3964320"/>
                <a:ext cx="187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3" name="Line 188"/>
              <p:cNvSpPr/>
              <p:nvPr/>
            </p:nvSpPr>
            <p:spPr>
              <a:xfrm>
                <a:off x="68216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4" name="Line 189"/>
              <p:cNvSpPr/>
              <p:nvPr/>
            </p:nvSpPr>
            <p:spPr>
              <a:xfrm>
                <a:off x="68216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215" name="Group 205"/>
            <p:cNvGrpSpPr/>
            <p:nvPr/>
          </p:nvGrpSpPr>
          <p:grpSpPr>
            <a:xfrm>
              <a:off x="6845400" y="1482840"/>
              <a:ext cx="1258920" cy="2514240"/>
              <a:chOff x="6845400" y="1482840"/>
              <a:chExt cx="1258920" cy="2514240"/>
            </a:xfrm>
          </p:grpSpPr>
          <p:sp>
            <p:nvSpPr>
              <p:cNvPr id="216" name="Rectangle 10"/>
              <p:cNvSpPr/>
              <p:nvPr/>
            </p:nvSpPr>
            <p:spPr>
              <a:xfrm>
                <a:off x="6845760" y="1502280"/>
                <a:ext cx="1239480" cy="4093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7" name="Rectangle 11"/>
              <p:cNvSpPr/>
              <p:nvPr/>
            </p:nvSpPr>
            <p:spPr>
              <a:xfrm>
                <a:off x="7095240" y="1506960"/>
                <a:ext cx="7434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GB" sz="2800" spc="-1" strike="noStrike">
                    <a:solidFill>
                      <a:srgbClr val="000080"/>
                    </a:solidFill>
                    <a:latin typeface="Arial"/>
                  </a:rPr>
                  <a:t>Tipo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Rectangle 41"/>
              <p:cNvSpPr/>
              <p:nvPr/>
            </p:nvSpPr>
            <p:spPr>
              <a:xfrm>
                <a:off x="6845760" y="1483200"/>
                <a:ext cx="123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19" name="Line 42"/>
              <p:cNvSpPr/>
              <p:nvPr/>
            </p:nvSpPr>
            <p:spPr>
              <a:xfrm>
                <a:off x="6845400" y="1482840"/>
                <a:ext cx="123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0" name="Rectangle 44"/>
              <p:cNvSpPr/>
              <p:nvPr/>
            </p:nvSpPr>
            <p:spPr>
              <a:xfrm>
                <a:off x="8085600" y="1483200"/>
                <a:ext cx="18720" cy="187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1" name="Line 45"/>
              <p:cNvSpPr/>
              <p:nvPr/>
            </p:nvSpPr>
            <p:spPr>
              <a:xfrm>
                <a:off x="8085240" y="148284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2" name="Rectangle 46"/>
              <p:cNvSpPr/>
              <p:nvPr/>
            </p:nvSpPr>
            <p:spPr>
              <a:xfrm>
                <a:off x="8085600" y="1483200"/>
                <a:ext cx="187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3" name="Line 47"/>
              <p:cNvSpPr/>
              <p:nvPr/>
            </p:nvSpPr>
            <p:spPr>
              <a:xfrm>
                <a:off x="8085240" y="1482840"/>
                <a:ext cx="1908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4" name="Line 48"/>
              <p:cNvSpPr/>
              <p:nvPr/>
            </p:nvSpPr>
            <p:spPr>
              <a:xfrm>
                <a:off x="8085240" y="1482840"/>
                <a:ext cx="1800" cy="176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5" name="Rectangle 57"/>
              <p:cNvSpPr/>
              <p:nvPr/>
            </p:nvSpPr>
            <p:spPr>
              <a:xfrm>
                <a:off x="8085600" y="1502280"/>
                <a:ext cx="18720" cy="407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6" name="Line 58"/>
              <p:cNvSpPr/>
              <p:nvPr/>
            </p:nvSpPr>
            <p:spPr>
              <a:xfrm>
                <a:off x="8085240" y="1501920"/>
                <a:ext cx="1800" cy="4078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7" name="Rectangle 65"/>
              <p:cNvSpPr/>
              <p:nvPr/>
            </p:nvSpPr>
            <p:spPr>
              <a:xfrm>
                <a:off x="6845760" y="1929240"/>
                <a:ext cx="123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28" name="Rectangle 66"/>
              <p:cNvSpPr/>
              <p:nvPr/>
            </p:nvSpPr>
            <p:spPr>
              <a:xfrm>
                <a:off x="7366320" y="194508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L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Rectangle 84"/>
              <p:cNvSpPr/>
              <p:nvPr/>
            </p:nvSpPr>
            <p:spPr>
              <a:xfrm>
                <a:off x="6845760" y="1910160"/>
                <a:ext cx="123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0" name="Line 85"/>
              <p:cNvSpPr/>
              <p:nvPr/>
            </p:nvSpPr>
            <p:spPr>
              <a:xfrm>
                <a:off x="6845400" y="1909800"/>
                <a:ext cx="1239840" cy="180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200" bIns="-432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1" name="Rectangle 87"/>
              <p:cNvSpPr/>
              <p:nvPr/>
            </p:nvSpPr>
            <p:spPr>
              <a:xfrm>
                <a:off x="8085600" y="1910160"/>
                <a:ext cx="18720" cy="187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2" name="Line 88"/>
              <p:cNvSpPr/>
              <p:nvPr/>
            </p:nvSpPr>
            <p:spPr>
              <a:xfrm>
                <a:off x="8085240" y="1909800"/>
                <a:ext cx="1800" cy="190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3" name="Rectangle 97"/>
              <p:cNvSpPr/>
              <p:nvPr/>
            </p:nvSpPr>
            <p:spPr>
              <a:xfrm>
                <a:off x="8085600" y="192924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4" name="Line 98"/>
              <p:cNvSpPr/>
              <p:nvPr/>
            </p:nvSpPr>
            <p:spPr>
              <a:xfrm>
                <a:off x="8085240" y="192888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5" name="Rectangle 105"/>
              <p:cNvSpPr/>
              <p:nvPr/>
            </p:nvSpPr>
            <p:spPr>
              <a:xfrm>
                <a:off x="6845760" y="2335680"/>
                <a:ext cx="123948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6" name="Rectangle 106"/>
              <p:cNvSpPr/>
              <p:nvPr/>
            </p:nvSpPr>
            <p:spPr>
              <a:xfrm>
                <a:off x="7366320" y="234972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L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7" name="Rectangle 115"/>
              <p:cNvSpPr/>
              <p:nvPr/>
            </p:nvSpPr>
            <p:spPr>
              <a:xfrm>
                <a:off x="8085600" y="233568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8" name="Line 116"/>
              <p:cNvSpPr/>
              <p:nvPr/>
            </p:nvSpPr>
            <p:spPr>
              <a:xfrm>
                <a:off x="8085240" y="233532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39" name="Rectangle 123"/>
              <p:cNvSpPr/>
              <p:nvPr/>
            </p:nvSpPr>
            <p:spPr>
              <a:xfrm>
                <a:off x="6845760" y="2742120"/>
                <a:ext cx="123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0" name="Rectangle 124"/>
              <p:cNvSpPr/>
              <p:nvPr/>
            </p:nvSpPr>
            <p:spPr>
              <a:xfrm>
                <a:off x="7366320" y="275796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L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1" name="Rectangle 133"/>
              <p:cNvSpPr/>
              <p:nvPr/>
            </p:nvSpPr>
            <p:spPr>
              <a:xfrm>
                <a:off x="8085600" y="274212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2" name="Line 134"/>
              <p:cNvSpPr/>
              <p:nvPr/>
            </p:nvSpPr>
            <p:spPr>
              <a:xfrm>
                <a:off x="8085240" y="274176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3" name="Rectangle 141"/>
              <p:cNvSpPr/>
              <p:nvPr/>
            </p:nvSpPr>
            <p:spPr>
              <a:xfrm>
                <a:off x="6845760" y="3150000"/>
                <a:ext cx="1239480" cy="40608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4" name="Rectangle 142"/>
              <p:cNvSpPr/>
              <p:nvPr/>
            </p:nvSpPr>
            <p:spPr>
              <a:xfrm>
                <a:off x="7366320" y="316440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L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5" name="Rectangle 151"/>
              <p:cNvSpPr/>
              <p:nvPr/>
            </p:nvSpPr>
            <p:spPr>
              <a:xfrm>
                <a:off x="8085600" y="3150000"/>
                <a:ext cx="18720" cy="4060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6" name="Line 152"/>
              <p:cNvSpPr/>
              <p:nvPr/>
            </p:nvSpPr>
            <p:spPr>
              <a:xfrm>
                <a:off x="8085240" y="3149640"/>
                <a:ext cx="1800" cy="406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7" name="Rectangle 159"/>
              <p:cNvSpPr/>
              <p:nvPr/>
            </p:nvSpPr>
            <p:spPr>
              <a:xfrm>
                <a:off x="6845760" y="3556440"/>
                <a:ext cx="1239480" cy="407520"/>
              </a:xfrm>
              <a:prstGeom prst="rect">
                <a:avLst/>
              </a:prstGeom>
              <a:solidFill>
                <a:srgbClr val="dfdf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48" name="Rectangle 160"/>
              <p:cNvSpPr/>
              <p:nvPr/>
            </p:nvSpPr>
            <p:spPr>
              <a:xfrm>
                <a:off x="7366320" y="3570480"/>
                <a:ext cx="198000" cy="42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en-GB" sz="2800" spc="-1" strike="noStrike">
                    <a:solidFill>
                      <a:srgbClr val="000080"/>
                    </a:solidFill>
                    <a:latin typeface="Arial"/>
                  </a:rPr>
                  <a:t>L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9" name="Rectangle 190"/>
              <p:cNvSpPr/>
              <p:nvPr/>
            </p:nvSpPr>
            <p:spPr>
              <a:xfrm>
                <a:off x="6845760" y="3964320"/>
                <a:ext cx="123948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0" name="Line 191"/>
              <p:cNvSpPr/>
              <p:nvPr/>
            </p:nvSpPr>
            <p:spPr>
              <a:xfrm>
                <a:off x="6845400" y="3964320"/>
                <a:ext cx="123984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1" name="Rectangle 192"/>
              <p:cNvSpPr/>
              <p:nvPr/>
            </p:nvSpPr>
            <p:spPr>
              <a:xfrm>
                <a:off x="8085600" y="3556440"/>
                <a:ext cx="18720" cy="407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2" name="Line 193"/>
              <p:cNvSpPr/>
              <p:nvPr/>
            </p:nvSpPr>
            <p:spPr>
              <a:xfrm>
                <a:off x="8085240" y="3556080"/>
                <a:ext cx="1800" cy="4082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3" name="Rectangle 194"/>
              <p:cNvSpPr/>
              <p:nvPr/>
            </p:nvSpPr>
            <p:spPr>
              <a:xfrm>
                <a:off x="8085600" y="3964320"/>
                <a:ext cx="187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4" name="Line 195"/>
              <p:cNvSpPr/>
              <p:nvPr/>
            </p:nvSpPr>
            <p:spPr>
              <a:xfrm>
                <a:off x="80852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5" name="Line 196"/>
              <p:cNvSpPr/>
              <p:nvPr/>
            </p:nvSpPr>
            <p:spPr>
              <a:xfrm>
                <a:off x="80852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6" name="Rectangle 197"/>
              <p:cNvSpPr/>
              <p:nvPr/>
            </p:nvSpPr>
            <p:spPr>
              <a:xfrm>
                <a:off x="8085600" y="3964320"/>
                <a:ext cx="18720" cy="1728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7" name="Line 198"/>
              <p:cNvSpPr/>
              <p:nvPr/>
            </p:nvSpPr>
            <p:spPr>
              <a:xfrm>
                <a:off x="8085240" y="3964320"/>
                <a:ext cx="19080" cy="144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58" name="Line 199"/>
              <p:cNvSpPr/>
              <p:nvPr/>
            </p:nvSpPr>
            <p:spPr>
              <a:xfrm>
                <a:off x="8085240" y="3964320"/>
                <a:ext cx="1800" cy="17280"/>
              </a:xfrm>
              <a:prstGeom prst="line">
                <a:avLst/>
              </a:prstGeom>
              <a:ln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259" name="Group 336"/>
            <p:cNvGrpSpPr/>
            <p:nvPr/>
          </p:nvGrpSpPr>
          <p:grpSpPr>
            <a:xfrm>
              <a:off x="592200" y="1482840"/>
              <a:ext cx="2514600" cy="2514240"/>
              <a:chOff x="592200" y="1482840"/>
              <a:chExt cx="2514600" cy="2514240"/>
            </a:xfrm>
          </p:grpSpPr>
          <p:grpSp>
            <p:nvGrpSpPr>
              <p:cNvPr id="260" name="Group 200"/>
              <p:cNvGrpSpPr/>
              <p:nvPr/>
            </p:nvGrpSpPr>
            <p:grpSpPr>
              <a:xfrm>
                <a:off x="592200" y="1482840"/>
                <a:ext cx="2511720" cy="2514240"/>
                <a:chOff x="592200" y="1482840"/>
                <a:chExt cx="2511720" cy="2514240"/>
              </a:xfrm>
            </p:grpSpPr>
            <p:sp>
              <p:nvSpPr>
                <p:cNvPr id="261" name="Rectangle 4"/>
                <p:cNvSpPr/>
                <p:nvPr/>
              </p:nvSpPr>
              <p:spPr>
                <a:xfrm>
                  <a:off x="609840" y="1502280"/>
                  <a:ext cx="2476080" cy="4093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2" name="Rectangle 5"/>
                <p:cNvSpPr/>
                <p:nvPr/>
              </p:nvSpPr>
              <p:spPr>
                <a:xfrm>
                  <a:off x="1080000" y="1506960"/>
                  <a:ext cx="15404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Concetto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63" name="Rectangle 12"/>
                <p:cNvSpPr/>
                <p:nvPr/>
              </p:nvSpPr>
              <p:spPr>
                <a:xfrm>
                  <a:off x="592560" y="148320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4" name="Line 13"/>
                <p:cNvSpPr/>
                <p:nvPr/>
              </p:nvSpPr>
              <p:spPr>
                <a:xfrm>
                  <a:off x="59220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5" name="Rectangle 14"/>
                <p:cNvSpPr/>
                <p:nvPr/>
              </p:nvSpPr>
              <p:spPr>
                <a:xfrm>
                  <a:off x="59256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6" name="Line 15"/>
                <p:cNvSpPr/>
                <p:nvPr/>
              </p:nvSpPr>
              <p:spPr>
                <a:xfrm>
                  <a:off x="59220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7" name="Line 16"/>
                <p:cNvSpPr/>
                <p:nvPr/>
              </p:nvSpPr>
              <p:spPr>
                <a:xfrm>
                  <a:off x="59220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8" name="Rectangle 17"/>
                <p:cNvSpPr/>
                <p:nvPr/>
              </p:nvSpPr>
              <p:spPr>
                <a:xfrm>
                  <a:off x="609840" y="148320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69" name="Line 18"/>
                <p:cNvSpPr/>
                <p:nvPr/>
              </p:nvSpPr>
              <p:spPr>
                <a:xfrm>
                  <a:off x="60984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0" name="Line 21"/>
                <p:cNvSpPr/>
                <p:nvPr/>
              </p:nvSpPr>
              <p:spPr>
                <a:xfrm>
                  <a:off x="3086280" y="150048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1" name="Rectangle 22"/>
                <p:cNvSpPr/>
                <p:nvPr/>
              </p:nvSpPr>
              <p:spPr>
                <a:xfrm>
                  <a:off x="308664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2" name="Line 23"/>
                <p:cNvSpPr/>
                <p:nvPr/>
              </p:nvSpPr>
              <p:spPr>
                <a:xfrm>
                  <a:off x="308628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3" name="Line 24"/>
                <p:cNvSpPr/>
                <p:nvPr/>
              </p:nvSpPr>
              <p:spPr>
                <a:xfrm>
                  <a:off x="308628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4" name="Rectangle 49"/>
                <p:cNvSpPr/>
                <p:nvPr/>
              </p:nvSpPr>
              <p:spPr>
                <a:xfrm>
                  <a:off x="59256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5" name="Line 50"/>
                <p:cNvSpPr/>
                <p:nvPr/>
              </p:nvSpPr>
              <p:spPr>
                <a:xfrm>
                  <a:off x="59220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6" name="Rectangle 51"/>
                <p:cNvSpPr/>
                <p:nvPr/>
              </p:nvSpPr>
              <p:spPr>
                <a:xfrm>
                  <a:off x="308664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7" name="Line 52"/>
                <p:cNvSpPr/>
                <p:nvPr/>
              </p:nvSpPr>
              <p:spPr>
                <a:xfrm>
                  <a:off x="308628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8" name="Rectangle 59"/>
                <p:cNvSpPr/>
                <p:nvPr/>
              </p:nvSpPr>
              <p:spPr>
                <a:xfrm>
                  <a:off x="609840" y="19292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79" name="Rectangle 60"/>
                <p:cNvSpPr/>
                <p:nvPr/>
              </p:nvSpPr>
              <p:spPr>
                <a:xfrm>
                  <a:off x="1067040" y="1945080"/>
                  <a:ext cx="156456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Impiegato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80" name="Rectangle 67"/>
                <p:cNvSpPr/>
                <p:nvPr/>
              </p:nvSpPr>
              <p:spPr>
                <a:xfrm>
                  <a:off x="59256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1" name="Line 68"/>
                <p:cNvSpPr/>
                <p:nvPr/>
              </p:nvSpPr>
              <p:spPr>
                <a:xfrm>
                  <a:off x="59220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2" name="Rectangle 69"/>
                <p:cNvSpPr/>
                <p:nvPr/>
              </p:nvSpPr>
              <p:spPr>
                <a:xfrm>
                  <a:off x="609840" y="191016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3" name="Line 70"/>
                <p:cNvSpPr/>
                <p:nvPr/>
              </p:nvSpPr>
              <p:spPr>
                <a:xfrm>
                  <a:off x="60984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4" name="Rectangle 72"/>
                <p:cNvSpPr/>
                <p:nvPr/>
              </p:nvSpPr>
              <p:spPr>
                <a:xfrm>
                  <a:off x="308664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5" name="Line 73"/>
                <p:cNvSpPr/>
                <p:nvPr/>
              </p:nvSpPr>
              <p:spPr>
                <a:xfrm>
                  <a:off x="308628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6" name="Rectangle 89"/>
                <p:cNvSpPr/>
                <p:nvPr/>
              </p:nvSpPr>
              <p:spPr>
                <a:xfrm>
                  <a:off x="59256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7" name="Line 90"/>
                <p:cNvSpPr/>
                <p:nvPr/>
              </p:nvSpPr>
              <p:spPr>
                <a:xfrm>
                  <a:off x="59220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8" name="Rectangle 91"/>
                <p:cNvSpPr/>
                <p:nvPr/>
              </p:nvSpPr>
              <p:spPr>
                <a:xfrm>
                  <a:off x="308664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89" name="Line 92"/>
                <p:cNvSpPr/>
                <p:nvPr/>
              </p:nvSpPr>
              <p:spPr>
                <a:xfrm>
                  <a:off x="308628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0" name="Rectangle 99"/>
                <p:cNvSpPr/>
                <p:nvPr/>
              </p:nvSpPr>
              <p:spPr>
                <a:xfrm>
                  <a:off x="609840" y="233568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1" name="Rectangle 100"/>
                <p:cNvSpPr/>
                <p:nvPr/>
              </p:nvSpPr>
              <p:spPr>
                <a:xfrm>
                  <a:off x="1088280" y="2349720"/>
                  <a:ext cx="15188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Afferenza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2" name="Rectangle 107"/>
                <p:cNvSpPr/>
                <p:nvPr/>
              </p:nvSpPr>
              <p:spPr>
                <a:xfrm>
                  <a:off x="59256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3" name="Line 108"/>
                <p:cNvSpPr/>
                <p:nvPr/>
              </p:nvSpPr>
              <p:spPr>
                <a:xfrm>
                  <a:off x="59220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4" name="Rectangle 109"/>
                <p:cNvSpPr/>
                <p:nvPr/>
              </p:nvSpPr>
              <p:spPr>
                <a:xfrm>
                  <a:off x="308664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5" name="Line 110"/>
                <p:cNvSpPr/>
                <p:nvPr/>
              </p:nvSpPr>
              <p:spPr>
                <a:xfrm>
                  <a:off x="308628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6" name="Rectangle 117"/>
                <p:cNvSpPr/>
                <p:nvPr/>
              </p:nvSpPr>
              <p:spPr>
                <a:xfrm>
                  <a:off x="609840" y="274212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7" name="Rectangle 118"/>
                <p:cNvSpPr/>
                <p:nvPr/>
              </p:nvSpPr>
              <p:spPr>
                <a:xfrm>
                  <a:off x="840960" y="2757960"/>
                  <a:ext cx="20188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Dipartimento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8" name="Rectangle 125"/>
                <p:cNvSpPr/>
                <p:nvPr/>
              </p:nvSpPr>
              <p:spPr>
                <a:xfrm>
                  <a:off x="59256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299" name="Line 126"/>
                <p:cNvSpPr/>
                <p:nvPr/>
              </p:nvSpPr>
              <p:spPr>
                <a:xfrm>
                  <a:off x="59220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0" name="Rectangle 127"/>
                <p:cNvSpPr/>
                <p:nvPr/>
              </p:nvSpPr>
              <p:spPr>
                <a:xfrm>
                  <a:off x="308664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1" name="Line 128"/>
                <p:cNvSpPr/>
                <p:nvPr/>
              </p:nvSpPr>
              <p:spPr>
                <a:xfrm>
                  <a:off x="308628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2" name="Rectangle 135"/>
                <p:cNvSpPr/>
                <p:nvPr/>
              </p:nvSpPr>
              <p:spPr>
                <a:xfrm>
                  <a:off x="609840" y="315000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3" name="Rectangle 136"/>
                <p:cNvSpPr/>
                <p:nvPr/>
              </p:nvSpPr>
              <p:spPr>
                <a:xfrm>
                  <a:off x="671760" y="3164400"/>
                  <a:ext cx="235692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Partecipazione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4" name="Rectangle 143"/>
                <p:cNvSpPr/>
                <p:nvPr/>
              </p:nvSpPr>
              <p:spPr>
                <a:xfrm>
                  <a:off x="59256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5" name="Line 144"/>
                <p:cNvSpPr/>
                <p:nvPr/>
              </p:nvSpPr>
              <p:spPr>
                <a:xfrm>
                  <a:off x="59220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6" name="Rectangle 145"/>
                <p:cNvSpPr/>
                <p:nvPr/>
              </p:nvSpPr>
              <p:spPr>
                <a:xfrm>
                  <a:off x="308664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7" name="Line 146"/>
                <p:cNvSpPr/>
                <p:nvPr/>
              </p:nvSpPr>
              <p:spPr>
                <a:xfrm>
                  <a:off x="308628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8" name="Rectangle 153"/>
                <p:cNvSpPr/>
                <p:nvPr/>
              </p:nvSpPr>
              <p:spPr>
                <a:xfrm>
                  <a:off x="609840" y="35564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09" name="Rectangle 154"/>
                <p:cNvSpPr/>
                <p:nvPr/>
              </p:nvSpPr>
              <p:spPr>
                <a:xfrm>
                  <a:off x="1176840" y="3570480"/>
                  <a:ext cx="13456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Progetto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10" name="Rectangle 161"/>
                <p:cNvSpPr/>
                <p:nvPr/>
              </p:nvSpPr>
              <p:spPr>
                <a:xfrm>
                  <a:off x="59256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1" name="Line 162"/>
                <p:cNvSpPr/>
                <p:nvPr/>
              </p:nvSpPr>
              <p:spPr>
                <a:xfrm>
                  <a:off x="59220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2" name="Rectangle 163"/>
                <p:cNvSpPr/>
                <p:nvPr/>
              </p:nvSpPr>
              <p:spPr>
                <a:xfrm>
                  <a:off x="59256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3" name="Line 164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4" name="Line 165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5" name="Rectangle 166"/>
                <p:cNvSpPr/>
                <p:nvPr/>
              </p:nvSpPr>
              <p:spPr>
                <a:xfrm>
                  <a:off x="59256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6" name="Line 167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7" name="Line 168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8" name="Rectangle 169"/>
                <p:cNvSpPr/>
                <p:nvPr/>
              </p:nvSpPr>
              <p:spPr>
                <a:xfrm>
                  <a:off x="609840" y="396432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19" name="Line 170"/>
                <p:cNvSpPr/>
                <p:nvPr/>
              </p:nvSpPr>
              <p:spPr>
                <a:xfrm>
                  <a:off x="60984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0" name="Rectangle 171"/>
                <p:cNvSpPr/>
                <p:nvPr/>
              </p:nvSpPr>
              <p:spPr>
                <a:xfrm>
                  <a:off x="308664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1" name="Line 172"/>
                <p:cNvSpPr/>
                <p:nvPr/>
              </p:nvSpPr>
              <p:spPr>
                <a:xfrm>
                  <a:off x="308628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2" name="Rectangle 173"/>
                <p:cNvSpPr/>
                <p:nvPr/>
              </p:nvSpPr>
              <p:spPr>
                <a:xfrm>
                  <a:off x="308664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3" name="Line 174"/>
                <p:cNvSpPr/>
                <p:nvPr/>
              </p:nvSpPr>
              <p:spPr>
                <a:xfrm>
                  <a:off x="308628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4" name="Line 175"/>
                <p:cNvSpPr/>
                <p:nvPr/>
              </p:nvSpPr>
              <p:spPr>
                <a:xfrm>
                  <a:off x="308628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25" name="Group 206"/>
              <p:cNvGrpSpPr/>
              <p:nvPr/>
            </p:nvGrpSpPr>
            <p:grpSpPr>
              <a:xfrm>
                <a:off x="592200" y="1482840"/>
                <a:ext cx="2511720" cy="2514240"/>
                <a:chOff x="592200" y="1482840"/>
                <a:chExt cx="2511720" cy="2514240"/>
              </a:xfrm>
            </p:grpSpPr>
            <p:sp>
              <p:nvSpPr>
                <p:cNvPr id="326" name="Rectangle 207"/>
                <p:cNvSpPr/>
                <p:nvPr/>
              </p:nvSpPr>
              <p:spPr>
                <a:xfrm>
                  <a:off x="609840" y="1502280"/>
                  <a:ext cx="2476080" cy="4093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7" name="Rectangle 208"/>
                <p:cNvSpPr/>
                <p:nvPr/>
              </p:nvSpPr>
              <p:spPr>
                <a:xfrm>
                  <a:off x="1080000" y="1506960"/>
                  <a:ext cx="15404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Concetto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28" name="Rectangle 209"/>
                <p:cNvSpPr/>
                <p:nvPr/>
              </p:nvSpPr>
              <p:spPr>
                <a:xfrm>
                  <a:off x="592560" y="148320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29" name="Line 210"/>
                <p:cNvSpPr/>
                <p:nvPr/>
              </p:nvSpPr>
              <p:spPr>
                <a:xfrm>
                  <a:off x="59220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0" name="Rectangle 211"/>
                <p:cNvSpPr/>
                <p:nvPr/>
              </p:nvSpPr>
              <p:spPr>
                <a:xfrm>
                  <a:off x="59256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1" name="Line 212"/>
                <p:cNvSpPr/>
                <p:nvPr/>
              </p:nvSpPr>
              <p:spPr>
                <a:xfrm>
                  <a:off x="59220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2" name="Line 213"/>
                <p:cNvSpPr/>
                <p:nvPr/>
              </p:nvSpPr>
              <p:spPr>
                <a:xfrm>
                  <a:off x="59220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3" name="Rectangle 214"/>
                <p:cNvSpPr/>
                <p:nvPr/>
              </p:nvSpPr>
              <p:spPr>
                <a:xfrm>
                  <a:off x="609840" y="148320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4" name="Line 215"/>
                <p:cNvSpPr/>
                <p:nvPr/>
              </p:nvSpPr>
              <p:spPr>
                <a:xfrm>
                  <a:off x="60984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5" name="Line 216"/>
                <p:cNvSpPr/>
                <p:nvPr/>
              </p:nvSpPr>
              <p:spPr>
                <a:xfrm>
                  <a:off x="3086280" y="150048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6" name="Rectangle 217"/>
                <p:cNvSpPr/>
                <p:nvPr/>
              </p:nvSpPr>
              <p:spPr>
                <a:xfrm>
                  <a:off x="308664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7" name="Line 218"/>
                <p:cNvSpPr/>
                <p:nvPr/>
              </p:nvSpPr>
              <p:spPr>
                <a:xfrm>
                  <a:off x="308628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8" name="Line 219"/>
                <p:cNvSpPr/>
                <p:nvPr/>
              </p:nvSpPr>
              <p:spPr>
                <a:xfrm>
                  <a:off x="308628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39" name="Rectangle 220"/>
                <p:cNvSpPr/>
                <p:nvPr/>
              </p:nvSpPr>
              <p:spPr>
                <a:xfrm>
                  <a:off x="59256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0" name="Line 221"/>
                <p:cNvSpPr/>
                <p:nvPr/>
              </p:nvSpPr>
              <p:spPr>
                <a:xfrm>
                  <a:off x="59220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1" name="Rectangle 222"/>
                <p:cNvSpPr/>
                <p:nvPr/>
              </p:nvSpPr>
              <p:spPr>
                <a:xfrm>
                  <a:off x="308664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2" name="Line 223"/>
                <p:cNvSpPr/>
                <p:nvPr/>
              </p:nvSpPr>
              <p:spPr>
                <a:xfrm>
                  <a:off x="308628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3" name="Rectangle 224"/>
                <p:cNvSpPr/>
                <p:nvPr/>
              </p:nvSpPr>
              <p:spPr>
                <a:xfrm>
                  <a:off x="609840" y="19292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4" name="Rectangle 225"/>
                <p:cNvSpPr/>
                <p:nvPr/>
              </p:nvSpPr>
              <p:spPr>
                <a:xfrm>
                  <a:off x="1067040" y="1945080"/>
                  <a:ext cx="156456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Impiegato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45" name="Rectangle 226"/>
                <p:cNvSpPr/>
                <p:nvPr/>
              </p:nvSpPr>
              <p:spPr>
                <a:xfrm>
                  <a:off x="59256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6" name="Line 227"/>
                <p:cNvSpPr/>
                <p:nvPr/>
              </p:nvSpPr>
              <p:spPr>
                <a:xfrm>
                  <a:off x="59220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7" name="Rectangle 228"/>
                <p:cNvSpPr/>
                <p:nvPr/>
              </p:nvSpPr>
              <p:spPr>
                <a:xfrm>
                  <a:off x="609840" y="191016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8" name="Line 229"/>
                <p:cNvSpPr/>
                <p:nvPr/>
              </p:nvSpPr>
              <p:spPr>
                <a:xfrm>
                  <a:off x="60984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49" name="Rectangle 230"/>
                <p:cNvSpPr/>
                <p:nvPr/>
              </p:nvSpPr>
              <p:spPr>
                <a:xfrm>
                  <a:off x="308664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0" name="Line 231"/>
                <p:cNvSpPr/>
                <p:nvPr/>
              </p:nvSpPr>
              <p:spPr>
                <a:xfrm>
                  <a:off x="308628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1" name="Rectangle 232"/>
                <p:cNvSpPr/>
                <p:nvPr/>
              </p:nvSpPr>
              <p:spPr>
                <a:xfrm>
                  <a:off x="59256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2" name="Line 233"/>
                <p:cNvSpPr/>
                <p:nvPr/>
              </p:nvSpPr>
              <p:spPr>
                <a:xfrm>
                  <a:off x="59220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3" name="Rectangle 234"/>
                <p:cNvSpPr/>
                <p:nvPr/>
              </p:nvSpPr>
              <p:spPr>
                <a:xfrm>
                  <a:off x="308664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4" name="Line 235"/>
                <p:cNvSpPr/>
                <p:nvPr/>
              </p:nvSpPr>
              <p:spPr>
                <a:xfrm>
                  <a:off x="308628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5" name="Rectangle 236"/>
                <p:cNvSpPr/>
                <p:nvPr/>
              </p:nvSpPr>
              <p:spPr>
                <a:xfrm>
                  <a:off x="609840" y="233568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6" name="Rectangle 237"/>
                <p:cNvSpPr/>
                <p:nvPr/>
              </p:nvSpPr>
              <p:spPr>
                <a:xfrm>
                  <a:off x="1088280" y="2349720"/>
                  <a:ext cx="15188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Afferenza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57" name="Rectangle 238"/>
                <p:cNvSpPr/>
                <p:nvPr/>
              </p:nvSpPr>
              <p:spPr>
                <a:xfrm>
                  <a:off x="59256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8" name="Line 239"/>
                <p:cNvSpPr/>
                <p:nvPr/>
              </p:nvSpPr>
              <p:spPr>
                <a:xfrm>
                  <a:off x="59220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59" name="Rectangle 240"/>
                <p:cNvSpPr/>
                <p:nvPr/>
              </p:nvSpPr>
              <p:spPr>
                <a:xfrm>
                  <a:off x="308664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0" name="Line 241"/>
                <p:cNvSpPr/>
                <p:nvPr/>
              </p:nvSpPr>
              <p:spPr>
                <a:xfrm>
                  <a:off x="308628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1" name="Rectangle 242"/>
                <p:cNvSpPr/>
                <p:nvPr/>
              </p:nvSpPr>
              <p:spPr>
                <a:xfrm>
                  <a:off x="609840" y="274212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2" name="Rectangle 243"/>
                <p:cNvSpPr/>
                <p:nvPr/>
              </p:nvSpPr>
              <p:spPr>
                <a:xfrm>
                  <a:off x="840960" y="2757960"/>
                  <a:ext cx="20188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Dipartimento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63" name="Rectangle 244"/>
                <p:cNvSpPr/>
                <p:nvPr/>
              </p:nvSpPr>
              <p:spPr>
                <a:xfrm>
                  <a:off x="59256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4" name="Line 245"/>
                <p:cNvSpPr/>
                <p:nvPr/>
              </p:nvSpPr>
              <p:spPr>
                <a:xfrm>
                  <a:off x="59220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5" name="Rectangle 246"/>
                <p:cNvSpPr/>
                <p:nvPr/>
              </p:nvSpPr>
              <p:spPr>
                <a:xfrm>
                  <a:off x="308664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6" name="Line 247"/>
                <p:cNvSpPr/>
                <p:nvPr/>
              </p:nvSpPr>
              <p:spPr>
                <a:xfrm>
                  <a:off x="308628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7" name="Rectangle 248"/>
                <p:cNvSpPr/>
                <p:nvPr/>
              </p:nvSpPr>
              <p:spPr>
                <a:xfrm>
                  <a:off x="609840" y="315000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68" name="Rectangle 249"/>
                <p:cNvSpPr/>
                <p:nvPr/>
              </p:nvSpPr>
              <p:spPr>
                <a:xfrm>
                  <a:off x="671760" y="3164400"/>
                  <a:ext cx="235692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Partecipazione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69" name="Rectangle 250"/>
                <p:cNvSpPr/>
                <p:nvPr/>
              </p:nvSpPr>
              <p:spPr>
                <a:xfrm>
                  <a:off x="59256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0" name="Line 251"/>
                <p:cNvSpPr/>
                <p:nvPr/>
              </p:nvSpPr>
              <p:spPr>
                <a:xfrm>
                  <a:off x="59220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1" name="Rectangle 252"/>
                <p:cNvSpPr/>
                <p:nvPr/>
              </p:nvSpPr>
              <p:spPr>
                <a:xfrm>
                  <a:off x="308664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2" name="Line 253"/>
                <p:cNvSpPr/>
                <p:nvPr/>
              </p:nvSpPr>
              <p:spPr>
                <a:xfrm>
                  <a:off x="308628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3" name="Rectangle 254"/>
                <p:cNvSpPr/>
                <p:nvPr/>
              </p:nvSpPr>
              <p:spPr>
                <a:xfrm>
                  <a:off x="609840" y="35564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4" name="Rectangle 255"/>
                <p:cNvSpPr/>
                <p:nvPr/>
              </p:nvSpPr>
              <p:spPr>
                <a:xfrm>
                  <a:off x="1176840" y="3570480"/>
                  <a:ext cx="13456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Progetto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75" name="Rectangle 256"/>
                <p:cNvSpPr/>
                <p:nvPr/>
              </p:nvSpPr>
              <p:spPr>
                <a:xfrm>
                  <a:off x="59256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6" name="Line 257"/>
                <p:cNvSpPr/>
                <p:nvPr/>
              </p:nvSpPr>
              <p:spPr>
                <a:xfrm>
                  <a:off x="59220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7" name="Rectangle 258"/>
                <p:cNvSpPr/>
                <p:nvPr/>
              </p:nvSpPr>
              <p:spPr>
                <a:xfrm>
                  <a:off x="59256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8" name="Line 259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79" name="Line 260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0" name="Rectangle 261"/>
                <p:cNvSpPr/>
                <p:nvPr/>
              </p:nvSpPr>
              <p:spPr>
                <a:xfrm>
                  <a:off x="59256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1" name="Line 262"/>
                <p:cNvSpPr/>
                <p:nvPr/>
              </p:nvSpPr>
              <p:spPr>
                <a:xfrm>
                  <a:off x="59220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2" name="Line 263"/>
                <p:cNvSpPr/>
                <p:nvPr/>
              </p:nvSpPr>
              <p:spPr>
                <a:xfrm>
                  <a:off x="59220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3" name="Rectangle 264"/>
                <p:cNvSpPr/>
                <p:nvPr/>
              </p:nvSpPr>
              <p:spPr>
                <a:xfrm>
                  <a:off x="609840" y="396432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4" name="Line 265"/>
                <p:cNvSpPr/>
                <p:nvPr/>
              </p:nvSpPr>
              <p:spPr>
                <a:xfrm>
                  <a:off x="60984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5" name="Rectangle 266"/>
                <p:cNvSpPr/>
                <p:nvPr/>
              </p:nvSpPr>
              <p:spPr>
                <a:xfrm>
                  <a:off x="308664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6" name="Line 267"/>
                <p:cNvSpPr/>
                <p:nvPr/>
              </p:nvSpPr>
              <p:spPr>
                <a:xfrm>
                  <a:off x="308628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7" name="Rectangle 268"/>
                <p:cNvSpPr/>
                <p:nvPr/>
              </p:nvSpPr>
              <p:spPr>
                <a:xfrm>
                  <a:off x="308664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8" name="Line 269"/>
                <p:cNvSpPr/>
                <p:nvPr/>
              </p:nvSpPr>
              <p:spPr>
                <a:xfrm>
                  <a:off x="308628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89" name="Line 270"/>
                <p:cNvSpPr/>
                <p:nvPr/>
              </p:nvSpPr>
              <p:spPr>
                <a:xfrm>
                  <a:off x="308628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90" name="Group 271"/>
              <p:cNvGrpSpPr/>
              <p:nvPr/>
            </p:nvGrpSpPr>
            <p:grpSpPr>
              <a:xfrm>
                <a:off x="595440" y="1482840"/>
                <a:ext cx="2511360" cy="2514240"/>
                <a:chOff x="595440" y="1482840"/>
                <a:chExt cx="2511360" cy="2514240"/>
              </a:xfrm>
            </p:grpSpPr>
            <p:sp>
              <p:nvSpPr>
                <p:cNvPr id="391" name="Rectangle 272"/>
                <p:cNvSpPr/>
                <p:nvPr/>
              </p:nvSpPr>
              <p:spPr>
                <a:xfrm>
                  <a:off x="613080" y="1502280"/>
                  <a:ext cx="2476080" cy="4093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2" name="Rectangle 273"/>
                <p:cNvSpPr/>
                <p:nvPr/>
              </p:nvSpPr>
              <p:spPr>
                <a:xfrm>
                  <a:off x="1083240" y="1506960"/>
                  <a:ext cx="15404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1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Concetto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93" name="Rectangle 274"/>
                <p:cNvSpPr/>
                <p:nvPr/>
              </p:nvSpPr>
              <p:spPr>
                <a:xfrm>
                  <a:off x="595800" y="148320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4" name="Line 275"/>
                <p:cNvSpPr/>
                <p:nvPr/>
              </p:nvSpPr>
              <p:spPr>
                <a:xfrm>
                  <a:off x="595440" y="148284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5" name="Rectangle 276"/>
                <p:cNvSpPr/>
                <p:nvPr/>
              </p:nvSpPr>
              <p:spPr>
                <a:xfrm>
                  <a:off x="59580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6" name="Line 277"/>
                <p:cNvSpPr/>
                <p:nvPr/>
              </p:nvSpPr>
              <p:spPr>
                <a:xfrm>
                  <a:off x="595440" y="1482840"/>
                  <a:ext cx="176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7" name="Line 278"/>
                <p:cNvSpPr/>
                <p:nvPr/>
              </p:nvSpPr>
              <p:spPr>
                <a:xfrm>
                  <a:off x="595440" y="1482840"/>
                  <a:ext cx="180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8" name="Rectangle 279"/>
                <p:cNvSpPr/>
                <p:nvPr/>
              </p:nvSpPr>
              <p:spPr>
                <a:xfrm>
                  <a:off x="613080" y="148320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399" name="Line 280"/>
                <p:cNvSpPr/>
                <p:nvPr/>
              </p:nvSpPr>
              <p:spPr>
                <a:xfrm>
                  <a:off x="613080" y="148284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0" name="Line 281"/>
                <p:cNvSpPr/>
                <p:nvPr/>
              </p:nvSpPr>
              <p:spPr>
                <a:xfrm>
                  <a:off x="3089520" y="1500480"/>
                  <a:ext cx="1728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1" name="Rectangle 282"/>
                <p:cNvSpPr/>
                <p:nvPr/>
              </p:nvSpPr>
              <p:spPr>
                <a:xfrm>
                  <a:off x="3089520" y="148320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2" name="Line 283"/>
                <p:cNvSpPr/>
                <p:nvPr/>
              </p:nvSpPr>
              <p:spPr>
                <a:xfrm>
                  <a:off x="3089520" y="1482840"/>
                  <a:ext cx="1728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3" name="Line 284"/>
                <p:cNvSpPr/>
                <p:nvPr/>
              </p:nvSpPr>
              <p:spPr>
                <a:xfrm>
                  <a:off x="3089520" y="1482840"/>
                  <a:ext cx="1440" cy="176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4" name="Rectangle 285"/>
                <p:cNvSpPr/>
                <p:nvPr/>
              </p:nvSpPr>
              <p:spPr>
                <a:xfrm>
                  <a:off x="59580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5" name="Line 286"/>
                <p:cNvSpPr/>
                <p:nvPr/>
              </p:nvSpPr>
              <p:spPr>
                <a:xfrm>
                  <a:off x="595440" y="1501920"/>
                  <a:ext cx="180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6" name="Rectangle 287"/>
                <p:cNvSpPr/>
                <p:nvPr/>
              </p:nvSpPr>
              <p:spPr>
                <a:xfrm>
                  <a:off x="3089520" y="150228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7" name="Line 288"/>
                <p:cNvSpPr/>
                <p:nvPr/>
              </p:nvSpPr>
              <p:spPr>
                <a:xfrm>
                  <a:off x="3089520" y="1501920"/>
                  <a:ext cx="1440" cy="4078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8" name="Rectangle 289"/>
                <p:cNvSpPr/>
                <p:nvPr/>
              </p:nvSpPr>
              <p:spPr>
                <a:xfrm>
                  <a:off x="613080" y="19292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09" name="Rectangle 290"/>
                <p:cNvSpPr/>
                <p:nvPr/>
              </p:nvSpPr>
              <p:spPr>
                <a:xfrm>
                  <a:off x="1070280" y="1945080"/>
                  <a:ext cx="156456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Impiegato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10" name="Rectangle 291"/>
                <p:cNvSpPr/>
                <p:nvPr/>
              </p:nvSpPr>
              <p:spPr>
                <a:xfrm>
                  <a:off x="59580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1" name="Line 292"/>
                <p:cNvSpPr/>
                <p:nvPr/>
              </p:nvSpPr>
              <p:spPr>
                <a:xfrm>
                  <a:off x="595440" y="1909800"/>
                  <a:ext cx="180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2" name="Rectangle 293"/>
                <p:cNvSpPr/>
                <p:nvPr/>
              </p:nvSpPr>
              <p:spPr>
                <a:xfrm>
                  <a:off x="613080" y="191016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3" name="Line 294"/>
                <p:cNvSpPr/>
                <p:nvPr/>
              </p:nvSpPr>
              <p:spPr>
                <a:xfrm>
                  <a:off x="613080" y="1909800"/>
                  <a:ext cx="2476440" cy="180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200" bIns="-432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4" name="Rectangle 295"/>
                <p:cNvSpPr/>
                <p:nvPr/>
              </p:nvSpPr>
              <p:spPr>
                <a:xfrm>
                  <a:off x="3089520" y="1910160"/>
                  <a:ext cx="17280" cy="187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5" name="Line 296"/>
                <p:cNvSpPr/>
                <p:nvPr/>
              </p:nvSpPr>
              <p:spPr>
                <a:xfrm>
                  <a:off x="3089520" y="1909800"/>
                  <a:ext cx="1440" cy="190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6" name="Rectangle 297"/>
                <p:cNvSpPr/>
                <p:nvPr/>
              </p:nvSpPr>
              <p:spPr>
                <a:xfrm>
                  <a:off x="59580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7" name="Line 298"/>
                <p:cNvSpPr/>
                <p:nvPr/>
              </p:nvSpPr>
              <p:spPr>
                <a:xfrm>
                  <a:off x="595440" y="192888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8" name="Rectangle 299"/>
                <p:cNvSpPr/>
                <p:nvPr/>
              </p:nvSpPr>
              <p:spPr>
                <a:xfrm>
                  <a:off x="3089520" y="192924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19" name="Line 300"/>
                <p:cNvSpPr/>
                <p:nvPr/>
              </p:nvSpPr>
              <p:spPr>
                <a:xfrm>
                  <a:off x="3089520" y="192888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0" name="Rectangle 301"/>
                <p:cNvSpPr/>
                <p:nvPr/>
              </p:nvSpPr>
              <p:spPr>
                <a:xfrm>
                  <a:off x="613080" y="233568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1" name="Rectangle 302"/>
                <p:cNvSpPr/>
                <p:nvPr/>
              </p:nvSpPr>
              <p:spPr>
                <a:xfrm>
                  <a:off x="1091520" y="2349720"/>
                  <a:ext cx="151884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Afferenza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22" name="Rectangle 303"/>
                <p:cNvSpPr/>
                <p:nvPr/>
              </p:nvSpPr>
              <p:spPr>
                <a:xfrm>
                  <a:off x="59580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3" name="Line 304"/>
                <p:cNvSpPr/>
                <p:nvPr/>
              </p:nvSpPr>
              <p:spPr>
                <a:xfrm>
                  <a:off x="595440" y="233532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4" name="Rectangle 305"/>
                <p:cNvSpPr/>
                <p:nvPr/>
              </p:nvSpPr>
              <p:spPr>
                <a:xfrm>
                  <a:off x="3089520" y="233568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5" name="Line 306"/>
                <p:cNvSpPr/>
                <p:nvPr/>
              </p:nvSpPr>
              <p:spPr>
                <a:xfrm>
                  <a:off x="3089520" y="233532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6" name="Rectangle 307"/>
                <p:cNvSpPr/>
                <p:nvPr/>
              </p:nvSpPr>
              <p:spPr>
                <a:xfrm>
                  <a:off x="613080" y="274212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7" name="Rectangle 308"/>
                <p:cNvSpPr/>
                <p:nvPr/>
              </p:nvSpPr>
              <p:spPr>
                <a:xfrm>
                  <a:off x="844200" y="2757960"/>
                  <a:ext cx="20188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Dipartimento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28" name="Rectangle 309"/>
                <p:cNvSpPr/>
                <p:nvPr/>
              </p:nvSpPr>
              <p:spPr>
                <a:xfrm>
                  <a:off x="59580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29" name="Line 310"/>
                <p:cNvSpPr/>
                <p:nvPr/>
              </p:nvSpPr>
              <p:spPr>
                <a:xfrm>
                  <a:off x="595440" y="274176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0" name="Rectangle 311"/>
                <p:cNvSpPr/>
                <p:nvPr/>
              </p:nvSpPr>
              <p:spPr>
                <a:xfrm>
                  <a:off x="3089520" y="274212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1" name="Line 312"/>
                <p:cNvSpPr/>
                <p:nvPr/>
              </p:nvSpPr>
              <p:spPr>
                <a:xfrm>
                  <a:off x="3089520" y="274176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2" name="Rectangle 313"/>
                <p:cNvSpPr/>
                <p:nvPr/>
              </p:nvSpPr>
              <p:spPr>
                <a:xfrm>
                  <a:off x="613080" y="3150000"/>
                  <a:ext cx="2476080" cy="40608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3" name="Rectangle 314"/>
                <p:cNvSpPr/>
                <p:nvPr/>
              </p:nvSpPr>
              <p:spPr>
                <a:xfrm>
                  <a:off x="675000" y="3164400"/>
                  <a:ext cx="235692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Partecipazione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34" name="Rectangle 315"/>
                <p:cNvSpPr/>
                <p:nvPr/>
              </p:nvSpPr>
              <p:spPr>
                <a:xfrm>
                  <a:off x="59580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5" name="Line 316"/>
                <p:cNvSpPr/>
                <p:nvPr/>
              </p:nvSpPr>
              <p:spPr>
                <a:xfrm>
                  <a:off x="595440" y="3149640"/>
                  <a:ext cx="180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6" name="Rectangle 317"/>
                <p:cNvSpPr/>
                <p:nvPr/>
              </p:nvSpPr>
              <p:spPr>
                <a:xfrm>
                  <a:off x="3089520" y="3150000"/>
                  <a:ext cx="17280" cy="4060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7" name="Line 318"/>
                <p:cNvSpPr/>
                <p:nvPr/>
              </p:nvSpPr>
              <p:spPr>
                <a:xfrm>
                  <a:off x="3089520" y="3149640"/>
                  <a:ext cx="1440" cy="406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8" name="Rectangle 319"/>
                <p:cNvSpPr/>
                <p:nvPr/>
              </p:nvSpPr>
              <p:spPr>
                <a:xfrm>
                  <a:off x="613080" y="3556440"/>
                  <a:ext cx="2476080" cy="407520"/>
                </a:xfrm>
                <a:prstGeom prst="rect">
                  <a:avLst/>
                </a:prstGeom>
                <a:solidFill>
                  <a:srgbClr val="dfdfd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39" name="Rectangle 320"/>
                <p:cNvSpPr/>
                <p:nvPr/>
              </p:nvSpPr>
              <p:spPr>
                <a:xfrm>
                  <a:off x="1179720" y="3570480"/>
                  <a:ext cx="1345680" cy="426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r>
                    <a:rPr b="0" lang="en-GB" sz="2800" spc="-1" strike="noStrike">
                      <a:solidFill>
                        <a:srgbClr val="000080"/>
                      </a:solidFill>
                      <a:latin typeface="Arial"/>
                    </a:rPr>
                    <a:t>Progetto</a:t>
                  </a:r>
                  <a:endParaRPr b="0" lang="it-IT" sz="2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440" name="Rectangle 321"/>
                <p:cNvSpPr/>
                <p:nvPr/>
              </p:nvSpPr>
              <p:spPr>
                <a:xfrm>
                  <a:off x="59580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1" name="Line 322"/>
                <p:cNvSpPr/>
                <p:nvPr/>
              </p:nvSpPr>
              <p:spPr>
                <a:xfrm>
                  <a:off x="595440" y="3556080"/>
                  <a:ext cx="180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2" name="Rectangle 323"/>
                <p:cNvSpPr/>
                <p:nvPr/>
              </p:nvSpPr>
              <p:spPr>
                <a:xfrm>
                  <a:off x="59580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3" name="Line 324"/>
                <p:cNvSpPr/>
                <p:nvPr/>
              </p:nvSpPr>
              <p:spPr>
                <a:xfrm>
                  <a:off x="59544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4" name="Line 325"/>
                <p:cNvSpPr/>
                <p:nvPr/>
              </p:nvSpPr>
              <p:spPr>
                <a:xfrm>
                  <a:off x="59544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5" name="Rectangle 326"/>
                <p:cNvSpPr/>
                <p:nvPr/>
              </p:nvSpPr>
              <p:spPr>
                <a:xfrm>
                  <a:off x="59580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6" name="Line 327"/>
                <p:cNvSpPr/>
                <p:nvPr/>
              </p:nvSpPr>
              <p:spPr>
                <a:xfrm>
                  <a:off x="595440" y="3964320"/>
                  <a:ext cx="176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7" name="Line 328"/>
                <p:cNvSpPr/>
                <p:nvPr/>
              </p:nvSpPr>
              <p:spPr>
                <a:xfrm>
                  <a:off x="595440" y="3964320"/>
                  <a:ext cx="180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8" name="Rectangle 329"/>
                <p:cNvSpPr/>
                <p:nvPr/>
              </p:nvSpPr>
              <p:spPr>
                <a:xfrm>
                  <a:off x="613080" y="3964320"/>
                  <a:ext cx="24760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49" name="Line 330"/>
                <p:cNvSpPr/>
                <p:nvPr/>
              </p:nvSpPr>
              <p:spPr>
                <a:xfrm>
                  <a:off x="613080" y="3964320"/>
                  <a:ext cx="247644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50" name="Rectangle 331"/>
                <p:cNvSpPr/>
                <p:nvPr/>
              </p:nvSpPr>
              <p:spPr>
                <a:xfrm>
                  <a:off x="3089520" y="3556440"/>
                  <a:ext cx="17280" cy="40752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51" name="Line 332"/>
                <p:cNvSpPr/>
                <p:nvPr/>
              </p:nvSpPr>
              <p:spPr>
                <a:xfrm>
                  <a:off x="3089520" y="3556080"/>
                  <a:ext cx="1440" cy="4082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52" name="Rectangle 333"/>
                <p:cNvSpPr/>
                <p:nvPr/>
              </p:nvSpPr>
              <p:spPr>
                <a:xfrm>
                  <a:off x="3089520" y="3964320"/>
                  <a:ext cx="17280" cy="1728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360" bIns="-27360" anchor="t">
                  <a:noAutofit/>
                </a:bodyPr>
                <a:p>
                  <a:pPr>
                    <a:lnSpc>
                      <a:spcPct val="100000"/>
                    </a:lnSpc>
                  </a:pPr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53" name="Line 334"/>
                <p:cNvSpPr/>
                <p:nvPr/>
              </p:nvSpPr>
              <p:spPr>
                <a:xfrm>
                  <a:off x="3089520" y="3964320"/>
                  <a:ext cx="17280" cy="144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  <p:sp>
              <p:nvSpPr>
                <p:cNvPr id="454" name="Line 335"/>
                <p:cNvSpPr/>
                <p:nvPr/>
              </p:nvSpPr>
              <p:spPr>
                <a:xfrm>
                  <a:off x="3089520" y="3964320"/>
                  <a:ext cx="1440" cy="17280"/>
                </a:xfrm>
                <a:prstGeom prst="line">
                  <a:avLst/>
                </a:prstGeom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1" lang="en-GB" sz="2400" spc="-1" strike="noStrike">
                    <a:solidFill>
                      <a:schemeClr val="accent1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455" name="Line 339"/>
            <p:cNvSpPr/>
            <p:nvPr/>
          </p:nvSpPr>
          <p:spPr>
            <a:xfrm>
              <a:off x="5316840" y="1482840"/>
              <a:ext cx="360" cy="2438640"/>
            </a:xfrm>
            <a:prstGeom prst="line">
              <a:avLst/>
            </a:prstGeom>
            <a:ln w="9525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456" name=""/>
          <p:cNvSpPr/>
          <p:nvPr/>
        </p:nvSpPr>
        <p:spPr>
          <a:xfrm flipH="1" flipV="1">
            <a:off x="8167680" y="3421080"/>
            <a:ext cx="785880" cy="7920"/>
          </a:xfrm>
          <a:prstGeom prst="line">
            <a:avLst/>
          </a:prstGeom>
          <a:ln w="144000">
            <a:solidFill>
              <a:srgbClr val="3465a4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"/>
          <p:cNvSpPr txBox="1"/>
          <p:nvPr/>
        </p:nvSpPr>
        <p:spPr>
          <a:xfrm>
            <a:off x="9072720" y="3024000"/>
            <a:ext cx="3119400" cy="96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è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"/>
          <p:cNvSpPr txBox="1"/>
          <p:nvPr/>
        </p:nvSpPr>
        <p:spPr>
          <a:xfrm>
            <a:off x="714600" y="4365720"/>
            <a:ext cx="11215440" cy="111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è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ll’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.”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1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714600" y="5357520"/>
            <a:ext cx="10985400" cy="88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Attenzione: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supponiamo, da qui in avanti, che una Lettura costi 1 unità di costo (i.e. un accesso) e che una Scrittura costi 2 unità di costo (i.e. 2 accessi).</a:t>
            </a:r>
            <a:endParaRPr b="1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Attività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della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ristrutt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urazion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Analisi delle ridondanze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Eliminazione delle generalizzazioni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Partizionamento/accorpamento di entità e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Scelta degli identificatori primari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Una ridondanza in uno schema E-R è una informazione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significativa ma derivabile da altre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Pericolo di mantenere l’integrità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in questa fase si decide se eliminare le ridondanze eventualmente 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presenti o mantenerle</a:t>
            </a:r>
            <a:r>
              <a:rPr b="0" lang="en-US" sz="2800" spc="-1" strike="noStrike">
                <a:solidFill>
                  <a:schemeClr val="accent2"/>
                </a:solidFill>
                <a:latin typeface="Arial"/>
              </a:rPr>
              <a:t> (o anche di introdurne di nuove)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550800" y="14292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Vantaggi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semplificazione delle interrogazioni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Svantaggi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appesantimento degli aggiornamenti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maggiore occupazione di spazio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integrità dei dati: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ci vogliono delle operazioni aggiuntive per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mantenere il dato derivato aggiornato.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Rectangle 3"/>
          <p:cNvSpPr/>
          <p:nvPr/>
        </p:nvSpPr>
        <p:spPr>
          <a:xfrm>
            <a:off x="1936800" y="1008000"/>
            <a:ext cx="25142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en-US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325800" y="5397840"/>
            <a:ext cx="11588760" cy="70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ll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ri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ll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/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ri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i="1" lang="it-IT" sz="2500" spc="-1" strike="noStrike">
                <a:solidFill>
                  <a:srgbClr val="000000"/>
                </a:solidFill>
                <a:latin typeface="Arial"/>
              </a:rPr>
              <a:t>”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?</a:t>
            </a:r>
            <a:endParaRPr b="0" lang="it-IT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Forme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ridonda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nza in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uno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schema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E-R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attributi derivabili: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da altri attributi della stessa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entità (o relazioni)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da attributi di altre entità (o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relazioni),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di solito tramite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funzioni aggregative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da operazioni di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conteggio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di occorrenze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.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relazioni derivabili dalla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composizione di altre (più in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generale: cicli di relazioni)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17520" y="907920"/>
            <a:ext cx="1045800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Attrib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uto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deriva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bile da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attribu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ti della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stessa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entità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71" name="Line 5"/>
          <p:cNvSpPr/>
          <p:nvPr/>
        </p:nvSpPr>
        <p:spPr>
          <a:xfrm flipH="1">
            <a:off x="5813280" y="3692520"/>
            <a:ext cx="79380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72" name="Oval 6"/>
          <p:cNvSpPr/>
          <p:nvPr/>
        </p:nvSpPr>
        <p:spPr>
          <a:xfrm rot="5400000">
            <a:off x="6594840" y="3554280"/>
            <a:ext cx="264600" cy="264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473" name="Group 7"/>
          <p:cNvGrpSpPr/>
          <p:nvPr/>
        </p:nvGrpSpPr>
        <p:grpSpPr>
          <a:xfrm>
            <a:off x="5769000" y="2057400"/>
            <a:ext cx="3313800" cy="1273680"/>
            <a:chOff x="5769000" y="2057400"/>
            <a:chExt cx="3313800" cy="1273680"/>
          </a:xfrm>
        </p:grpSpPr>
        <p:grpSp>
          <p:nvGrpSpPr>
            <p:cNvPr id="474" name="Group 8"/>
            <p:cNvGrpSpPr/>
            <p:nvPr/>
          </p:nvGrpSpPr>
          <p:grpSpPr>
            <a:xfrm>
              <a:off x="5769000" y="2541600"/>
              <a:ext cx="875520" cy="789480"/>
              <a:chOff x="5769000" y="2541600"/>
              <a:chExt cx="875520" cy="789480"/>
            </a:xfrm>
          </p:grpSpPr>
          <p:sp>
            <p:nvSpPr>
              <p:cNvPr id="475" name="Line 9"/>
              <p:cNvSpPr/>
              <p:nvPr/>
            </p:nvSpPr>
            <p:spPr>
              <a:xfrm flipH="1">
                <a:off x="5769000" y="2811960"/>
                <a:ext cx="600840" cy="519120"/>
              </a:xfrm>
              <a:prstGeom prst="line">
                <a:avLst/>
              </a:prstGeom>
              <a:ln w="2857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476" name="Oval 10"/>
              <p:cNvSpPr/>
              <p:nvPr/>
            </p:nvSpPr>
            <p:spPr>
              <a:xfrm rot="2951400">
                <a:off x="6325560" y="2595960"/>
                <a:ext cx="264600" cy="264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477" name="Text Box 11"/>
            <p:cNvSpPr/>
            <p:nvPr/>
          </p:nvSpPr>
          <p:spPr>
            <a:xfrm>
              <a:off x="6612840" y="2057400"/>
              <a:ext cx="246996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Importo netto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78" name="Text Box 12"/>
          <p:cNvSpPr/>
          <p:nvPr/>
        </p:nvSpPr>
        <p:spPr>
          <a:xfrm>
            <a:off x="6924960" y="3435480"/>
            <a:ext cx="746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IVA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9" name="Group 13"/>
          <p:cNvGrpSpPr/>
          <p:nvPr/>
        </p:nvGrpSpPr>
        <p:grpSpPr>
          <a:xfrm>
            <a:off x="5738760" y="3953880"/>
            <a:ext cx="3347280" cy="1155240"/>
            <a:chOff x="5738760" y="3953880"/>
            <a:chExt cx="3347280" cy="1155240"/>
          </a:xfrm>
        </p:grpSpPr>
        <p:grpSp>
          <p:nvGrpSpPr>
            <p:cNvPr id="480" name="Group 14"/>
            <p:cNvGrpSpPr/>
            <p:nvPr/>
          </p:nvGrpSpPr>
          <p:grpSpPr>
            <a:xfrm>
              <a:off x="5738760" y="3953880"/>
              <a:ext cx="875520" cy="788760"/>
              <a:chOff x="5738760" y="3953880"/>
              <a:chExt cx="875520" cy="788760"/>
            </a:xfrm>
          </p:grpSpPr>
          <p:sp>
            <p:nvSpPr>
              <p:cNvPr id="481" name="Line 15"/>
              <p:cNvSpPr/>
              <p:nvPr/>
            </p:nvSpPr>
            <p:spPr>
              <a:xfrm flipH="1" flipV="1">
                <a:off x="5738760" y="3953880"/>
                <a:ext cx="600840" cy="518760"/>
              </a:xfrm>
              <a:prstGeom prst="line">
                <a:avLst/>
              </a:prstGeom>
              <a:ln w="2857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482" name="Oval 16"/>
              <p:cNvSpPr/>
              <p:nvPr/>
            </p:nvSpPr>
            <p:spPr>
              <a:xfrm flipV="1" rot="18648600">
                <a:off x="6295320" y="4424040"/>
                <a:ext cx="264600" cy="264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483" name="Text Box 17"/>
            <p:cNvSpPr/>
            <p:nvPr/>
          </p:nvSpPr>
          <p:spPr>
            <a:xfrm>
              <a:off x="6597720" y="4592520"/>
              <a:ext cx="24883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Importo lordo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84" name="Rectangle 4"/>
          <p:cNvSpPr/>
          <p:nvPr/>
        </p:nvSpPr>
        <p:spPr>
          <a:xfrm>
            <a:off x="2971800" y="3068640"/>
            <a:ext cx="2819160" cy="11458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Fattura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Attribut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derivabi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le da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altra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entità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(funzion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aggrega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tive)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86" name="Line 1029"/>
          <p:cNvSpPr/>
          <p:nvPr/>
        </p:nvSpPr>
        <p:spPr>
          <a:xfrm>
            <a:off x="3382920" y="2819160"/>
            <a:ext cx="360" cy="68580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87" name="Oval 1030"/>
          <p:cNvSpPr/>
          <p:nvPr/>
        </p:nvSpPr>
        <p:spPr>
          <a:xfrm>
            <a:off x="3263760" y="260028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88" name="Text Box 1031"/>
          <p:cNvSpPr/>
          <p:nvPr/>
        </p:nvSpPr>
        <p:spPr>
          <a:xfrm>
            <a:off x="2123640" y="2057400"/>
            <a:ext cx="2550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Importo totale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Line 1033"/>
          <p:cNvSpPr/>
          <p:nvPr/>
        </p:nvSpPr>
        <p:spPr>
          <a:xfrm>
            <a:off x="4267080" y="396216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90" name="Rectangle 1036"/>
          <p:cNvSpPr/>
          <p:nvPr/>
        </p:nvSpPr>
        <p:spPr>
          <a:xfrm>
            <a:off x="2133720" y="342900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Acquisto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Rectangle 1037"/>
          <p:cNvSpPr/>
          <p:nvPr/>
        </p:nvSpPr>
        <p:spPr>
          <a:xfrm>
            <a:off x="7848720" y="342900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Prodotto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2" name="Group 1038"/>
          <p:cNvGrpSpPr/>
          <p:nvPr/>
        </p:nvGrpSpPr>
        <p:grpSpPr>
          <a:xfrm>
            <a:off x="8991720" y="2590920"/>
            <a:ext cx="228240" cy="904680"/>
            <a:chOff x="8991720" y="2590920"/>
            <a:chExt cx="228240" cy="904680"/>
          </a:xfrm>
        </p:grpSpPr>
        <p:sp>
          <p:nvSpPr>
            <p:cNvPr id="493" name="Line 1039"/>
            <p:cNvSpPr/>
            <p:nvPr/>
          </p:nvSpPr>
          <p:spPr>
            <a:xfrm>
              <a:off x="9110520" y="280980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494" name="Oval 1040"/>
            <p:cNvSpPr/>
            <p:nvPr/>
          </p:nvSpPr>
          <p:spPr>
            <a:xfrm>
              <a:off x="8991720" y="25909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495" name="Text Box 1041"/>
          <p:cNvSpPr/>
          <p:nvPr/>
        </p:nvSpPr>
        <p:spPr>
          <a:xfrm>
            <a:off x="8535960" y="2057400"/>
            <a:ext cx="1326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Prezzo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Text Box 1042"/>
          <p:cNvSpPr/>
          <p:nvPr/>
        </p:nvSpPr>
        <p:spPr>
          <a:xfrm>
            <a:off x="4745160" y="2979360"/>
            <a:ext cx="972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(1,N)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Text Box 1043"/>
          <p:cNvSpPr/>
          <p:nvPr/>
        </p:nvSpPr>
        <p:spPr>
          <a:xfrm>
            <a:off x="6816960" y="3039480"/>
            <a:ext cx="9720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(0,N)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8" name="Group 1045"/>
          <p:cNvGrpSpPr/>
          <p:nvPr/>
        </p:nvGrpSpPr>
        <p:grpSpPr>
          <a:xfrm>
            <a:off x="6172200" y="2514600"/>
            <a:ext cx="228240" cy="904680"/>
            <a:chOff x="6172200" y="2514600"/>
            <a:chExt cx="228240" cy="904680"/>
          </a:xfrm>
        </p:grpSpPr>
        <p:sp>
          <p:nvSpPr>
            <p:cNvPr id="499" name="Line 1046"/>
            <p:cNvSpPr/>
            <p:nvPr/>
          </p:nvSpPr>
          <p:spPr>
            <a:xfrm>
              <a:off x="6291000" y="273348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00" name="Oval 1047"/>
            <p:cNvSpPr/>
            <p:nvPr/>
          </p:nvSpPr>
          <p:spPr>
            <a:xfrm>
              <a:off x="6172200" y="251460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501" name="Text Box 1048"/>
          <p:cNvSpPr/>
          <p:nvPr/>
        </p:nvSpPr>
        <p:spPr>
          <a:xfrm>
            <a:off x="5717520" y="198108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Quantità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AutoShape 1035"/>
          <p:cNvSpPr/>
          <p:nvPr/>
        </p:nvSpPr>
        <p:spPr>
          <a:xfrm>
            <a:off x="4800600" y="3276720"/>
            <a:ext cx="2895120" cy="1371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Composizione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"/>
          <p:cNvSpPr txBox="1"/>
          <p:nvPr/>
        </p:nvSpPr>
        <p:spPr>
          <a:xfrm>
            <a:off x="372960" y="5024160"/>
            <a:ext cx="11414160" cy="119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’i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ll’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ò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”,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ll’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ll’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”,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è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3074"/>
          <p:cNvGrpSpPr/>
          <p:nvPr/>
        </p:nvGrpSpPr>
        <p:grpSpPr>
          <a:xfrm>
            <a:off x="5288040" y="4188240"/>
            <a:ext cx="2620440" cy="1752480"/>
            <a:chOff x="5288040" y="4188240"/>
            <a:chExt cx="2620440" cy="1752480"/>
          </a:xfrm>
        </p:grpSpPr>
        <p:sp>
          <p:nvSpPr>
            <p:cNvPr id="102" name="Rectangle 3075"/>
            <p:cNvSpPr/>
            <p:nvPr/>
          </p:nvSpPr>
          <p:spPr>
            <a:xfrm>
              <a:off x="5288040" y="4693320"/>
              <a:ext cx="2620440" cy="1247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5f39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3" name="Rectangle 3076"/>
            <p:cNvSpPr/>
            <p:nvPr/>
          </p:nvSpPr>
          <p:spPr>
            <a:xfrm>
              <a:off x="5445000" y="4909320"/>
              <a:ext cx="2351160" cy="8542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5f39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Progettazione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fisica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Line 3077"/>
            <p:cNvSpPr/>
            <p:nvPr/>
          </p:nvSpPr>
          <p:spPr>
            <a:xfrm flipH="1">
              <a:off x="5564160" y="4188240"/>
              <a:ext cx="4680" cy="51912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05" name="Text Box 3078"/>
          <p:cNvSpPr/>
          <p:nvPr/>
        </p:nvSpPr>
        <p:spPr>
          <a:xfrm>
            <a:off x="4393080" y="2220120"/>
            <a:ext cx="38646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pc="-1" strike="noStrike">
                <a:solidFill>
                  <a:schemeClr val="dk1"/>
                </a:solidFill>
                <a:latin typeface="Arial"/>
              </a:rPr>
              <a:t>Schema concettuale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 Box 3079"/>
          <p:cNvSpPr/>
          <p:nvPr/>
        </p:nvSpPr>
        <p:spPr>
          <a:xfrm>
            <a:off x="3810600" y="376920"/>
            <a:ext cx="496044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pc="-1" strike="noStrike">
                <a:solidFill>
                  <a:schemeClr val="dk1"/>
                </a:solidFill>
                <a:latin typeface="Arial"/>
              </a:rPr>
              <a:t>Requisiti della base di dati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7" name="Group 3097"/>
          <p:cNvGrpSpPr/>
          <p:nvPr/>
        </p:nvGrpSpPr>
        <p:grpSpPr>
          <a:xfrm>
            <a:off x="3762360" y="2929680"/>
            <a:ext cx="2620440" cy="1247400"/>
            <a:chOff x="3762360" y="2929680"/>
            <a:chExt cx="2620440" cy="1247400"/>
          </a:xfrm>
        </p:grpSpPr>
        <p:sp>
          <p:nvSpPr>
            <p:cNvPr id="108" name="Rectangle 3085"/>
            <p:cNvSpPr/>
            <p:nvPr/>
          </p:nvSpPr>
          <p:spPr>
            <a:xfrm>
              <a:off x="3762360" y="2929680"/>
              <a:ext cx="2620440" cy="1247400"/>
            </a:xfrm>
            <a:prstGeom prst="rect">
              <a:avLst/>
            </a:prstGeom>
            <a:solidFill>
              <a:srgbClr val="33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9" name="Rectangle 3086"/>
            <p:cNvSpPr/>
            <p:nvPr/>
          </p:nvSpPr>
          <p:spPr>
            <a:xfrm>
              <a:off x="3919320" y="3145680"/>
              <a:ext cx="2351160" cy="853560"/>
            </a:xfrm>
            <a:prstGeom prst="rect">
              <a:avLst/>
            </a:prstGeom>
            <a:solidFill>
              <a:srgbClr val="336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Progettazione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logica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0" name="Line 3087"/>
          <p:cNvSpPr/>
          <p:nvPr/>
        </p:nvSpPr>
        <p:spPr>
          <a:xfrm>
            <a:off x="4039920" y="2283480"/>
            <a:ext cx="7920" cy="649080"/>
          </a:xfrm>
          <a:prstGeom prst="line">
            <a:avLst/>
          </a:prstGeom>
          <a:ln w="28575">
            <a:solidFill>
              <a:srgbClr val="f5f39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1" name="Text Box 3088"/>
          <p:cNvSpPr/>
          <p:nvPr/>
        </p:nvSpPr>
        <p:spPr>
          <a:xfrm>
            <a:off x="5927760" y="4141080"/>
            <a:ext cx="28695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3000" spc="-1" strike="noStrike">
                <a:solidFill>
                  <a:schemeClr val="dk1"/>
                </a:solidFill>
                <a:latin typeface="Arial"/>
              </a:rPr>
              <a:t>Schema logico</a:t>
            </a:r>
            <a:endParaRPr b="0" lang="it-IT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Group 3089"/>
          <p:cNvGrpSpPr/>
          <p:nvPr/>
        </p:nvGrpSpPr>
        <p:grpSpPr>
          <a:xfrm>
            <a:off x="6500520" y="5907600"/>
            <a:ext cx="3105000" cy="615240"/>
            <a:chOff x="6500520" y="5907600"/>
            <a:chExt cx="3105000" cy="615240"/>
          </a:xfrm>
        </p:grpSpPr>
        <p:sp>
          <p:nvSpPr>
            <p:cNvPr id="113" name="Line 3090"/>
            <p:cNvSpPr/>
            <p:nvPr/>
          </p:nvSpPr>
          <p:spPr>
            <a:xfrm flipH="1">
              <a:off x="6500520" y="5907600"/>
              <a:ext cx="5040" cy="51912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4" name="Text Box 3091"/>
            <p:cNvSpPr/>
            <p:nvPr/>
          </p:nvSpPr>
          <p:spPr>
            <a:xfrm>
              <a:off x="6864120" y="5976000"/>
              <a:ext cx="2741400" cy="54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3000" spc="-1" strike="noStrike">
                  <a:solidFill>
                    <a:schemeClr val="dk1"/>
                  </a:solidFill>
                  <a:latin typeface="Arial"/>
                </a:rPr>
                <a:t>Schema fisico</a:t>
              </a:r>
              <a:endParaRPr b="0" lang="it-IT" sz="3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5" name="Rectangle 3081"/>
          <p:cNvSpPr/>
          <p:nvPr/>
        </p:nvSpPr>
        <p:spPr>
          <a:xfrm>
            <a:off x="2398680" y="1018440"/>
            <a:ext cx="2620440" cy="12474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6" name="Rectangle 3082"/>
          <p:cNvSpPr/>
          <p:nvPr/>
        </p:nvSpPr>
        <p:spPr>
          <a:xfrm>
            <a:off x="2555280" y="1234080"/>
            <a:ext cx="2351160" cy="8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Progettazione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concettuale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Line 3095"/>
          <p:cNvSpPr/>
          <p:nvPr/>
        </p:nvSpPr>
        <p:spPr>
          <a:xfrm>
            <a:off x="3719160" y="362520"/>
            <a:ext cx="8280" cy="649080"/>
          </a:xfrm>
          <a:prstGeom prst="line">
            <a:avLst/>
          </a:prstGeom>
          <a:ln w="28575">
            <a:solidFill>
              <a:srgbClr val="f5f39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p:transition spd="med"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Line 4"/>
          <p:cNvSpPr/>
          <p:nvPr/>
        </p:nvSpPr>
        <p:spPr>
          <a:xfrm>
            <a:off x="4032000" y="386064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05" name="AutoShape 5"/>
          <p:cNvSpPr/>
          <p:nvPr/>
        </p:nvSpPr>
        <p:spPr>
          <a:xfrm>
            <a:off x="4718160" y="3174840"/>
            <a:ext cx="2590560" cy="1371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Residenza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Rectangle 6"/>
          <p:cNvSpPr/>
          <p:nvPr/>
        </p:nvSpPr>
        <p:spPr>
          <a:xfrm>
            <a:off x="1898640" y="332748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Persona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7" name="Group 8"/>
          <p:cNvGrpSpPr/>
          <p:nvPr/>
        </p:nvGrpSpPr>
        <p:grpSpPr>
          <a:xfrm>
            <a:off x="8756640" y="2489040"/>
            <a:ext cx="228240" cy="904680"/>
            <a:chOff x="8756640" y="2489040"/>
            <a:chExt cx="228240" cy="904680"/>
          </a:xfrm>
        </p:grpSpPr>
        <p:sp>
          <p:nvSpPr>
            <p:cNvPr id="508" name="Line 9"/>
            <p:cNvSpPr/>
            <p:nvPr/>
          </p:nvSpPr>
          <p:spPr>
            <a:xfrm>
              <a:off x="8875440" y="270792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09" name="Oval 10"/>
            <p:cNvSpPr/>
            <p:nvPr/>
          </p:nvSpPr>
          <p:spPr>
            <a:xfrm>
              <a:off x="8756640" y="248904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510" name="Text Box 11"/>
          <p:cNvSpPr/>
          <p:nvPr/>
        </p:nvSpPr>
        <p:spPr>
          <a:xfrm>
            <a:off x="7299720" y="1955880"/>
            <a:ext cx="2886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Numero abitanti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Rectangle 7"/>
          <p:cNvSpPr/>
          <p:nvPr/>
        </p:nvSpPr>
        <p:spPr>
          <a:xfrm>
            <a:off x="7613640" y="332748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Città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Rectangle 52"/>
          <p:cNvSpPr txBox="1"/>
          <p:nvPr/>
        </p:nvSpPr>
        <p:spPr>
          <a:xfrm>
            <a:off x="1416240" y="96444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Attribut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derivabi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le da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altra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entità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(operazi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oni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contegg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io)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13" name="Text Box 40"/>
          <p:cNvSpPr/>
          <p:nvPr/>
        </p:nvSpPr>
        <p:spPr>
          <a:xfrm>
            <a:off x="4336560" y="3063600"/>
            <a:ext cx="912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Text Box 42"/>
          <p:cNvSpPr/>
          <p:nvPr/>
        </p:nvSpPr>
        <p:spPr>
          <a:xfrm>
            <a:off x="6643080" y="3071520"/>
            <a:ext cx="970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1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roup 21"/>
          <p:cNvGrpSpPr/>
          <p:nvPr/>
        </p:nvGrpSpPr>
        <p:grpSpPr>
          <a:xfrm>
            <a:off x="5001840" y="655560"/>
            <a:ext cx="5162400" cy="5559120"/>
            <a:chOff x="5001840" y="655560"/>
            <a:chExt cx="5162400" cy="5559120"/>
          </a:xfrm>
        </p:grpSpPr>
        <p:grpSp>
          <p:nvGrpSpPr>
            <p:cNvPr id="516" name="Group 2"/>
            <p:cNvGrpSpPr/>
            <p:nvPr/>
          </p:nvGrpSpPr>
          <p:grpSpPr>
            <a:xfrm>
              <a:off x="5001840" y="655560"/>
              <a:ext cx="2841840" cy="5559120"/>
              <a:chOff x="5001840" y="655560"/>
              <a:chExt cx="2841840" cy="5559120"/>
            </a:xfrm>
          </p:grpSpPr>
          <p:sp>
            <p:nvSpPr>
              <p:cNvPr id="517" name="Line 3"/>
              <p:cNvSpPr/>
              <p:nvPr/>
            </p:nvSpPr>
            <p:spPr>
              <a:xfrm>
                <a:off x="6514920" y="1371600"/>
                <a:ext cx="360" cy="1828800"/>
              </a:xfrm>
              <a:prstGeom prst="line">
                <a:avLst/>
              </a:prstGeom>
              <a:ln w="38100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518" name="Rectangle 4"/>
              <p:cNvSpPr/>
              <p:nvPr/>
            </p:nvSpPr>
            <p:spPr>
              <a:xfrm>
                <a:off x="5370480" y="2971800"/>
                <a:ext cx="2301480" cy="8186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pc="-1" strike="noStrike">
                    <a:solidFill>
                      <a:schemeClr val="dk1"/>
                    </a:solidFill>
                    <a:latin typeface="Arial"/>
                  </a:rPr>
                  <a:t>Corso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9" name="Rectangle 5"/>
              <p:cNvSpPr/>
              <p:nvPr/>
            </p:nvSpPr>
            <p:spPr>
              <a:xfrm>
                <a:off x="5343480" y="655560"/>
                <a:ext cx="2301480" cy="8186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pc="-1" strike="noStrike">
                    <a:solidFill>
                      <a:schemeClr val="dk1"/>
                    </a:solidFill>
                    <a:latin typeface="Arial"/>
                  </a:rPr>
                  <a:t>Studente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0" name="AutoShape 6"/>
              <p:cNvSpPr/>
              <p:nvPr/>
            </p:nvSpPr>
            <p:spPr>
              <a:xfrm>
                <a:off x="5437080" y="1795320"/>
                <a:ext cx="2174400" cy="96012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Frequenza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1" name="Text Box 7"/>
              <p:cNvSpPr/>
              <p:nvPr/>
            </p:nvSpPr>
            <p:spPr>
              <a:xfrm>
                <a:off x="5007960" y="1553400"/>
                <a:ext cx="859320" cy="45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(0,N)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2" name="Text Box 8"/>
              <p:cNvSpPr/>
              <p:nvPr/>
            </p:nvSpPr>
            <p:spPr>
              <a:xfrm>
                <a:off x="5001840" y="2429640"/>
                <a:ext cx="859320" cy="45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(1,N)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3" name="Line 9"/>
              <p:cNvSpPr/>
              <p:nvPr/>
            </p:nvSpPr>
            <p:spPr>
              <a:xfrm>
                <a:off x="6551280" y="3795480"/>
                <a:ext cx="360" cy="1828800"/>
              </a:xfrm>
              <a:prstGeom prst="line">
                <a:avLst/>
              </a:prstGeom>
              <a:ln w="38100">
                <a:solidFill>
                  <a:srgbClr val="3366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524" name="Rectangle 10"/>
              <p:cNvSpPr/>
              <p:nvPr/>
            </p:nvSpPr>
            <p:spPr>
              <a:xfrm>
                <a:off x="5407200" y="5396040"/>
                <a:ext cx="2301480" cy="8186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800" spc="-1" strike="noStrike">
                    <a:solidFill>
                      <a:schemeClr val="dk1"/>
                    </a:solidFill>
                    <a:latin typeface="Arial"/>
                  </a:rPr>
                  <a:t>Professore</a:t>
                </a:r>
                <a:endParaRPr b="0" lang="it-IT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5" name="AutoShape 11"/>
              <p:cNvSpPr/>
              <p:nvPr/>
            </p:nvSpPr>
            <p:spPr>
              <a:xfrm>
                <a:off x="5253120" y="4043520"/>
                <a:ext cx="2590560" cy="1152000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rgbClr val="3366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Insegnamento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6" name="Text Box 12"/>
              <p:cNvSpPr/>
              <p:nvPr/>
            </p:nvSpPr>
            <p:spPr>
              <a:xfrm>
                <a:off x="5029920" y="3912480"/>
                <a:ext cx="808920" cy="45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(1,1)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7" name="Text Box 13"/>
              <p:cNvSpPr/>
              <p:nvPr/>
            </p:nvSpPr>
            <p:spPr>
              <a:xfrm>
                <a:off x="5004720" y="4864680"/>
                <a:ext cx="859320" cy="455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2400" spc="-1" strike="noStrike">
                    <a:solidFill>
                      <a:schemeClr val="dk1"/>
                    </a:solidFill>
                    <a:latin typeface="Arial"/>
                  </a:rPr>
                  <a:t>(0,N)</a:t>
                </a:r>
                <a:endParaRPr b="0" lang="it-IT" sz="24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28" name="AutoShape 15"/>
            <p:cNvSpPr/>
            <p:nvPr/>
          </p:nvSpPr>
          <p:spPr>
            <a:xfrm>
              <a:off x="7989840" y="2914560"/>
              <a:ext cx="2174400" cy="9601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Docenza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29" name="AutoShape 16"/>
            <p:cNvCxnSpPr>
              <a:stCxn id="519" idx="3"/>
              <a:endCxn id="528" idx="0"/>
            </p:cNvCxnSpPr>
            <p:nvPr/>
          </p:nvCxnSpPr>
          <p:spPr>
            <a:xfrm>
              <a:off x="7644960" y="1064880"/>
              <a:ext cx="1432440" cy="1850040"/>
            </a:xfrm>
            <a:prstGeom prst="bentConnector2">
              <a:avLst/>
            </a:prstGeom>
            <a:ln w="38100">
              <a:solidFill>
                <a:srgbClr val="3366ff"/>
              </a:solidFill>
              <a:miter/>
            </a:ln>
          </p:spPr>
        </p:cxnSp>
        <p:cxnSp>
          <p:nvCxnSpPr>
            <p:cNvPr id="530" name="AutoShape 17"/>
            <p:cNvCxnSpPr>
              <a:stCxn id="524" idx="3"/>
              <a:endCxn id="528" idx="2"/>
            </p:cNvCxnSpPr>
            <p:nvPr/>
          </p:nvCxnSpPr>
          <p:spPr>
            <a:xfrm flipV="1">
              <a:off x="7708680" y="3874680"/>
              <a:ext cx="1368720" cy="1931040"/>
            </a:xfrm>
            <a:prstGeom prst="bentConnector2">
              <a:avLst/>
            </a:prstGeom>
            <a:ln w="38100">
              <a:solidFill>
                <a:srgbClr val="3366ff"/>
              </a:solidFill>
              <a:miter/>
            </a:ln>
          </p:spPr>
        </p:cxnSp>
        <p:sp>
          <p:nvSpPr>
            <p:cNvPr id="531" name="Text Box 18"/>
            <p:cNvSpPr/>
            <p:nvPr/>
          </p:nvSpPr>
          <p:spPr>
            <a:xfrm>
              <a:off x="9229320" y="253296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2" name="Text Box 19"/>
            <p:cNvSpPr/>
            <p:nvPr/>
          </p:nvSpPr>
          <p:spPr>
            <a:xfrm>
              <a:off x="9265680" y="382824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550800" y="907920"/>
            <a:ext cx="1022472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2800" spc="-1" strike="noStrike">
                <a:solidFill>
                  <a:srgbClr val="d41450"/>
                </a:solidFill>
                <a:latin typeface="Arial"/>
              </a:rPr>
              <a:t>o</a:t>
            </a:r>
            <a:endParaRPr b="0" lang="it-IT" sz="28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34" name=""/>
          <p:cNvSpPr txBox="1"/>
          <p:nvPr/>
        </p:nvSpPr>
        <p:spPr>
          <a:xfrm>
            <a:off x="309600" y="1992240"/>
            <a:ext cx="4294080" cy="387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relazione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“Docenza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 tra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studenti 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professori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può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essere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derivata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dalle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relazioni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“Frequen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za” 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“Insegna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mento”.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comunqu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precisato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che la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presenza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cicli 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non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genera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necessari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amente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ridondanz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e.g. se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posto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“Docen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za” ci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fosse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stata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una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relazio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“Tesi”,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allora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schem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non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sarebb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stato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ridonda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nte.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36" name="Line 1"/>
          <p:cNvSpPr/>
          <p:nvPr/>
        </p:nvSpPr>
        <p:spPr>
          <a:xfrm>
            <a:off x="4032000" y="3860640"/>
            <a:ext cx="3733920" cy="360"/>
          </a:xfrm>
          <a:prstGeom prst="line">
            <a:avLst/>
          </a:prstGeom>
          <a:ln w="28575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37" name="AutoShape 1"/>
          <p:cNvSpPr/>
          <p:nvPr/>
        </p:nvSpPr>
        <p:spPr>
          <a:xfrm>
            <a:off x="4718160" y="3174840"/>
            <a:ext cx="2590560" cy="1371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Residenza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Rectangle 23"/>
          <p:cNvSpPr/>
          <p:nvPr/>
        </p:nvSpPr>
        <p:spPr>
          <a:xfrm>
            <a:off x="1898640" y="332748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Persona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9" name="Group 1"/>
          <p:cNvGrpSpPr/>
          <p:nvPr/>
        </p:nvGrpSpPr>
        <p:grpSpPr>
          <a:xfrm>
            <a:off x="8756640" y="2489040"/>
            <a:ext cx="228240" cy="904680"/>
            <a:chOff x="8756640" y="2489040"/>
            <a:chExt cx="228240" cy="904680"/>
          </a:xfrm>
        </p:grpSpPr>
        <p:sp>
          <p:nvSpPr>
            <p:cNvPr id="540" name="Line 46"/>
            <p:cNvSpPr/>
            <p:nvPr/>
          </p:nvSpPr>
          <p:spPr>
            <a:xfrm>
              <a:off x="8875440" y="2707920"/>
              <a:ext cx="360" cy="685800"/>
            </a:xfrm>
            <a:prstGeom prst="line">
              <a:avLst/>
            </a:prstGeom>
            <a:ln w="2857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41" name="Oval 1"/>
            <p:cNvSpPr/>
            <p:nvPr/>
          </p:nvSpPr>
          <p:spPr>
            <a:xfrm>
              <a:off x="8756640" y="248904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33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542" name="Text Box 1"/>
          <p:cNvSpPr/>
          <p:nvPr/>
        </p:nvSpPr>
        <p:spPr>
          <a:xfrm>
            <a:off x="7299720" y="1955880"/>
            <a:ext cx="2886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Numero abitanti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Rectangle 42"/>
          <p:cNvSpPr/>
          <p:nvPr/>
        </p:nvSpPr>
        <p:spPr>
          <a:xfrm>
            <a:off x="7613640" y="332748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Città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"/>
          <p:cNvSpPr txBox="1"/>
          <p:nvPr/>
        </p:nvSpPr>
        <p:spPr>
          <a:xfrm>
            <a:off x="468360" y="5008320"/>
            <a:ext cx="11207880" cy="96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Vediamo ora come eseguire l’</a:t>
            </a:r>
            <a:r>
              <a:rPr b="1" lang="it-IT" sz="2500" spc="-1" strike="noStrike">
                <a:solidFill>
                  <a:srgbClr val="000000"/>
                </a:solidFill>
                <a:latin typeface="Arial"/>
              </a:rPr>
              <a:t>analisi delle ridondanze</a:t>
            </a:r>
            <a:r>
              <a:rPr b="0" lang="it-IT" sz="2500" spc="-1" strike="noStrike">
                <a:solidFill>
                  <a:srgbClr val="000000"/>
                </a:solidFill>
                <a:latin typeface="Arial"/>
              </a:rPr>
              <a:t> su questo esempio.</a:t>
            </a:r>
            <a:endParaRPr b="0" lang="it-IT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Text Box 2"/>
          <p:cNvSpPr/>
          <p:nvPr/>
        </p:nvSpPr>
        <p:spPr>
          <a:xfrm>
            <a:off x="4437000" y="2960640"/>
            <a:ext cx="912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Text Box 35"/>
          <p:cNvSpPr/>
          <p:nvPr/>
        </p:nvSpPr>
        <p:spPr>
          <a:xfrm>
            <a:off x="6643080" y="3071520"/>
            <a:ext cx="9705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(1,N)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/>
          </p:nvPr>
        </p:nvSpPr>
        <p:spPr>
          <a:xfrm>
            <a:off x="550800" y="4452840"/>
            <a:ext cx="11089800" cy="1960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hlink"/>
                </a:solidFill>
                <a:latin typeface="Arial"/>
              </a:rPr>
              <a:t>Operazione 1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: memorizza una nuova persona con la relativa città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di residenza (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500 volte al giorno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hlink"/>
                </a:solidFill>
                <a:latin typeface="Arial"/>
              </a:rPr>
              <a:t>Operazione 2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: stampa tutti i dati di una città (incluso il numero di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abitanti)       (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2 volte al giorno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548" name="Object 3"/>
          <p:cNvGraphicFramePr/>
          <p:nvPr/>
        </p:nvGraphicFramePr>
        <p:xfrm>
          <a:off x="3017160" y="1268280"/>
          <a:ext cx="6157440" cy="192996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549" name="Object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17160" y="1268280"/>
                    <a:ext cx="6157440" cy="1929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0" name="Rectangle 53"/>
          <p:cNvSpPr txBox="1"/>
          <p:nvPr/>
        </p:nvSpPr>
        <p:spPr>
          <a:xfrm>
            <a:off x="360720" y="590400"/>
            <a:ext cx="1026756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51" name="Rectangle 73"/>
          <p:cNvSpPr txBox="1"/>
          <p:nvPr/>
        </p:nvSpPr>
        <p:spPr>
          <a:xfrm>
            <a:off x="258120" y="3551040"/>
            <a:ext cx="1026756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Tav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ola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dell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ope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razi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oni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ctangle 78"/>
          <p:cNvSpPr txBox="1"/>
          <p:nvPr/>
        </p:nvSpPr>
        <p:spPr>
          <a:xfrm>
            <a:off x="360720" y="950400"/>
            <a:ext cx="1026756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Analisi delle ridondanze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53" name=""/>
          <p:cNvSpPr txBox="1"/>
          <p:nvPr/>
        </p:nvSpPr>
        <p:spPr>
          <a:xfrm>
            <a:off x="500040" y="1944720"/>
            <a:ext cx="10024920" cy="402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A questo punto, valutiamo le prestazioni in caso di: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arenR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Presenza del dato ridondante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OpenSymbol"/>
              <a:buAutoNum type="arabicParenR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Assenza del dato ridondante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L’analisi delle ridondanze offre un modo </a:t>
            </a:r>
            <a:r>
              <a:rPr b="1" lang="it-IT" sz="2800" spc="-1" strike="noStrike">
                <a:solidFill>
                  <a:srgbClr val="000000"/>
                </a:solidFill>
                <a:latin typeface="Arial"/>
              </a:rPr>
              <a:t>quantitativo e formale</a:t>
            </a: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 (confronto tra due numeri reali) per decidere quando conviene o meno tenere/eliminare la ridondanza.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828360" y="57456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Tavole degli accessi in presenza di ridondanza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55" name="Text Box 5"/>
          <p:cNvSpPr/>
          <p:nvPr/>
        </p:nvSpPr>
        <p:spPr>
          <a:xfrm>
            <a:off x="5180760" y="1292040"/>
            <a:ext cx="2413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hlink"/>
                </a:solidFill>
                <a:latin typeface="Arial"/>
              </a:rPr>
              <a:t>Operazione 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Text Box 6"/>
          <p:cNvSpPr/>
          <p:nvPr/>
        </p:nvSpPr>
        <p:spPr>
          <a:xfrm>
            <a:off x="5180760" y="4394160"/>
            <a:ext cx="2413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hlink"/>
                </a:solidFill>
                <a:latin typeface="Arial"/>
              </a:rPr>
              <a:t>Operazione 2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7" name="Group 8"/>
          <p:cNvGrpSpPr/>
          <p:nvPr/>
        </p:nvGrpSpPr>
        <p:grpSpPr>
          <a:xfrm>
            <a:off x="5101920" y="1825200"/>
            <a:ext cx="6208560" cy="2205000"/>
            <a:chOff x="5101920" y="1825200"/>
            <a:chExt cx="6208560" cy="2205000"/>
          </a:xfrm>
        </p:grpSpPr>
        <p:sp>
          <p:nvSpPr>
            <p:cNvPr id="558" name="AutoShape 7"/>
            <p:cNvSpPr/>
            <p:nvPr/>
          </p:nvSpPr>
          <p:spPr>
            <a:xfrm>
              <a:off x="5101920" y="1825560"/>
              <a:ext cx="6171840" cy="22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59" name="Rectangle 9"/>
            <p:cNvSpPr/>
            <p:nvPr/>
          </p:nvSpPr>
          <p:spPr>
            <a:xfrm>
              <a:off x="5211720" y="1844640"/>
              <a:ext cx="18460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0" name="Rectangle 10"/>
            <p:cNvSpPr/>
            <p:nvPr/>
          </p:nvSpPr>
          <p:spPr>
            <a:xfrm>
              <a:off x="5373360" y="1849320"/>
              <a:ext cx="14839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Concetto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1" name="Rectangle 11"/>
            <p:cNvSpPr/>
            <p:nvPr/>
          </p:nvSpPr>
          <p:spPr>
            <a:xfrm>
              <a:off x="7075440" y="1844640"/>
              <a:ext cx="17809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2" name="Rectangle 12"/>
            <p:cNvSpPr/>
            <p:nvPr/>
          </p:nvSpPr>
          <p:spPr>
            <a:xfrm>
              <a:off x="7174800" y="1849320"/>
              <a:ext cx="15418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Costrutto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3" name="Rectangle 13"/>
            <p:cNvSpPr/>
            <p:nvPr/>
          </p:nvSpPr>
          <p:spPr>
            <a:xfrm>
              <a:off x="8874000" y="1844640"/>
              <a:ext cx="15076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4" name="Rectangle 14"/>
            <p:cNvSpPr/>
            <p:nvPr/>
          </p:nvSpPr>
          <p:spPr>
            <a:xfrm>
              <a:off x="8962200" y="1849320"/>
              <a:ext cx="12963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Accessi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5" name="Rectangle 15"/>
            <p:cNvSpPr/>
            <p:nvPr/>
          </p:nvSpPr>
          <p:spPr>
            <a:xfrm>
              <a:off x="10401120" y="1844640"/>
              <a:ext cx="8917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6" name="Rectangle 16"/>
            <p:cNvSpPr/>
            <p:nvPr/>
          </p:nvSpPr>
          <p:spPr>
            <a:xfrm>
              <a:off x="10475280" y="1849320"/>
              <a:ext cx="7174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Tipo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7" name="Rectangle 17"/>
            <p:cNvSpPr/>
            <p:nvPr/>
          </p:nvSpPr>
          <p:spPr>
            <a:xfrm>
              <a:off x="5194080" y="18255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8" name="Line 18"/>
            <p:cNvSpPr/>
            <p:nvPr/>
          </p:nvSpPr>
          <p:spPr>
            <a:xfrm>
              <a:off x="5194080" y="18252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69" name="Rectangle 19"/>
            <p:cNvSpPr/>
            <p:nvPr/>
          </p:nvSpPr>
          <p:spPr>
            <a:xfrm>
              <a:off x="5194080" y="1825560"/>
              <a:ext cx="172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0" name="Line 20"/>
            <p:cNvSpPr/>
            <p:nvPr/>
          </p:nvSpPr>
          <p:spPr>
            <a:xfrm>
              <a:off x="519408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1" name="Line 21"/>
            <p:cNvSpPr/>
            <p:nvPr/>
          </p:nvSpPr>
          <p:spPr>
            <a:xfrm>
              <a:off x="519408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2" name="Rectangle 22"/>
            <p:cNvSpPr/>
            <p:nvPr/>
          </p:nvSpPr>
          <p:spPr>
            <a:xfrm>
              <a:off x="5211720" y="1825560"/>
              <a:ext cx="18460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3" name="Line 23"/>
            <p:cNvSpPr/>
            <p:nvPr/>
          </p:nvSpPr>
          <p:spPr>
            <a:xfrm>
              <a:off x="5211360" y="1825200"/>
              <a:ext cx="1846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4" name="Rectangle 24"/>
            <p:cNvSpPr/>
            <p:nvPr/>
          </p:nvSpPr>
          <p:spPr>
            <a:xfrm>
              <a:off x="5211720" y="1842840"/>
              <a:ext cx="184608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5" name="Rectangle 25"/>
            <p:cNvSpPr/>
            <p:nvPr/>
          </p:nvSpPr>
          <p:spPr>
            <a:xfrm>
              <a:off x="7057800" y="1842840"/>
              <a:ext cx="17280" cy="10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6" name="Line 26"/>
            <p:cNvSpPr/>
            <p:nvPr/>
          </p:nvSpPr>
          <p:spPr>
            <a:xfrm>
              <a:off x="7057800" y="1842840"/>
              <a:ext cx="17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7" name="Rectangle 27"/>
            <p:cNvSpPr/>
            <p:nvPr/>
          </p:nvSpPr>
          <p:spPr>
            <a:xfrm>
              <a:off x="7057800" y="1825560"/>
              <a:ext cx="172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8" name="Line 28"/>
            <p:cNvSpPr/>
            <p:nvPr/>
          </p:nvSpPr>
          <p:spPr>
            <a:xfrm>
              <a:off x="705780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79" name="Line 29"/>
            <p:cNvSpPr/>
            <p:nvPr/>
          </p:nvSpPr>
          <p:spPr>
            <a:xfrm>
              <a:off x="705780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0" name="Rectangle 30"/>
            <p:cNvSpPr/>
            <p:nvPr/>
          </p:nvSpPr>
          <p:spPr>
            <a:xfrm>
              <a:off x="7075440" y="1825560"/>
              <a:ext cx="178092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1" name="Line 31"/>
            <p:cNvSpPr/>
            <p:nvPr/>
          </p:nvSpPr>
          <p:spPr>
            <a:xfrm>
              <a:off x="7075080" y="1825200"/>
              <a:ext cx="1781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2" name="Rectangle 32"/>
            <p:cNvSpPr/>
            <p:nvPr/>
          </p:nvSpPr>
          <p:spPr>
            <a:xfrm>
              <a:off x="7075440" y="1842840"/>
              <a:ext cx="17809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3" name="Rectangle 33"/>
            <p:cNvSpPr/>
            <p:nvPr/>
          </p:nvSpPr>
          <p:spPr>
            <a:xfrm>
              <a:off x="8856360" y="1842840"/>
              <a:ext cx="17280" cy="10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4" name="Line 34"/>
            <p:cNvSpPr/>
            <p:nvPr/>
          </p:nvSpPr>
          <p:spPr>
            <a:xfrm>
              <a:off x="8856360" y="1842840"/>
              <a:ext cx="17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5" name="Rectangle 35"/>
            <p:cNvSpPr/>
            <p:nvPr/>
          </p:nvSpPr>
          <p:spPr>
            <a:xfrm>
              <a:off x="8856360" y="1825560"/>
              <a:ext cx="172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6" name="Line 36"/>
            <p:cNvSpPr/>
            <p:nvPr/>
          </p:nvSpPr>
          <p:spPr>
            <a:xfrm>
              <a:off x="885636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7" name="Line 37"/>
            <p:cNvSpPr/>
            <p:nvPr/>
          </p:nvSpPr>
          <p:spPr>
            <a:xfrm>
              <a:off x="885636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8" name="Rectangle 38"/>
            <p:cNvSpPr/>
            <p:nvPr/>
          </p:nvSpPr>
          <p:spPr>
            <a:xfrm>
              <a:off x="8874000" y="1825560"/>
              <a:ext cx="15076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89" name="Line 39"/>
            <p:cNvSpPr/>
            <p:nvPr/>
          </p:nvSpPr>
          <p:spPr>
            <a:xfrm>
              <a:off x="8873640" y="1825200"/>
              <a:ext cx="15084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0" name="Rectangle 40"/>
            <p:cNvSpPr/>
            <p:nvPr/>
          </p:nvSpPr>
          <p:spPr>
            <a:xfrm>
              <a:off x="8874000" y="1842840"/>
              <a:ext cx="150768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1" name="Rectangle 41"/>
            <p:cNvSpPr/>
            <p:nvPr/>
          </p:nvSpPr>
          <p:spPr>
            <a:xfrm>
              <a:off x="10382040" y="1842840"/>
              <a:ext cx="18720" cy="10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2" name="Line 42"/>
            <p:cNvSpPr/>
            <p:nvPr/>
          </p:nvSpPr>
          <p:spPr>
            <a:xfrm>
              <a:off x="10382040" y="1842840"/>
              <a:ext cx="187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3" name="Rectangle 43"/>
            <p:cNvSpPr/>
            <p:nvPr/>
          </p:nvSpPr>
          <p:spPr>
            <a:xfrm>
              <a:off x="10382040" y="1825560"/>
              <a:ext cx="1872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4" name="Line 44"/>
            <p:cNvSpPr/>
            <p:nvPr/>
          </p:nvSpPr>
          <p:spPr>
            <a:xfrm>
              <a:off x="10382040" y="1825200"/>
              <a:ext cx="187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5" name="Line 45"/>
            <p:cNvSpPr/>
            <p:nvPr/>
          </p:nvSpPr>
          <p:spPr>
            <a:xfrm>
              <a:off x="1038204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6" name="Rectangle 46"/>
            <p:cNvSpPr/>
            <p:nvPr/>
          </p:nvSpPr>
          <p:spPr>
            <a:xfrm>
              <a:off x="10401120" y="1825560"/>
              <a:ext cx="89172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7" name="Line 47"/>
            <p:cNvSpPr/>
            <p:nvPr/>
          </p:nvSpPr>
          <p:spPr>
            <a:xfrm>
              <a:off x="10400760" y="1825200"/>
              <a:ext cx="892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8" name="Rectangle 48"/>
            <p:cNvSpPr/>
            <p:nvPr/>
          </p:nvSpPr>
          <p:spPr>
            <a:xfrm>
              <a:off x="10401120" y="1842840"/>
              <a:ext cx="8917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599" name="Rectangle 49"/>
            <p:cNvSpPr/>
            <p:nvPr/>
          </p:nvSpPr>
          <p:spPr>
            <a:xfrm>
              <a:off x="11293200" y="18255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0" name="Line 50"/>
            <p:cNvSpPr/>
            <p:nvPr/>
          </p:nvSpPr>
          <p:spPr>
            <a:xfrm>
              <a:off x="11293200" y="18252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1" name="Rectangle 51"/>
            <p:cNvSpPr/>
            <p:nvPr/>
          </p:nvSpPr>
          <p:spPr>
            <a:xfrm>
              <a:off x="11293200" y="1825560"/>
              <a:ext cx="172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2" name="Line 52"/>
            <p:cNvSpPr/>
            <p:nvPr/>
          </p:nvSpPr>
          <p:spPr>
            <a:xfrm>
              <a:off x="11293200" y="18252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3" name="Line 53"/>
            <p:cNvSpPr/>
            <p:nvPr/>
          </p:nvSpPr>
          <p:spPr>
            <a:xfrm>
              <a:off x="11293200" y="1825200"/>
              <a:ext cx="1440" cy="176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4" name="Rectangle 54"/>
            <p:cNvSpPr/>
            <p:nvPr/>
          </p:nvSpPr>
          <p:spPr>
            <a:xfrm>
              <a:off x="5194080" y="184464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5" name="Line 55"/>
            <p:cNvSpPr/>
            <p:nvPr/>
          </p:nvSpPr>
          <p:spPr>
            <a:xfrm>
              <a:off x="519408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6" name="Rectangle 56"/>
            <p:cNvSpPr/>
            <p:nvPr/>
          </p:nvSpPr>
          <p:spPr>
            <a:xfrm>
              <a:off x="7057800" y="184464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7" name="Line 57"/>
            <p:cNvSpPr/>
            <p:nvPr/>
          </p:nvSpPr>
          <p:spPr>
            <a:xfrm>
              <a:off x="705780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8" name="Rectangle 58"/>
            <p:cNvSpPr/>
            <p:nvPr/>
          </p:nvSpPr>
          <p:spPr>
            <a:xfrm>
              <a:off x="8856360" y="184464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09" name="Line 59"/>
            <p:cNvSpPr/>
            <p:nvPr/>
          </p:nvSpPr>
          <p:spPr>
            <a:xfrm>
              <a:off x="885636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0" name="Rectangle 60"/>
            <p:cNvSpPr/>
            <p:nvPr/>
          </p:nvSpPr>
          <p:spPr>
            <a:xfrm>
              <a:off x="10382040" y="1844640"/>
              <a:ext cx="1872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1" name="Line 61"/>
            <p:cNvSpPr/>
            <p:nvPr/>
          </p:nvSpPr>
          <p:spPr>
            <a:xfrm>
              <a:off x="1038204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2" name="Rectangle 62"/>
            <p:cNvSpPr/>
            <p:nvPr/>
          </p:nvSpPr>
          <p:spPr>
            <a:xfrm>
              <a:off x="11293200" y="184464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3" name="Line 63"/>
            <p:cNvSpPr/>
            <p:nvPr/>
          </p:nvSpPr>
          <p:spPr>
            <a:xfrm>
              <a:off x="11293200" y="18442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4" name="Rectangle 64"/>
            <p:cNvSpPr/>
            <p:nvPr/>
          </p:nvSpPr>
          <p:spPr>
            <a:xfrm>
              <a:off x="5211720" y="2261880"/>
              <a:ext cx="18460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5" name="Rectangle 65"/>
            <p:cNvSpPr/>
            <p:nvPr/>
          </p:nvSpPr>
          <p:spPr>
            <a:xfrm>
              <a:off x="5477040" y="2277720"/>
              <a:ext cx="12783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Persona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Rectangle 66"/>
            <p:cNvSpPr/>
            <p:nvPr/>
          </p:nvSpPr>
          <p:spPr>
            <a:xfrm>
              <a:off x="7075440" y="2261880"/>
              <a:ext cx="17809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7" name="Rectangle 67"/>
            <p:cNvSpPr/>
            <p:nvPr/>
          </p:nvSpPr>
          <p:spPr>
            <a:xfrm>
              <a:off x="7512840" y="2277720"/>
              <a:ext cx="8787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Entità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Rectangle 68"/>
            <p:cNvSpPr/>
            <p:nvPr/>
          </p:nvSpPr>
          <p:spPr>
            <a:xfrm>
              <a:off x="8874000" y="2261880"/>
              <a:ext cx="15076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19" name="Rectangle 69"/>
            <p:cNvSpPr/>
            <p:nvPr/>
          </p:nvSpPr>
          <p:spPr>
            <a:xfrm>
              <a:off x="9529560" y="227772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1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0" name="Rectangle 70"/>
            <p:cNvSpPr/>
            <p:nvPr/>
          </p:nvSpPr>
          <p:spPr>
            <a:xfrm>
              <a:off x="10401120" y="2261880"/>
              <a:ext cx="87264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1" name="Rectangle 71"/>
            <p:cNvSpPr/>
            <p:nvPr/>
          </p:nvSpPr>
          <p:spPr>
            <a:xfrm>
              <a:off x="10728000" y="2277720"/>
              <a:ext cx="229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S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Rectangle 72"/>
            <p:cNvSpPr/>
            <p:nvPr/>
          </p:nvSpPr>
          <p:spPr>
            <a:xfrm>
              <a:off x="5194080" y="224280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3" name="Line 73"/>
            <p:cNvSpPr/>
            <p:nvPr/>
          </p:nvSpPr>
          <p:spPr>
            <a:xfrm>
              <a:off x="519408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4" name="Rectangle 74"/>
            <p:cNvSpPr/>
            <p:nvPr/>
          </p:nvSpPr>
          <p:spPr>
            <a:xfrm>
              <a:off x="5211720" y="2242800"/>
              <a:ext cx="18460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5" name="Line 75"/>
            <p:cNvSpPr/>
            <p:nvPr/>
          </p:nvSpPr>
          <p:spPr>
            <a:xfrm>
              <a:off x="5211360" y="2242800"/>
              <a:ext cx="18464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6" name="Rectangle 76"/>
            <p:cNvSpPr/>
            <p:nvPr/>
          </p:nvSpPr>
          <p:spPr>
            <a:xfrm>
              <a:off x="5211720" y="2260440"/>
              <a:ext cx="184608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7" name="Rectangle 77"/>
            <p:cNvSpPr/>
            <p:nvPr/>
          </p:nvSpPr>
          <p:spPr>
            <a:xfrm>
              <a:off x="7057800" y="224280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8" name="Line 78"/>
            <p:cNvSpPr/>
            <p:nvPr/>
          </p:nvSpPr>
          <p:spPr>
            <a:xfrm>
              <a:off x="705780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29" name="Rectangle 79"/>
            <p:cNvSpPr/>
            <p:nvPr/>
          </p:nvSpPr>
          <p:spPr>
            <a:xfrm>
              <a:off x="7075440" y="2242800"/>
              <a:ext cx="178092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0" name="Line 80"/>
            <p:cNvSpPr/>
            <p:nvPr/>
          </p:nvSpPr>
          <p:spPr>
            <a:xfrm>
              <a:off x="7075080" y="2242800"/>
              <a:ext cx="1781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1" name="Rectangle 81"/>
            <p:cNvSpPr/>
            <p:nvPr/>
          </p:nvSpPr>
          <p:spPr>
            <a:xfrm>
              <a:off x="7075440" y="2260440"/>
              <a:ext cx="17809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2" name="Rectangle 82"/>
            <p:cNvSpPr/>
            <p:nvPr/>
          </p:nvSpPr>
          <p:spPr>
            <a:xfrm>
              <a:off x="8856360" y="224280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3" name="Line 83"/>
            <p:cNvSpPr/>
            <p:nvPr/>
          </p:nvSpPr>
          <p:spPr>
            <a:xfrm>
              <a:off x="885636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4" name="Rectangle 84"/>
            <p:cNvSpPr/>
            <p:nvPr/>
          </p:nvSpPr>
          <p:spPr>
            <a:xfrm>
              <a:off x="8874000" y="2242800"/>
              <a:ext cx="150768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5" name="Line 85"/>
            <p:cNvSpPr/>
            <p:nvPr/>
          </p:nvSpPr>
          <p:spPr>
            <a:xfrm>
              <a:off x="8873640" y="2242800"/>
              <a:ext cx="15084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6" name="Rectangle 86"/>
            <p:cNvSpPr/>
            <p:nvPr/>
          </p:nvSpPr>
          <p:spPr>
            <a:xfrm>
              <a:off x="8874000" y="2260440"/>
              <a:ext cx="150768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7" name="Rectangle 87"/>
            <p:cNvSpPr/>
            <p:nvPr/>
          </p:nvSpPr>
          <p:spPr>
            <a:xfrm>
              <a:off x="10382040" y="2242800"/>
              <a:ext cx="1872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8" name="Line 88"/>
            <p:cNvSpPr/>
            <p:nvPr/>
          </p:nvSpPr>
          <p:spPr>
            <a:xfrm>
              <a:off x="1038204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39" name="Rectangle 89"/>
            <p:cNvSpPr/>
            <p:nvPr/>
          </p:nvSpPr>
          <p:spPr>
            <a:xfrm>
              <a:off x="10401120" y="2242800"/>
              <a:ext cx="891720" cy="172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0" name="Line 90"/>
            <p:cNvSpPr/>
            <p:nvPr/>
          </p:nvSpPr>
          <p:spPr>
            <a:xfrm>
              <a:off x="10400760" y="2242800"/>
              <a:ext cx="8924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1" name="Rectangle 91"/>
            <p:cNvSpPr/>
            <p:nvPr/>
          </p:nvSpPr>
          <p:spPr>
            <a:xfrm>
              <a:off x="10401120" y="2260440"/>
              <a:ext cx="8917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2" name="Rectangle 92"/>
            <p:cNvSpPr/>
            <p:nvPr/>
          </p:nvSpPr>
          <p:spPr>
            <a:xfrm>
              <a:off x="11293200" y="224280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3" name="Line 93"/>
            <p:cNvSpPr/>
            <p:nvPr/>
          </p:nvSpPr>
          <p:spPr>
            <a:xfrm>
              <a:off x="11293200" y="22428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4" name="Rectangle 94"/>
            <p:cNvSpPr/>
            <p:nvPr/>
          </p:nvSpPr>
          <p:spPr>
            <a:xfrm>
              <a:off x="5194080" y="226188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5" name="Line 95"/>
            <p:cNvSpPr/>
            <p:nvPr/>
          </p:nvSpPr>
          <p:spPr>
            <a:xfrm>
              <a:off x="519408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6" name="Rectangle 96"/>
            <p:cNvSpPr/>
            <p:nvPr/>
          </p:nvSpPr>
          <p:spPr>
            <a:xfrm>
              <a:off x="7057800" y="226188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7" name="Line 97"/>
            <p:cNvSpPr/>
            <p:nvPr/>
          </p:nvSpPr>
          <p:spPr>
            <a:xfrm>
              <a:off x="705780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8" name="Rectangle 98"/>
            <p:cNvSpPr/>
            <p:nvPr/>
          </p:nvSpPr>
          <p:spPr>
            <a:xfrm>
              <a:off x="8856360" y="226188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49" name="Line 99"/>
            <p:cNvSpPr/>
            <p:nvPr/>
          </p:nvSpPr>
          <p:spPr>
            <a:xfrm>
              <a:off x="885636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0" name="Rectangle 100"/>
            <p:cNvSpPr/>
            <p:nvPr/>
          </p:nvSpPr>
          <p:spPr>
            <a:xfrm>
              <a:off x="10382040" y="2261880"/>
              <a:ext cx="1872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1" name="Line 101"/>
            <p:cNvSpPr/>
            <p:nvPr/>
          </p:nvSpPr>
          <p:spPr>
            <a:xfrm>
              <a:off x="1038204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2" name="Rectangle 102"/>
            <p:cNvSpPr/>
            <p:nvPr/>
          </p:nvSpPr>
          <p:spPr>
            <a:xfrm>
              <a:off x="11293200" y="226188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3" name="Line 103"/>
            <p:cNvSpPr/>
            <p:nvPr/>
          </p:nvSpPr>
          <p:spPr>
            <a:xfrm>
              <a:off x="11293200" y="226188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4" name="Rectangle 104"/>
            <p:cNvSpPr/>
            <p:nvPr/>
          </p:nvSpPr>
          <p:spPr>
            <a:xfrm>
              <a:off x="5211720" y="2660400"/>
              <a:ext cx="1846080" cy="3981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5" name="Rectangle 105"/>
            <p:cNvSpPr/>
            <p:nvPr/>
          </p:nvSpPr>
          <p:spPr>
            <a:xfrm>
              <a:off x="5301000" y="2673000"/>
              <a:ext cx="16210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Residenza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Rectangle 106"/>
            <p:cNvSpPr/>
            <p:nvPr/>
          </p:nvSpPr>
          <p:spPr>
            <a:xfrm>
              <a:off x="7075440" y="2660400"/>
              <a:ext cx="1780920" cy="3981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7" name="Rectangle 107"/>
            <p:cNvSpPr/>
            <p:nvPr/>
          </p:nvSpPr>
          <p:spPr>
            <a:xfrm>
              <a:off x="7181640" y="2673000"/>
              <a:ext cx="15249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Relazione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8" name="Rectangle 108"/>
            <p:cNvSpPr/>
            <p:nvPr/>
          </p:nvSpPr>
          <p:spPr>
            <a:xfrm>
              <a:off x="8874000" y="2660400"/>
              <a:ext cx="1507680" cy="3981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59" name="Rectangle 109"/>
            <p:cNvSpPr/>
            <p:nvPr/>
          </p:nvSpPr>
          <p:spPr>
            <a:xfrm>
              <a:off x="9529560" y="267300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1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Rectangle 110"/>
            <p:cNvSpPr/>
            <p:nvPr/>
          </p:nvSpPr>
          <p:spPr>
            <a:xfrm>
              <a:off x="10401120" y="2660400"/>
              <a:ext cx="872640" cy="3981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1" name="Rectangle 111"/>
            <p:cNvSpPr/>
            <p:nvPr/>
          </p:nvSpPr>
          <p:spPr>
            <a:xfrm>
              <a:off x="10728000" y="2673000"/>
              <a:ext cx="229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S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112"/>
            <p:cNvSpPr/>
            <p:nvPr/>
          </p:nvSpPr>
          <p:spPr>
            <a:xfrm>
              <a:off x="5194080" y="266040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3" name="Line 113"/>
            <p:cNvSpPr/>
            <p:nvPr/>
          </p:nvSpPr>
          <p:spPr>
            <a:xfrm>
              <a:off x="519408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4" name="Rectangle 114"/>
            <p:cNvSpPr/>
            <p:nvPr/>
          </p:nvSpPr>
          <p:spPr>
            <a:xfrm>
              <a:off x="7057800" y="266040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5" name="Line 115"/>
            <p:cNvSpPr/>
            <p:nvPr/>
          </p:nvSpPr>
          <p:spPr>
            <a:xfrm>
              <a:off x="705780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6" name="Rectangle 116"/>
            <p:cNvSpPr/>
            <p:nvPr/>
          </p:nvSpPr>
          <p:spPr>
            <a:xfrm>
              <a:off x="8856360" y="266040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7" name="Line 117"/>
            <p:cNvSpPr/>
            <p:nvPr/>
          </p:nvSpPr>
          <p:spPr>
            <a:xfrm>
              <a:off x="885636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8" name="Rectangle 118"/>
            <p:cNvSpPr/>
            <p:nvPr/>
          </p:nvSpPr>
          <p:spPr>
            <a:xfrm>
              <a:off x="10382040" y="2660400"/>
              <a:ext cx="1872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69" name="Line 119"/>
            <p:cNvSpPr/>
            <p:nvPr/>
          </p:nvSpPr>
          <p:spPr>
            <a:xfrm>
              <a:off x="1038204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0" name="Rectangle 120"/>
            <p:cNvSpPr/>
            <p:nvPr/>
          </p:nvSpPr>
          <p:spPr>
            <a:xfrm>
              <a:off x="11293200" y="266040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1" name="Line 121"/>
            <p:cNvSpPr/>
            <p:nvPr/>
          </p:nvSpPr>
          <p:spPr>
            <a:xfrm>
              <a:off x="11293200" y="2660400"/>
              <a:ext cx="1440" cy="3985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2" name="Rectangle 122"/>
            <p:cNvSpPr/>
            <p:nvPr/>
          </p:nvSpPr>
          <p:spPr>
            <a:xfrm>
              <a:off x="5211720" y="3058920"/>
              <a:ext cx="18460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3" name="Rectangle 123"/>
            <p:cNvSpPr/>
            <p:nvPr/>
          </p:nvSpPr>
          <p:spPr>
            <a:xfrm>
              <a:off x="5770800" y="3073320"/>
              <a:ext cx="706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Città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4" name="Rectangle 124"/>
            <p:cNvSpPr/>
            <p:nvPr/>
          </p:nvSpPr>
          <p:spPr>
            <a:xfrm>
              <a:off x="7075440" y="3058920"/>
              <a:ext cx="17809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5" name="Rectangle 125"/>
            <p:cNvSpPr/>
            <p:nvPr/>
          </p:nvSpPr>
          <p:spPr>
            <a:xfrm>
              <a:off x="7512840" y="3073320"/>
              <a:ext cx="8787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Entità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6" name="Rectangle 126"/>
            <p:cNvSpPr/>
            <p:nvPr/>
          </p:nvSpPr>
          <p:spPr>
            <a:xfrm>
              <a:off x="8874000" y="3058920"/>
              <a:ext cx="15076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7" name="Rectangle 127"/>
            <p:cNvSpPr/>
            <p:nvPr/>
          </p:nvSpPr>
          <p:spPr>
            <a:xfrm>
              <a:off x="9529560" y="307332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1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Rectangle 128"/>
            <p:cNvSpPr/>
            <p:nvPr/>
          </p:nvSpPr>
          <p:spPr>
            <a:xfrm>
              <a:off x="10401120" y="3058920"/>
              <a:ext cx="87264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79" name="Rectangle 129"/>
            <p:cNvSpPr/>
            <p:nvPr/>
          </p:nvSpPr>
          <p:spPr>
            <a:xfrm>
              <a:off x="10745640" y="307332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L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Rectangle 130"/>
            <p:cNvSpPr/>
            <p:nvPr/>
          </p:nvSpPr>
          <p:spPr>
            <a:xfrm>
              <a:off x="5194080" y="305892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1" name="Line 131"/>
            <p:cNvSpPr/>
            <p:nvPr/>
          </p:nvSpPr>
          <p:spPr>
            <a:xfrm>
              <a:off x="519408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2" name="Rectangle 132"/>
            <p:cNvSpPr/>
            <p:nvPr/>
          </p:nvSpPr>
          <p:spPr>
            <a:xfrm>
              <a:off x="7057800" y="305892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3" name="Line 133"/>
            <p:cNvSpPr/>
            <p:nvPr/>
          </p:nvSpPr>
          <p:spPr>
            <a:xfrm>
              <a:off x="705780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4" name="Rectangle 134"/>
            <p:cNvSpPr/>
            <p:nvPr/>
          </p:nvSpPr>
          <p:spPr>
            <a:xfrm>
              <a:off x="8856360" y="305892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5" name="Line 135"/>
            <p:cNvSpPr/>
            <p:nvPr/>
          </p:nvSpPr>
          <p:spPr>
            <a:xfrm>
              <a:off x="885636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6" name="Rectangle 136"/>
            <p:cNvSpPr/>
            <p:nvPr/>
          </p:nvSpPr>
          <p:spPr>
            <a:xfrm>
              <a:off x="10382040" y="3058920"/>
              <a:ext cx="1872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7" name="Line 137"/>
            <p:cNvSpPr/>
            <p:nvPr/>
          </p:nvSpPr>
          <p:spPr>
            <a:xfrm>
              <a:off x="1038204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8" name="Rectangle 138"/>
            <p:cNvSpPr/>
            <p:nvPr/>
          </p:nvSpPr>
          <p:spPr>
            <a:xfrm>
              <a:off x="11293200" y="3058920"/>
              <a:ext cx="17280" cy="3981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89" name="Line 139"/>
            <p:cNvSpPr/>
            <p:nvPr/>
          </p:nvSpPr>
          <p:spPr>
            <a:xfrm>
              <a:off x="11293200" y="3058920"/>
              <a:ext cx="1440" cy="398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0" name="Rectangle 140"/>
            <p:cNvSpPr/>
            <p:nvPr/>
          </p:nvSpPr>
          <p:spPr>
            <a:xfrm>
              <a:off x="5211720" y="3458880"/>
              <a:ext cx="1846080" cy="396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1" name="Rectangle 141"/>
            <p:cNvSpPr/>
            <p:nvPr/>
          </p:nvSpPr>
          <p:spPr>
            <a:xfrm>
              <a:off x="5770800" y="3471840"/>
              <a:ext cx="706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Città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Rectangle 142"/>
            <p:cNvSpPr/>
            <p:nvPr/>
          </p:nvSpPr>
          <p:spPr>
            <a:xfrm>
              <a:off x="7075440" y="3458880"/>
              <a:ext cx="1780920" cy="396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3" name="Rectangle 143"/>
            <p:cNvSpPr/>
            <p:nvPr/>
          </p:nvSpPr>
          <p:spPr>
            <a:xfrm>
              <a:off x="7512840" y="3471840"/>
              <a:ext cx="8787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Entità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Rectangle 144"/>
            <p:cNvSpPr/>
            <p:nvPr/>
          </p:nvSpPr>
          <p:spPr>
            <a:xfrm>
              <a:off x="8874000" y="3458880"/>
              <a:ext cx="1507680" cy="396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5" name="Rectangle 145"/>
            <p:cNvSpPr/>
            <p:nvPr/>
          </p:nvSpPr>
          <p:spPr>
            <a:xfrm>
              <a:off x="9529560" y="347184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1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Rectangle 146"/>
            <p:cNvSpPr/>
            <p:nvPr/>
          </p:nvSpPr>
          <p:spPr>
            <a:xfrm>
              <a:off x="10401120" y="3458880"/>
              <a:ext cx="872640" cy="39636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7" name="Rectangle 147"/>
            <p:cNvSpPr/>
            <p:nvPr/>
          </p:nvSpPr>
          <p:spPr>
            <a:xfrm>
              <a:off x="10728000" y="3471840"/>
              <a:ext cx="229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S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Rectangle 148"/>
            <p:cNvSpPr/>
            <p:nvPr/>
          </p:nvSpPr>
          <p:spPr>
            <a:xfrm>
              <a:off x="5194080" y="3458880"/>
              <a:ext cx="17280" cy="396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699" name="Line 149"/>
            <p:cNvSpPr/>
            <p:nvPr/>
          </p:nvSpPr>
          <p:spPr>
            <a:xfrm>
              <a:off x="519408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0" name="Rectangle 150"/>
            <p:cNvSpPr/>
            <p:nvPr/>
          </p:nvSpPr>
          <p:spPr>
            <a:xfrm>
              <a:off x="519408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1" name="Line 151"/>
            <p:cNvSpPr/>
            <p:nvPr/>
          </p:nvSpPr>
          <p:spPr>
            <a:xfrm>
              <a:off x="519408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2" name="Line 152"/>
            <p:cNvSpPr/>
            <p:nvPr/>
          </p:nvSpPr>
          <p:spPr>
            <a:xfrm>
              <a:off x="519408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3" name="Rectangle 153"/>
            <p:cNvSpPr/>
            <p:nvPr/>
          </p:nvSpPr>
          <p:spPr>
            <a:xfrm>
              <a:off x="519408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4" name="Line 154"/>
            <p:cNvSpPr/>
            <p:nvPr/>
          </p:nvSpPr>
          <p:spPr>
            <a:xfrm>
              <a:off x="519408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5" name="Line 155"/>
            <p:cNvSpPr/>
            <p:nvPr/>
          </p:nvSpPr>
          <p:spPr>
            <a:xfrm>
              <a:off x="519408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6" name="Rectangle 156"/>
            <p:cNvSpPr/>
            <p:nvPr/>
          </p:nvSpPr>
          <p:spPr>
            <a:xfrm>
              <a:off x="5211720" y="3855960"/>
              <a:ext cx="18460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7" name="Line 157"/>
            <p:cNvSpPr/>
            <p:nvPr/>
          </p:nvSpPr>
          <p:spPr>
            <a:xfrm>
              <a:off x="5211360" y="3855600"/>
              <a:ext cx="1846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8" name="Rectangle 158"/>
            <p:cNvSpPr/>
            <p:nvPr/>
          </p:nvSpPr>
          <p:spPr>
            <a:xfrm>
              <a:off x="7057800" y="3458880"/>
              <a:ext cx="17280" cy="396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09" name="Line 159"/>
            <p:cNvSpPr/>
            <p:nvPr/>
          </p:nvSpPr>
          <p:spPr>
            <a:xfrm>
              <a:off x="705780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0" name="Rectangle 160"/>
            <p:cNvSpPr/>
            <p:nvPr/>
          </p:nvSpPr>
          <p:spPr>
            <a:xfrm>
              <a:off x="705780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1" name="Line 161"/>
            <p:cNvSpPr/>
            <p:nvPr/>
          </p:nvSpPr>
          <p:spPr>
            <a:xfrm>
              <a:off x="70578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2" name="Line 162"/>
            <p:cNvSpPr/>
            <p:nvPr/>
          </p:nvSpPr>
          <p:spPr>
            <a:xfrm>
              <a:off x="70578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3" name="Rectangle 163"/>
            <p:cNvSpPr/>
            <p:nvPr/>
          </p:nvSpPr>
          <p:spPr>
            <a:xfrm>
              <a:off x="7075440" y="3855960"/>
              <a:ext cx="178092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4" name="Line 164"/>
            <p:cNvSpPr/>
            <p:nvPr/>
          </p:nvSpPr>
          <p:spPr>
            <a:xfrm>
              <a:off x="7075080" y="3855600"/>
              <a:ext cx="1781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5" name="Rectangle 165"/>
            <p:cNvSpPr/>
            <p:nvPr/>
          </p:nvSpPr>
          <p:spPr>
            <a:xfrm>
              <a:off x="8856360" y="3458880"/>
              <a:ext cx="17280" cy="396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6" name="Line 166"/>
            <p:cNvSpPr/>
            <p:nvPr/>
          </p:nvSpPr>
          <p:spPr>
            <a:xfrm>
              <a:off x="885636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7" name="Rectangle 167"/>
            <p:cNvSpPr/>
            <p:nvPr/>
          </p:nvSpPr>
          <p:spPr>
            <a:xfrm>
              <a:off x="885636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8" name="Line 168"/>
            <p:cNvSpPr/>
            <p:nvPr/>
          </p:nvSpPr>
          <p:spPr>
            <a:xfrm>
              <a:off x="885636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19" name="Line 169"/>
            <p:cNvSpPr/>
            <p:nvPr/>
          </p:nvSpPr>
          <p:spPr>
            <a:xfrm>
              <a:off x="885636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0" name="Rectangle 170"/>
            <p:cNvSpPr/>
            <p:nvPr/>
          </p:nvSpPr>
          <p:spPr>
            <a:xfrm>
              <a:off x="8874000" y="3855960"/>
              <a:ext cx="15076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1" name="Line 171"/>
            <p:cNvSpPr/>
            <p:nvPr/>
          </p:nvSpPr>
          <p:spPr>
            <a:xfrm>
              <a:off x="8873640" y="3855600"/>
              <a:ext cx="150840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2" name="Rectangle 172"/>
            <p:cNvSpPr/>
            <p:nvPr/>
          </p:nvSpPr>
          <p:spPr>
            <a:xfrm>
              <a:off x="10382040" y="3458880"/>
              <a:ext cx="18720" cy="396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3" name="Line 173"/>
            <p:cNvSpPr/>
            <p:nvPr/>
          </p:nvSpPr>
          <p:spPr>
            <a:xfrm>
              <a:off x="1038204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4" name="Rectangle 174"/>
            <p:cNvSpPr/>
            <p:nvPr/>
          </p:nvSpPr>
          <p:spPr>
            <a:xfrm>
              <a:off x="10382040" y="3855960"/>
              <a:ext cx="1872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5" name="Line 175"/>
            <p:cNvSpPr/>
            <p:nvPr/>
          </p:nvSpPr>
          <p:spPr>
            <a:xfrm>
              <a:off x="10382040" y="3855600"/>
              <a:ext cx="187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6" name="Line 176"/>
            <p:cNvSpPr/>
            <p:nvPr/>
          </p:nvSpPr>
          <p:spPr>
            <a:xfrm>
              <a:off x="1038204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7" name="Rectangle 177"/>
            <p:cNvSpPr/>
            <p:nvPr/>
          </p:nvSpPr>
          <p:spPr>
            <a:xfrm>
              <a:off x="10401120" y="3855960"/>
              <a:ext cx="89172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8" name="Line 178"/>
            <p:cNvSpPr/>
            <p:nvPr/>
          </p:nvSpPr>
          <p:spPr>
            <a:xfrm>
              <a:off x="10400760" y="3855600"/>
              <a:ext cx="8924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29" name="Rectangle 179"/>
            <p:cNvSpPr/>
            <p:nvPr/>
          </p:nvSpPr>
          <p:spPr>
            <a:xfrm>
              <a:off x="11293200" y="3458880"/>
              <a:ext cx="17280" cy="396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0" name="Line 180"/>
            <p:cNvSpPr/>
            <p:nvPr/>
          </p:nvSpPr>
          <p:spPr>
            <a:xfrm>
              <a:off x="11293200" y="3458880"/>
              <a:ext cx="1440" cy="3967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1" name="Rectangle 181"/>
            <p:cNvSpPr/>
            <p:nvPr/>
          </p:nvSpPr>
          <p:spPr>
            <a:xfrm>
              <a:off x="1129320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2" name="Line 182"/>
            <p:cNvSpPr/>
            <p:nvPr/>
          </p:nvSpPr>
          <p:spPr>
            <a:xfrm>
              <a:off x="112932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3" name="Line 183"/>
            <p:cNvSpPr/>
            <p:nvPr/>
          </p:nvSpPr>
          <p:spPr>
            <a:xfrm>
              <a:off x="112932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4" name="Rectangle 184"/>
            <p:cNvSpPr/>
            <p:nvPr/>
          </p:nvSpPr>
          <p:spPr>
            <a:xfrm>
              <a:off x="11293200" y="3855960"/>
              <a:ext cx="17280" cy="187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5" name="Line 185"/>
            <p:cNvSpPr/>
            <p:nvPr/>
          </p:nvSpPr>
          <p:spPr>
            <a:xfrm>
              <a:off x="11293200" y="3855600"/>
              <a:ext cx="172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6" name="Line 186"/>
            <p:cNvSpPr/>
            <p:nvPr/>
          </p:nvSpPr>
          <p:spPr>
            <a:xfrm>
              <a:off x="11293200" y="3855600"/>
              <a:ext cx="1440" cy="19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737" name="Group 188"/>
          <p:cNvGrpSpPr/>
          <p:nvPr/>
        </p:nvGrpSpPr>
        <p:grpSpPr>
          <a:xfrm>
            <a:off x="5111640" y="5086080"/>
            <a:ext cx="6235200" cy="979200"/>
            <a:chOff x="5111640" y="5086080"/>
            <a:chExt cx="6235200" cy="979200"/>
          </a:xfrm>
        </p:grpSpPr>
        <p:sp>
          <p:nvSpPr>
            <p:cNvPr id="738" name="AutoShape 187"/>
            <p:cNvSpPr/>
            <p:nvPr/>
          </p:nvSpPr>
          <p:spPr>
            <a:xfrm>
              <a:off x="5111640" y="5086080"/>
              <a:ext cx="6235200" cy="979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39" name="Rectangle 189"/>
            <p:cNvSpPr/>
            <p:nvPr/>
          </p:nvSpPr>
          <p:spPr>
            <a:xfrm>
              <a:off x="5208480" y="5092560"/>
              <a:ext cx="1860120" cy="4014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0" name="Rectangle 190"/>
            <p:cNvSpPr/>
            <p:nvPr/>
          </p:nvSpPr>
          <p:spPr>
            <a:xfrm>
              <a:off x="5376960" y="5097240"/>
              <a:ext cx="14839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Concetto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1" name="Rectangle 191"/>
            <p:cNvSpPr/>
            <p:nvPr/>
          </p:nvSpPr>
          <p:spPr>
            <a:xfrm>
              <a:off x="7074000" y="5092560"/>
              <a:ext cx="1793520" cy="4014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2" name="Rectangle 192"/>
            <p:cNvSpPr/>
            <p:nvPr/>
          </p:nvSpPr>
          <p:spPr>
            <a:xfrm>
              <a:off x="7179840" y="5097240"/>
              <a:ext cx="15418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Costrutto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3" name="Rectangle 193"/>
            <p:cNvSpPr/>
            <p:nvPr/>
          </p:nvSpPr>
          <p:spPr>
            <a:xfrm>
              <a:off x="8874000" y="5092560"/>
              <a:ext cx="1520640" cy="4014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4" name="Rectangle 194"/>
            <p:cNvSpPr/>
            <p:nvPr/>
          </p:nvSpPr>
          <p:spPr>
            <a:xfrm>
              <a:off x="8968680" y="5097240"/>
              <a:ext cx="12963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Accessi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Rectangle 195"/>
            <p:cNvSpPr/>
            <p:nvPr/>
          </p:nvSpPr>
          <p:spPr>
            <a:xfrm>
              <a:off x="10401480" y="5092560"/>
              <a:ext cx="904680" cy="4014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6" name="Rectangle 196"/>
            <p:cNvSpPr/>
            <p:nvPr/>
          </p:nvSpPr>
          <p:spPr>
            <a:xfrm>
              <a:off x="10482120" y="5097240"/>
              <a:ext cx="7174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700" spc="-1" strike="noStrike">
                  <a:solidFill>
                    <a:srgbClr val="000080"/>
                  </a:solidFill>
                  <a:latin typeface="Arial"/>
                </a:rPr>
                <a:t>Tipo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7" name="Rectangle 197"/>
            <p:cNvSpPr/>
            <p:nvPr/>
          </p:nvSpPr>
          <p:spPr>
            <a:xfrm>
              <a:off x="5203800" y="508608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8" name="Line 198"/>
            <p:cNvSpPr/>
            <p:nvPr/>
          </p:nvSpPr>
          <p:spPr>
            <a:xfrm>
              <a:off x="520380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49" name="Line 199"/>
            <p:cNvSpPr/>
            <p:nvPr/>
          </p:nvSpPr>
          <p:spPr>
            <a:xfrm>
              <a:off x="520380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0" name="Rectangle 200"/>
            <p:cNvSpPr/>
            <p:nvPr/>
          </p:nvSpPr>
          <p:spPr>
            <a:xfrm>
              <a:off x="5203800" y="508608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1" name="Line 201"/>
            <p:cNvSpPr/>
            <p:nvPr/>
          </p:nvSpPr>
          <p:spPr>
            <a:xfrm>
              <a:off x="520380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2" name="Line 202"/>
            <p:cNvSpPr/>
            <p:nvPr/>
          </p:nvSpPr>
          <p:spPr>
            <a:xfrm>
              <a:off x="520380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3" name="Rectangle 203"/>
            <p:cNvSpPr/>
            <p:nvPr/>
          </p:nvSpPr>
          <p:spPr>
            <a:xfrm>
              <a:off x="5208480" y="5086080"/>
              <a:ext cx="1860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4" name="Line 204"/>
            <p:cNvSpPr/>
            <p:nvPr/>
          </p:nvSpPr>
          <p:spPr>
            <a:xfrm>
              <a:off x="5208480" y="5086080"/>
              <a:ext cx="1860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5" name="Rectangle 205"/>
            <p:cNvSpPr/>
            <p:nvPr/>
          </p:nvSpPr>
          <p:spPr>
            <a:xfrm>
              <a:off x="7069320" y="508608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6" name="Line 206"/>
            <p:cNvSpPr/>
            <p:nvPr/>
          </p:nvSpPr>
          <p:spPr>
            <a:xfrm>
              <a:off x="7068960" y="508608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7" name="Line 207"/>
            <p:cNvSpPr/>
            <p:nvPr/>
          </p:nvSpPr>
          <p:spPr>
            <a:xfrm>
              <a:off x="70689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8" name="Rectangle 208"/>
            <p:cNvSpPr/>
            <p:nvPr/>
          </p:nvSpPr>
          <p:spPr>
            <a:xfrm>
              <a:off x="7074000" y="5086080"/>
              <a:ext cx="17935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59" name="Line 209"/>
            <p:cNvSpPr/>
            <p:nvPr/>
          </p:nvSpPr>
          <p:spPr>
            <a:xfrm>
              <a:off x="7073640" y="5086080"/>
              <a:ext cx="17938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0" name="Rectangle 210"/>
            <p:cNvSpPr/>
            <p:nvPr/>
          </p:nvSpPr>
          <p:spPr>
            <a:xfrm>
              <a:off x="8867880" y="508608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1" name="Line 211"/>
            <p:cNvSpPr/>
            <p:nvPr/>
          </p:nvSpPr>
          <p:spPr>
            <a:xfrm>
              <a:off x="8867520" y="508608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2" name="Line 212"/>
            <p:cNvSpPr/>
            <p:nvPr/>
          </p:nvSpPr>
          <p:spPr>
            <a:xfrm>
              <a:off x="8867520" y="508608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3" name="Rectangle 213"/>
            <p:cNvSpPr/>
            <p:nvPr/>
          </p:nvSpPr>
          <p:spPr>
            <a:xfrm>
              <a:off x="8874000" y="5086080"/>
              <a:ext cx="152064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4" name="Line 214"/>
            <p:cNvSpPr/>
            <p:nvPr/>
          </p:nvSpPr>
          <p:spPr>
            <a:xfrm>
              <a:off x="8874000" y="5086080"/>
              <a:ext cx="15206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5" name="Rectangle 215"/>
            <p:cNvSpPr/>
            <p:nvPr/>
          </p:nvSpPr>
          <p:spPr>
            <a:xfrm>
              <a:off x="10395000" y="508608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6" name="Line 216"/>
            <p:cNvSpPr/>
            <p:nvPr/>
          </p:nvSpPr>
          <p:spPr>
            <a:xfrm>
              <a:off x="10394640" y="508608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7" name="Line 217"/>
            <p:cNvSpPr/>
            <p:nvPr/>
          </p:nvSpPr>
          <p:spPr>
            <a:xfrm>
              <a:off x="10394640" y="508608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8" name="Rectangle 218"/>
            <p:cNvSpPr/>
            <p:nvPr/>
          </p:nvSpPr>
          <p:spPr>
            <a:xfrm>
              <a:off x="10401480" y="5086080"/>
              <a:ext cx="90468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69" name="Line 219"/>
            <p:cNvSpPr/>
            <p:nvPr/>
          </p:nvSpPr>
          <p:spPr>
            <a:xfrm>
              <a:off x="10401120" y="5086080"/>
              <a:ext cx="905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0" name="Rectangle 220"/>
            <p:cNvSpPr/>
            <p:nvPr/>
          </p:nvSpPr>
          <p:spPr>
            <a:xfrm>
              <a:off x="11306160" y="508608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1" name="Line 221"/>
            <p:cNvSpPr/>
            <p:nvPr/>
          </p:nvSpPr>
          <p:spPr>
            <a:xfrm>
              <a:off x="11306160" y="508608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2" name="Line 222"/>
            <p:cNvSpPr/>
            <p:nvPr/>
          </p:nvSpPr>
          <p:spPr>
            <a:xfrm>
              <a:off x="113061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3" name="Rectangle 223"/>
            <p:cNvSpPr/>
            <p:nvPr/>
          </p:nvSpPr>
          <p:spPr>
            <a:xfrm>
              <a:off x="11306160" y="508608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4" name="Line 224"/>
            <p:cNvSpPr/>
            <p:nvPr/>
          </p:nvSpPr>
          <p:spPr>
            <a:xfrm>
              <a:off x="11306160" y="508608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5" name="Line 225"/>
            <p:cNvSpPr/>
            <p:nvPr/>
          </p:nvSpPr>
          <p:spPr>
            <a:xfrm>
              <a:off x="11306160" y="508608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6" name="Rectangle 226"/>
            <p:cNvSpPr/>
            <p:nvPr/>
          </p:nvSpPr>
          <p:spPr>
            <a:xfrm>
              <a:off x="5203800" y="5092560"/>
              <a:ext cx="4320" cy="399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7" name="Line 227"/>
            <p:cNvSpPr/>
            <p:nvPr/>
          </p:nvSpPr>
          <p:spPr>
            <a:xfrm>
              <a:off x="520380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8" name="Rectangle 228"/>
            <p:cNvSpPr/>
            <p:nvPr/>
          </p:nvSpPr>
          <p:spPr>
            <a:xfrm>
              <a:off x="7069320" y="5092560"/>
              <a:ext cx="4320" cy="399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79" name="Line 229"/>
            <p:cNvSpPr/>
            <p:nvPr/>
          </p:nvSpPr>
          <p:spPr>
            <a:xfrm>
              <a:off x="706896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0" name="Rectangle 230"/>
            <p:cNvSpPr/>
            <p:nvPr/>
          </p:nvSpPr>
          <p:spPr>
            <a:xfrm>
              <a:off x="8867880" y="5092560"/>
              <a:ext cx="6120" cy="399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1" name="Line 231"/>
            <p:cNvSpPr/>
            <p:nvPr/>
          </p:nvSpPr>
          <p:spPr>
            <a:xfrm>
              <a:off x="8867520" y="5092200"/>
              <a:ext cx="180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2" name="Rectangle 232"/>
            <p:cNvSpPr/>
            <p:nvPr/>
          </p:nvSpPr>
          <p:spPr>
            <a:xfrm>
              <a:off x="10395000" y="5092560"/>
              <a:ext cx="6120" cy="399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3" name="Line 233"/>
            <p:cNvSpPr/>
            <p:nvPr/>
          </p:nvSpPr>
          <p:spPr>
            <a:xfrm>
              <a:off x="10394640" y="5092200"/>
              <a:ext cx="180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4" name="Rectangle 234"/>
            <p:cNvSpPr/>
            <p:nvPr/>
          </p:nvSpPr>
          <p:spPr>
            <a:xfrm>
              <a:off x="11306160" y="5092560"/>
              <a:ext cx="6120" cy="3996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5" name="Line 235"/>
            <p:cNvSpPr/>
            <p:nvPr/>
          </p:nvSpPr>
          <p:spPr>
            <a:xfrm>
              <a:off x="11306160" y="5092200"/>
              <a:ext cx="1440" cy="3999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6" name="Rectangle 236"/>
            <p:cNvSpPr/>
            <p:nvPr/>
          </p:nvSpPr>
          <p:spPr>
            <a:xfrm>
              <a:off x="5208480" y="5500440"/>
              <a:ext cx="18601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7" name="Rectangle 237"/>
            <p:cNvSpPr/>
            <p:nvPr/>
          </p:nvSpPr>
          <p:spPr>
            <a:xfrm>
              <a:off x="5774400" y="5513040"/>
              <a:ext cx="70668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Città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" name="Rectangle 238"/>
            <p:cNvSpPr/>
            <p:nvPr/>
          </p:nvSpPr>
          <p:spPr>
            <a:xfrm>
              <a:off x="5208480" y="5900400"/>
              <a:ext cx="18601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89" name="Rectangle 239"/>
            <p:cNvSpPr/>
            <p:nvPr/>
          </p:nvSpPr>
          <p:spPr>
            <a:xfrm>
              <a:off x="7074000" y="5500440"/>
              <a:ext cx="179352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0" name="Rectangle 240"/>
            <p:cNvSpPr/>
            <p:nvPr/>
          </p:nvSpPr>
          <p:spPr>
            <a:xfrm>
              <a:off x="7519320" y="5513040"/>
              <a:ext cx="87876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Entità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1" name="Rectangle 241"/>
            <p:cNvSpPr/>
            <p:nvPr/>
          </p:nvSpPr>
          <p:spPr>
            <a:xfrm>
              <a:off x="7074000" y="5900400"/>
              <a:ext cx="179352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2" name="Rectangle 242"/>
            <p:cNvSpPr/>
            <p:nvPr/>
          </p:nvSpPr>
          <p:spPr>
            <a:xfrm>
              <a:off x="8874000" y="5500440"/>
              <a:ext cx="152064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3" name="Rectangle 243"/>
            <p:cNvSpPr/>
            <p:nvPr/>
          </p:nvSpPr>
          <p:spPr>
            <a:xfrm>
              <a:off x="9536040" y="551304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1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4" name="Rectangle 244"/>
            <p:cNvSpPr/>
            <p:nvPr/>
          </p:nvSpPr>
          <p:spPr>
            <a:xfrm>
              <a:off x="8874000" y="5900400"/>
              <a:ext cx="152064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5" name="Rectangle 245"/>
            <p:cNvSpPr/>
            <p:nvPr/>
          </p:nvSpPr>
          <p:spPr>
            <a:xfrm>
              <a:off x="10401480" y="5500440"/>
              <a:ext cx="904680" cy="39960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6" name="Rectangle 246"/>
            <p:cNvSpPr/>
            <p:nvPr/>
          </p:nvSpPr>
          <p:spPr>
            <a:xfrm>
              <a:off x="10753560" y="5513040"/>
              <a:ext cx="191520" cy="41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t-IT" sz="2700" spc="-1" strike="noStrike">
                  <a:solidFill>
                    <a:srgbClr val="000080"/>
                  </a:solidFill>
                  <a:latin typeface="Arial"/>
                </a:rPr>
                <a:t>L</a:t>
              </a:r>
              <a:endParaRPr b="0" lang="it-IT" sz="27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Rectangle 247"/>
            <p:cNvSpPr/>
            <p:nvPr/>
          </p:nvSpPr>
          <p:spPr>
            <a:xfrm>
              <a:off x="10401480" y="5900400"/>
              <a:ext cx="904680" cy="1080"/>
            </a:xfrm>
            <a:prstGeom prst="rect">
              <a:avLst/>
            </a:prstGeom>
            <a:solidFill>
              <a:srgbClr val="dfdf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8" name="Rectangle 248"/>
            <p:cNvSpPr/>
            <p:nvPr/>
          </p:nvSpPr>
          <p:spPr>
            <a:xfrm>
              <a:off x="5203800" y="549396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799" name="Line 249"/>
            <p:cNvSpPr/>
            <p:nvPr/>
          </p:nvSpPr>
          <p:spPr>
            <a:xfrm>
              <a:off x="5203800" y="549396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0" name="Line 250"/>
            <p:cNvSpPr/>
            <p:nvPr/>
          </p:nvSpPr>
          <p:spPr>
            <a:xfrm>
              <a:off x="520380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1" name="Rectangle 251"/>
            <p:cNvSpPr/>
            <p:nvPr/>
          </p:nvSpPr>
          <p:spPr>
            <a:xfrm>
              <a:off x="5208480" y="5493960"/>
              <a:ext cx="1860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2" name="Line 252"/>
            <p:cNvSpPr/>
            <p:nvPr/>
          </p:nvSpPr>
          <p:spPr>
            <a:xfrm>
              <a:off x="5208480" y="5493960"/>
              <a:ext cx="1860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3" name="Rectangle 253"/>
            <p:cNvSpPr/>
            <p:nvPr/>
          </p:nvSpPr>
          <p:spPr>
            <a:xfrm>
              <a:off x="7069320" y="549396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4" name="Line 254"/>
            <p:cNvSpPr/>
            <p:nvPr/>
          </p:nvSpPr>
          <p:spPr>
            <a:xfrm>
              <a:off x="7068960" y="5493960"/>
              <a:ext cx="46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5" name="Line 255"/>
            <p:cNvSpPr/>
            <p:nvPr/>
          </p:nvSpPr>
          <p:spPr>
            <a:xfrm>
              <a:off x="706896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6" name="Rectangle 256"/>
            <p:cNvSpPr/>
            <p:nvPr/>
          </p:nvSpPr>
          <p:spPr>
            <a:xfrm>
              <a:off x="7074000" y="5493960"/>
              <a:ext cx="17935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7" name="Line 257"/>
            <p:cNvSpPr/>
            <p:nvPr/>
          </p:nvSpPr>
          <p:spPr>
            <a:xfrm>
              <a:off x="7073640" y="5493960"/>
              <a:ext cx="17938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8" name="Rectangle 258"/>
            <p:cNvSpPr/>
            <p:nvPr/>
          </p:nvSpPr>
          <p:spPr>
            <a:xfrm>
              <a:off x="8867880" y="549396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09" name="Line 259"/>
            <p:cNvSpPr/>
            <p:nvPr/>
          </p:nvSpPr>
          <p:spPr>
            <a:xfrm>
              <a:off x="8867520" y="549396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0" name="Line 260"/>
            <p:cNvSpPr/>
            <p:nvPr/>
          </p:nvSpPr>
          <p:spPr>
            <a:xfrm>
              <a:off x="8867520" y="549396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1" name="Rectangle 261"/>
            <p:cNvSpPr/>
            <p:nvPr/>
          </p:nvSpPr>
          <p:spPr>
            <a:xfrm>
              <a:off x="8874000" y="5493960"/>
              <a:ext cx="152064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2" name="Line 262"/>
            <p:cNvSpPr/>
            <p:nvPr/>
          </p:nvSpPr>
          <p:spPr>
            <a:xfrm>
              <a:off x="8874000" y="5493960"/>
              <a:ext cx="15206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3" name="Rectangle 263"/>
            <p:cNvSpPr/>
            <p:nvPr/>
          </p:nvSpPr>
          <p:spPr>
            <a:xfrm>
              <a:off x="10395000" y="549396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4" name="Line 264"/>
            <p:cNvSpPr/>
            <p:nvPr/>
          </p:nvSpPr>
          <p:spPr>
            <a:xfrm>
              <a:off x="10394640" y="5493960"/>
              <a:ext cx="6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5" name="Line 265"/>
            <p:cNvSpPr/>
            <p:nvPr/>
          </p:nvSpPr>
          <p:spPr>
            <a:xfrm>
              <a:off x="10394640" y="5493960"/>
              <a:ext cx="180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6" name="Rectangle 266"/>
            <p:cNvSpPr/>
            <p:nvPr/>
          </p:nvSpPr>
          <p:spPr>
            <a:xfrm>
              <a:off x="10401480" y="5493960"/>
              <a:ext cx="90468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7" name="Line 267"/>
            <p:cNvSpPr/>
            <p:nvPr/>
          </p:nvSpPr>
          <p:spPr>
            <a:xfrm>
              <a:off x="10401120" y="5493960"/>
              <a:ext cx="905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8" name="Rectangle 268"/>
            <p:cNvSpPr/>
            <p:nvPr/>
          </p:nvSpPr>
          <p:spPr>
            <a:xfrm>
              <a:off x="11306160" y="549396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19" name="Line 269"/>
            <p:cNvSpPr/>
            <p:nvPr/>
          </p:nvSpPr>
          <p:spPr>
            <a:xfrm>
              <a:off x="11306160" y="5493960"/>
              <a:ext cx="61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0" name="Line 270"/>
            <p:cNvSpPr/>
            <p:nvPr/>
          </p:nvSpPr>
          <p:spPr>
            <a:xfrm>
              <a:off x="11306160" y="5493960"/>
              <a:ext cx="1440" cy="612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1" name="Rectangle 271"/>
            <p:cNvSpPr/>
            <p:nvPr/>
          </p:nvSpPr>
          <p:spPr>
            <a:xfrm>
              <a:off x="5203800" y="5500440"/>
              <a:ext cx="4320" cy="401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2" name="Line 272"/>
            <p:cNvSpPr/>
            <p:nvPr/>
          </p:nvSpPr>
          <p:spPr>
            <a:xfrm>
              <a:off x="520380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3" name="Rectangle 273"/>
            <p:cNvSpPr/>
            <p:nvPr/>
          </p:nvSpPr>
          <p:spPr>
            <a:xfrm>
              <a:off x="5203800" y="590220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4" name="Line 274"/>
            <p:cNvSpPr/>
            <p:nvPr/>
          </p:nvSpPr>
          <p:spPr>
            <a:xfrm>
              <a:off x="520380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5" name="Line 275"/>
            <p:cNvSpPr/>
            <p:nvPr/>
          </p:nvSpPr>
          <p:spPr>
            <a:xfrm>
              <a:off x="520380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6" name="Rectangle 276"/>
            <p:cNvSpPr/>
            <p:nvPr/>
          </p:nvSpPr>
          <p:spPr>
            <a:xfrm>
              <a:off x="5203800" y="590220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7" name="Line 277"/>
            <p:cNvSpPr/>
            <p:nvPr/>
          </p:nvSpPr>
          <p:spPr>
            <a:xfrm>
              <a:off x="520380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8" name="Line 278"/>
            <p:cNvSpPr/>
            <p:nvPr/>
          </p:nvSpPr>
          <p:spPr>
            <a:xfrm>
              <a:off x="520380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29" name="Rectangle 279"/>
            <p:cNvSpPr/>
            <p:nvPr/>
          </p:nvSpPr>
          <p:spPr>
            <a:xfrm>
              <a:off x="5208480" y="5902200"/>
              <a:ext cx="1860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0" name="Line 280"/>
            <p:cNvSpPr/>
            <p:nvPr/>
          </p:nvSpPr>
          <p:spPr>
            <a:xfrm>
              <a:off x="5208480" y="5901840"/>
              <a:ext cx="1860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1" name="Rectangle 281"/>
            <p:cNvSpPr/>
            <p:nvPr/>
          </p:nvSpPr>
          <p:spPr>
            <a:xfrm>
              <a:off x="7069320" y="5500440"/>
              <a:ext cx="4320" cy="401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2" name="Line 282"/>
            <p:cNvSpPr/>
            <p:nvPr/>
          </p:nvSpPr>
          <p:spPr>
            <a:xfrm>
              <a:off x="706896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3" name="Rectangle 283"/>
            <p:cNvSpPr/>
            <p:nvPr/>
          </p:nvSpPr>
          <p:spPr>
            <a:xfrm>
              <a:off x="7069320" y="5902200"/>
              <a:ext cx="43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4" name="Line 284"/>
            <p:cNvSpPr/>
            <p:nvPr/>
          </p:nvSpPr>
          <p:spPr>
            <a:xfrm>
              <a:off x="7068960" y="5901840"/>
              <a:ext cx="46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5" name="Line 285"/>
            <p:cNvSpPr/>
            <p:nvPr/>
          </p:nvSpPr>
          <p:spPr>
            <a:xfrm>
              <a:off x="70689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6" name="Rectangle 286"/>
            <p:cNvSpPr/>
            <p:nvPr/>
          </p:nvSpPr>
          <p:spPr>
            <a:xfrm>
              <a:off x="7074000" y="5902200"/>
              <a:ext cx="17935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7" name="Line 287"/>
            <p:cNvSpPr/>
            <p:nvPr/>
          </p:nvSpPr>
          <p:spPr>
            <a:xfrm>
              <a:off x="7073640" y="5901840"/>
              <a:ext cx="17938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8" name="Rectangle 288"/>
            <p:cNvSpPr/>
            <p:nvPr/>
          </p:nvSpPr>
          <p:spPr>
            <a:xfrm>
              <a:off x="8867880" y="5500440"/>
              <a:ext cx="6120" cy="401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39" name="Line 289"/>
            <p:cNvSpPr/>
            <p:nvPr/>
          </p:nvSpPr>
          <p:spPr>
            <a:xfrm>
              <a:off x="8867520" y="5500080"/>
              <a:ext cx="180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0" name="Rectangle 290"/>
            <p:cNvSpPr/>
            <p:nvPr/>
          </p:nvSpPr>
          <p:spPr>
            <a:xfrm>
              <a:off x="8867880" y="590220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1" name="Line 291"/>
            <p:cNvSpPr/>
            <p:nvPr/>
          </p:nvSpPr>
          <p:spPr>
            <a:xfrm>
              <a:off x="8867520" y="5901840"/>
              <a:ext cx="6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2" name="Line 292"/>
            <p:cNvSpPr/>
            <p:nvPr/>
          </p:nvSpPr>
          <p:spPr>
            <a:xfrm>
              <a:off x="8867520" y="5901840"/>
              <a:ext cx="180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3" name="Rectangle 293"/>
            <p:cNvSpPr/>
            <p:nvPr/>
          </p:nvSpPr>
          <p:spPr>
            <a:xfrm>
              <a:off x="8874000" y="5902200"/>
              <a:ext cx="152064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4" name="Line 294"/>
            <p:cNvSpPr/>
            <p:nvPr/>
          </p:nvSpPr>
          <p:spPr>
            <a:xfrm>
              <a:off x="8874000" y="5901840"/>
              <a:ext cx="15206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5" name="Rectangle 295"/>
            <p:cNvSpPr/>
            <p:nvPr/>
          </p:nvSpPr>
          <p:spPr>
            <a:xfrm>
              <a:off x="10395000" y="5500440"/>
              <a:ext cx="6120" cy="401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6" name="Line 296"/>
            <p:cNvSpPr/>
            <p:nvPr/>
          </p:nvSpPr>
          <p:spPr>
            <a:xfrm>
              <a:off x="10394640" y="5500080"/>
              <a:ext cx="180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7" name="Rectangle 297"/>
            <p:cNvSpPr/>
            <p:nvPr/>
          </p:nvSpPr>
          <p:spPr>
            <a:xfrm>
              <a:off x="10395000" y="590220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8" name="Line 298"/>
            <p:cNvSpPr/>
            <p:nvPr/>
          </p:nvSpPr>
          <p:spPr>
            <a:xfrm>
              <a:off x="10394640" y="5901840"/>
              <a:ext cx="6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49" name="Line 299"/>
            <p:cNvSpPr/>
            <p:nvPr/>
          </p:nvSpPr>
          <p:spPr>
            <a:xfrm>
              <a:off x="10394640" y="5901840"/>
              <a:ext cx="180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0" name="Rectangle 300"/>
            <p:cNvSpPr/>
            <p:nvPr/>
          </p:nvSpPr>
          <p:spPr>
            <a:xfrm>
              <a:off x="10401480" y="5902200"/>
              <a:ext cx="90468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1" name="Line 301"/>
            <p:cNvSpPr/>
            <p:nvPr/>
          </p:nvSpPr>
          <p:spPr>
            <a:xfrm>
              <a:off x="10401120" y="5901840"/>
              <a:ext cx="90504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2" name="Rectangle 302"/>
            <p:cNvSpPr/>
            <p:nvPr/>
          </p:nvSpPr>
          <p:spPr>
            <a:xfrm>
              <a:off x="11306160" y="5500440"/>
              <a:ext cx="6120" cy="4014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3" name="Line 303"/>
            <p:cNvSpPr/>
            <p:nvPr/>
          </p:nvSpPr>
          <p:spPr>
            <a:xfrm>
              <a:off x="11306160" y="5500080"/>
              <a:ext cx="1440" cy="4017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4" name="Rectangle 304"/>
            <p:cNvSpPr/>
            <p:nvPr/>
          </p:nvSpPr>
          <p:spPr>
            <a:xfrm>
              <a:off x="11306160" y="590220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5" name="Line 305"/>
            <p:cNvSpPr/>
            <p:nvPr/>
          </p:nvSpPr>
          <p:spPr>
            <a:xfrm>
              <a:off x="11306160" y="5901840"/>
              <a:ext cx="61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6" name="Line 306"/>
            <p:cNvSpPr/>
            <p:nvPr/>
          </p:nvSpPr>
          <p:spPr>
            <a:xfrm>
              <a:off x="113061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7" name="Rectangle 307"/>
            <p:cNvSpPr/>
            <p:nvPr/>
          </p:nvSpPr>
          <p:spPr>
            <a:xfrm>
              <a:off x="11306160" y="5902200"/>
              <a:ext cx="6120" cy="612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8" name="Line 308"/>
            <p:cNvSpPr/>
            <p:nvPr/>
          </p:nvSpPr>
          <p:spPr>
            <a:xfrm>
              <a:off x="11306160" y="5901840"/>
              <a:ext cx="612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59" name="Line 309"/>
            <p:cNvSpPr/>
            <p:nvPr/>
          </p:nvSpPr>
          <p:spPr>
            <a:xfrm>
              <a:off x="11306160" y="5901840"/>
              <a:ext cx="1440" cy="64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860" name=""/>
          <p:cNvSpPr txBox="1"/>
          <p:nvPr/>
        </p:nvSpPr>
        <p:spPr>
          <a:xfrm>
            <a:off x="150840" y="1515960"/>
            <a:ext cx="4699080" cy="255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er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/g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ot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al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3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in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in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T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ot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al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e: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(5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3)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+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(5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1)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3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"/>
          <p:cNvSpPr txBox="1"/>
          <p:nvPr/>
        </p:nvSpPr>
        <p:spPr>
          <a:xfrm>
            <a:off x="142920" y="4564080"/>
            <a:ext cx="4897440" cy="1698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Trascurabile perchè richede solo un accesso in lettura all’entità “Città” (per leggere l’attributo “numero di abitanti”). Da ripetere 2 volte/giorno.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Totale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(2x1)x1 =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accessi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1090440" y="63828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Tavole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degli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acces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si in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assen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za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ridond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anza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863" name="Object 0"/>
          <p:cNvGraphicFramePr/>
          <p:nvPr/>
        </p:nvGraphicFramePr>
        <p:xfrm>
          <a:off x="5349960" y="2087640"/>
          <a:ext cx="6197400" cy="138240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864" name="Object 0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49960" y="2087640"/>
                    <a:ext cx="6197400" cy="13824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" name="Object 1"/>
          <p:cNvGraphicFramePr/>
          <p:nvPr/>
        </p:nvGraphicFramePr>
        <p:xfrm>
          <a:off x="5375520" y="4398840"/>
          <a:ext cx="6210000" cy="1407600"/>
        </p:xfrm>
        <a:graphic>
          <a:graphicData uri="http://schemas.openxmlformats.org/presentationml/2006/ole">
            <p:oleObj progId="Word.Document.8" r:id="rId3" spid="">
              <p:embed/>
              <p:pic>
                <p:nvPicPr>
                  <p:cNvPr id="866" name="Object 1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75520" y="4398840"/>
                    <a:ext cx="6210000" cy="1407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7" name="Text Box 5"/>
          <p:cNvSpPr/>
          <p:nvPr/>
        </p:nvSpPr>
        <p:spPr>
          <a:xfrm>
            <a:off x="5430240" y="1554120"/>
            <a:ext cx="2413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hlink"/>
                </a:solidFill>
                <a:latin typeface="Arial"/>
              </a:rPr>
              <a:t>Operazione 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8" name="Text Box 6"/>
          <p:cNvSpPr/>
          <p:nvPr/>
        </p:nvSpPr>
        <p:spPr>
          <a:xfrm>
            <a:off x="5455800" y="3863880"/>
            <a:ext cx="24138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hlink"/>
                </a:solidFill>
                <a:latin typeface="Arial"/>
              </a:rPr>
              <a:t>Operazione 2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9" name=""/>
          <p:cNvSpPr txBox="1"/>
          <p:nvPr/>
        </p:nvSpPr>
        <p:spPr>
          <a:xfrm>
            <a:off x="262080" y="2039760"/>
            <a:ext cx="4968720" cy="119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Non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c’è bisogno di accedere all’entità “Città” per aggiornare il dato derivato.</a:t>
            </a:r>
            <a:endParaRPr b="1" lang="it-IT" sz="1800" spc="-1" strike="noStrike">
              <a:solidFill>
                <a:srgbClr val="000000"/>
              </a:solidFill>
              <a:latin typeface="Arial"/>
            </a:endParaRPr>
          </a:p>
          <a:p>
            <a:endParaRPr b="1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Totale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(500x2)x2 =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2000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accessi</a:t>
            </a:r>
            <a:endParaRPr b="1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0" name=""/>
          <p:cNvSpPr txBox="1"/>
          <p:nvPr/>
        </p:nvSpPr>
        <p:spPr>
          <a:xfrm>
            <a:off x="222120" y="3936960"/>
            <a:ext cx="5112000" cy="231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bi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la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si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al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si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ti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ci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à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=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rs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/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ol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itt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à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”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1.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0.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0/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al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(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5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)x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1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0.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79560" y="1059120"/>
            <a:ext cx="513972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Presenza di ridondanza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122400" y="1747080"/>
            <a:ext cx="5489280" cy="2539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Costo: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OP 1: 3500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OP 2: 2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Totale: 3502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	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3" name="Rectangle 75"/>
          <p:cNvSpPr txBox="1"/>
          <p:nvPr/>
        </p:nvSpPr>
        <p:spPr>
          <a:xfrm>
            <a:off x="5818680" y="1098720"/>
            <a:ext cx="513972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Assenz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 di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ridonda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nza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74" name="Rectangle 80"/>
          <p:cNvSpPr txBox="1"/>
          <p:nvPr/>
        </p:nvSpPr>
        <p:spPr>
          <a:xfrm>
            <a:off x="6051960" y="1763280"/>
            <a:ext cx="5489280" cy="24674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Costo: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OP 1: 2000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OP 2: 10.002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  <a:p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Totale: 12.002</a:t>
            </a:r>
            <a:endParaRPr b="1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5" name=""/>
          <p:cNvSpPr txBox="1"/>
          <p:nvPr/>
        </p:nvSpPr>
        <p:spPr>
          <a:xfrm>
            <a:off x="349200" y="4539960"/>
            <a:ext cx="11430000" cy="168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Ci sono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8500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accessi in più (in media) nel caso in cui la ridondanza non sia presente.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==&gt; in questo caso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conviene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mantenere la ridondanza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Questo è dovuto al fatto che gli accessi in lettura necessari per calcolare il dato derivato sono 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Arial"/>
              </a:rPr>
              <a:t>molti di più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 rispetti agli accessi in scrittura necessari per mantenerlo aggiornato.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vità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dell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rutt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ura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zio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Analisi delle ridondanze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accent2"/>
                </a:solidFill>
                <a:latin typeface="Arial"/>
              </a:rPr>
              <a:t>Eliminazione delle generalizzazioni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Partizionamento/accorpamento di entità e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Scelta degli identificatori primari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Eliminazione delle gerarchie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il modello relazionale non può rappresentare direttamente le generalizzazioni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entità e relationship sono invece direttamente rappresentabili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hlink"/>
                </a:solidFill>
                <a:latin typeface="Arial"/>
              </a:rPr>
              <a:t>si eliminano perciò le gerarchie, sostituendole con entità e relationship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b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"tradurre" lo schema concettuale in uno schema logico che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rappresenti gli stessi dati in maniera corretta ed efficiente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Tre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ssi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bili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tà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accorpamento delle figlie della generalizzazione nel genitore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accorpamento del genitore della generalizzazione nelle figlie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sostituzione della generalizzazione con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roup 2"/>
          <p:cNvGrpSpPr/>
          <p:nvPr/>
        </p:nvGrpSpPr>
        <p:grpSpPr>
          <a:xfrm>
            <a:off x="2063880" y="620640"/>
            <a:ext cx="8162280" cy="5630400"/>
            <a:chOff x="2063880" y="620640"/>
            <a:chExt cx="8162280" cy="5630400"/>
          </a:xfrm>
        </p:grpSpPr>
        <p:sp>
          <p:nvSpPr>
            <p:cNvPr id="883" name="Rectangle 3"/>
            <p:cNvSpPr/>
            <p:nvPr/>
          </p:nvSpPr>
          <p:spPr>
            <a:xfrm>
              <a:off x="3662280" y="16178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4" name="AutoShape 4"/>
            <p:cNvSpPr/>
            <p:nvPr/>
          </p:nvSpPr>
          <p:spPr>
            <a:xfrm>
              <a:off x="5850000" y="15508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5" name="Line 5"/>
            <p:cNvSpPr/>
            <p:nvPr/>
          </p:nvSpPr>
          <p:spPr>
            <a:xfrm>
              <a:off x="4093920" y="138240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86" name="Oval 6"/>
            <p:cNvSpPr/>
            <p:nvPr/>
          </p:nvSpPr>
          <p:spPr>
            <a:xfrm>
              <a:off x="3975120" y="115416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887" name="Group 7"/>
            <p:cNvGrpSpPr/>
            <p:nvPr/>
          </p:nvGrpSpPr>
          <p:grpSpPr>
            <a:xfrm>
              <a:off x="5084640" y="1154160"/>
              <a:ext cx="228240" cy="904680"/>
              <a:chOff x="5084640" y="1154160"/>
              <a:chExt cx="228240" cy="904680"/>
            </a:xfrm>
          </p:grpSpPr>
          <p:sp>
            <p:nvSpPr>
              <p:cNvPr id="888" name="Line 8"/>
              <p:cNvSpPr/>
              <p:nvPr/>
            </p:nvSpPr>
            <p:spPr>
              <a:xfrm>
                <a:off x="520380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889" name="Oval 9"/>
              <p:cNvSpPr/>
              <p:nvPr/>
            </p:nvSpPr>
            <p:spPr>
              <a:xfrm>
                <a:off x="5084640" y="1154160"/>
                <a:ext cx="22824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890" name="Text Box 10"/>
            <p:cNvSpPr/>
            <p:nvPr/>
          </p:nvSpPr>
          <p:spPr>
            <a:xfrm>
              <a:off x="3704040" y="6318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" name="Text Box 11"/>
            <p:cNvSpPr/>
            <p:nvPr/>
          </p:nvSpPr>
          <p:spPr>
            <a:xfrm>
              <a:off x="4934520" y="620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Rectangle 12"/>
            <p:cNvSpPr/>
            <p:nvPr/>
          </p:nvSpPr>
          <p:spPr>
            <a:xfrm>
              <a:off x="8199360" y="16257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3" name="AutoShape 13"/>
            <p:cNvSpPr/>
            <p:nvPr/>
          </p:nvSpPr>
          <p:spPr>
            <a:xfrm>
              <a:off x="8051760" y="396864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4" name="Rectangle 14"/>
            <p:cNvSpPr/>
            <p:nvPr/>
          </p:nvSpPr>
          <p:spPr>
            <a:xfrm>
              <a:off x="8178840" y="54324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895" name="AutoShape 15"/>
            <p:cNvCxnSpPr>
              <a:stCxn id="893" idx="2"/>
              <a:endCxn id="894" idx="0"/>
            </p:cNvCxnSpPr>
            <p:nvPr/>
          </p:nvCxnSpPr>
          <p:spPr>
            <a:xfrm rot="5400000">
              <a:off x="8883720" y="5177160"/>
              <a:ext cx="504000" cy="6840"/>
            </a:xfrm>
            <a:prstGeom prst="bentConnector3">
              <a:avLst>
                <a:gd name="adj1" fmla="val 50035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896" name="AutoShape 16"/>
            <p:cNvCxnSpPr>
              <a:stCxn id="883" idx="3"/>
              <a:endCxn id="884" idx="1"/>
            </p:cNvCxnSpPr>
            <p:nvPr/>
          </p:nvCxnSpPr>
          <p:spPr>
            <a:xfrm>
              <a:off x="5569920" y="2027160"/>
              <a:ext cx="280440" cy="432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897" name="AutoShape 17"/>
            <p:cNvCxnSpPr>
              <a:stCxn id="884" idx="3"/>
              <a:endCxn id="892" idx="1"/>
            </p:cNvCxnSpPr>
            <p:nvPr/>
          </p:nvCxnSpPr>
          <p:spPr>
            <a:xfrm>
              <a:off x="8024400" y="2031120"/>
              <a:ext cx="175320" cy="432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898" name="AutoShape 18"/>
            <p:cNvSpPr/>
            <p:nvPr/>
          </p:nvSpPr>
          <p:spPr>
            <a:xfrm>
              <a:off x="4322880" y="2416320"/>
              <a:ext cx="612360" cy="81396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899" name="Rectangle 19"/>
            <p:cNvSpPr/>
            <p:nvPr/>
          </p:nvSpPr>
          <p:spPr>
            <a:xfrm>
              <a:off x="5191200" y="40305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0" name="Rectangle 20"/>
            <p:cNvSpPr/>
            <p:nvPr/>
          </p:nvSpPr>
          <p:spPr>
            <a:xfrm>
              <a:off x="2063880" y="40212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1" name="Text Box 21"/>
            <p:cNvSpPr/>
            <p:nvPr/>
          </p:nvSpPr>
          <p:spPr>
            <a:xfrm>
              <a:off x="2683800" y="532116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2" name="Text Box 22"/>
            <p:cNvSpPr/>
            <p:nvPr/>
          </p:nvSpPr>
          <p:spPr>
            <a:xfrm>
              <a:off x="5731560" y="5327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03" name="AutoShape 23"/>
            <p:cNvCxnSpPr>
              <a:stCxn id="899" idx="3"/>
              <a:endCxn id="893" idx="1"/>
            </p:cNvCxnSpPr>
            <p:nvPr/>
          </p:nvCxnSpPr>
          <p:spPr>
            <a:xfrm>
              <a:off x="7098840" y="4439880"/>
              <a:ext cx="953280" cy="9360"/>
            </a:xfrm>
            <a:prstGeom prst="bentConnector3">
              <a:avLst>
                <a:gd name="adj1" fmla="val 50056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04" name="AutoShape 24"/>
            <p:cNvCxnSpPr>
              <a:stCxn id="900" idx="0"/>
              <a:endCxn id="899" idx="0"/>
            </p:cNvCxnSpPr>
            <p:nvPr/>
          </p:nvCxnSpPr>
          <p:spPr>
            <a:xfrm flipH="1" rot="16200000">
              <a:off x="4576320" y="2462040"/>
              <a:ext cx="9720" cy="3127680"/>
            </a:xfrm>
            <a:prstGeom prst="bentConnector3">
              <a:avLst>
                <a:gd name="adj1" fmla="val -8742307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905" name="Oval 25"/>
            <p:cNvSpPr/>
            <p:nvPr/>
          </p:nvSpPr>
          <p:spPr>
            <a:xfrm>
              <a:off x="2938320" y="508968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06" name="Oval 26"/>
            <p:cNvSpPr/>
            <p:nvPr/>
          </p:nvSpPr>
          <p:spPr>
            <a:xfrm>
              <a:off x="6014880" y="509904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07" name="Line 27"/>
            <p:cNvSpPr/>
            <p:nvPr/>
          </p:nvSpPr>
          <p:spPr>
            <a:xfrm>
              <a:off x="3057480" y="47815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08" name="Line 28"/>
            <p:cNvSpPr/>
            <p:nvPr/>
          </p:nvSpPr>
          <p:spPr>
            <a:xfrm>
              <a:off x="6132240" y="4765320"/>
              <a:ext cx="360" cy="38124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9" name="AutoShape 4"/>
          <p:cNvCxnSpPr/>
          <p:nvPr/>
        </p:nvCxnSpPr>
        <p:spPr>
          <a:xfrm>
            <a:off x="4582800" y="2492280"/>
            <a:ext cx="3435840" cy="2013120"/>
          </a:xfrm>
          <a:prstGeom prst="bentConnector3">
            <a:avLst>
              <a:gd name="adj1" fmla="val 10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910" name="Text Box 6"/>
          <p:cNvSpPr/>
          <p:nvPr/>
        </p:nvSpPr>
        <p:spPr>
          <a:xfrm>
            <a:off x="1786680" y="1341360"/>
            <a:ext cx="813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A11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1" name="Text Box 7"/>
          <p:cNvSpPr/>
          <p:nvPr/>
        </p:nvSpPr>
        <p:spPr>
          <a:xfrm>
            <a:off x="1776960" y="1844640"/>
            <a:ext cx="83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A21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2" name="Line 9"/>
          <p:cNvSpPr/>
          <p:nvPr/>
        </p:nvSpPr>
        <p:spPr>
          <a:xfrm flipH="1">
            <a:off x="2927160" y="213336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13" name="Line 10"/>
          <p:cNvSpPr/>
          <p:nvPr/>
        </p:nvSpPr>
        <p:spPr>
          <a:xfrm flipH="1">
            <a:off x="2855880" y="169992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14" name="Line 11"/>
          <p:cNvSpPr/>
          <p:nvPr/>
        </p:nvSpPr>
        <p:spPr>
          <a:xfrm>
            <a:off x="3863880" y="2205000"/>
            <a:ext cx="360" cy="68580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15" name="Oval 12"/>
          <p:cNvSpPr/>
          <p:nvPr/>
        </p:nvSpPr>
        <p:spPr>
          <a:xfrm>
            <a:off x="3719520" y="2852640"/>
            <a:ext cx="228240" cy="22824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16" name="Text Box 13"/>
          <p:cNvSpPr/>
          <p:nvPr/>
        </p:nvSpPr>
        <p:spPr>
          <a:xfrm>
            <a:off x="3360960" y="3068640"/>
            <a:ext cx="100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TIPO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7" name="Text Box 14"/>
          <p:cNvSpPr/>
          <p:nvPr/>
        </p:nvSpPr>
        <p:spPr>
          <a:xfrm>
            <a:off x="2351880" y="8373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Text Box 15"/>
          <p:cNvSpPr/>
          <p:nvPr/>
        </p:nvSpPr>
        <p:spPr>
          <a:xfrm>
            <a:off x="2351880" y="263772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9" name="Text Box 16"/>
          <p:cNvSpPr/>
          <p:nvPr/>
        </p:nvSpPr>
        <p:spPr>
          <a:xfrm>
            <a:off x="7391520" y="3429720"/>
            <a:ext cx="80928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(0,..)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0" name="Group 17"/>
          <p:cNvGrpSpPr/>
          <p:nvPr/>
        </p:nvGrpSpPr>
        <p:grpSpPr>
          <a:xfrm>
            <a:off x="3216240" y="620640"/>
            <a:ext cx="6563880" cy="5617800"/>
            <a:chOff x="3216240" y="620640"/>
            <a:chExt cx="6563880" cy="5617800"/>
          </a:xfrm>
        </p:grpSpPr>
        <p:sp>
          <p:nvSpPr>
            <p:cNvPr id="921" name="Rectangle 18"/>
            <p:cNvSpPr/>
            <p:nvPr/>
          </p:nvSpPr>
          <p:spPr>
            <a:xfrm>
              <a:off x="3216240" y="16178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2" name="Line 19"/>
            <p:cNvSpPr/>
            <p:nvPr/>
          </p:nvSpPr>
          <p:spPr>
            <a:xfrm>
              <a:off x="3647880" y="138240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23" name="Oval 20"/>
            <p:cNvSpPr/>
            <p:nvPr/>
          </p:nvSpPr>
          <p:spPr>
            <a:xfrm>
              <a:off x="3529080" y="115416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24" name="Line 21"/>
            <p:cNvSpPr/>
            <p:nvPr/>
          </p:nvSpPr>
          <p:spPr>
            <a:xfrm>
              <a:off x="4757400" y="137304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25" name="Oval 22"/>
            <p:cNvSpPr/>
            <p:nvPr/>
          </p:nvSpPr>
          <p:spPr>
            <a:xfrm>
              <a:off x="4638600" y="115416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26" name="Text Box 23"/>
            <p:cNvSpPr/>
            <p:nvPr/>
          </p:nvSpPr>
          <p:spPr>
            <a:xfrm>
              <a:off x="3258000" y="6318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7" name="Text Box 24"/>
            <p:cNvSpPr/>
            <p:nvPr/>
          </p:nvSpPr>
          <p:spPr>
            <a:xfrm>
              <a:off x="4488480" y="620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8" name="AutoShape 25"/>
            <p:cNvSpPr/>
            <p:nvPr/>
          </p:nvSpPr>
          <p:spPr>
            <a:xfrm>
              <a:off x="5378400" y="15382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9" name="Rectangle 26"/>
            <p:cNvSpPr/>
            <p:nvPr/>
          </p:nvSpPr>
          <p:spPr>
            <a:xfrm>
              <a:off x="7751880" y="16113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30" name="AutoShape 27"/>
            <p:cNvCxnSpPr>
              <a:endCxn id="928" idx="1"/>
            </p:cNvCxnSpPr>
            <p:nvPr/>
          </p:nvCxnSpPr>
          <p:spPr>
            <a:xfrm>
              <a:off x="5124240" y="2016000"/>
              <a:ext cx="254520" cy="28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931" name="AutoShape 28"/>
            <p:cNvCxnSpPr>
              <a:stCxn id="928" idx="3"/>
              <a:endCxn id="929" idx="1"/>
            </p:cNvCxnSpPr>
            <p:nvPr/>
          </p:nvCxnSpPr>
          <p:spPr>
            <a:xfrm>
              <a:off x="7552800" y="2018520"/>
              <a:ext cx="199440" cy="2520"/>
            </a:xfrm>
            <a:prstGeom prst="bentConnector3">
              <a:avLst>
                <a:gd name="adj1" fmla="val 49728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932" name="AutoShape 29"/>
            <p:cNvSpPr/>
            <p:nvPr/>
          </p:nvSpPr>
          <p:spPr>
            <a:xfrm>
              <a:off x="7605720" y="396864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3" name="Rectangle 30"/>
            <p:cNvSpPr/>
            <p:nvPr/>
          </p:nvSpPr>
          <p:spPr>
            <a:xfrm>
              <a:off x="7732800" y="54198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34" name="AutoShape 31"/>
            <p:cNvCxnSpPr>
              <a:stCxn id="932" idx="2"/>
              <a:endCxn id="933" idx="0"/>
            </p:cNvCxnSpPr>
            <p:nvPr/>
          </p:nvCxnSpPr>
          <p:spPr>
            <a:xfrm rot="5400000">
              <a:off x="8444160" y="5171040"/>
              <a:ext cx="491400" cy="6840"/>
            </a:xfrm>
            <a:prstGeom prst="bentConnector3">
              <a:avLst>
                <a:gd name="adj1" fmla="val 49926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  <p:sp>
        <p:nvSpPr>
          <p:cNvPr id="935" name="Oval 8"/>
          <p:cNvSpPr/>
          <p:nvPr/>
        </p:nvSpPr>
        <p:spPr>
          <a:xfrm>
            <a:off x="2711520" y="198900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36" name="Oval 5"/>
          <p:cNvSpPr/>
          <p:nvPr/>
        </p:nvSpPr>
        <p:spPr>
          <a:xfrm>
            <a:off x="2711520" y="162864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roup 2"/>
          <p:cNvGrpSpPr/>
          <p:nvPr/>
        </p:nvGrpSpPr>
        <p:grpSpPr>
          <a:xfrm>
            <a:off x="2063880" y="692280"/>
            <a:ext cx="8162280" cy="5630400"/>
            <a:chOff x="2063880" y="692280"/>
            <a:chExt cx="8162280" cy="5630400"/>
          </a:xfrm>
        </p:grpSpPr>
        <p:sp>
          <p:nvSpPr>
            <p:cNvPr id="938" name="Rectangle 3"/>
            <p:cNvSpPr/>
            <p:nvPr/>
          </p:nvSpPr>
          <p:spPr>
            <a:xfrm>
              <a:off x="3662280" y="168912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9" name="AutoShape 4"/>
            <p:cNvSpPr/>
            <p:nvPr/>
          </p:nvSpPr>
          <p:spPr>
            <a:xfrm>
              <a:off x="5850000" y="162252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0" name="Line 5"/>
            <p:cNvSpPr/>
            <p:nvPr/>
          </p:nvSpPr>
          <p:spPr>
            <a:xfrm>
              <a:off x="4093920" y="145404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41" name="Oval 6"/>
            <p:cNvSpPr/>
            <p:nvPr/>
          </p:nvSpPr>
          <p:spPr>
            <a:xfrm>
              <a:off x="3975120" y="122544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942" name="Group 7"/>
            <p:cNvGrpSpPr/>
            <p:nvPr/>
          </p:nvGrpSpPr>
          <p:grpSpPr>
            <a:xfrm>
              <a:off x="5084640" y="1225440"/>
              <a:ext cx="228240" cy="904680"/>
              <a:chOff x="5084640" y="1225440"/>
              <a:chExt cx="228240" cy="904680"/>
            </a:xfrm>
          </p:grpSpPr>
          <p:sp>
            <p:nvSpPr>
              <p:cNvPr id="943" name="Line 8"/>
              <p:cNvSpPr/>
              <p:nvPr/>
            </p:nvSpPr>
            <p:spPr>
              <a:xfrm>
                <a:off x="5203800" y="144432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944" name="Oval 9"/>
              <p:cNvSpPr/>
              <p:nvPr/>
            </p:nvSpPr>
            <p:spPr>
              <a:xfrm>
                <a:off x="5084640" y="1225440"/>
                <a:ext cx="22824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945" name="Text Box 10"/>
            <p:cNvSpPr/>
            <p:nvPr/>
          </p:nvSpPr>
          <p:spPr>
            <a:xfrm>
              <a:off x="3704040" y="7034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6" name="Text Box 11"/>
            <p:cNvSpPr/>
            <p:nvPr/>
          </p:nvSpPr>
          <p:spPr>
            <a:xfrm>
              <a:off x="4934520" y="69228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7" name="Rectangle 12"/>
            <p:cNvSpPr/>
            <p:nvPr/>
          </p:nvSpPr>
          <p:spPr>
            <a:xfrm>
              <a:off x="8199360" y="16970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8" name="AutoShape 13"/>
            <p:cNvSpPr/>
            <p:nvPr/>
          </p:nvSpPr>
          <p:spPr>
            <a:xfrm>
              <a:off x="8051760" y="40402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9" name="Rectangle 14"/>
            <p:cNvSpPr/>
            <p:nvPr/>
          </p:nvSpPr>
          <p:spPr>
            <a:xfrm>
              <a:off x="8178840" y="55040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50" name="AutoShape 15"/>
            <p:cNvCxnSpPr>
              <a:stCxn id="948" idx="2"/>
              <a:endCxn id="949" idx="0"/>
            </p:cNvCxnSpPr>
            <p:nvPr/>
          </p:nvCxnSpPr>
          <p:spPr>
            <a:xfrm rot="5400000">
              <a:off x="8883720" y="5248800"/>
              <a:ext cx="504000" cy="6840"/>
            </a:xfrm>
            <a:prstGeom prst="bentConnector3">
              <a:avLst>
                <a:gd name="adj1" fmla="val 49964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51" name="AutoShape 16"/>
            <p:cNvCxnSpPr>
              <a:stCxn id="938" idx="3"/>
              <a:endCxn id="939" idx="1"/>
            </p:cNvCxnSpPr>
            <p:nvPr/>
          </p:nvCxnSpPr>
          <p:spPr>
            <a:xfrm>
              <a:off x="5569920" y="2098440"/>
              <a:ext cx="280440" cy="46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52" name="AutoShape 17"/>
            <p:cNvCxnSpPr>
              <a:stCxn id="939" idx="3"/>
              <a:endCxn id="947" idx="1"/>
            </p:cNvCxnSpPr>
            <p:nvPr/>
          </p:nvCxnSpPr>
          <p:spPr>
            <a:xfrm>
              <a:off x="8024400" y="2102760"/>
              <a:ext cx="175320" cy="39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953" name="AutoShape 18"/>
            <p:cNvSpPr/>
            <p:nvPr/>
          </p:nvSpPr>
          <p:spPr>
            <a:xfrm>
              <a:off x="4322880" y="2487600"/>
              <a:ext cx="612360" cy="81396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54" name="Rectangle 19"/>
            <p:cNvSpPr/>
            <p:nvPr/>
          </p:nvSpPr>
          <p:spPr>
            <a:xfrm>
              <a:off x="5191200" y="41022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5" name="Rectangle 20"/>
            <p:cNvSpPr/>
            <p:nvPr/>
          </p:nvSpPr>
          <p:spPr>
            <a:xfrm>
              <a:off x="2063880" y="409248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6" name="Text Box 21"/>
            <p:cNvSpPr/>
            <p:nvPr/>
          </p:nvSpPr>
          <p:spPr>
            <a:xfrm>
              <a:off x="2683800" y="539280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7" name="Text Box 22"/>
            <p:cNvSpPr/>
            <p:nvPr/>
          </p:nvSpPr>
          <p:spPr>
            <a:xfrm>
              <a:off x="5731560" y="539892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58" name="AutoShape 23"/>
            <p:cNvCxnSpPr>
              <a:stCxn id="954" idx="3"/>
              <a:endCxn id="948" idx="1"/>
            </p:cNvCxnSpPr>
            <p:nvPr/>
          </p:nvCxnSpPr>
          <p:spPr>
            <a:xfrm>
              <a:off x="7098840" y="4511520"/>
              <a:ext cx="953280" cy="9360"/>
            </a:xfrm>
            <a:prstGeom prst="bentConnector3">
              <a:avLst>
                <a:gd name="adj1" fmla="val 50056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959" name="AutoShape 24"/>
            <p:cNvCxnSpPr>
              <a:stCxn id="955" idx="0"/>
              <a:endCxn id="954" idx="0"/>
            </p:cNvCxnSpPr>
            <p:nvPr/>
          </p:nvCxnSpPr>
          <p:spPr>
            <a:xfrm flipH="1" rot="16200000">
              <a:off x="4576320" y="2533320"/>
              <a:ext cx="10080" cy="3127680"/>
            </a:xfrm>
            <a:prstGeom prst="bentConnector3">
              <a:avLst>
                <a:gd name="adj1" fmla="val -8103703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960" name="Oval 25"/>
            <p:cNvSpPr/>
            <p:nvPr/>
          </p:nvSpPr>
          <p:spPr>
            <a:xfrm>
              <a:off x="2938320" y="516096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61" name="Oval 26"/>
            <p:cNvSpPr/>
            <p:nvPr/>
          </p:nvSpPr>
          <p:spPr>
            <a:xfrm>
              <a:off x="6014880" y="517032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62" name="Line 27"/>
            <p:cNvSpPr/>
            <p:nvPr/>
          </p:nvSpPr>
          <p:spPr>
            <a:xfrm>
              <a:off x="3057480" y="485280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63" name="Line 28"/>
            <p:cNvSpPr/>
            <p:nvPr/>
          </p:nvSpPr>
          <p:spPr>
            <a:xfrm>
              <a:off x="6132240" y="483696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Line 25"/>
          <p:cNvSpPr/>
          <p:nvPr/>
        </p:nvSpPr>
        <p:spPr>
          <a:xfrm>
            <a:off x="2400120" y="4025880"/>
            <a:ext cx="360" cy="685800"/>
          </a:xfrm>
          <a:prstGeom prst="line">
            <a:avLst/>
          </a:prstGeom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65" name="Line 31"/>
          <p:cNvSpPr/>
          <p:nvPr/>
        </p:nvSpPr>
        <p:spPr>
          <a:xfrm>
            <a:off x="5513040" y="4032000"/>
            <a:ext cx="360" cy="685800"/>
          </a:xfrm>
          <a:prstGeom prst="line">
            <a:avLst/>
          </a:prstGeom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66" name="Line 27"/>
          <p:cNvSpPr/>
          <p:nvPr/>
        </p:nvSpPr>
        <p:spPr>
          <a:xfrm>
            <a:off x="3990960" y="4024080"/>
            <a:ext cx="360" cy="6858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67" name="Line 33"/>
          <p:cNvSpPr/>
          <p:nvPr/>
        </p:nvSpPr>
        <p:spPr>
          <a:xfrm>
            <a:off x="7091280" y="4019400"/>
            <a:ext cx="360" cy="6858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968" name="Group 2"/>
          <p:cNvGrpSpPr/>
          <p:nvPr/>
        </p:nvGrpSpPr>
        <p:grpSpPr>
          <a:xfrm>
            <a:off x="2063880" y="1628640"/>
            <a:ext cx="8168760" cy="4627080"/>
            <a:chOff x="2063880" y="1628640"/>
            <a:chExt cx="8168760" cy="4627080"/>
          </a:xfrm>
        </p:grpSpPr>
        <p:cxnSp>
          <p:nvCxnSpPr>
            <p:cNvPr id="969" name="AutoShape 3"/>
            <p:cNvCxnSpPr>
              <a:stCxn id="970" idx="2"/>
              <a:endCxn id="971" idx="0"/>
            </p:cNvCxnSpPr>
            <p:nvPr/>
          </p:nvCxnSpPr>
          <p:spPr>
            <a:xfrm flipH="1">
              <a:off x="9145080" y="4933800"/>
              <a:ext cx="720" cy="503640"/>
            </a:xfrm>
            <a:prstGeom prst="straightConnector1">
              <a:avLst/>
            </a:prstGeom>
            <a:ln w="38100">
              <a:solidFill>
                <a:srgbClr val="ffcc66"/>
              </a:solidFill>
              <a:round/>
            </a:ln>
          </p:spPr>
        </p:cxnSp>
        <p:sp>
          <p:nvSpPr>
            <p:cNvPr id="972" name="Rectangle 4"/>
            <p:cNvSpPr/>
            <p:nvPr/>
          </p:nvSpPr>
          <p:spPr>
            <a:xfrm>
              <a:off x="8185320" y="16286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0" name="AutoShape 5"/>
            <p:cNvSpPr/>
            <p:nvPr/>
          </p:nvSpPr>
          <p:spPr>
            <a:xfrm>
              <a:off x="8058240" y="39736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1" name="Rectangle 6"/>
            <p:cNvSpPr/>
            <p:nvPr/>
          </p:nvSpPr>
          <p:spPr>
            <a:xfrm>
              <a:off x="8191440" y="543708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73" name="AutoShape 7"/>
            <p:cNvCxnSpPr>
              <a:endCxn id="970" idx="1"/>
            </p:cNvCxnSpPr>
            <p:nvPr/>
          </p:nvCxnSpPr>
          <p:spPr>
            <a:xfrm>
              <a:off x="7099200" y="4444920"/>
              <a:ext cx="959400" cy="9360"/>
            </a:xfrm>
            <a:prstGeom prst="bentConnector3">
              <a:avLst>
                <a:gd name="adj1" fmla="val 49962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974" name="Rectangle 8"/>
            <p:cNvSpPr/>
            <p:nvPr/>
          </p:nvSpPr>
          <p:spPr>
            <a:xfrm>
              <a:off x="5191200" y="40356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5" name="Rectangle 9"/>
            <p:cNvSpPr/>
            <p:nvPr/>
          </p:nvSpPr>
          <p:spPr>
            <a:xfrm>
              <a:off x="2063880" y="402588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6" name="Text Box 10"/>
            <p:cNvSpPr/>
            <p:nvPr/>
          </p:nvSpPr>
          <p:spPr>
            <a:xfrm>
              <a:off x="2618640" y="531180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7" name="Text Box 11"/>
            <p:cNvSpPr/>
            <p:nvPr/>
          </p:nvSpPr>
          <p:spPr>
            <a:xfrm>
              <a:off x="5731560" y="529272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8" name="Oval 12"/>
            <p:cNvSpPr/>
            <p:nvPr/>
          </p:nvSpPr>
          <p:spPr>
            <a:xfrm>
              <a:off x="2913120" y="509436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79" name="Oval 13"/>
            <p:cNvSpPr/>
            <p:nvPr/>
          </p:nvSpPr>
          <p:spPr>
            <a:xfrm>
              <a:off x="6014880" y="506412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80" name="Line 14"/>
            <p:cNvSpPr/>
            <p:nvPr/>
          </p:nvSpPr>
          <p:spPr>
            <a:xfrm>
              <a:off x="3031920" y="4786200"/>
              <a:ext cx="360" cy="38088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981" name="Line 15"/>
            <p:cNvSpPr/>
            <p:nvPr/>
          </p:nvSpPr>
          <p:spPr>
            <a:xfrm>
              <a:off x="6132240" y="473040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982" name="AutoShape 17"/>
          <p:cNvSpPr/>
          <p:nvPr/>
        </p:nvSpPr>
        <p:spPr>
          <a:xfrm>
            <a:off x="5232240" y="1484280"/>
            <a:ext cx="2174400" cy="9601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R12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83" name="AutoShape 18"/>
          <p:cNvCxnSpPr>
            <a:stCxn id="972" idx="1"/>
            <a:endCxn id="982" idx="3"/>
          </p:cNvCxnSpPr>
          <p:nvPr/>
        </p:nvCxnSpPr>
        <p:spPr>
          <a:xfrm rot="10800000">
            <a:off x="7406280" y="1964520"/>
            <a:ext cx="779040" cy="73800"/>
          </a:xfrm>
          <a:prstGeom prst="bentConnector3">
            <a:avLst>
              <a:gd name="adj1" fmla="val 49976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984" name="AutoShape 19"/>
          <p:cNvCxnSpPr/>
          <p:nvPr/>
        </p:nvCxnSpPr>
        <p:spPr>
          <a:xfrm flipH="1" rot="16200000">
            <a:off x="5557680" y="3246120"/>
            <a:ext cx="1514880" cy="6480"/>
          </a:xfrm>
          <a:prstGeom prst="bentConnector3">
            <a:avLst>
              <a:gd name="adj1" fmla="val 50011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985" name="AutoShape 20"/>
          <p:cNvSpPr/>
          <p:nvPr/>
        </p:nvSpPr>
        <p:spPr>
          <a:xfrm>
            <a:off x="2063880" y="907920"/>
            <a:ext cx="2174400" cy="9601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R11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86" name="AutoShape 21"/>
          <p:cNvCxnSpPr>
            <a:stCxn id="972" idx="0"/>
            <a:endCxn id="985" idx="3"/>
          </p:cNvCxnSpPr>
          <p:nvPr/>
        </p:nvCxnSpPr>
        <p:spPr>
          <a:xfrm flipV="1" rot="16200000">
            <a:off x="6568200" y="-942120"/>
            <a:ext cx="240840" cy="4901040"/>
          </a:xfrm>
          <a:prstGeom prst="bentConnector2">
            <a:avLst/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987" name="AutoShape 22"/>
          <p:cNvCxnSpPr/>
          <p:nvPr/>
        </p:nvCxnSpPr>
        <p:spPr>
          <a:xfrm flipH="1" rot="16200000">
            <a:off x="2067480" y="2991240"/>
            <a:ext cx="2156040" cy="5040"/>
          </a:xfrm>
          <a:prstGeom prst="bentConnector3">
            <a:avLst>
              <a:gd name="adj1" fmla="val 50000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988" name="Text Box 23"/>
          <p:cNvSpPr/>
          <p:nvPr/>
        </p:nvSpPr>
        <p:spPr>
          <a:xfrm>
            <a:off x="1908720" y="4889520"/>
            <a:ext cx="83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A01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Text Box 24"/>
          <p:cNvSpPr/>
          <p:nvPr/>
        </p:nvSpPr>
        <p:spPr>
          <a:xfrm>
            <a:off x="3610440" y="4875120"/>
            <a:ext cx="83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A02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Oval 26"/>
          <p:cNvSpPr/>
          <p:nvPr/>
        </p:nvSpPr>
        <p:spPr>
          <a:xfrm>
            <a:off x="2286000" y="4680000"/>
            <a:ext cx="228240" cy="22824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GB" sz="2400" spc="-1" strike="noStrike">
              <a:solidFill>
                <a:srgbClr val="3366ff"/>
              </a:solidFill>
              <a:latin typeface="Arial"/>
            </a:endParaRPr>
          </a:p>
        </p:txBody>
      </p:sp>
      <p:sp>
        <p:nvSpPr>
          <p:cNvPr id="991" name="Oval 28"/>
          <p:cNvSpPr/>
          <p:nvPr/>
        </p:nvSpPr>
        <p:spPr>
          <a:xfrm>
            <a:off x="3876840" y="4678200"/>
            <a:ext cx="228240" cy="22824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92" name="Text Box 29"/>
          <p:cNvSpPr/>
          <p:nvPr/>
        </p:nvSpPr>
        <p:spPr>
          <a:xfrm>
            <a:off x="5022000" y="4896000"/>
            <a:ext cx="83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A01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Text Box 30"/>
          <p:cNvSpPr/>
          <p:nvPr/>
        </p:nvSpPr>
        <p:spPr>
          <a:xfrm>
            <a:off x="6710760" y="4870440"/>
            <a:ext cx="833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A02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Oval 32"/>
          <p:cNvSpPr/>
          <p:nvPr/>
        </p:nvSpPr>
        <p:spPr>
          <a:xfrm>
            <a:off x="5398920" y="4686480"/>
            <a:ext cx="228240" cy="22824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995" name="Oval 34"/>
          <p:cNvSpPr/>
          <p:nvPr/>
        </p:nvSpPr>
        <p:spPr>
          <a:xfrm>
            <a:off x="6977160" y="4673520"/>
            <a:ext cx="228240" cy="22824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roup 2"/>
          <p:cNvGrpSpPr/>
          <p:nvPr/>
        </p:nvGrpSpPr>
        <p:grpSpPr>
          <a:xfrm>
            <a:off x="1992240" y="620640"/>
            <a:ext cx="8162640" cy="5630400"/>
            <a:chOff x="1992240" y="620640"/>
            <a:chExt cx="8162640" cy="5630400"/>
          </a:xfrm>
        </p:grpSpPr>
        <p:sp>
          <p:nvSpPr>
            <p:cNvPr id="997" name="Rectangle 3"/>
            <p:cNvSpPr/>
            <p:nvPr/>
          </p:nvSpPr>
          <p:spPr>
            <a:xfrm>
              <a:off x="3591000" y="16178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8" name="AutoShape 4"/>
            <p:cNvSpPr/>
            <p:nvPr/>
          </p:nvSpPr>
          <p:spPr>
            <a:xfrm>
              <a:off x="5778360" y="15508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9" name="Line 5"/>
            <p:cNvSpPr/>
            <p:nvPr/>
          </p:nvSpPr>
          <p:spPr>
            <a:xfrm>
              <a:off x="4022640" y="138240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00" name="Oval 6"/>
            <p:cNvSpPr/>
            <p:nvPr/>
          </p:nvSpPr>
          <p:spPr>
            <a:xfrm>
              <a:off x="3903840" y="115416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1001" name="Group 7"/>
            <p:cNvGrpSpPr/>
            <p:nvPr/>
          </p:nvGrpSpPr>
          <p:grpSpPr>
            <a:xfrm>
              <a:off x="5013360" y="1154160"/>
              <a:ext cx="228240" cy="904680"/>
              <a:chOff x="5013360" y="1154160"/>
              <a:chExt cx="228240" cy="904680"/>
            </a:xfrm>
          </p:grpSpPr>
          <p:sp>
            <p:nvSpPr>
              <p:cNvPr id="1002" name="Line 8"/>
              <p:cNvSpPr/>
              <p:nvPr/>
            </p:nvSpPr>
            <p:spPr>
              <a:xfrm>
                <a:off x="513216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003" name="Oval 9"/>
              <p:cNvSpPr/>
              <p:nvPr/>
            </p:nvSpPr>
            <p:spPr>
              <a:xfrm>
                <a:off x="5013360" y="1154160"/>
                <a:ext cx="22824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004" name="Text Box 10"/>
            <p:cNvSpPr/>
            <p:nvPr/>
          </p:nvSpPr>
          <p:spPr>
            <a:xfrm>
              <a:off x="3632760" y="6318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5" name="Text Box 11"/>
            <p:cNvSpPr/>
            <p:nvPr/>
          </p:nvSpPr>
          <p:spPr>
            <a:xfrm>
              <a:off x="4863240" y="620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6" name="Rectangle 12"/>
            <p:cNvSpPr/>
            <p:nvPr/>
          </p:nvSpPr>
          <p:spPr>
            <a:xfrm>
              <a:off x="8128080" y="16257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7" name="AutoShape 13"/>
            <p:cNvSpPr/>
            <p:nvPr/>
          </p:nvSpPr>
          <p:spPr>
            <a:xfrm>
              <a:off x="7980480" y="396864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8" name="Rectangle 14"/>
            <p:cNvSpPr/>
            <p:nvPr/>
          </p:nvSpPr>
          <p:spPr>
            <a:xfrm>
              <a:off x="8107200" y="54324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09" name="AutoShape 15"/>
            <p:cNvCxnSpPr>
              <a:stCxn id="1007" idx="2"/>
              <a:endCxn id="1008" idx="0"/>
            </p:cNvCxnSpPr>
            <p:nvPr/>
          </p:nvCxnSpPr>
          <p:spPr>
            <a:xfrm rot="5400000">
              <a:off x="8812080" y="5177160"/>
              <a:ext cx="504000" cy="7200"/>
            </a:xfrm>
            <a:prstGeom prst="bentConnector3">
              <a:avLst>
                <a:gd name="adj1" fmla="val 50035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10" name="AutoShape 16"/>
            <p:cNvCxnSpPr>
              <a:stCxn id="997" idx="3"/>
              <a:endCxn id="998" idx="1"/>
            </p:cNvCxnSpPr>
            <p:nvPr/>
          </p:nvCxnSpPr>
          <p:spPr>
            <a:xfrm>
              <a:off x="5498640" y="2027160"/>
              <a:ext cx="280080" cy="4320"/>
            </a:xfrm>
            <a:prstGeom prst="bentConnector3">
              <a:avLst>
                <a:gd name="adj1" fmla="val 50193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11" name="AutoShape 17"/>
            <p:cNvCxnSpPr>
              <a:stCxn id="998" idx="3"/>
              <a:endCxn id="1006" idx="1"/>
            </p:cNvCxnSpPr>
            <p:nvPr/>
          </p:nvCxnSpPr>
          <p:spPr>
            <a:xfrm>
              <a:off x="7952760" y="2031120"/>
              <a:ext cx="175680" cy="4320"/>
            </a:xfrm>
            <a:prstGeom prst="bentConnector3">
              <a:avLst>
                <a:gd name="adj1" fmla="val 50102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12" name="AutoShape 18"/>
            <p:cNvSpPr/>
            <p:nvPr/>
          </p:nvSpPr>
          <p:spPr>
            <a:xfrm>
              <a:off x="4251240" y="2416320"/>
              <a:ext cx="612360" cy="81396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13" name="Rectangle 19"/>
            <p:cNvSpPr/>
            <p:nvPr/>
          </p:nvSpPr>
          <p:spPr>
            <a:xfrm>
              <a:off x="5119560" y="40305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4" name="Rectangle 20"/>
            <p:cNvSpPr/>
            <p:nvPr/>
          </p:nvSpPr>
          <p:spPr>
            <a:xfrm>
              <a:off x="1992240" y="40212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5" name="Text Box 21"/>
            <p:cNvSpPr/>
            <p:nvPr/>
          </p:nvSpPr>
          <p:spPr>
            <a:xfrm>
              <a:off x="2612160" y="532116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6" name="Text Box 22"/>
            <p:cNvSpPr/>
            <p:nvPr/>
          </p:nvSpPr>
          <p:spPr>
            <a:xfrm>
              <a:off x="5659920" y="5327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17" name="AutoShape 23"/>
            <p:cNvCxnSpPr>
              <a:stCxn id="1013" idx="3"/>
              <a:endCxn id="1007" idx="1"/>
            </p:cNvCxnSpPr>
            <p:nvPr/>
          </p:nvCxnSpPr>
          <p:spPr>
            <a:xfrm>
              <a:off x="7027200" y="4439880"/>
              <a:ext cx="953640" cy="93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18" name="AutoShape 24"/>
            <p:cNvCxnSpPr>
              <a:stCxn id="1014" idx="0"/>
              <a:endCxn id="1013" idx="0"/>
            </p:cNvCxnSpPr>
            <p:nvPr/>
          </p:nvCxnSpPr>
          <p:spPr>
            <a:xfrm flipH="1" rot="16200000">
              <a:off x="4504680" y="2462040"/>
              <a:ext cx="9720" cy="3127680"/>
            </a:xfrm>
            <a:prstGeom prst="bentConnector3">
              <a:avLst>
                <a:gd name="adj1" fmla="val -8742307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19" name="Oval 25"/>
            <p:cNvSpPr/>
            <p:nvPr/>
          </p:nvSpPr>
          <p:spPr>
            <a:xfrm>
              <a:off x="2867040" y="508968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20" name="Oval 26"/>
            <p:cNvSpPr/>
            <p:nvPr/>
          </p:nvSpPr>
          <p:spPr>
            <a:xfrm>
              <a:off x="5943600" y="509904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21" name="Line 27"/>
            <p:cNvSpPr/>
            <p:nvPr/>
          </p:nvSpPr>
          <p:spPr>
            <a:xfrm>
              <a:off x="2985840" y="47815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22" name="Line 28"/>
            <p:cNvSpPr/>
            <p:nvPr/>
          </p:nvSpPr>
          <p:spPr>
            <a:xfrm>
              <a:off x="6060960" y="4765320"/>
              <a:ext cx="360" cy="38124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AutoShape 3"/>
          <p:cNvSpPr/>
          <p:nvPr/>
        </p:nvSpPr>
        <p:spPr>
          <a:xfrm>
            <a:off x="5591520" y="2781360"/>
            <a:ext cx="2174400" cy="960120"/>
          </a:xfrm>
          <a:prstGeom prst="diamond">
            <a:avLst/>
          </a:prstGeom>
          <a:solidFill>
            <a:srgbClr val="3ea7ee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RG2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AutoShape 4"/>
          <p:cNvSpPr/>
          <p:nvPr/>
        </p:nvSpPr>
        <p:spPr>
          <a:xfrm>
            <a:off x="2279880" y="2709720"/>
            <a:ext cx="2174400" cy="960120"/>
          </a:xfrm>
          <a:prstGeom prst="diamond">
            <a:avLst/>
          </a:prstGeom>
          <a:solidFill>
            <a:srgbClr val="3ea7ee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RG1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25" name="AutoShape 5"/>
          <p:cNvCxnSpPr/>
          <p:nvPr/>
        </p:nvCxnSpPr>
        <p:spPr>
          <a:xfrm flipH="1" flipV="1" rot="5400000">
            <a:off x="3119400" y="3668400"/>
            <a:ext cx="325800" cy="278280"/>
          </a:xfrm>
          <a:prstGeom prst="bentConnector3">
            <a:avLst>
              <a:gd name="adj1" fmla="val 49889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26" name="AutoShape 6"/>
          <p:cNvCxnSpPr>
            <a:stCxn id="1027" idx="0"/>
            <a:endCxn id="1023" idx="2"/>
          </p:cNvCxnSpPr>
          <p:nvPr/>
        </p:nvCxnSpPr>
        <p:spPr>
          <a:xfrm flipH="1" flipV="1" rot="5400000">
            <a:off x="6260400" y="3612240"/>
            <a:ext cx="289440" cy="547560"/>
          </a:xfrm>
          <a:prstGeom prst="bentConnector3">
            <a:avLst>
              <a:gd name="adj1" fmla="val 49937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28" name="Line 7"/>
          <p:cNvSpPr/>
          <p:nvPr/>
        </p:nvSpPr>
        <p:spPr>
          <a:xfrm>
            <a:off x="6216840" y="377496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29" name="Oval 8"/>
          <p:cNvSpPr/>
          <p:nvPr/>
        </p:nvSpPr>
        <p:spPr>
          <a:xfrm>
            <a:off x="7199640" y="3656160"/>
            <a:ext cx="228240" cy="228240"/>
          </a:xfrm>
          <a:prstGeom prst="ellipse">
            <a:avLst/>
          </a:prstGeom>
          <a:solidFill>
            <a:srgbClr val="3ea7ee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cxnSp>
        <p:nvCxnSpPr>
          <p:cNvPr id="1030" name="AutoShape 9"/>
          <p:cNvCxnSpPr/>
          <p:nvPr/>
        </p:nvCxnSpPr>
        <p:spPr>
          <a:xfrm flipH="1" flipV="1" rot="5400000">
            <a:off x="3250080" y="2242080"/>
            <a:ext cx="591120" cy="373320"/>
          </a:xfrm>
          <a:prstGeom prst="bentConnector3">
            <a:avLst>
              <a:gd name="adj1" fmla="val 0"/>
            </a:avLst>
          </a:prstGeom>
          <a:ln w="38100">
            <a:solidFill>
              <a:srgbClr val="3ea7ee"/>
            </a:solidFill>
            <a:miter/>
          </a:ln>
        </p:spPr>
      </p:cxnSp>
      <p:cxnSp>
        <p:nvCxnSpPr>
          <p:cNvPr id="1031" name="AutoShape 10"/>
          <p:cNvCxnSpPr>
            <a:stCxn id="1023" idx="0"/>
            <a:endCxn id="1032" idx="2"/>
          </p:cNvCxnSpPr>
          <p:nvPr/>
        </p:nvCxnSpPr>
        <p:spPr>
          <a:xfrm flipV="1" rot="16200000">
            <a:off x="5484240" y="1586520"/>
            <a:ext cx="345600" cy="2044440"/>
          </a:xfrm>
          <a:prstGeom prst="bentConnector3">
            <a:avLst>
              <a:gd name="adj1" fmla="val 49739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33" name="Line 11"/>
          <p:cNvSpPr/>
          <p:nvPr/>
        </p:nvSpPr>
        <p:spPr>
          <a:xfrm>
            <a:off x="2927520" y="371772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34" name="Oval 12"/>
          <p:cNvSpPr/>
          <p:nvPr/>
        </p:nvSpPr>
        <p:spPr>
          <a:xfrm>
            <a:off x="2711520" y="3573360"/>
            <a:ext cx="228240" cy="228240"/>
          </a:xfrm>
          <a:prstGeom prst="ellipse">
            <a:avLst/>
          </a:prstGeom>
          <a:solidFill>
            <a:srgbClr val="3ea7ee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35" name="Text Box 13"/>
          <p:cNvSpPr/>
          <p:nvPr/>
        </p:nvSpPr>
        <p:spPr>
          <a:xfrm>
            <a:off x="5353920" y="337428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Text Box 14"/>
          <p:cNvSpPr/>
          <p:nvPr/>
        </p:nvSpPr>
        <p:spPr>
          <a:xfrm>
            <a:off x="5341320" y="257580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7" name="Text Box 15"/>
          <p:cNvSpPr/>
          <p:nvPr/>
        </p:nvSpPr>
        <p:spPr>
          <a:xfrm>
            <a:off x="4201560" y="335664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Text Box 16"/>
          <p:cNvSpPr/>
          <p:nvPr/>
        </p:nvSpPr>
        <p:spPr>
          <a:xfrm>
            <a:off x="4188600" y="25581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9" name="Group 17"/>
          <p:cNvGrpSpPr/>
          <p:nvPr/>
        </p:nvGrpSpPr>
        <p:grpSpPr>
          <a:xfrm>
            <a:off x="2135520" y="620640"/>
            <a:ext cx="7992720" cy="5630400"/>
            <a:chOff x="2135520" y="620640"/>
            <a:chExt cx="7992720" cy="5630400"/>
          </a:xfrm>
        </p:grpSpPr>
        <p:sp>
          <p:nvSpPr>
            <p:cNvPr id="1032" name="Rectangle 18"/>
            <p:cNvSpPr/>
            <p:nvPr/>
          </p:nvSpPr>
          <p:spPr>
            <a:xfrm>
              <a:off x="3700800" y="1617480"/>
              <a:ext cx="18680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Line 19"/>
            <p:cNvSpPr/>
            <p:nvPr/>
          </p:nvSpPr>
          <p:spPr>
            <a:xfrm>
              <a:off x="4123440" y="138240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41" name="Oval 20"/>
            <p:cNvSpPr/>
            <p:nvPr/>
          </p:nvSpPr>
          <p:spPr>
            <a:xfrm>
              <a:off x="4006800" y="1154160"/>
              <a:ext cx="22356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1042" name="Group 21"/>
            <p:cNvGrpSpPr/>
            <p:nvPr/>
          </p:nvGrpSpPr>
          <p:grpSpPr>
            <a:xfrm>
              <a:off x="5093640" y="1154160"/>
              <a:ext cx="223560" cy="904680"/>
              <a:chOff x="5093640" y="1154160"/>
              <a:chExt cx="223560" cy="904680"/>
            </a:xfrm>
          </p:grpSpPr>
          <p:sp>
            <p:nvSpPr>
              <p:cNvPr id="1043" name="Line 22"/>
              <p:cNvSpPr/>
              <p:nvPr/>
            </p:nvSpPr>
            <p:spPr>
              <a:xfrm>
                <a:off x="5209920" y="1373040"/>
                <a:ext cx="360" cy="685800"/>
              </a:xfrm>
              <a:prstGeom prst="line">
                <a:avLst/>
              </a:prstGeom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044" name="Oval 23"/>
              <p:cNvSpPr/>
              <p:nvPr/>
            </p:nvSpPr>
            <p:spPr>
              <a:xfrm>
                <a:off x="5093640" y="1154160"/>
                <a:ext cx="22356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045" name="Text Box 24"/>
            <p:cNvSpPr/>
            <p:nvPr/>
          </p:nvSpPr>
          <p:spPr>
            <a:xfrm>
              <a:off x="3742560" y="6318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6" name="Text Box 25"/>
            <p:cNvSpPr/>
            <p:nvPr/>
          </p:nvSpPr>
          <p:spPr>
            <a:xfrm>
              <a:off x="4946040" y="620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7" name="Rectangle 26"/>
            <p:cNvSpPr/>
            <p:nvPr/>
          </p:nvSpPr>
          <p:spPr>
            <a:xfrm>
              <a:off x="5197680" y="4030560"/>
              <a:ext cx="18680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7" name="Rectangle 27"/>
            <p:cNvSpPr/>
            <p:nvPr/>
          </p:nvSpPr>
          <p:spPr>
            <a:xfrm>
              <a:off x="2135520" y="3995640"/>
              <a:ext cx="18680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8" name="AutoShape 28"/>
            <p:cNvSpPr/>
            <p:nvPr/>
          </p:nvSpPr>
          <p:spPr>
            <a:xfrm>
              <a:off x="7998840" y="3968640"/>
              <a:ext cx="2129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9" name="Rectangle 29"/>
            <p:cNvSpPr/>
            <p:nvPr/>
          </p:nvSpPr>
          <p:spPr>
            <a:xfrm>
              <a:off x="8135640" y="5432400"/>
              <a:ext cx="18680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50" name="AutoShape 30"/>
            <p:cNvCxnSpPr>
              <a:stCxn id="1027" idx="3"/>
              <a:endCxn id="1048" idx="1"/>
            </p:cNvCxnSpPr>
            <p:nvPr/>
          </p:nvCxnSpPr>
          <p:spPr>
            <a:xfrm>
              <a:off x="7065720" y="4439880"/>
              <a:ext cx="933480" cy="93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051" name="AutoShape 31"/>
            <p:cNvCxnSpPr>
              <a:stCxn id="1048" idx="2"/>
              <a:endCxn id="1049" idx="0"/>
            </p:cNvCxnSpPr>
            <p:nvPr/>
          </p:nvCxnSpPr>
          <p:spPr>
            <a:xfrm flipH="1" rot="16200000">
              <a:off x="8814960" y="5177520"/>
              <a:ext cx="504000" cy="6120"/>
            </a:xfrm>
            <a:prstGeom prst="bentConnector3">
              <a:avLst>
                <a:gd name="adj1" fmla="val 50035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1052" name="Text Box 32"/>
            <p:cNvSpPr/>
            <p:nvPr/>
          </p:nvSpPr>
          <p:spPr>
            <a:xfrm>
              <a:off x="2742480" y="532116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Text Box 33"/>
            <p:cNvSpPr/>
            <p:nvPr/>
          </p:nvSpPr>
          <p:spPr>
            <a:xfrm>
              <a:off x="5726520" y="53276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Oval 34"/>
            <p:cNvSpPr/>
            <p:nvPr/>
          </p:nvSpPr>
          <p:spPr>
            <a:xfrm>
              <a:off x="2991960" y="5089680"/>
              <a:ext cx="22356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55" name="Oval 35"/>
            <p:cNvSpPr/>
            <p:nvPr/>
          </p:nvSpPr>
          <p:spPr>
            <a:xfrm>
              <a:off x="6004440" y="5099040"/>
              <a:ext cx="22356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56" name="Line 36"/>
            <p:cNvSpPr/>
            <p:nvPr/>
          </p:nvSpPr>
          <p:spPr>
            <a:xfrm>
              <a:off x="3108240" y="4781520"/>
              <a:ext cx="360" cy="38088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57" name="Line 37"/>
            <p:cNvSpPr/>
            <p:nvPr/>
          </p:nvSpPr>
          <p:spPr>
            <a:xfrm>
              <a:off x="6119280" y="476532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58" name="AutoShape 38"/>
            <p:cNvSpPr/>
            <p:nvPr/>
          </p:nvSpPr>
          <p:spPr>
            <a:xfrm>
              <a:off x="5842800" y="1550880"/>
              <a:ext cx="2129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9" name="Rectangle 39"/>
            <p:cNvSpPr/>
            <p:nvPr/>
          </p:nvSpPr>
          <p:spPr>
            <a:xfrm>
              <a:off x="8143560" y="1625400"/>
              <a:ext cx="18680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60" name="AutoShape 40"/>
            <p:cNvCxnSpPr>
              <a:endCxn id="1058" idx="1"/>
            </p:cNvCxnSpPr>
            <p:nvPr/>
          </p:nvCxnSpPr>
          <p:spPr>
            <a:xfrm>
              <a:off x="5569200" y="2027160"/>
              <a:ext cx="273960" cy="4320"/>
            </a:xfrm>
            <a:prstGeom prst="bentConnector3">
              <a:avLst>
                <a:gd name="adj1" fmla="val 49868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061" name="AutoShape 41"/>
            <p:cNvCxnSpPr>
              <a:stCxn id="1058" idx="3"/>
              <a:endCxn id="1059" idx="1"/>
            </p:cNvCxnSpPr>
            <p:nvPr/>
          </p:nvCxnSpPr>
          <p:spPr>
            <a:xfrm>
              <a:off x="7972200" y="2031120"/>
              <a:ext cx="171720" cy="3960"/>
            </a:xfrm>
            <a:prstGeom prst="bentConnector3">
              <a:avLst>
                <a:gd name="adj1" fmla="val 49789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la scelta fra le alternative si può fare con metodo simile a quello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visto per l'analisi delle ridondanze (però non basato solo sul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numero degli accessi)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3" name="Rectangle 3"/>
          <p:cNvSpPr/>
          <p:nvPr/>
        </p:nvSpPr>
        <p:spPr>
          <a:xfrm>
            <a:off x="1933560" y="3960720"/>
            <a:ext cx="8305560" cy="12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è possibile seguire alcune semplici regole generali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conviene se gli accessi al padre e alle figlie sono contestuali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conviene se gli accessi alle figlie sono distinti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conviene se gli accessi alle entità figlie sono separati dagli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accessi al padre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533520" indent="-5335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sono anche possibili soluzioni “ibride”, soprattutto in gerarchie a 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più livelli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oup 2"/>
          <p:cNvGrpSpPr/>
          <p:nvPr/>
        </p:nvGrpSpPr>
        <p:grpSpPr>
          <a:xfrm>
            <a:off x="1774800" y="606600"/>
            <a:ext cx="8162640" cy="5630040"/>
            <a:chOff x="1774800" y="606600"/>
            <a:chExt cx="8162640" cy="5630040"/>
          </a:xfrm>
        </p:grpSpPr>
        <p:sp>
          <p:nvSpPr>
            <p:cNvPr id="1066" name="Rectangle 3"/>
            <p:cNvSpPr/>
            <p:nvPr/>
          </p:nvSpPr>
          <p:spPr>
            <a:xfrm>
              <a:off x="3373560" y="16034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7" name="AutoShape 4"/>
            <p:cNvSpPr/>
            <p:nvPr/>
          </p:nvSpPr>
          <p:spPr>
            <a:xfrm>
              <a:off x="5560920" y="153684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8" name="Line 5"/>
            <p:cNvSpPr/>
            <p:nvPr/>
          </p:nvSpPr>
          <p:spPr>
            <a:xfrm>
              <a:off x="3805200" y="1368360"/>
              <a:ext cx="360" cy="68580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69" name="Oval 6"/>
            <p:cNvSpPr/>
            <p:nvPr/>
          </p:nvSpPr>
          <p:spPr>
            <a:xfrm>
              <a:off x="3686040" y="113976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1070" name="Group 7"/>
            <p:cNvGrpSpPr/>
            <p:nvPr/>
          </p:nvGrpSpPr>
          <p:grpSpPr>
            <a:xfrm>
              <a:off x="4795920" y="1139760"/>
              <a:ext cx="228240" cy="904680"/>
              <a:chOff x="4795920" y="1139760"/>
              <a:chExt cx="228240" cy="904680"/>
            </a:xfrm>
          </p:grpSpPr>
          <p:sp>
            <p:nvSpPr>
              <p:cNvPr id="1071" name="Line 8"/>
              <p:cNvSpPr/>
              <p:nvPr/>
            </p:nvSpPr>
            <p:spPr>
              <a:xfrm>
                <a:off x="4914720" y="1358640"/>
                <a:ext cx="360" cy="685800"/>
              </a:xfrm>
              <a:prstGeom prst="line">
                <a:avLst/>
              </a:prstGeom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072" name="Oval 9"/>
              <p:cNvSpPr/>
              <p:nvPr/>
            </p:nvSpPr>
            <p:spPr>
              <a:xfrm>
                <a:off x="4795920" y="1139760"/>
                <a:ext cx="22824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073" name="Text Box 10"/>
            <p:cNvSpPr/>
            <p:nvPr/>
          </p:nvSpPr>
          <p:spPr>
            <a:xfrm>
              <a:off x="3415320" y="6174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4" name="Text Box 11"/>
            <p:cNvSpPr/>
            <p:nvPr/>
          </p:nvSpPr>
          <p:spPr>
            <a:xfrm>
              <a:off x="4645440" y="60660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5" name="Rectangle 12"/>
            <p:cNvSpPr/>
            <p:nvPr/>
          </p:nvSpPr>
          <p:spPr>
            <a:xfrm>
              <a:off x="7910640" y="161136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6" name="AutoShape 13"/>
            <p:cNvSpPr/>
            <p:nvPr/>
          </p:nvSpPr>
          <p:spPr>
            <a:xfrm>
              <a:off x="7763040" y="395460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7" name="Rectangle 14"/>
            <p:cNvSpPr/>
            <p:nvPr/>
          </p:nvSpPr>
          <p:spPr>
            <a:xfrm>
              <a:off x="7889760" y="54180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78" name="AutoShape 15"/>
            <p:cNvCxnSpPr>
              <a:stCxn id="1076" idx="2"/>
              <a:endCxn id="1077" idx="0"/>
            </p:cNvCxnSpPr>
            <p:nvPr/>
          </p:nvCxnSpPr>
          <p:spPr>
            <a:xfrm rot="5400000">
              <a:off x="8595000" y="5163120"/>
              <a:ext cx="503640" cy="7200"/>
            </a:xfrm>
            <a:prstGeom prst="bentConnector3">
              <a:avLst>
                <a:gd name="adj1" fmla="val 49928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79" name="AutoShape 16"/>
            <p:cNvCxnSpPr>
              <a:stCxn id="1066" idx="3"/>
              <a:endCxn id="1067" idx="1"/>
            </p:cNvCxnSpPr>
            <p:nvPr/>
          </p:nvCxnSpPr>
          <p:spPr>
            <a:xfrm>
              <a:off x="5281200" y="2012760"/>
              <a:ext cx="280080" cy="4680"/>
            </a:xfrm>
            <a:prstGeom prst="bentConnector3">
              <a:avLst>
                <a:gd name="adj1" fmla="val 50193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80" name="AutoShape 17"/>
            <p:cNvCxnSpPr>
              <a:stCxn id="1067" idx="3"/>
              <a:endCxn id="1075" idx="1"/>
            </p:cNvCxnSpPr>
            <p:nvPr/>
          </p:nvCxnSpPr>
          <p:spPr>
            <a:xfrm>
              <a:off x="7735320" y="2017080"/>
              <a:ext cx="175680" cy="3960"/>
            </a:xfrm>
            <a:prstGeom prst="bentConnector3">
              <a:avLst>
                <a:gd name="adj1" fmla="val 50102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81" name="AutoShape 18"/>
            <p:cNvSpPr/>
            <p:nvPr/>
          </p:nvSpPr>
          <p:spPr>
            <a:xfrm>
              <a:off x="4033800" y="2401920"/>
              <a:ext cx="612360" cy="813960"/>
            </a:xfrm>
            <a:prstGeom prst="upArrow">
              <a:avLst>
                <a:gd name="adj1" fmla="val 50000"/>
                <a:gd name="adj2" fmla="val 33225"/>
              </a:avLst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82" name="Rectangle 19"/>
            <p:cNvSpPr/>
            <p:nvPr/>
          </p:nvSpPr>
          <p:spPr>
            <a:xfrm>
              <a:off x="4902120" y="401652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3" name="Rectangle 20"/>
            <p:cNvSpPr/>
            <p:nvPr/>
          </p:nvSpPr>
          <p:spPr>
            <a:xfrm>
              <a:off x="1774800" y="40068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4" name="Text Box 21"/>
            <p:cNvSpPr/>
            <p:nvPr/>
          </p:nvSpPr>
          <p:spPr>
            <a:xfrm>
              <a:off x="2394720" y="5307120"/>
              <a:ext cx="813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A11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5" name="Text Box 22"/>
            <p:cNvSpPr/>
            <p:nvPr/>
          </p:nvSpPr>
          <p:spPr>
            <a:xfrm>
              <a:off x="5442480" y="53132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86" name="AutoShape 23"/>
            <p:cNvCxnSpPr>
              <a:stCxn id="1082" idx="3"/>
              <a:endCxn id="1076" idx="1"/>
            </p:cNvCxnSpPr>
            <p:nvPr/>
          </p:nvCxnSpPr>
          <p:spPr>
            <a:xfrm>
              <a:off x="6809760" y="4425840"/>
              <a:ext cx="953640" cy="93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00"/>
              </a:solidFill>
              <a:miter/>
            </a:ln>
          </p:spPr>
        </p:cxnSp>
        <p:cxnSp>
          <p:nvCxnSpPr>
            <p:cNvPr id="1087" name="AutoShape 24"/>
            <p:cNvCxnSpPr>
              <a:stCxn id="1083" idx="0"/>
              <a:endCxn id="1082" idx="0"/>
            </p:cNvCxnSpPr>
            <p:nvPr/>
          </p:nvCxnSpPr>
          <p:spPr>
            <a:xfrm flipH="1" rot="16200000">
              <a:off x="4287240" y="2447640"/>
              <a:ext cx="10080" cy="3127680"/>
            </a:xfrm>
            <a:prstGeom prst="bentConnector3">
              <a:avLst>
                <a:gd name="adj1" fmla="val -8103703"/>
              </a:avLst>
            </a:prstGeom>
            <a:ln w="38100">
              <a:solidFill>
                <a:srgbClr val="ffcc00"/>
              </a:solidFill>
              <a:miter/>
            </a:ln>
          </p:spPr>
        </p:cxnSp>
        <p:sp>
          <p:nvSpPr>
            <p:cNvPr id="1088" name="Oval 25"/>
            <p:cNvSpPr/>
            <p:nvPr/>
          </p:nvSpPr>
          <p:spPr>
            <a:xfrm>
              <a:off x="2649600" y="507528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89" name="Oval 26"/>
            <p:cNvSpPr/>
            <p:nvPr/>
          </p:nvSpPr>
          <p:spPr>
            <a:xfrm>
              <a:off x="5726160" y="508464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90" name="Line 27"/>
            <p:cNvSpPr/>
            <p:nvPr/>
          </p:nvSpPr>
          <p:spPr>
            <a:xfrm>
              <a:off x="2768400" y="476712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91" name="Line 28"/>
            <p:cNvSpPr/>
            <p:nvPr/>
          </p:nvSpPr>
          <p:spPr>
            <a:xfrm>
              <a:off x="5843520" y="4751280"/>
              <a:ext cx="360" cy="380880"/>
            </a:xfrm>
            <a:prstGeom prst="line">
              <a:avLst/>
            </a:prstGeom>
            <a:ln w="38100">
              <a:solidFill>
                <a:srgbClr val="ffcc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2400" y="547920"/>
            <a:ext cx="555300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Ingresso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schema concettuale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informazioni sul carico applicativo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modello logico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Uscita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schema logico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documentazione associata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Vincoli di integrità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rcRect l="17165" t="5223" r="9917" b="5445"/>
          <a:stretch/>
        </p:blipFill>
        <p:spPr>
          <a:xfrm>
            <a:off x="8524800" y="454320"/>
            <a:ext cx="3667320" cy="599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2" name="AutoShape 28"/>
          <p:cNvCxnSpPr/>
          <p:nvPr/>
        </p:nvCxnSpPr>
        <p:spPr>
          <a:xfrm rot="10800000">
            <a:off x="4741560" y="2477880"/>
            <a:ext cx="1392840" cy="154440"/>
          </a:xfrm>
          <a:prstGeom prst="bentConnector3">
            <a:avLst>
              <a:gd name="adj1" fmla="val 49922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093" name="Line 33"/>
          <p:cNvSpPr/>
          <p:nvPr/>
        </p:nvSpPr>
        <p:spPr>
          <a:xfrm flipH="1">
            <a:off x="3206520" y="1774800"/>
            <a:ext cx="6094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94" name="Line 34"/>
          <p:cNvSpPr/>
          <p:nvPr/>
        </p:nvSpPr>
        <p:spPr>
          <a:xfrm>
            <a:off x="4165560" y="2190600"/>
            <a:ext cx="360" cy="68580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095" name="Group 2"/>
          <p:cNvGrpSpPr/>
          <p:nvPr/>
        </p:nvGrpSpPr>
        <p:grpSpPr>
          <a:xfrm>
            <a:off x="3733920" y="677880"/>
            <a:ext cx="6563880" cy="5630400"/>
            <a:chOff x="3733920" y="677880"/>
            <a:chExt cx="6563880" cy="5630400"/>
          </a:xfrm>
        </p:grpSpPr>
        <p:sp>
          <p:nvSpPr>
            <p:cNvPr id="1096" name="Rectangle 3"/>
            <p:cNvSpPr/>
            <p:nvPr/>
          </p:nvSpPr>
          <p:spPr>
            <a:xfrm>
              <a:off x="3733920" y="167472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E0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7" name="Line 4"/>
            <p:cNvSpPr/>
            <p:nvPr/>
          </p:nvSpPr>
          <p:spPr>
            <a:xfrm>
              <a:off x="4165560" y="1439640"/>
              <a:ext cx="360" cy="68580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098" name="Oval 5"/>
            <p:cNvSpPr/>
            <p:nvPr/>
          </p:nvSpPr>
          <p:spPr>
            <a:xfrm>
              <a:off x="4046400" y="121140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grpSp>
          <p:nvGrpSpPr>
            <p:cNvPr id="1099" name="Group 6"/>
            <p:cNvGrpSpPr/>
            <p:nvPr/>
          </p:nvGrpSpPr>
          <p:grpSpPr>
            <a:xfrm>
              <a:off x="5156280" y="1211400"/>
              <a:ext cx="228240" cy="904680"/>
              <a:chOff x="5156280" y="1211400"/>
              <a:chExt cx="228240" cy="904680"/>
            </a:xfrm>
          </p:grpSpPr>
          <p:sp>
            <p:nvSpPr>
              <p:cNvPr id="1100" name="Line 7"/>
              <p:cNvSpPr/>
              <p:nvPr/>
            </p:nvSpPr>
            <p:spPr>
              <a:xfrm>
                <a:off x="5275080" y="1430280"/>
                <a:ext cx="360" cy="685800"/>
              </a:xfrm>
              <a:prstGeom prst="line">
                <a:avLst/>
              </a:prstGeom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01" name="Oval 8"/>
              <p:cNvSpPr/>
              <p:nvPr/>
            </p:nvSpPr>
            <p:spPr>
              <a:xfrm>
                <a:off x="5156280" y="1211400"/>
                <a:ext cx="228240" cy="228240"/>
              </a:xfrm>
              <a:prstGeom prst="ellipse">
                <a:avLst/>
              </a:prstGeom>
              <a:solidFill>
                <a:srgbClr val="ffcc66"/>
              </a:solidFill>
              <a:ln w="38100">
                <a:solidFill>
                  <a:srgbClr val="ffcc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102" name="Text Box 9"/>
            <p:cNvSpPr/>
            <p:nvPr/>
          </p:nvSpPr>
          <p:spPr>
            <a:xfrm>
              <a:off x="3775680" y="68904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3" name="Text Box 10"/>
            <p:cNvSpPr/>
            <p:nvPr/>
          </p:nvSpPr>
          <p:spPr>
            <a:xfrm>
              <a:off x="5005800" y="67788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A02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Rectangle 11"/>
            <p:cNvSpPr/>
            <p:nvPr/>
          </p:nvSpPr>
          <p:spPr>
            <a:xfrm>
              <a:off x="5262480" y="408780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E2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AutoShape 12"/>
            <p:cNvSpPr/>
            <p:nvPr/>
          </p:nvSpPr>
          <p:spPr>
            <a:xfrm>
              <a:off x="8123400" y="402588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R2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Rectangle 13"/>
            <p:cNvSpPr/>
            <p:nvPr/>
          </p:nvSpPr>
          <p:spPr>
            <a:xfrm>
              <a:off x="8263080" y="54896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E4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07" name="AutoShape 14"/>
            <p:cNvCxnSpPr>
              <a:stCxn id="1104" idx="3"/>
              <a:endCxn id="1105" idx="1"/>
            </p:cNvCxnSpPr>
            <p:nvPr/>
          </p:nvCxnSpPr>
          <p:spPr>
            <a:xfrm>
              <a:off x="7170120" y="4497120"/>
              <a:ext cx="953640" cy="93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08" name="AutoShape 15"/>
            <p:cNvCxnSpPr>
              <a:stCxn id="1105" idx="2"/>
              <a:endCxn id="1106" idx="0"/>
            </p:cNvCxnSpPr>
            <p:nvPr/>
          </p:nvCxnSpPr>
          <p:spPr>
            <a:xfrm flipH="1" rot="16200000">
              <a:off x="8961840" y="5234400"/>
              <a:ext cx="504000" cy="6480"/>
            </a:xfrm>
            <a:prstGeom prst="bentConnector3">
              <a:avLst>
                <a:gd name="adj1" fmla="val 50035"/>
              </a:avLst>
            </a:prstGeom>
            <a:ln w="38100">
              <a:solidFill>
                <a:srgbClr val="ffcc66"/>
              </a:solidFill>
              <a:miter/>
            </a:ln>
          </p:spPr>
        </p:cxnSp>
        <p:sp>
          <p:nvSpPr>
            <p:cNvPr id="1109" name="Text Box 16"/>
            <p:cNvSpPr/>
            <p:nvPr/>
          </p:nvSpPr>
          <p:spPr>
            <a:xfrm>
              <a:off x="5802840" y="5384880"/>
              <a:ext cx="8334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A21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Oval 17"/>
            <p:cNvSpPr/>
            <p:nvPr/>
          </p:nvSpPr>
          <p:spPr>
            <a:xfrm>
              <a:off x="6086520" y="5156280"/>
              <a:ext cx="228240" cy="22824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11" name="Line 18"/>
            <p:cNvSpPr/>
            <p:nvPr/>
          </p:nvSpPr>
          <p:spPr>
            <a:xfrm>
              <a:off x="6203880" y="4822560"/>
              <a:ext cx="360" cy="381240"/>
            </a:xfrm>
            <a:prstGeom prst="line">
              <a:avLst/>
            </a:prstGeom>
            <a:ln w="38100">
              <a:solidFill>
                <a:srgbClr val="ffcc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12" name="AutoShape 19"/>
            <p:cNvSpPr/>
            <p:nvPr/>
          </p:nvSpPr>
          <p:spPr>
            <a:xfrm>
              <a:off x="5921280" y="1608120"/>
              <a:ext cx="2174400" cy="960120"/>
            </a:xfrm>
            <a:prstGeom prst="diamond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R1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3" name="Rectangle 20"/>
            <p:cNvSpPr/>
            <p:nvPr/>
          </p:nvSpPr>
          <p:spPr>
            <a:xfrm>
              <a:off x="8271000" y="1682640"/>
              <a:ext cx="1907640" cy="8186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E3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14" name="AutoShape 21"/>
            <p:cNvCxnSpPr>
              <a:endCxn id="1112" idx="1"/>
            </p:cNvCxnSpPr>
            <p:nvPr/>
          </p:nvCxnSpPr>
          <p:spPr>
            <a:xfrm>
              <a:off x="5641920" y="2084040"/>
              <a:ext cx="279720" cy="46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c66"/>
              </a:solidFill>
              <a:miter/>
            </a:ln>
          </p:spPr>
        </p:cxnSp>
        <p:cxnSp>
          <p:nvCxnSpPr>
            <p:cNvPr id="1115" name="AutoShape 22"/>
            <p:cNvCxnSpPr>
              <a:stCxn id="1112" idx="3"/>
              <a:endCxn id="1113" idx="1"/>
            </p:cNvCxnSpPr>
            <p:nvPr/>
          </p:nvCxnSpPr>
          <p:spPr>
            <a:xfrm>
              <a:off x="8095680" y="2088360"/>
              <a:ext cx="175680" cy="3960"/>
            </a:xfrm>
            <a:prstGeom prst="bentConnector3">
              <a:avLst>
                <a:gd name="adj1" fmla="val 50102"/>
              </a:avLst>
            </a:prstGeom>
            <a:ln w="38100">
              <a:solidFill>
                <a:srgbClr val="ffcc66"/>
              </a:solidFill>
              <a:miter/>
            </a:ln>
          </p:spPr>
        </p:cxnSp>
      </p:grpSp>
      <p:sp>
        <p:nvSpPr>
          <p:cNvPr id="1116" name="AutoShape 24"/>
          <p:cNvSpPr/>
          <p:nvPr/>
        </p:nvSpPr>
        <p:spPr>
          <a:xfrm>
            <a:off x="5064120" y="2576520"/>
            <a:ext cx="2174400" cy="96012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ea7e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RG2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17" name="AutoShape 25"/>
          <p:cNvCxnSpPr>
            <a:stCxn id="1104" idx="0"/>
            <a:endCxn id="1116" idx="2"/>
          </p:cNvCxnSpPr>
          <p:nvPr/>
        </p:nvCxnSpPr>
        <p:spPr>
          <a:xfrm flipV="1" rot="16200000">
            <a:off x="5908320" y="3779640"/>
            <a:ext cx="551520" cy="65160"/>
          </a:xfrm>
          <a:prstGeom prst="bentConnector3">
            <a:avLst>
              <a:gd name="adj1" fmla="val 50097"/>
            </a:avLst>
          </a:prstGeom>
          <a:ln w="38100">
            <a:solidFill>
              <a:srgbClr val="3ea7ee"/>
            </a:solidFill>
            <a:miter/>
          </a:ln>
        </p:spPr>
      </p:cxnSp>
      <p:sp>
        <p:nvSpPr>
          <p:cNvPr id="1118" name="Line 26"/>
          <p:cNvSpPr/>
          <p:nvPr/>
        </p:nvSpPr>
        <p:spPr>
          <a:xfrm>
            <a:off x="5661000" y="3630600"/>
            <a:ext cx="1066680" cy="360"/>
          </a:xfrm>
          <a:prstGeom prst="line">
            <a:avLst/>
          </a:prstGeom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19" name="Oval 27"/>
          <p:cNvSpPr/>
          <p:nvPr/>
        </p:nvSpPr>
        <p:spPr>
          <a:xfrm>
            <a:off x="6643800" y="3511440"/>
            <a:ext cx="228240" cy="228240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20" name="Text Box 29"/>
          <p:cNvSpPr/>
          <p:nvPr/>
        </p:nvSpPr>
        <p:spPr>
          <a:xfrm>
            <a:off x="4798080" y="32295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Text Box 30"/>
          <p:cNvSpPr/>
          <p:nvPr/>
        </p:nvSpPr>
        <p:spPr>
          <a:xfrm>
            <a:off x="4526640" y="269460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Oval 31"/>
          <p:cNvSpPr/>
          <p:nvPr/>
        </p:nvSpPr>
        <p:spPr>
          <a:xfrm>
            <a:off x="3083040" y="165564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ea7e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23" name="Text Box 32"/>
          <p:cNvSpPr/>
          <p:nvPr/>
        </p:nvSpPr>
        <p:spPr>
          <a:xfrm>
            <a:off x="2220120" y="1492200"/>
            <a:ext cx="8136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A11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4" name="Oval 35"/>
          <p:cNvSpPr/>
          <p:nvPr/>
        </p:nvSpPr>
        <p:spPr>
          <a:xfrm>
            <a:off x="4021200" y="2838600"/>
            <a:ext cx="228240" cy="22824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25" name="Text Box 36"/>
          <p:cNvSpPr/>
          <p:nvPr/>
        </p:nvSpPr>
        <p:spPr>
          <a:xfrm>
            <a:off x="3446640" y="2982960"/>
            <a:ext cx="100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TIPO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6" name="Text Box 37"/>
          <p:cNvSpPr/>
          <p:nvPr/>
        </p:nvSpPr>
        <p:spPr>
          <a:xfrm>
            <a:off x="2809080" y="109440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Attività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della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ristruttu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razione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2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Analisi delle ridondanze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Eliminazione delle generalizzazioni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accent2"/>
                </a:solidFill>
                <a:latin typeface="Arial"/>
              </a:rPr>
              <a:t>Partizionamento/accorpamento di entità e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Scelta degli identificatori primari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PlaceHolder 1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Ristrutturazioni effettuate per rendere più efficienti le operazioni in base a un semplice principio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Gli accessi si riducono: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separando attributi di un concetto che vengono acceduti separatamente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raggruppando attributi di concetti diversi acceduti insieme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Ristrutturazioni, casi principali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31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partizionamento verticale di entità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partizionamento orizzontale di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eliminazione di attributi multivalore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2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accorpamento di entità/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roup 2"/>
          <p:cNvGrpSpPr/>
          <p:nvPr/>
        </p:nvGrpSpPr>
        <p:grpSpPr>
          <a:xfrm>
            <a:off x="2363400" y="1457280"/>
            <a:ext cx="7819920" cy="3372480"/>
            <a:chOff x="2363400" y="1457280"/>
            <a:chExt cx="7819920" cy="3372480"/>
          </a:xfrm>
        </p:grpSpPr>
        <p:sp>
          <p:nvSpPr>
            <p:cNvPr id="1133" name="Rectangle 3"/>
            <p:cNvSpPr/>
            <p:nvPr/>
          </p:nvSpPr>
          <p:spPr>
            <a:xfrm>
              <a:off x="4876920" y="289548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Impiegato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4" name="Text Box 4"/>
            <p:cNvSpPr/>
            <p:nvPr/>
          </p:nvSpPr>
          <p:spPr>
            <a:xfrm>
              <a:off x="8155080" y="2133720"/>
              <a:ext cx="130716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Livello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5" name="Text Box 5"/>
            <p:cNvSpPr/>
            <p:nvPr/>
          </p:nvSpPr>
          <p:spPr>
            <a:xfrm>
              <a:off x="8385120" y="3048120"/>
              <a:ext cx="17982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Stipendio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6" name="Text Box 6"/>
            <p:cNvSpPr/>
            <p:nvPr/>
          </p:nvSpPr>
          <p:spPr>
            <a:xfrm>
              <a:off x="8143560" y="4062240"/>
              <a:ext cx="16030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Ritenute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37" name="Group 7"/>
            <p:cNvGrpSpPr/>
            <p:nvPr/>
          </p:nvGrpSpPr>
          <p:grpSpPr>
            <a:xfrm>
              <a:off x="7272720" y="2268360"/>
              <a:ext cx="1033200" cy="2108160"/>
              <a:chOff x="7272720" y="2268360"/>
              <a:chExt cx="1033200" cy="2108160"/>
            </a:xfrm>
          </p:grpSpPr>
          <p:sp>
            <p:nvSpPr>
              <p:cNvPr id="1138" name="Line 8"/>
              <p:cNvSpPr/>
              <p:nvPr/>
            </p:nvSpPr>
            <p:spPr>
              <a:xfrm flipV="1">
                <a:off x="7274520" y="2418840"/>
                <a:ext cx="719280" cy="5832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39" name="Line 9"/>
              <p:cNvSpPr/>
              <p:nvPr/>
            </p:nvSpPr>
            <p:spPr>
              <a:xfrm flipH="1">
                <a:off x="7312680" y="3313800"/>
                <a:ext cx="834840" cy="468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0" name="Oval 10"/>
              <p:cNvSpPr/>
              <p:nvPr/>
            </p:nvSpPr>
            <p:spPr>
              <a:xfrm rot="5400000">
                <a:off x="8077680" y="32004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1" name="Line 11"/>
              <p:cNvSpPr/>
              <p:nvPr/>
            </p:nvSpPr>
            <p:spPr>
              <a:xfrm>
                <a:off x="7272720" y="369576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2" name="Oval 12"/>
              <p:cNvSpPr/>
              <p:nvPr/>
            </p:nvSpPr>
            <p:spPr>
              <a:xfrm rot="5400000">
                <a:off x="7911000" y="414828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3" name="Oval 13"/>
              <p:cNvSpPr/>
              <p:nvPr/>
            </p:nvSpPr>
            <p:spPr>
              <a:xfrm rot="5400000">
                <a:off x="7922160" y="226836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1144" name="Group 14"/>
            <p:cNvGrpSpPr/>
            <p:nvPr/>
          </p:nvGrpSpPr>
          <p:grpSpPr>
            <a:xfrm>
              <a:off x="3886560" y="2286000"/>
              <a:ext cx="1032120" cy="2107800"/>
              <a:chOff x="3886560" y="2286000"/>
              <a:chExt cx="1032120" cy="2107800"/>
            </a:xfrm>
          </p:grpSpPr>
          <p:sp>
            <p:nvSpPr>
              <p:cNvPr id="1145" name="Line 15"/>
              <p:cNvSpPr/>
              <p:nvPr/>
            </p:nvSpPr>
            <p:spPr>
              <a:xfrm flipH="1" flipV="1">
                <a:off x="4197960" y="2436120"/>
                <a:ext cx="719280" cy="58356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6" name="Line 16"/>
              <p:cNvSpPr/>
              <p:nvPr/>
            </p:nvSpPr>
            <p:spPr>
              <a:xfrm>
                <a:off x="4043880" y="3331080"/>
                <a:ext cx="835200" cy="50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960" bIns="-3996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7" name="Oval 17"/>
              <p:cNvSpPr/>
              <p:nvPr/>
            </p:nvSpPr>
            <p:spPr>
              <a:xfrm flipH="1" rot="16200000">
                <a:off x="3886560" y="321804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8" name="Line 18"/>
              <p:cNvSpPr/>
              <p:nvPr/>
            </p:nvSpPr>
            <p:spPr>
              <a:xfrm flipH="1">
                <a:off x="4246920" y="371340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49" name="Oval 19"/>
              <p:cNvSpPr/>
              <p:nvPr/>
            </p:nvSpPr>
            <p:spPr>
              <a:xfrm flipH="1" rot="16200000">
                <a:off x="4053240" y="416556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50" name="Oval 20"/>
              <p:cNvSpPr/>
              <p:nvPr/>
            </p:nvSpPr>
            <p:spPr>
              <a:xfrm flipH="1" rot="16200000">
                <a:off x="4042080" y="22860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151" name="Text Box 21"/>
            <p:cNvSpPr/>
            <p:nvPr/>
          </p:nvSpPr>
          <p:spPr>
            <a:xfrm>
              <a:off x="2747520" y="1600200"/>
              <a:ext cx="18162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Text Box 22"/>
            <p:cNvSpPr/>
            <p:nvPr/>
          </p:nvSpPr>
          <p:spPr>
            <a:xfrm>
              <a:off x="2363400" y="2666880"/>
              <a:ext cx="16228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Indirizzo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Text Box 23"/>
            <p:cNvSpPr/>
            <p:nvPr/>
          </p:nvSpPr>
          <p:spPr>
            <a:xfrm>
              <a:off x="2745360" y="3886200"/>
              <a:ext cx="140796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nascita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4" name="Line 24"/>
            <p:cNvSpPr/>
            <p:nvPr/>
          </p:nvSpPr>
          <p:spPr>
            <a:xfrm>
              <a:off x="6095880" y="22096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55" name="Oval 25"/>
            <p:cNvSpPr/>
            <p:nvPr/>
          </p:nvSpPr>
          <p:spPr>
            <a:xfrm>
              <a:off x="5977080" y="199080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1" lang="en-GB" sz="24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156" name="Text Box 26"/>
            <p:cNvSpPr/>
            <p:nvPr/>
          </p:nvSpPr>
          <p:spPr>
            <a:xfrm>
              <a:off x="5392440" y="1457280"/>
              <a:ext cx="1365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Codice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roup 3"/>
          <p:cNvGrpSpPr/>
          <p:nvPr/>
        </p:nvGrpSpPr>
        <p:grpSpPr>
          <a:xfrm>
            <a:off x="8845560" y="3720960"/>
            <a:ext cx="228240" cy="904680"/>
            <a:chOff x="8845560" y="3720960"/>
            <a:chExt cx="228240" cy="904680"/>
          </a:xfrm>
        </p:grpSpPr>
        <p:sp>
          <p:nvSpPr>
            <p:cNvPr id="1158" name="Line 4"/>
            <p:cNvSpPr/>
            <p:nvPr/>
          </p:nvSpPr>
          <p:spPr>
            <a:xfrm flipV="1">
              <a:off x="8964360" y="37209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59" name="Oval 5"/>
            <p:cNvSpPr/>
            <p:nvPr/>
          </p:nvSpPr>
          <p:spPr>
            <a:xfrm flipV="1">
              <a:off x="8845560" y="439740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160" name="Text Box 6"/>
          <p:cNvSpPr/>
          <p:nvPr/>
        </p:nvSpPr>
        <p:spPr>
          <a:xfrm>
            <a:off x="9007560" y="1576440"/>
            <a:ext cx="1307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Livello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1" name="Text Box 7"/>
          <p:cNvSpPr/>
          <p:nvPr/>
        </p:nvSpPr>
        <p:spPr>
          <a:xfrm>
            <a:off x="6926400" y="1562040"/>
            <a:ext cx="1798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Stipendio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2" name="Text Box 8"/>
          <p:cNvSpPr/>
          <p:nvPr/>
        </p:nvSpPr>
        <p:spPr>
          <a:xfrm>
            <a:off x="8214840" y="4699080"/>
            <a:ext cx="1603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Ritenute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Text Box 9"/>
          <p:cNvSpPr/>
          <p:nvPr/>
        </p:nvSpPr>
        <p:spPr>
          <a:xfrm>
            <a:off x="1671120" y="1596960"/>
            <a:ext cx="1816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Cognome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Text Box 10"/>
          <p:cNvSpPr/>
          <p:nvPr/>
        </p:nvSpPr>
        <p:spPr>
          <a:xfrm>
            <a:off x="1796400" y="473544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Text Box 11"/>
          <p:cNvSpPr/>
          <p:nvPr/>
        </p:nvSpPr>
        <p:spPr>
          <a:xfrm>
            <a:off x="3450240" y="4651200"/>
            <a:ext cx="14079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Data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nascita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Line 12"/>
          <p:cNvSpPr/>
          <p:nvPr/>
        </p:nvSpPr>
        <p:spPr>
          <a:xfrm>
            <a:off x="3947760" y="230976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67" name="Oval 13"/>
          <p:cNvSpPr/>
          <p:nvPr/>
        </p:nvSpPr>
        <p:spPr>
          <a:xfrm>
            <a:off x="3827520" y="2101680"/>
            <a:ext cx="228240" cy="2282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68" name="Text Box 14"/>
          <p:cNvSpPr/>
          <p:nvPr/>
        </p:nvSpPr>
        <p:spPr>
          <a:xfrm>
            <a:off x="3634920" y="1608120"/>
            <a:ext cx="1365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Codice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9" name="Oval 15"/>
          <p:cNvSpPr/>
          <p:nvPr/>
        </p:nvSpPr>
        <p:spPr>
          <a:xfrm>
            <a:off x="7367760" y="3718080"/>
            <a:ext cx="228240" cy="22824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70" name="Rectangle 16"/>
          <p:cNvSpPr/>
          <p:nvPr/>
        </p:nvSpPr>
        <p:spPr>
          <a:xfrm>
            <a:off x="2071800" y="2816280"/>
            <a:ext cx="77720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1" name="Line 17"/>
          <p:cNvSpPr/>
          <p:nvPr/>
        </p:nvSpPr>
        <p:spPr>
          <a:xfrm>
            <a:off x="4128840" y="3425760"/>
            <a:ext cx="373392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72" name="AutoShape 18"/>
          <p:cNvSpPr/>
          <p:nvPr/>
        </p:nvSpPr>
        <p:spPr>
          <a:xfrm>
            <a:off x="4815000" y="2739960"/>
            <a:ext cx="2590560" cy="1371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3" name="Rectangle 19"/>
          <p:cNvSpPr/>
          <p:nvPr/>
        </p:nvSpPr>
        <p:spPr>
          <a:xfrm>
            <a:off x="1995480" y="289260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Dati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anagrafici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4" name="Rectangle 20"/>
          <p:cNvSpPr/>
          <p:nvPr/>
        </p:nvSpPr>
        <p:spPr>
          <a:xfrm>
            <a:off x="7710480" y="289260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Dati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lavorativi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5" name="Text Box 21"/>
          <p:cNvSpPr/>
          <p:nvPr/>
        </p:nvSpPr>
        <p:spPr>
          <a:xfrm>
            <a:off x="4511520" y="251244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Text Box 22"/>
          <p:cNvSpPr/>
          <p:nvPr/>
        </p:nvSpPr>
        <p:spPr>
          <a:xfrm>
            <a:off x="6797520" y="243648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Line 23"/>
          <p:cNvSpPr/>
          <p:nvPr/>
        </p:nvSpPr>
        <p:spPr>
          <a:xfrm>
            <a:off x="7481880" y="3044520"/>
            <a:ext cx="360" cy="83844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178" name="Group 24"/>
          <p:cNvGrpSpPr/>
          <p:nvPr/>
        </p:nvGrpSpPr>
        <p:grpSpPr>
          <a:xfrm>
            <a:off x="2394000" y="2128680"/>
            <a:ext cx="228240" cy="904680"/>
            <a:chOff x="2394000" y="2128680"/>
            <a:chExt cx="228240" cy="904680"/>
          </a:xfrm>
        </p:grpSpPr>
        <p:sp>
          <p:nvSpPr>
            <p:cNvPr id="1179" name="Line 25"/>
            <p:cNvSpPr/>
            <p:nvPr/>
          </p:nvSpPr>
          <p:spPr>
            <a:xfrm>
              <a:off x="2512800" y="23475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80" name="Oval 26"/>
            <p:cNvSpPr/>
            <p:nvPr/>
          </p:nvSpPr>
          <p:spPr>
            <a:xfrm>
              <a:off x="2394000" y="212868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181" name="Group 27"/>
          <p:cNvGrpSpPr/>
          <p:nvPr/>
        </p:nvGrpSpPr>
        <p:grpSpPr>
          <a:xfrm>
            <a:off x="2487600" y="3728880"/>
            <a:ext cx="228240" cy="904680"/>
            <a:chOff x="2487600" y="3728880"/>
            <a:chExt cx="228240" cy="904680"/>
          </a:xfrm>
        </p:grpSpPr>
        <p:sp>
          <p:nvSpPr>
            <p:cNvPr id="1182" name="Line 28"/>
            <p:cNvSpPr/>
            <p:nvPr/>
          </p:nvSpPr>
          <p:spPr>
            <a:xfrm flipV="1">
              <a:off x="2606400" y="37288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83" name="Oval 29"/>
            <p:cNvSpPr/>
            <p:nvPr/>
          </p:nvSpPr>
          <p:spPr>
            <a:xfrm flipV="1">
              <a:off x="2487600" y="44053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184" name="Group 30"/>
          <p:cNvGrpSpPr/>
          <p:nvPr/>
        </p:nvGrpSpPr>
        <p:grpSpPr>
          <a:xfrm>
            <a:off x="3908520" y="3770280"/>
            <a:ext cx="228240" cy="904680"/>
            <a:chOff x="3908520" y="3770280"/>
            <a:chExt cx="228240" cy="904680"/>
          </a:xfrm>
        </p:grpSpPr>
        <p:sp>
          <p:nvSpPr>
            <p:cNvPr id="1185" name="Line 31"/>
            <p:cNvSpPr/>
            <p:nvPr/>
          </p:nvSpPr>
          <p:spPr>
            <a:xfrm flipV="1">
              <a:off x="4027320" y="37702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86" name="Oval 32"/>
            <p:cNvSpPr/>
            <p:nvPr/>
          </p:nvSpPr>
          <p:spPr>
            <a:xfrm flipV="1">
              <a:off x="3908520" y="44467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187" name="Line 33"/>
          <p:cNvSpPr/>
          <p:nvPr/>
        </p:nvSpPr>
        <p:spPr>
          <a:xfrm>
            <a:off x="9680400" y="22762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88" name="Oval 34"/>
          <p:cNvSpPr/>
          <p:nvPr/>
        </p:nvSpPr>
        <p:spPr>
          <a:xfrm>
            <a:off x="9547200" y="206856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189" name="Group 35"/>
          <p:cNvGrpSpPr/>
          <p:nvPr/>
        </p:nvGrpSpPr>
        <p:grpSpPr>
          <a:xfrm>
            <a:off x="8124840" y="2095560"/>
            <a:ext cx="228240" cy="904680"/>
            <a:chOff x="8124840" y="2095560"/>
            <a:chExt cx="228240" cy="904680"/>
          </a:xfrm>
        </p:grpSpPr>
        <p:sp>
          <p:nvSpPr>
            <p:cNvPr id="1190" name="Line 36"/>
            <p:cNvSpPr/>
            <p:nvPr/>
          </p:nvSpPr>
          <p:spPr>
            <a:xfrm>
              <a:off x="8243640" y="23144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191" name="Oval 37"/>
            <p:cNvSpPr/>
            <p:nvPr/>
          </p:nvSpPr>
          <p:spPr>
            <a:xfrm>
              <a:off x="8124840" y="209556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roup 2"/>
          <p:cNvGrpSpPr/>
          <p:nvPr/>
        </p:nvGrpSpPr>
        <p:grpSpPr>
          <a:xfrm>
            <a:off x="4876920" y="1457280"/>
            <a:ext cx="4915440" cy="3174840"/>
            <a:chOff x="4876920" y="1457280"/>
            <a:chExt cx="4915440" cy="3174840"/>
          </a:xfrm>
        </p:grpSpPr>
        <p:sp>
          <p:nvSpPr>
            <p:cNvPr id="1193" name="Rectangle 3"/>
            <p:cNvSpPr/>
            <p:nvPr/>
          </p:nvSpPr>
          <p:spPr>
            <a:xfrm>
              <a:off x="4876920" y="289548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Agenzia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4" name="Text Box 4"/>
            <p:cNvSpPr/>
            <p:nvPr/>
          </p:nvSpPr>
          <p:spPr>
            <a:xfrm>
              <a:off x="8154360" y="2133720"/>
              <a:ext cx="16228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Indirizzo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5" name="Text Box 5"/>
            <p:cNvSpPr/>
            <p:nvPr/>
          </p:nvSpPr>
          <p:spPr>
            <a:xfrm>
              <a:off x="8383680" y="3048120"/>
              <a:ext cx="9720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Città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6" name="Text Box 6"/>
            <p:cNvSpPr/>
            <p:nvPr/>
          </p:nvSpPr>
          <p:spPr>
            <a:xfrm>
              <a:off x="8157240" y="4062240"/>
              <a:ext cx="1635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Telefono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197" name="Group 7"/>
            <p:cNvGrpSpPr/>
            <p:nvPr/>
          </p:nvGrpSpPr>
          <p:grpSpPr>
            <a:xfrm>
              <a:off x="7272720" y="2268360"/>
              <a:ext cx="1033200" cy="2108160"/>
              <a:chOff x="7272720" y="2268360"/>
              <a:chExt cx="1033200" cy="2108160"/>
            </a:xfrm>
          </p:grpSpPr>
          <p:sp>
            <p:nvSpPr>
              <p:cNvPr id="1198" name="Line 8"/>
              <p:cNvSpPr/>
              <p:nvPr/>
            </p:nvSpPr>
            <p:spPr>
              <a:xfrm flipV="1">
                <a:off x="7274520" y="2418840"/>
                <a:ext cx="719280" cy="5832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199" name="Line 9"/>
              <p:cNvSpPr/>
              <p:nvPr/>
            </p:nvSpPr>
            <p:spPr>
              <a:xfrm flipH="1">
                <a:off x="7312680" y="3313800"/>
                <a:ext cx="834840" cy="468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00" name="Oval 10"/>
              <p:cNvSpPr/>
              <p:nvPr/>
            </p:nvSpPr>
            <p:spPr>
              <a:xfrm rot="5400000">
                <a:off x="8077680" y="32004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01" name="Line 11"/>
              <p:cNvSpPr/>
              <p:nvPr/>
            </p:nvSpPr>
            <p:spPr>
              <a:xfrm>
                <a:off x="7272720" y="3695760"/>
                <a:ext cx="671760" cy="52164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02" name="Oval 12"/>
              <p:cNvSpPr/>
              <p:nvPr/>
            </p:nvSpPr>
            <p:spPr>
              <a:xfrm rot="5400000">
                <a:off x="7911000" y="414828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03" name="Oval 13"/>
              <p:cNvSpPr/>
              <p:nvPr/>
            </p:nvSpPr>
            <p:spPr>
              <a:xfrm rot="5400000">
                <a:off x="7922160" y="226836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204" name="Line 14"/>
            <p:cNvSpPr/>
            <p:nvPr/>
          </p:nvSpPr>
          <p:spPr>
            <a:xfrm>
              <a:off x="6095880" y="22096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05" name="Oval 15"/>
            <p:cNvSpPr/>
            <p:nvPr/>
          </p:nvSpPr>
          <p:spPr>
            <a:xfrm>
              <a:off x="5977080" y="1990800"/>
              <a:ext cx="228240" cy="228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06" name="Text Box 16"/>
            <p:cNvSpPr/>
            <p:nvPr/>
          </p:nvSpPr>
          <p:spPr>
            <a:xfrm>
              <a:off x="5392440" y="1457280"/>
              <a:ext cx="1167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7" name="Text Box 17"/>
            <p:cNvSpPr/>
            <p:nvPr/>
          </p:nvSpPr>
          <p:spPr>
            <a:xfrm>
              <a:off x="6678720" y="411588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" name="Group 2"/>
          <p:cNvGrpSpPr/>
          <p:nvPr/>
        </p:nvGrpSpPr>
        <p:grpSpPr>
          <a:xfrm>
            <a:off x="1995480" y="1608120"/>
            <a:ext cx="8152920" cy="3643920"/>
            <a:chOff x="1995480" y="1608120"/>
            <a:chExt cx="8152920" cy="3643920"/>
          </a:xfrm>
        </p:grpSpPr>
        <p:sp>
          <p:nvSpPr>
            <p:cNvPr id="1209" name="Text Box 3"/>
            <p:cNvSpPr/>
            <p:nvPr/>
          </p:nvSpPr>
          <p:spPr>
            <a:xfrm>
              <a:off x="8172360" y="1616040"/>
              <a:ext cx="15220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Numero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0" name="Text Box 4"/>
            <p:cNvSpPr/>
            <p:nvPr/>
          </p:nvSpPr>
          <p:spPr>
            <a:xfrm>
              <a:off x="2356920" y="4735440"/>
              <a:ext cx="16228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Indirizzo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1" name="Line 5"/>
            <p:cNvSpPr/>
            <p:nvPr/>
          </p:nvSpPr>
          <p:spPr>
            <a:xfrm>
              <a:off x="3947760" y="23097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12" name="Oval 6"/>
            <p:cNvSpPr/>
            <p:nvPr/>
          </p:nvSpPr>
          <p:spPr>
            <a:xfrm>
              <a:off x="3827520" y="210168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13" name="Text Box 7"/>
            <p:cNvSpPr/>
            <p:nvPr/>
          </p:nvSpPr>
          <p:spPr>
            <a:xfrm>
              <a:off x="3634920" y="1608120"/>
              <a:ext cx="1167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4" name="Rectangle 8"/>
            <p:cNvSpPr/>
            <p:nvPr/>
          </p:nvSpPr>
          <p:spPr>
            <a:xfrm>
              <a:off x="2071800" y="2816280"/>
              <a:ext cx="7772040" cy="68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15" name="Line 9"/>
            <p:cNvSpPr/>
            <p:nvPr/>
          </p:nvSpPr>
          <p:spPr>
            <a:xfrm>
              <a:off x="4128840" y="3425760"/>
              <a:ext cx="3733920" cy="3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16" name="AutoShape 10"/>
            <p:cNvSpPr/>
            <p:nvPr/>
          </p:nvSpPr>
          <p:spPr>
            <a:xfrm>
              <a:off x="4815000" y="2739960"/>
              <a:ext cx="2590560" cy="137124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Utenza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7" name="Rectangle 11"/>
            <p:cNvSpPr/>
            <p:nvPr/>
          </p:nvSpPr>
          <p:spPr>
            <a:xfrm>
              <a:off x="1995480" y="289260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Agenzia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8" name="Rectangle 12"/>
            <p:cNvSpPr/>
            <p:nvPr/>
          </p:nvSpPr>
          <p:spPr>
            <a:xfrm>
              <a:off x="7710480" y="289260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Telefono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Text Box 13"/>
            <p:cNvSpPr/>
            <p:nvPr/>
          </p:nvSpPr>
          <p:spPr>
            <a:xfrm>
              <a:off x="4483440" y="251244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Text Box 14"/>
            <p:cNvSpPr/>
            <p:nvPr/>
          </p:nvSpPr>
          <p:spPr>
            <a:xfrm>
              <a:off x="6771960" y="2515680"/>
              <a:ext cx="91404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21" name="Group 15"/>
            <p:cNvGrpSpPr/>
            <p:nvPr/>
          </p:nvGrpSpPr>
          <p:grpSpPr>
            <a:xfrm>
              <a:off x="2394000" y="2128680"/>
              <a:ext cx="228240" cy="904680"/>
              <a:chOff x="2394000" y="2128680"/>
              <a:chExt cx="228240" cy="904680"/>
            </a:xfrm>
          </p:grpSpPr>
          <p:sp>
            <p:nvSpPr>
              <p:cNvPr id="1222" name="Line 16"/>
              <p:cNvSpPr/>
              <p:nvPr/>
            </p:nvSpPr>
            <p:spPr>
              <a:xfrm>
                <a:off x="2512800" y="234756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23" name="Oval 17"/>
              <p:cNvSpPr/>
              <p:nvPr/>
            </p:nvSpPr>
            <p:spPr>
              <a:xfrm>
                <a:off x="2394000" y="212868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1224" name="Group 18"/>
            <p:cNvGrpSpPr/>
            <p:nvPr/>
          </p:nvGrpSpPr>
          <p:grpSpPr>
            <a:xfrm>
              <a:off x="3048120" y="3728880"/>
              <a:ext cx="228240" cy="904680"/>
              <a:chOff x="3048120" y="3728880"/>
              <a:chExt cx="228240" cy="904680"/>
            </a:xfrm>
          </p:grpSpPr>
          <p:sp>
            <p:nvSpPr>
              <p:cNvPr id="1225" name="Line 19"/>
              <p:cNvSpPr/>
              <p:nvPr/>
            </p:nvSpPr>
            <p:spPr>
              <a:xfrm flipV="1">
                <a:off x="3166920" y="372888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226" name="Oval 20"/>
              <p:cNvSpPr/>
              <p:nvPr/>
            </p:nvSpPr>
            <p:spPr>
              <a:xfrm flipV="1">
                <a:off x="3048120" y="440532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227" name="Line 21"/>
            <p:cNvSpPr/>
            <p:nvPr/>
          </p:nvSpPr>
          <p:spPr>
            <a:xfrm>
              <a:off x="8935920" y="23540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28" name="Oval 22"/>
            <p:cNvSpPr/>
            <p:nvPr/>
          </p:nvSpPr>
          <p:spPr>
            <a:xfrm>
              <a:off x="8802720" y="214632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29" name="Text Box 23"/>
            <p:cNvSpPr/>
            <p:nvPr/>
          </p:nvSpPr>
          <p:spPr>
            <a:xfrm>
              <a:off x="2082960" y="1652760"/>
              <a:ext cx="9720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Città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Text Box 3"/>
          <p:cNvSpPr/>
          <p:nvPr/>
        </p:nvSpPr>
        <p:spPr>
          <a:xfrm>
            <a:off x="8838720" y="159084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" name="Text Box 4"/>
          <p:cNvSpPr/>
          <p:nvPr/>
        </p:nvSpPr>
        <p:spPr>
          <a:xfrm>
            <a:off x="7343280" y="1574640"/>
            <a:ext cx="1384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Interno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" name="Text Box 5"/>
          <p:cNvSpPr/>
          <p:nvPr/>
        </p:nvSpPr>
        <p:spPr>
          <a:xfrm>
            <a:off x="1671120" y="1596960"/>
            <a:ext cx="1816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Cognome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3" name="Text Box 6"/>
          <p:cNvSpPr/>
          <p:nvPr/>
        </p:nvSpPr>
        <p:spPr>
          <a:xfrm>
            <a:off x="1796400" y="473544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4" name="Text Box 7"/>
          <p:cNvSpPr/>
          <p:nvPr/>
        </p:nvSpPr>
        <p:spPr>
          <a:xfrm>
            <a:off x="3450240" y="4651200"/>
            <a:ext cx="14079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Data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nascita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5" name="Line 8"/>
          <p:cNvSpPr/>
          <p:nvPr/>
        </p:nvSpPr>
        <p:spPr>
          <a:xfrm>
            <a:off x="3947760" y="230976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36" name="Oval 9"/>
          <p:cNvSpPr/>
          <p:nvPr/>
        </p:nvSpPr>
        <p:spPr>
          <a:xfrm>
            <a:off x="3827520" y="2101680"/>
            <a:ext cx="228240" cy="22824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GB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7" name="Text Box 10"/>
          <p:cNvSpPr/>
          <p:nvPr/>
        </p:nvSpPr>
        <p:spPr>
          <a:xfrm>
            <a:off x="3660480" y="1143000"/>
            <a:ext cx="13651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Codice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fiscale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" name="Rectangle 11"/>
          <p:cNvSpPr/>
          <p:nvPr/>
        </p:nvSpPr>
        <p:spPr>
          <a:xfrm>
            <a:off x="2071800" y="2816280"/>
            <a:ext cx="777204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9" name="Line 12"/>
          <p:cNvSpPr/>
          <p:nvPr/>
        </p:nvSpPr>
        <p:spPr>
          <a:xfrm>
            <a:off x="4128840" y="3425760"/>
            <a:ext cx="373392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40" name="AutoShape 13"/>
          <p:cNvSpPr/>
          <p:nvPr/>
        </p:nvSpPr>
        <p:spPr>
          <a:xfrm>
            <a:off x="4815000" y="2739960"/>
            <a:ext cx="2590560" cy="1371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Intestazione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" name="Rectangle 14"/>
          <p:cNvSpPr/>
          <p:nvPr/>
        </p:nvSpPr>
        <p:spPr>
          <a:xfrm>
            <a:off x="1995480" y="289260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Persona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2" name="Rectangle 15"/>
          <p:cNvSpPr/>
          <p:nvPr/>
        </p:nvSpPr>
        <p:spPr>
          <a:xfrm>
            <a:off x="7572240" y="2892600"/>
            <a:ext cx="271440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Appartamento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3" name="Text Box 16"/>
          <p:cNvSpPr/>
          <p:nvPr/>
        </p:nvSpPr>
        <p:spPr>
          <a:xfrm>
            <a:off x="4576680" y="251244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4" name="Text Box 17"/>
          <p:cNvSpPr/>
          <p:nvPr/>
        </p:nvSpPr>
        <p:spPr>
          <a:xfrm>
            <a:off x="6630840" y="251568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45" name="Group 18"/>
          <p:cNvGrpSpPr/>
          <p:nvPr/>
        </p:nvGrpSpPr>
        <p:grpSpPr>
          <a:xfrm>
            <a:off x="2394000" y="2128680"/>
            <a:ext cx="228240" cy="904680"/>
            <a:chOff x="2394000" y="2128680"/>
            <a:chExt cx="228240" cy="904680"/>
          </a:xfrm>
        </p:grpSpPr>
        <p:sp>
          <p:nvSpPr>
            <p:cNvPr id="1246" name="Line 19"/>
            <p:cNvSpPr/>
            <p:nvPr/>
          </p:nvSpPr>
          <p:spPr>
            <a:xfrm>
              <a:off x="2512800" y="23475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47" name="Oval 20"/>
            <p:cNvSpPr/>
            <p:nvPr/>
          </p:nvSpPr>
          <p:spPr>
            <a:xfrm>
              <a:off x="2394000" y="212868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248" name="Group 21"/>
          <p:cNvGrpSpPr/>
          <p:nvPr/>
        </p:nvGrpSpPr>
        <p:grpSpPr>
          <a:xfrm>
            <a:off x="2487600" y="3728880"/>
            <a:ext cx="228240" cy="904680"/>
            <a:chOff x="2487600" y="3728880"/>
            <a:chExt cx="228240" cy="904680"/>
          </a:xfrm>
        </p:grpSpPr>
        <p:sp>
          <p:nvSpPr>
            <p:cNvPr id="1249" name="Line 22"/>
            <p:cNvSpPr/>
            <p:nvPr/>
          </p:nvSpPr>
          <p:spPr>
            <a:xfrm flipV="1">
              <a:off x="2606400" y="37288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50" name="Oval 23"/>
            <p:cNvSpPr/>
            <p:nvPr/>
          </p:nvSpPr>
          <p:spPr>
            <a:xfrm flipV="1">
              <a:off x="2487600" y="44053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251" name="Group 24"/>
          <p:cNvGrpSpPr/>
          <p:nvPr/>
        </p:nvGrpSpPr>
        <p:grpSpPr>
          <a:xfrm>
            <a:off x="3908520" y="3770280"/>
            <a:ext cx="228240" cy="904680"/>
            <a:chOff x="3908520" y="3770280"/>
            <a:chExt cx="228240" cy="904680"/>
          </a:xfrm>
        </p:grpSpPr>
        <p:sp>
          <p:nvSpPr>
            <p:cNvPr id="1252" name="Line 25"/>
            <p:cNvSpPr/>
            <p:nvPr/>
          </p:nvSpPr>
          <p:spPr>
            <a:xfrm flipV="1">
              <a:off x="4027320" y="377028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53" name="Oval 26"/>
            <p:cNvSpPr/>
            <p:nvPr/>
          </p:nvSpPr>
          <p:spPr>
            <a:xfrm flipV="1">
              <a:off x="3908520" y="44467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254" name="Line 27"/>
          <p:cNvSpPr/>
          <p:nvPr/>
        </p:nvSpPr>
        <p:spPr>
          <a:xfrm>
            <a:off x="9680400" y="22762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55" name="Oval 28"/>
          <p:cNvSpPr/>
          <p:nvPr/>
        </p:nvSpPr>
        <p:spPr>
          <a:xfrm>
            <a:off x="9547200" y="206856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256" name="Group 29"/>
          <p:cNvGrpSpPr/>
          <p:nvPr/>
        </p:nvGrpSpPr>
        <p:grpSpPr>
          <a:xfrm>
            <a:off x="8124840" y="2095560"/>
            <a:ext cx="228240" cy="904680"/>
            <a:chOff x="8124840" y="2095560"/>
            <a:chExt cx="228240" cy="904680"/>
          </a:xfrm>
        </p:grpSpPr>
        <p:sp>
          <p:nvSpPr>
            <p:cNvPr id="1257" name="Line 30"/>
            <p:cNvSpPr/>
            <p:nvPr/>
          </p:nvSpPr>
          <p:spPr>
            <a:xfrm>
              <a:off x="8243640" y="231444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58" name="Oval 31"/>
            <p:cNvSpPr/>
            <p:nvPr/>
          </p:nvSpPr>
          <p:spPr>
            <a:xfrm>
              <a:off x="8124840" y="209556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259" name="Group 32"/>
          <p:cNvGrpSpPr/>
          <p:nvPr/>
        </p:nvGrpSpPr>
        <p:grpSpPr>
          <a:xfrm>
            <a:off x="7345440" y="3084480"/>
            <a:ext cx="228240" cy="1107720"/>
            <a:chOff x="7345440" y="3084480"/>
            <a:chExt cx="228240" cy="1107720"/>
          </a:xfrm>
        </p:grpSpPr>
        <p:sp>
          <p:nvSpPr>
            <p:cNvPr id="1260" name="Oval 33"/>
            <p:cNvSpPr/>
            <p:nvPr/>
          </p:nvSpPr>
          <p:spPr>
            <a:xfrm>
              <a:off x="7345440" y="396396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61" name="Line 34"/>
            <p:cNvSpPr/>
            <p:nvPr/>
          </p:nvSpPr>
          <p:spPr>
            <a:xfrm>
              <a:off x="7454880" y="3084480"/>
              <a:ext cx="360" cy="990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ectangle 3"/>
          <p:cNvSpPr/>
          <p:nvPr/>
        </p:nvSpPr>
        <p:spPr>
          <a:xfrm>
            <a:off x="4876920" y="2895480"/>
            <a:ext cx="2437920" cy="990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Persona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Text Box 4"/>
          <p:cNvSpPr/>
          <p:nvPr/>
        </p:nvSpPr>
        <p:spPr>
          <a:xfrm>
            <a:off x="8155800" y="2133720"/>
            <a:ext cx="13849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Interno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4" name="Text Box 5"/>
          <p:cNvSpPr/>
          <p:nvPr/>
        </p:nvSpPr>
        <p:spPr>
          <a:xfrm>
            <a:off x="8141760" y="406224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5" name="Line 6"/>
          <p:cNvSpPr/>
          <p:nvPr/>
        </p:nvSpPr>
        <p:spPr>
          <a:xfrm flipV="1">
            <a:off x="7273800" y="2419560"/>
            <a:ext cx="718920" cy="5832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66" name="Line 7"/>
          <p:cNvSpPr/>
          <p:nvPr/>
        </p:nvSpPr>
        <p:spPr>
          <a:xfrm>
            <a:off x="7272000" y="3696840"/>
            <a:ext cx="671760" cy="52128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67" name="Oval 8"/>
          <p:cNvSpPr/>
          <p:nvPr/>
        </p:nvSpPr>
        <p:spPr>
          <a:xfrm rot="5400000">
            <a:off x="7911000" y="414828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68" name="Oval 9"/>
          <p:cNvSpPr/>
          <p:nvPr/>
        </p:nvSpPr>
        <p:spPr>
          <a:xfrm rot="5400000">
            <a:off x="7922160" y="2268360"/>
            <a:ext cx="228240" cy="228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269" name="Group 10"/>
          <p:cNvGrpSpPr/>
          <p:nvPr/>
        </p:nvGrpSpPr>
        <p:grpSpPr>
          <a:xfrm>
            <a:off x="3886560" y="2286000"/>
            <a:ext cx="1032120" cy="2107800"/>
            <a:chOff x="3886560" y="2286000"/>
            <a:chExt cx="1032120" cy="2107800"/>
          </a:xfrm>
        </p:grpSpPr>
        <p:sp>
          <p:nvSpPr>
            <p:cNvPr id="1270" name="Line 11"/>
            <p:cNvSpPr/>
            <p:nvPr/>
          </p:nvSpPr>
          <p:spPr>
            <a:xfrm flipH="1" flipV="1">
              <a:off x="4197960" y="2436120"/>
              <a:ext cx="719280" cy="5835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71" name="Line 12"/>
            <p:cNvSpPr/>
            <p:nvPr/>
          </p:nvSpPr>
          <p:spPr>
            <a:xfrm>
              <a:off x="4043880" y="3331080"/>
              <a:ext cx="835200" cy="50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72" name="Oval 13"/>
            <p:cNvSpPr/>
            <p:nvPr/>
          </p:nvSpPr>
          <p:spPr>
            <a:xfrm flipH="1" rot="16200000">
              <a:off x="3886560" y="321804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73" name="Line 14"/>
            <p:cNvSpPr/>
            <p:nvPr/>
          </p:nvSpPr>
          <p:spPr>
            <a:xfrm flipH="1">
              <a:off x="4246920" y="3713400"/>
              <a:ext cx="671760" cy="5216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74" name="Oval 15"/>
            <p:cNvSpPr/>
            <p:nvPr/>
          </p:nvSpPr>
          <p:spPr>
            <a:xfrm flipH="1" rot="16200000">
              <a:off x="4053240" y="416556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75" name="Oval 16"/>
            <p:cNvSpPr/>
            <p:nvPr/>
          </p:nvSpPr>
          <p:spPr>
            <a:xfrm flipH="1" rot="16200000">
              <a:off x="4042080" y="228600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276" name="Text Box 17"/>
          <p:cNvSpPr/>
          <p:nvPr/>
        </p:nvSpPr>
        <p:spPr>
          <a:xfrm>
            <a:off x="2747520" y="1600200"/>
            <a:ext cx="1816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Cognome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Text Box 18"/>
          <p:cNvSpPr/>
          <p:nvPr/>
        </p:nvSpPr>
        <p:spPr>
          <a:xfrm>
            <a:off x="2363400" y="2666880"/>
            <a:ext cx="1622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Text Box 19"/>
          <p:cNvSpPr/>
          <p:nvPr/>
        </p:nvSpPr>
        <p:spPr>
          <a:xfrm>
            <a:off x="2745360" y="3886200"/>
            <a:ext cx="140796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Data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nascita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Line 20"/>
          <p:cNvSpPr/>
          <p:nvPr/>
        </p:nvSpPr>
        <p:spPr>
          <a:xfrm>
            <a:off x="6095880" y="2209680"/>
            <a:ext cx="360" cy="685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80" name="Oval 21"/>
          <p:cNvSpPr/>
          <p:nvPr/>
        </p:nvSpPr>
        <p:spPr>
          <a:xfrm>
            <a:off x="5977080" y="1990800"/>
            <a:ext cx="228240" cy="2282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81" name="Text Box 22"/>
          <p:cNvSpPr/>
          <p:nvPr/>
        </p:nvSpPr>
        <p:spPr>
          <a:xfrm>
            <a:off x="5405040" y="1092240"/>
            <a:ext cx="13651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Codice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fiscale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2" name="Text Box 25"/>
          <p:cNvSpPr/>
          <p:nvPr/>
        </p:nvSpPr>
        <p:spPr>
          <a:xfrm>
            <a:off x="7694640" y="264276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" name="Text Box 26"/>
          <p:cNvSpPr/>
          <p:nvPr/>
        </p:nvSpPr>
        <p:spPr>
          <a:xfrm>
            <a:off x="7680240" y="4533480"/>
            <a:ext cx="91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(0,1)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alcuni aspetti non sono direttamente rappresentabili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è necessario considerare le prestazioni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roup 2"/>
          <p:cNvGrpSpPr/>
          <p:nvPr/>
        </p:nvGrpSpPr>
        <p:grpSpPr>
          <a:xfrm>
            <a:off x="1995480" y="1628640"/>
            <a:ext cx="8290080" cy="3928320"/>
            <a:chOff x="1995480" y="1628640"/>
            <a:chExt cx="8290080" cy="3928320"/>
          </a:xfrm>
        </p:grpSpPr>
        <p:sp>
          <p:nvSpPr>
            <p:cNvPr id="1285" name="Line 3"/>
            <p:cNvSpPr/>
            <p:nvPr/>
          </p:nvSpPr>
          <p:spPr>
            <a:xfrm>
              <a:off x="3976560" y="233820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86" name="Oval 4"/>
            <p:cNvSpPr/>
            <p:nvPr/>
          </p:nvSpPr>
          <p:spPr>
            <a:xfrm>
              <a:off x="3855960" y="214488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87" name="Text Box 5"/>
            <p:cNvSpPr/>
            <p:nvPr/>
          </p:nvSpPr>
          <p:spPr>
            <a:xfrm>
              <a:off x="3319200" y="1628640"/>
              <a:ext cx="18162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8" name="Rectangle 6"/>
            <p:cNvSpPr/>
            <p:nvPr/>
          </p:nvSpPr>
          <p:spPr>
            <a:xfrm>
              <a:off x="2100240" y="2844720"/>
              <a:ext cx="7772040" cy="68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289" name="Line 7"/>
            <p:cNvSpPr/>
            <p:nvPr/>
          </p:nvSpPr>
          <p:spPr>
            <a:xfrm>
              <a:off x="4157640" y="3454200"/>
              <a:ext cx="3733560" cy="36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90" name="AutoShape 8"/>
            <p:cNvSpPr/>
            <p:nvPr/>
          </p:nvSpPr>
          <p:spPr>
            <a:xfrm>
              <a:off x="4629240" y="2768760"/>
              <a:ext cx="3018960" cy="137124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Composizione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1" name="Rectangle 9"/>
            <p:cNvSpPr/>
            <p:nvPr/>
          </p:nvSpPr>
          <p:spPr>
            <a:xfrm>
              <a:off x="2023920" y="292104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Giocatore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2" name="Rectangle 10"/>
            <p:cNvSpPr/>
            <p:nvPr/>
          </p:nvSpPr>
          <p:spPr>
            <a:xfrm>
              <a:off x="7738920" y="292104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Squadra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3" name="Text Box 11"/>
            <p:cNvSpPr/>
            <p:nvPr/>
          </p:nvSpPr>
          <p:spPr>
            <a:xfrm>
              <a:off x="4511880" y="254124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4" name="Text Box 12"/>
            <p:cNvSpPr/>
            <p:nvPr/>
          </p:nvSpPr>
          <p:spPr>
            <a:xfrm>
              <a:off x="6772320" y="254412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5" name="Line 13"/>
            <p:cNvSpPr/>
            <p:nvPr/>
          </p:nvSpPr>
          <p:spPr>
            <a:xfrm>
              <a:off x="2541240" y="237636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96" name="Oval 14"/>
            <p:cNvSpPr/>
            <p:nvPr/>
          </p:nvSpPr>
          <p:spPr>
            <a:xfrm>
              <a:off x="2422440" y="215748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97" name="Text Box 15"/>
            <p:cNvSpPr/>
            <p:nvPr/>
          </p:nvSpPr>
          <p:spPr>
            <a:xfrm>
              <a:off x="1995480" y="1654200"/>
              <a:ext cx="11854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Ruolo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8" name="Line 16"/>
            <p:cNvSpPr/>
            <p:nvPr/>
          </p:nvSpPr>
          <p:spPr>
            <a:xfrm>
              <a:off x="9726480" y="2360520"/>
              <a:ext cx="360" cy="68580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299" name="Oval 17"/>
            <p:cNvSpPr/>
            <p:nvPr/>
          </p:nvSpPr>
          <p:spPr>
            <a:xfrm>
              <a:off x="9605880" y="2152800"/>
              <a:ext cx="228240" cy="228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00" name="Text Box 18"/>
            <p:cNvSpPr/>
            <p:nvPr/>
          </p:nvSpPr>
          <p:spPr>
            <a:xfrm>
              <a:off x="9118440" y="1638360"/>
              <a:ext cx="1167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01" name="Group 19"/>
            <p:cNvGrpSpPr/>
            <p:nvPr/>
          </p:nvGrpSpPr>
          <p:grpSpPr>
            <a:xfrm>
              <a:off x="8172360" y="2179800"/>
              <a:ext cx="228240" cy="904680"/>
              <a:chOff x="8172360" y="2179800"/>
              <a:chExt cx="228240" cy="904680"/>
            </a:xfrm>
          </p:grpSpPr>
          <p:sp>
            <p:nvSpPr>
              <p:cNvPr id="1302" name="Line 20"/>
              <p:cNvSpPr/>
              <p:nvPr/>
            </p:nvSpPr>
            <p:spPr>
              <a:xfrm>
                <a:off x="8291160" y="2398680"/>
                <a:ext cx="360" cy="685800"/>
              </a:xfrm>
              <a:prstGeom prst="line">
                <a:avLst/>
              </a:prstGeom>
              <a:ln w="2857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03" name="Oval 21"/>
              <p:cNvSpPr/>
              <p:nvPr/>
            </p:nvSpPr>
            <p:spPr>
              <a:xfrm>
                <a:off x="8172360" y="21798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304" name="Text Box 22"/>
            <p:cNvSpPr/>
            <p:nvPr/>
          </p:nvSpPr>
          <p:spPr>
            <a:xfrm>
              <a:off x="7783560" y="1663560"/>
              <a:ext cx="9720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Città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05" name="Group 23"/>
            <p:cNvGrpSpPr/>
            <p:nvPr/>
          </p:nvGrpSpPr>
          <p:grpSpPr>
            <a:xfrm>
              <a:off x="5052960" y="3838320"/>
              <a:ext cx="614160" cy="747720"/>
              <a:chOff x="5052960" y="3838320"/>
              <a:chExt cx="614160" cy="747720"/>
            </a:xfrm>
          </p:grpSpPr>
          <p:sp>
            <p:nvSpPr>
              <p:cNvPr id="1306" name="Oval 24"/>
              <p:cNvSpPr/>
              <p:nvPr/>
            </p:nvSpPr>
            <p:spPr>
              <a:xfrm>
                <a:off x="5052960" y="43578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07" name="Line 25"/>
              <p:cNvSpPr/>
              <p:nvPr/>
            </p:nvSpPr>
            <p:spPr>
              <a:xfrm flipV="1">
                <a:off x="5209920" y="383832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1308" name="Group 26"/>
            <p:cNvGrpSpPr/>
            <p:nvPr/>
          </p:nvGrpSpPr>
          <p:grpSpPr>
            <a:xfrm>
              <a:off x="6600600" y="3873240"/>
              <a:ext cx="614160" cy="747720"/>
              <a:chOff x="6600600" y="3873240"/>
              <a:chExt cx="614160" cy="747720"/>
            </a:xfrm>
          </p:grpSpPr>
          <p:sp>
            <p:nvSpPr>
              <p:cNvPr id="1309" name="Oval 27"/>
              <p:cNvSpPr/>
              <p:nvPr/>
            </p:nvSpPr>
            <p:spPr>
              <a:xfrm flipH="1">
                <a:off x="6986520" y="439272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10" name="Line 28"/>
              <p:cNvSpPr/>
              <p:nvPr/>
            </p:nvSpPr>
            <p:spPr>
              <a:xfrm flipH="1" flipV="1">
                <a:off x="6600600" y="387324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311" name="Text Box 29"/>
            <p:cNvSpPr/>
            <p:nvPr/>
          </p:nvSpPr>
          <p:spPr>
            <a:xfrm>
              <a:off x="4230720" y="4613400"/>
              <a:ext cx="164268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 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acquisto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2" name="Text Box 30"/>
            <p:cNvSpPr/>
            <p:nvPr/>
          </p:nvSpPr>
          <p:spPr>
            <a:xfrm>
              <a:off x="6300360" y="4608360"/>
              <a:ext cx="170352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 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cessione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3" name="Text Box 31"/>
            <p:cNvSpPr/>
            <p:nvPr/>
          </p:nvSpPr>
          <p:spPr>
            <a:xfrm>
              <a:off x="6056280" y="4133520"/>
              <a:ext cx="91404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(0,1)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4" name="Group 2"/>
          <p:cNvGrpSpPr/>
          <p:nvPr/>
        </p:nvGrpSpPr>
        <p:grpSpPr>
          <a:xfrm>
            <a:off x="1853640" y="614520"/>
            <a:ext cx="8403120" cy="5772600"/>
            <a:chOff x="1853640" y="614520"/>
            <a:chExt cx="8403120" cy="5772600"/>
          </a:xfrm>
        </p:grpSpPr>
        <p:sp>
          <p:nvSpPr>
            <p:cNvPr id="1315" name="Line 3"/>
            <p:cNvSpPr/>
            <p:nvPr/>
          </p:nvSpPr>
          <p:spPr>
            <a:xfrm>
              <a:off x="2485800" y="371772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16" name="Oval 4"/>
            <p:cNvSpPr/>
            <p:nvPr/>
          </p:nvSpPr>
          <p:spPr>
            <a:xfrm>
              <a:off x="2352600" y="441180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17" name="Text Box 5"/>
            <p:cNvSpPr/>
            <p:nvPr/>
          </p:nvSpPr>
          <p:spPr>
            <a:xfrm>
              <a:off x="1853640" y="4586400"/>
              <a:ext cx="18162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8" name="Rectangle 6"/>
            <p:cNvSpPr/>
            <p:nvPr/>
          </p:nvSpPr>
          <p:spPr>
            <a:xfrm>
              <a:off x="2071800" y="2671920"/>
              <a:ext cx="7772040" cy="685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3200" spc="-1" strike="noStrike">
                <a:solidFill>
                  <a:schemeClr val="dk1"/>
                </a:solidFill>
                <a:latin typeface="Arial"/>
              </a:endParaRPr>
            </a:p>
          </p:txBody>
        </p:sp>
        <p:sp>
          <p:nvSpPr>
            <p:cNvPr id="1319" name="AutoShape 7"/>
            <p:cNvSpPr/>
            <p:nvPr/>
          </p:nvSpPr>
          <p:spPr>
            <a:xfrm>
              <a:off x="4586400" y="3598920"/>
              <a:ext cx="3018960" cy="137124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Comp.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passata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0" name="Rectangle 8"/>
            <p:cNvSpPr/>
            <p:nvPr/>
          </p:nvSpPr>
          <p:spPr>
            <a:xfrm>
              <a:off x="1995480" y="274788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Giocatore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1" name="Rectangle 9"/>
            <p:cNvSpPr/>
            <p:nvPr/>
          </p:nvSpPr>
          <p:spPr>
            <a:xfrm>
              <a:off x="7710480" y="2747880"/>
              <a:ext cx="2437920" cy="990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Squadra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2" name="Text Box 10"/>
            <p:cNvSpPr/>
            <p:nvPr/>
          </p:nvSpPr>
          <p:spPr>
            <a:xfrm>
              <a:off x="3922920" y="441576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3" name="Text Box 11"/>
            <p:cNvSpPr/>
            <p:nvPr/>
          </p:nvSpPr>
          <p:spPr>
            <a:xfrm>
              <a:off x="7329600" y="438084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4" name="Line 12"/>
            <p:cNvSpPr/>
            <p:nvPr/>
          </p:nvSpPr>
          <p:spPr>
            <a:xfrm>
              <a:off x="2512800" y="220320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25" name="Oval 13"/>
            <p:cNvSpPr/>
            <p:nvPr/>
          </p:nvSpPr>
          <p:spPr>
            <a:xfrm>
              <a:off x="2394000" y="198432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26" name="Text Box 14"/>
            <p:cNvSpPr/>
            <p:nvPr/>
          </p:nvSpPr>
          <p:spPr>
            <a:xfrm>
              <a:off x="1967040" y="1481040"/>
              <a:ext cx="118548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Ruolo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7" name="Line 15"/>
            <p:cNvSpPr/>
            <p:nvPr/>
          </p:nvSpPr>
          <p:spPr>
            <a:xfrm>
              <a:off x="9697680" y="218736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28" name="Oval 16"/>
            <p:cNvSpPr/>
            <p:nvPr/>
          </p:nvSpPr>
          <p:spPr>
            <a:xfrm>
              <a:off x="9577440" y="197964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29" name="Text Box 17"/>
            <p:cNvSpPr/>
            <p:nvPr/>
          </p:nvSpPr>
          <p:spPr>
            <a:xfrm>
              <a:off x="9089640" y="1465200"/>
              <a:ext cx="116712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0" name="Line 18"/>
            <p:cNvSpPr/>
            <p:nvPr/>
          </p:nvSpPr>
          <p:spPr>
            <a:xfrm>
              <a:off x="9683640" y="3692520"/>
              <a:ext cx="360" cy="685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31" name="Oval 19"/>
            <p:cNvSpPr/>
            <p:nvPr/>
          </p:nvSpPr>
          <p:spPr>
            <a:xfrm>
              <a:off x="9564840" y="4386240"/>
              <a:ext cx="228240" cy="228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32" name="Text Box 20"/>
            <p:cNvSpPr/>
            <p:nvPr/>
          </p:nvSpPr>
          <p:spPr>
            <a:xfrm>
              <a:off x="9182160" y="4654440"/>
              <a:ext cx="9720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Città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33" name="Group 21"/>
            <p:cNvGrpSpPr/>
            <p:nvPr/>
          </p:nvGrpSpPr>
          <p:grpSpPr>
            <a:xfrm>
              <a:off x="5010120" y="4668480"/>
              <a:ext cx="614160" cy="747720"/>
              <a:chOff x="5010120" y="4668480"/>
              <a:chExt cx="614160" cy="747720"/>
            </a:xfrm>
          </p:grpSpPr>
          <p:sp>
            <p:nvSpPr>
              <p:cNvPr id="1334" name="Oval 22"/>
              <p:cNvSpPr/>
              <p:nvPr/>
            </p:nvSpPr>
            <p:spPr>
              <a:xfrm>
                <a:off x="5010120" y="518796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35" name="Line 23"/>
              <p:cNvSpPr/>
              <p:nvPr/>
            </p:nvSpPr>
            <p:spPr>
              <a:xfrm flipV="1">
                <a:off x="5167080" y="466848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grpSp>
          <p:nvGrpSpPr>
            <p:cNvPr id="1336" name="Group 24"/>
            <p:cNvGrpSpPr/>
            <p:nvPr/>
          </p:nvGrpSpPr>
          <p:grpSpPr>
            <a:xfrm>
              <a:off x="6557760" y="4703760"/>
              <a:ext cx="614160" cy="747360"/>
              <a:chOff x="6557760" y="4703760"/>
              <a:chExt cx="614160" cy="747360"/>
            </a:xfrm>
          </p:grpSpPr>
          <p:sp>
            <p:nvSpPr>
              <p:cNvPr id="1337" name="Oval 25"/>
              <p:cNvSpPr/>
              <p:nvPr/>
            </p:nvSpPr>
            <p:spPr>
              <a:xfrm flipH="1">
                <a:off x="6943680" y="522288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38" name="Line 26"/>
              <p:cNvSpPr/>
              <p:nvPr/>
            </p:nvSpPr>
            <p:spPr>
              <a:xfrm flipH="1" flipV="1">
                <a:off x="6557760" y="4703760"/>
                <a:ext cx="457200" cy="60948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339" name="Text Box 27"/>
            <p:cNvSpPr/>
            <p:nvPr/>
          </p:nvSpPr>
          <p:spPr>
            <a:xfrm>
              <a:off x="4187880" y="5443560"/>
              <a:ext cx="164268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 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acquisto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0" name="Text Box 28"/>
            <p:cNvSpPr/>
            <p:nvPr/>
          </p:nvSpPr>
          <p:spPr>
            <a:xfrm>
              <a:off x="6257520" y="5438880"/>
              <a:ext cx="1703520" cy="94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 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cessione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1" name="AutoShape 29"/>
            <p:cNvSpPr/>
            <p:nvPr/>
          </p:nvSpPr>
          <p:spPr>
            <a:xfrm>
              <a:off x="4572000" y="1303200"/>
              <a:ext cx="3018960" cy="137124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Comp.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attuale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42" name="AutoShape 30"/>
            <p:cNvCxnSpPr>
              <a:stCxn id="1319" idx="3"/>
              <a:endCxn id="1321" idx="2"/>
            </p:cNvCxnSpPr>
            <p:nvPr/>
          </p:nvCxnSpPr>
          <p:spPr>
            <a:xfrm flipV="1">
              <a:off x="7605360" y="3738240"/>
              <a:ext cx="1324440" cy="54684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343" name="AutoShape 31"/>
            <p:cNvCxnSpPr>
              <a:stCxn id="1319" idx="1"/>
              <a:endCxn id="1320" idx="2"/>
            </p:cNvCxnSpPr>
            <p:nvPr/>
          </p:nvCxnSpPr>
          <p:spPr>
            <a:xfrm rot="10800000">
              <a:off x="3214080" y="3738240"/>
              <a:ext cx="1372320" cy="54684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344" name="AutoShape 32"/>
            <p:cNvCxnSpPr>
              <a:stCxn id="1320" idx="0"/>
              <a:endCxn id="1341" idx="1"/>
            </p:cNvCxnSpPr>
            <p:nvPr/>
          </p:nvCxnSpPr>
          <p:spPr>
            <a:xfrm flipH="1" flipV="1" rot="5400000">
              <a:off x="3513600" y="1689840"/>
              <a:ext cx="759240" cy="135792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cxnSp>
          <p:nvCxnSpPr>
            <p:cNvPr id="1345" name="AutoShape 33"/>
            <p:cNvCxnSpPr>
              <a:stCxn id="1341" idx="3"/>
              <a:endCxn id="1321" idx="0"/>
            </p:cNvCxnSpPr>
            <p:nvPr/>
          </p:nvCxnSpPr>
          <p:spPr>
            <a:xfrm>
              <a:off x="7590960" y="1989000"/>
              <a:ext cx="1338840" cy="759240"/>
            </a:xfrm>
            <a:prstGeom prst="bentConnector2">
              <a:avLst/>
            </a:prstGeom>
            <a:ln w="38100">
              <a:solidFill>
                <a:srgbClr val="99ccff"/>
              </a:solidFill>
              <a:miter/>
            </a:ln>
          </p:spPr>
        </p:cxnSp>
        <p:sp>
          <p:nvSpPr>
            <p:cNvPr id="1346" name="Text Box 34"/>
            <p:cNvSpPr/>
            <p:nvPr/>
          </p:nvSpPr>
          <p:spPr>
            <a:xfrm>
              <a:off x="2665440" y="614520"/>
              <a:ext cx="264924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Data acquisto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47" name="Group 35"/>
            <p:cNvGrpSpPr/>
            <p:nvPr/>
          </p:nvGrpSpPr>
          <p:grpSpPr>
            <a:xfrm>
              <a:off x="4835520" y="1128600"/>
              <a:ext cx="614160" cy="747720"/>
              <a:chOff x="4835520" y="1128600"/>
              <a:chExt cx="614160" cy="747720"/>
            </a:xfrm>
          </p:grpSpPr>
          <p:sp>
            <p:nvSpPr>
              <p:cNvPr id="1348" name="Oval 36"/>
              <p:cNvSpPr/>
              <p:nvPr/>
            </p:nvSpPr>
            <p:spPr>
              <a:xfrm flipV="1">
                <a:off x="4835520" y="1128600"/>
                <a:ext cx="228240" cy="228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349" name="Line 37"/>
              <p:cNvSpPr/>
              <p:nvPr/>
            </p:nvSpPr>
            <p:spPr>
              <a:xfrm>
                <a:off x="4992480" y="1266480"/>
                <a:ext cx="457200" cy="609840"/>
              </a:xfrm>
              <a:prstGeom prst="line">
                <a:avLst/>
              </a:prstGeom>
              <a:ln w="38100">
                <a:solidFill>
                  <a:srgbClr val="99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350" name="Text Box 38"/>
            <p:cNvSpPr/>
            <p:nvPr/>
          </p:nvSpPr>
          <p:spPr>
            <a:xfrm>
              <a:off x="3778200" y="1398240"/>
              <a:ext cx="91404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51" name="Text Box 39"/>
            <p:cNvSpPr/>
            <p:nvPr/>
          </p:nvSpPr>
          <p:spPr>
            <a:xfrm>
              <a:off x="7547040" y="1415520"/>
              <a:ext cx="972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8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Attivit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à della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ristrutt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urazio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53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Analisi delle ridondanze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Eliminazione delle generalizzazioni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dk1"/>
                </a:solidFill>
                <a:latin typeface="Arial"/>
              </a:rPr>
              <a:t>Partizionamento/accorpamento di entità e relationship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4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3200" spc="-1" strike="noStrike">
                <a:solidFill>
                  <a:schemeClr val="accent2"/>
                </a:solidFill>
                <a:latin typeface="Arial"/>
              </a:rPr>
              <a:t>Scelta degli identificatori </a:t>
            </a:r>
            <a:r>
              <a:rPr b="0" lang="en-US" sz="3200" spc="-1" strike="noStrike">
                <a:solidFill>
                  <a:schemeClr val="accent2"/>
                </a:solidFill>
                <a:latin typeface="Arial"/>
              </a:rPr>
              <a:t>principali</a:t>
            </a:r>
            <a:endParaRPr b="0" lang="it-IT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Scelta degli identificatori principali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55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operazione indispensabile per la traduzione nel modello relazionale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Criteri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assenza di opzionalità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semplicità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utilizzo nelle operazioni più frequenti o importanti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1454040" y="1735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u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g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l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f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a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r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u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v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t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?</a:t>
            </a:r>
            <a:r>
              <a:rPr b="1" lang="it-IT" sz="2800" spc="-1" strike="noStrike">
                <a:solidFill>
                  <a:schemeClr val="lt2"/>
                </a:solidFill>
                <a:latin typeface="Arial"/>
              </a:rPr>
              <a:t> </a:t>
            </a:r>
            <a:endParaRPr b="0" lang="it-IT" sz="28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57" name="Rectangle 3"/>
          <p:cNvSpPr/>
          <p:nvPr/>
        </p:nvSpPr>
        <p:spPr>
          <a:xfrm>
            <a:off x="1905120" y="2971800"/>
            <a:ext cx="8457840" cy="259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Si introducono nuovi attributi (</a:t>
            </a: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codici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) contenenti valori speciali generati appositamente per questo scopo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59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hlink"/>
                </a:solidFill>
                <a:latin typeface="Arial"/>
              </a:rPr>
              <a:t>idea di base: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le entità diventano relazioni sugli stessi attributi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le relationship diventano relazioni sugli identificatori delle entità coinvolte (più gli  attributi propri)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Rectangle 2"/>
          <p:cNvSpPr/>
          <p:nvPr/>
        </p:nvSpPr>
        <p:spPr>
          <a:xfrm>
            <a:off x="1828800" y="4572000"/>
            <a:ext cx="8534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Impiegato(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Matricola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Cognome, Stipendio)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1" name="Rectangle 3"/>
          <p:cNvSpPr/>
          <p:nvPr/>
        </p:nvSpPr>
        <p:spPr>
          <a:xfrm>
            <a:off x="1828800" y="5105520"/>
            <a:ext cx="8534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Progetto(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Codice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Nome, Budget)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" name="Rectangle 4"/>
          <p:cNvSpPr/>
          <p:nvPr/>
        </p:nvSpPr>
        <p:spPr>
          <a:xfrm>
            <a:off x="1828800" y="5638680"/>
            <a:ext cx="8534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Partecipazione(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Matricola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Codice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DataInizio)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3" name="Group 5"/>
          <p:cNvGrpSpPr/>
          <p:nvPr/>
        </p:nvGrpSpPr>
        <p:grpSpPr>
          <a:xfrm>
            <a:off x="2025720" y="1568520"/>
            <a:ext cx="8170200" cy="3002760"/>
            <a:chOff x="2025720" y="1568520"/>
            <a:chExt cx="8170200" cy="3002760"/>
          </a:xfrm>
        </p:grpSpPr>
        <p:sp>
          <p:nvSpPr>
            <p:cNvPr id="1364" name="Line 6"/>
            <p:cNvSpPr/>
            <p:nvPr/>
          </p:nvSpPr>
          <p:spPr>
            <a:xfrm>
              <a:off x="4357440" y="3006720"/>
              <a:ext cx="3538440" cy="360"/>
            </a:xfrm>
            <a:prstGeom prst="line">
              <a:avLst/>
            </a:prstGeom>
            <a:ln w="28575">
              <a:solidFill>
                <a:srgbClr val="f5f39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65" name="AutoShape 7"/>
            <p:cNvSpPr/>
            <p:nvPr/>
          </p:nvSpPr>
          <p:spPr>
            <a:xfrm>
              <a:off x="4753080" y="2414880"/>
              <a:ext cx="2987640" cy="118332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Partecipazione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6" name="Text Box 8"/>
            <p:cNvSpPr/>
            <p:nvPr/>
          </p:nvSpPr>
          <p:spPr>
            <a:xfrm>
              <a:off x="4723560" y="224604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7" name="Text Box 9"/>
            <p:cNvSpPr/>
            <p:nvPr/>
          </p:nvSpPr>
          <p:spPr>
            <a:xfrm>
              <a:off x="6917760" y="223776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(1,N)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8" name="Text Box 10"/>
            <p:cNvSpPr/>
            <p:nvPr/>
          </p:nvSpPr>
          <p:spPr>
            <a:xfrm>
              <a:off x="2025720" y="1568520"/>
              <a:ext cx="15847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9" name="Text Box 11"/>
            <p:cNvSpPr/>
            <p:nvPr/>
          </p:nvSpPr>
          <p:spPr>
            <a:xfrm>
              <a:off x="2691000" y="4102920"/>
              <a:ext cx="15696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Stipendio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0" name="Line 12"/>
            <p:cNvSpPr/>
            <p:nvPr/>
          </p:nvSpPr>
          <p:spPr>
            <a:xfrm>
              <a:off x="4185720" y="209808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1" name="Oval 13"/>
            <p:cNvSpPr/>
            <p:nvPr/>
          </p:nvSpPr>
          <p:spPr>
            <a:xfrm>
              <a:off x="4071600" y="1928880"/>
              <a:ext cx="216360" cy="18576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3399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2" name="Text Box 14"/>
            <p:cNvSpPr/>
            <p:nvPr/>
          </p:nvSpPr>
          <p:spPr>
            <a:xfrm>
              <a:off x="3658680" y="1577520"/>
              <a:ext cx="1520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Matricola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3" name="Rectangle 15"/>
            <p:cNvSpPr/>
            <p:nvPr/>
          </p:nvSpPr>
          <p:spPr>
            <a:xfrm>
              <a:off x="2335320" y="2572560"/>
              <a:ext cx="2310480" cy="8060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Impiegato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4" name="Line 16"/>
            <p:cNvSpPr/>
            <p:nvPr/>
          </p:nvSpPr>
          <p:spPr>
            <a:xfrm>
              <a:off x="2825640" y="212904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5" name="Oval 17"/>
            <p:cNvSpPr/>
            <p:nvPr/>
          </p:nvSpPr>
          <p:spPr>
            <a:xfrm>
              <a:off x="2712960" y="1950840"/>
              <a:ext cx="216360" cy="1857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6" name="Line 18"/>
            <p:cNvSpPr/>
            <p:nvPr/>
          </p:nvSpPr>
          <p:spPr>
            <a:xfrm flipV="1">
              <a:off x="3459240" y="323280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7" name="Oval 19"/>
            <p:cNvSpPr/>
            <p:nvPr/>
          </p:nvSpPr>
          <p:spPr>
            <a:xfrm flipV="1">
              <a:off x="3346560" y="3783600"/>
              <a:ext cx="216360" cy="1857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8" name="Line 20"/>
            <p:cNvSpPr/>
            <p:nvPr/>
          </p:nvSpPr>
          <p:spPr>
            <a:xfrm flipV="1">
              <a:off x="9073800" y="326772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79" name="Oval 21"/>
            <p:cNvSpPr/>
            <p:nvPr/>
          </p:nvSpPr>
          <p:spPr>
            <a:xfrm flipV="1">
              <a:off x="8961480" y="3818520"/>
              <a:ext cx="216360" cy="1857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0" name="Text Box 22"/>
            <p:cNvSpPr/>
            <p:nvPr/>
          </p:nvSpPr>
          <p:spPr>
            <a:xfrm>
              <a:off x="9115560" y="1571040"/>
              <a:ext cx="10270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1" name="Text Box 23"/>
            <p:cNvSpPr/>
            <p:nvPr/>
          </p:nvSpPr>
          <p:spPr>
            <a:xfrm>
              <a:off x="7609320" y="1591560"/>
              <a:ext cx="11959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Codice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2" name="Text Box 24"/>
            <p:cNvSpPr/>
            <p:nvPr/>
          </p:nvSpPr>
          <p:spPr>
            <a:xfrm>
              <a:off x="8367840" y="4115880"/>
              <a:ext cx="12297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Budget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3" name="Rectangle 25"/>
            <p:cNvSpPr/>
            <p:nvPr/>
          </p:nvSpPr>
          <p:spPr>
            <a:xfrm>
              <a:off x="7885440" y="2593440"/>
              <a:ext cx="2310480" cy="8060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Progetto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84" name="Line 26"/>
            <p:cNvSpPr/>
            <p:nvPr/>
          </p:nvSpPr>
          <p:spPr>
            <a:xfrm>
              <a:off x="9752400" y="209160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5" name="Oval 27"/>
            <p:cNvSpPr/>
            <p:nvPr/>
          </p:nvSpPr>
          <p:spPr>
            <a:xfrm>
              <a:off x="9626400" y="1922400"/>
              <a:ext cx="216360" cy="1857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6" name="Line 28"/>
            <p:cNvSpPr/>
            <p:nvPr/>
          </p:nvSpPr>
          <p:spPr>
            <a:xfrm>
              <a:off x="8390880" y="212256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7" name="Oval 29"/>
            <p:cNvSpPr/>
            <p:nvPr/>
          </p:nvSpPr>
          <p:spPr>
            <a:xfrm>
              <a:off x="8278200" y="1944720"/>
              <a:ext cx="216360" cy="18576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3399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8" name="Line 30"/>
            <p:cNvSpPr/>
            <p:nvPr/>
          </p:nvSpPr>
          <p:spPr>
            <a:xfrm>
              <a:off x="6257520" y="2135520"/>
              <a:ext cx="360" cy="558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89" name="Oval 31"/>
            <p:cNvSpPr/>
            <p:nvPr/>
          </p:nvSpPr>
          <p:spPr>
            <a:xfrm>
              <a:off x="6123960" y="1983240"/>
              <a:ext cx="216360" cy="18576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390" name="Text Box 32"/>
            <p:cNvSpPr/>
            <p:nvPr/>
          </p:nvSpPr>
          <p:spPr>
            <a:xfrm>
              <a:off x="5540040" y="1612440"/>
              <a:ext cx="17056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dk1"/>
                  </a:solidFill>
                  <a:latin typeface="Arial"/>
                </a:rPr>
                <a:t>Data inizio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91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à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19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4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 additive="repl">
                                        <p:cTn id="29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à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93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Impiegato(</a:t>
            </a:r>
            <a:r>
              <a:rPr b="0" lang="it-IT" sz="2800" spc="-1" strike="noStrike" u="sng">
                <a:solidFill>
                  <a:schemeClr val="accent2"/>
                </a:solidFill>
                <a:uFillTx/>
                <a:latin typeface="Arial"/>
              </a:rPr>
              <a:t>Matricola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, Cognome, Stipendio)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Progetto(</a:t>
            </a:r>
            <a:r>
              <a:rPr b="0" lang="it-IT" sz="2800" spc="-1" strike="noStrike" u="sng">
                <a:solidFill>
                  <a:schemeClr val="accent2"/>
                </a:solidFill>
                <a:uFillTx/>
                <a:latin typeface="Arial"/>
              </a:rPr>
              <a:t>Codice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, Nome, Budget)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Partecipazione(</a:t>
            </a:r>
            <a:r>
              <a:rPr b="0" lang="it-IT" sz="2800" spc="-1" strike="noStrike" u="sng">
                <a:solidFill>
                  <a:schemeClr val="accent2"/>
                </a:solidFill>
                <a:uFillTx/>
                <a:latin typeface="Arial"/>
              </a:rPr>
              <a:t>Matricola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, </a:t>
            </a:r>
            <a:r>
              <a:rPr b="0" lang="it-IT" sz="2800" spc="-1" strike="noStrike" u="sng">
                <a:solidFill>
                  <a:schemeClr val="accent2"/>
                </a:solidFill>
                <a:uFillTx/>
                <a:latin typeface="Arial"/>
              </a:rPr>
              <a:t>Codice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, DataInizio)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con vincoli di integrità referenziale fra 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Matricola</a:t>
            </a: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 in </a:t>
            </a: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Partecipazione</a:t>
            </a: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 e (la chiave di) </a:t>
            </a: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Impiegato 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Codice</a:t>
            </a: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 in </a:t>
            </a: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Partecipazione</a:t>
            </a:r>
            <a:r>
              <a:rPr b="0" lang="it-IT" sz="2400" spc="-1" strike="noStrike">
                <a:solidFill>
                  <a:schemeClr val="dk1"/>
                </a:solidFill>
                <a:latin typeface="Arial"/>
              </a:rPr>
              <a:t> e (la chiave di) </a:t>
            </a:r>
            <a:r>
              <a:rPr b="0" lang="it-IT" sz="2400" spc="-1" strike="noStrike">
                <a:solidFill>
                  <a:schemeClr val="accent2"/>
                </a:solidFill>
                <a:latin typeface="Arial"/>
              </a:rPr>
              <a:t>Progetto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it-IT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Rectangle 3"/>
          <p:cNvSpPr/>
          <p:nvPr/>
        </p:nvSpPr>
        <p:spPr>
          <a:xfrm>
            <a:off x="1833480" y="285768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Impiegato(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Matricola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Cognome, Stipendio)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5" name="Rectangle 4"/>
          <p:cNvSpPr/>
          <p:nvPr/>
        </p:nvSpPr>
        <p:spPr>
          <a:xfrm>
            <a:off x="1833480" y="354348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Progetto(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Codice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Nome, Budget)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6" name="Rectangle 5"/>
          <p:cNvSpPr/>
          <p:nvPr/>
        </p:nvSpPr>
        <p:spPr>
          <a:xfrm>
            <a:off x="1833480" y="422928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Partecipazione(</a:t>
            </a:r>
            <a:r>
              <a:rPr b="1" lang="it-IT" sz="2800" spc="-1" strike="noStrike" u="sng">
                <a:solidFill>
                  <a:schemeClr val="hlink"/>
                </a:solidFill>
                <a:uFillTx/>
                <a:latin typeface="Arial"/>
              </a:rPr>
              <a:t>Matricola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</a:t>
            </a:r>
            <a:r>
              <a:rPr b="1" lang="it-IT" sz="2800" spc="-1" strike="noStrike">
                <a:solidFill>
                  <a:schemeClr val="hlink"/>
                </a:solidFill>
                <a:latin typeface="Arial"/>
              </a:rPr>
              <a:t> </a:t>
            </a:r>
            <a:r>
              <a:rPr b="1" lang="it-IT" sz="2800" spc="-1" strike="noStrike" u="sng">
                <a:solidFill>
                  <a:schemeClr val="hlink"/>
                </a:solidFill>
                <a:uFillTx/>
                <a:latin typeface="Arial"/>
              </a:rPr>
              <a:t>Codice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DataInizio)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7" name="Rectangle 6"/>
          <p:cNvSpPr/>
          <p:nvPr/>
        </p:nvSpPr>
        <p:spPr>
          <a:xfrm>
            <a:off x="2041560" y="489096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Partecipazione(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Impiegato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Progetto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DataInizio)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8" name="PlaceHolder 1"/>
          <p:cNvSpPr>
            <a:spLocks noGrp="1"/>
          </p:cNvSpPr>
          <p:nvPr>
            <p:ph type="title"/>
          </p:nvPr>
        </p:nvSpPr>
        <p:spPr>
          <a:xfrm>
            <a:off x="550800" y="907920"/>
            <a:ext cx="1022472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m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ù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b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	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0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La traduzione non riesce a tener conto delle cardinalit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à minime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delle relationship molti a molti (se non con vincoli di CHECK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complessi e poco usati)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 spd="med"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Ristrutturazione schema E-R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Motivazioni: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semplificare la traduzione verso il modello relazionale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"ottimizzare" le prestazioni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Osservazione: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uno schema E-R ristrutturato non è (più) uno schema 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concettuale nel senso stretto del termine, perchè costituisce 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una rappresentazione dei dati che tiene conto degli aspetti </a:t>
            </a:r>
            <a:r>
              <a:rPr b="0" lang="it-IT" sz="2800" spc="-1" strike="noStrike">
                <a:solidFill>
                  <a:schemeClr val="accent2"/>
                </a:solidFill>
                <a:latin typeface="Arial"/>
              </a:rPr>
              <a:t>realizzativi (i.e. le prestazioni)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Line 3"/>
          <p:cNvSpPr/>
          <p:nvPr/>
        </p:nvSpPr>
        <p:spPr>
          <a:xfrm>
            <a:off x="4111560" y="2421360"/>
            <a:ext cx="338760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2" name="AutoShape 4"/>
          <p:cNvSpPr/>
          <p:nvPr/>
        </p:nvSpPr>
        <p:spPr>
          <a:xfrm>
            <a:off x="4411800" y="1888200"/>
            <a:ext cx="2860200" cy="10490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Composizione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3" name="Rectangle 5"/>
          <p:cNvSpPr/>
          <p:nvPr/>
        </p:nvSpPr>
        <p:spPr>
          <a:xfrm>
            <a:off x="4673520" y="3407400"/>
            <a:ext cx="2257200" cy="7171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Prodotto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Line 6"/>
          <p:cNvSpPr/>
          <p:nvPr/>
        </p:nvSpPr>
        <p:spPr>
          <a:xfrm>
            <a:off x="4111560" y="2421360"/>
            <a:ext cx="1440" cy="132552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5" name="Line 7"/>
          <p:cNvSpPr/>
          <p:nvPr/>
        </p:nvSpPr>
        <p:spPr>
          <a:xfrm>
            <a:off x="4111560" y="3746880"/>
            <a:ext cx="776160" cy="1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6" name="Line 8"/>
          <p:cNvSpPr/>
          <p:nvPr/>
        </p:nvSpPr>
        <p:spPr>
          <a:xfrm>
            <a:off x="7499160" y="2421360"/>
            <a:ext cx="1440" cy="132552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7" name="Line 9"/>
          <p:cNvSpPr/>
          <p:nvPr/>
        </p:nvSpPr>
        <p:spPr>
          <a:xfrm>
            <a:off x="6723000" y="3746880"/>
            <a:ext cx="776160" cy="1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08" name="Text Box 10"/>
          <p:cNvSpPr/>
          <p:nvPr/>
        </p:nvSpPr>
        <p:spPr>
          <a:xfrm>
            <a:off x="2591280" y="3335760"/>
            <a:ext cx="1440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Composto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9" name="Text Box 11"/>
          <p:cNvSpPr/>
          <p:nvPr/>
        </p:nvSpPr>
        <p:spPr>
          <a:xfrm>
            <a:off x="7710840" y="3335760"/>
            <a:ext cx="1737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Componente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0" name="Text Box 12"/>
          <p:cNvSpPr/>
          <p:nvPr/>
        </p:nvSpPr>
        <p:spPr>
          <a:xfrm>
            <a:off x="3507120" y="4402800"/>
            <a:ext cx="1043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Costo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Text Box 13"/>
          <p:cNvSpPr/>
          <p:nvPr/>
        </p:nvSpPr>
        <p:spPr>
          <a:xfrm>
            <a:off x="5564880" y="4402800"/>
            <a:ext cx="1027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Nome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12" name="Group 14"/>
          <p:cNvGrpSpPr/>
          <p:nvPr/>
        </p:nvGrpSpPr>
        <p:grpSpPr>
          <a:xfrm>
            <a:off x="4716360" y="4035960"/>
            <a:ext cx="212400" cy="657000"/>
            <a:chOff x="4716360" y="4035960"/>
            <a:chExt cx="212400" cy="657000"/>
          </a:xfrm>
        </p:grpSpPr>
        <p:sp>
          <p:nvSpPr>
            <p:cNvPr id="1413" name="Line 15"/>
            <p:cNvSpPr/>
            <p:nvPr/>
          </p:nvSpPr>
          <p:spPr>
            <a:xfrm flipV="1">
              <a:off x="4827240" y="4035960"/>
              <a:ext cx="360" cy="49788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14" name="Oval 16"/>
            <p:cNvSpPr/>
            <p:nvPr/>
          </p:nvSpPr>
          <p:spPr>
            <a:xfrm flipV="1">
              <a:off x="4716360" y="4527360"/>
              <a:ext cx="212400" cy="165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415" name="Group 17"/>
          <p:cNvGrpSpPr/>
          <p:nvPr/>
        </p:nvGrpSpPr>
        <p:grpSpPr>
          <a:xfrm>
            <a:off x="5257800" y="4047120"/>
            <a:ext cx="210600" cy="654840"/>
            <a:chOff x="5257800" y="4047120"/>
            <a:chExt cx="210600" cy="654840"/>
          </a:xfrm>
        </p:grpSpPr>
        <p:sp>
          <p:nvSpPr>
            <p:cNvPr id="1416" name="Line 18"/>
            <p:cNvSpPr/>
            <p:nvPr/>
          </p:nvSpPr>
          <p:spPr>
            <a:xfrm flipV="1">
              <a:off x="5367600" y="4047120"/>
              <a:ext cx="360" cy="496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17" name="Oval 19"/>
            <p:cNvSpPr/>
            <p:nvPr/>
          </p:nvSpPr>
          <p:spPr>
            <a:xfrm flipV="1">
              <a:off x="5257800" y="4536360"/>
              <a:ext cx="210600" cy="1652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418" name="Text Box 20"/>
          <p:cNvSpPr/>
          <p:nvPr/>
        </p:nvSpPr>
        <p:spPr>
          <a:xfrm>
            <a:off x="7088400" y="4402800"/>
            <a:ext cx="1195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Codice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9" name="Line 21"/>
          <p:cNvSpPr/>
          <p:nvPr/>
        </p:nvSpPr>
        <p:spPr>
          <a:xfrm flipV="1">
            <a:off x="6802200" y="4043880"/>
            <a:ext cx="360" cy="49824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20" name="Oval 22"/>
          <p:cNvSpPr/>
          <p:nvPr/>
        </p:nvSpPr>
        <p:spPr>
          <a:xfrm flipV="1">
            <a:off x="6691320" y="4534560"/>
            <a:ext cx="212400" cy="16632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21" name="Text Box 23"/>
          <p:cNvSpPr/>
          <p:nvPr/>
        </p:nvSpPr>
        <p:spPr>
          <a:xfrm>
            <a:off x="4039560" y="1888920"/>
            <a:ext cx="8593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(0,N)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2" name="Text Box 24"/>
          <p:cNvSpPr/>
          <p:nvPr/>
        </p:nvSpPr>
        <p:spPr>
          <a:xfrm>
            <a:off x="7239960" y="1888920"/>
            <a:ext cx="8593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(0,N)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3" name="Rectangle 25"/>
          <p:cNvSpPr/>
          <p:nvPr/>
        </p:nvSpPr>
        <p:spPr>
          <a:xfrm>
            <a:off x="1676520" y="5148720"/>
            <a:ext cx="891504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Prodotto(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Codice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Nome, Costo)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Composizione(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Composto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Componente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 Quantità)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425" name="Group 27"/>
          <p:cNvGrpSpPr/>
          <p:nvPr/>
        </p:nvGrpSpPr>
        <p:grpSpPr>
          <a:xfrm>
            <a:off x="6248520" y="1583280"/>
            <a:ext cx="210600" cy="655560"/>
            <a:chOff x="6248520" y="1583280"/>
            <a:chExt cx="210600" cy="655560"/>
          </a:xfrm>
        </p:grpSpPr>
        <p:sp>
          <p:nvSpPr>
            <p:cNvPr id="1426" name="Line 28"/>
            <p:cNvSpPr/>
            <p:nvPr/>
          </p:nvSpPr>
          <p:spPr>
            <a:xfrm>
              <a:off x="6358320" y="1742040"/>
              <a:ext cx="360" cy="4968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27" name="Oval 29"/>
            <p:cNvSpPr/>
            <p:nvPr/>
          </p:nvSpPr>
          <p:spPr>
            <a:xfrm>
              <a:off x="6248520" y="1583280"/>
              <a:ext cx="210600" cy="1652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428" name="Rectangle 30"/>
          <p:cNvSpPr/>
          <p:nvPr/>
        </p:nvSpPr>
        <p:spPr>
          <a:xfrm>
            <a:off x="6553080" y="1431000"/>
            <a:ext cx="1212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Quantità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Text Box 11"/>
          <p:cNvSpPr/>
          <p:nvPr/>
        </p:nvSpPr>
        <p:spPr>
          <a:xfrm>
            <a:off x="1933200" y="1487520"/>
            <a:ext cx="888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Nome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0" name="Group 35"/>
          <p:cNvGrpSpPr/>
          <p:nvPr/>
        </p:nvGrpSpPr>
        <p:grpSpPr>
          <a:xfrm>
            <a:off x="7014960" y="4154400"/>
            <a:ext cx="706680" cy="205920"/>
            <a:chOff x="7014960" y="4154400"/>
            <a:chExt cx="706680" cy="205920"/>
          </a:xfrm>
        </p:grpSpPr>
        <p:sp>
          <p:nvSpPr>
            <p:cNvPr id="1431" name="Line 2"/>
            <p:cNvSpPr/>
            <p:nvPr/>
          </p:nvSpPr>
          <p:spPr>
            <a:xfrm flipH="1">
              <a:off x="7014960" y="4254120"/>
              <a:ext cx="53496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32" name="Oval 3"/>
            <p:cNvSpPr/>
            <p:nvPr/>
          </p:nvSpPr>
          <p:spPr>
            <a:xfrm flipV="1" rot="16200000">
              <a:off x="7529760" y="4168440"/>
              <a:ext cx="205920" cy="1774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433" name="Rectangle 5"/>
          <p:cNvSpPr/>
          <p:nvPr/>
        </p:nvSpPr>
        <p:spPr>
          <a:xfrm>
            <a:off x="2263680" y="2259000"/>
            <a:ext cx="2201400" cy="7711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Fornitore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" name="Rectangle 6"/>
          <p:cNvSpPr/>
          <p:nvPr/>
        </p:nvSpPr>
        <p:spPr>
          <a:xfrm>
            <a:off x="7424640" y="2259000"/>
            <a:ext cx="2203200" cy="7711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5f39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Prodotto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5" name="Rectangle 7"/>
          <p:cNvSpPr/>
          <p:nvPr/>
        </p:nvSpPr>
        <p:spPr>
          <a:xfrm>
            <a:off x="4878360" y="3744720"/>
            <a:ext cx="2201400" cy="7711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Dipartimento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6" name="Line 8"/>
          <p:cNvSpPr/>
          <p:nvPr/>
        </p:nvSpPr>
        <p:spPr>
          <a:xfrm>
            <a:off x="4190760" y="2674800"/>
            <a:ext cx="3371760" cy="3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37" name="AutoShape 9"/>
          <p:cNvSpPr/>
          <p:nvPr/>
        </p:nvSpPr>
        <p:spPr>
          <a:xfrm>
            <a:off x="4809960" y="2139840"/>
            <a:ext cx="2339640" cy="106956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Fornitura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8" name="Line 10"/>
          <p:cNvSpPr/>
          <p:nvPr/>
        </p:nvSpPr>
        <p:spPr>
          <a:xfrm>
            <a:off x="5979960" y="3149280"/>
            <a:ext cx="360" cy="71460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39" name="Line 12"/>
          <p:cNvSpPr/>
          <p:nvPr/>
        </p:nvSpPr>
        <p:spPr>
          <a:xfrm>
            <a:off x="3982680" y="196668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0" name="Oval 13"/>
          <p:cNvSpPr/>
          <p:nvPr/>
        </p:nvSpPr>
        <p:spPr>
          <a:xfrm>
            <a:off x="3873600" y="1805040"/>
            <a:ext cx="205920" cy="1789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1" name="Text Box 14"/>
          <p:cNvSpPr/>
          <p:nvPr/>
        </p:nvSpPr>
        <p:spPr>
          <a:xfrm>
            <a:off x="3104280" y="1411200"/>
            <a:ext cx="1449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Partita IVA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2" name="Line 15"/>
          <p:cNvSpPr/>
          <p:nvPr/>
        </p:nvSpPr>
        <p:spPr>
          <a:xfrm>
            <a:off x="2685960" y="199692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3" name="Oval 16"/>
          <p:cNvSpPr/>
          <p:nvPr/>
        </p:nvSpPr>
        <p:spPr>
          <a:xfrm>
            <a:off x="2577960" y="1827000"/>
            <a:ext cx="205920" cy="17748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4" name="Text Box 17"/>
          <p:cNvSpPr/>
          <p:nvPr/>
        </p:nvSpPr>
        <p:spPr>
          <a:xfrm>
            <a:off x="7143840" y="1411200"/>
            <a:ext cx="1058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Genere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5" name="Line 18"/>
          <p:cNvSpPr/>
          <p:nvPr/>
        </p:nvSpPr>
        <p:spPr>
          <a:xfrm>
            <a:off x="9086760" y="1962000"/>
            <a:ext cx="360" cy="5331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6" name="Oval 19"/>
          <p:cNvSpPr/>
          <p:nvPr/>
        </p:nvSpPr>
        <p:spPr>
          <a:xfrm>
            <a:off x="8977320" y="1798560"/>
            <a:ext cx="205920" cy="17892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7" name="Text Box 20"/>
          <p:cNvSpPr/>
          <p:nvPr/>
        </p:nvSpPr>
        <p:spPr>
          <a:xfrm>
            <a:off x="8649360" y="1411200"/>
            <a:ext cx="1029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Codice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8" name="Line 21"/>
          <p:cNvSpPr/>
          <p:nvPr/>
        </p:nvSpPr>
        <p:spPr>
          <a:xfrm>
            <a:off x="7791120" y="1990440"/>
            <a:ext cx="360" cy="5349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49" name="Oval 22"/>
          <p:cNvSpPr/>
          <p:nvPr/>
        </p:nvSpPr>
        <p:spPr>
          <a:xfrm>
            <a:off x="7683480" y="1820880"/>
            <a:ext cx="205920" cy="17748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0" name="Text Box 23"/>
          <p:cNvSpPr/>
          <p:nvPr/>
        </p:nvSpPr>
        <p:spPr>
          <a:xfrm>
            <a:off x="5589720" y="1334880"/>
            <a:ext cx="12124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Quantità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1" name="Line 24"/>
          <p:cNvSpPr/>
          <p:nvPr/>
        </p:nvSpPr>
        <p:spPr>
          <a:xfrm>
            <a:off x="5589360" y="1868400"/>
            <a:ext cx="360" cy="53316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2" name="Oval 25"/>
          <p:cNvSpPr/>
          <p:nvPr/>
        </p:nvSpPr>
        <p:spPr>
          <a:xfrm>
            <a:off x="5459400" y="1690560"/>
            <a:ext cx="205920" cy="17748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3" name="Text Box 26"/>
          <p:cNvSpPr/>
          <p:nvPr/>
        </p:nvSpPr>
        <p:spPr>
          <a:xfrm>
            <a:off x="7952760" y="3620880"/>
            <a:ext cx="888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Nome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4" name="Text Box 27"/>
          <p:cNvSpPr/>
          <p:nvPr/>
        </p:nvSpPr>
        <p:spPr>
          <a:xfrm>
            <a:off x="7885080" y="4154400"/>
            <a:ext cx="1223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Telefono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5" name="Line 4"/>
          <p:cNvSpPr/>
          <p:nvPr/>
        </p:nvSpPr>
        <p:spPr>
          <a:xfrm flipH="1" flipV="1">
            <a:off x="7037280" y="3867840"/>
            <a:ext cx="534960" cy="4320"/>
          </a:xfrm>
          <a:prstGeom prst="line">
            <a:avLst/>
          </a:prstGeom>
          <a:ln w="381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6" name="Oval 28"/>
          <p:cNvSpPr/>
          <p:nvPr/>
        </p:nvSpPr>
        <p:spPr>
          <a:xfrm flipV="1" rot="16228800">
            <a:off x="7550640" y="3789000"/>
            <a:ext cx="205920" cy="17748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57" name="Text Box 29"/>
          <p:cNvSpPr/>
          <p:nvPr/>
        </p:nvSpPr>
        <p:spPr>
          <a:xfrm>
            <a:off x="4624560" y="1998000"/>
            <a:ext cx="747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(0,N)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8" name="Text Box 30"/>
          <p:cNvSpPr/>
          <p:nvPr/>
        </p:nvSpPr>
        <p:spPr>
          <a:xfrm>
            <a:off x="6589800" y="2045880"/>
            <a:ext cx="747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(1,N)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9" name="Text Box 31"/>
          <p:cNvSpPr/>
          <p:nvPr/>
        </p:nvSpPr>
        <p:spPr>
          <a:xfrm>
            <a:off x="6124680" y="3272760"/>
            <a:ext cx="747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(1,N)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0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h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-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61" name="Rectangle 38"/>
          <p:cNvSpPr/>
          <p:nvPr/>
        </p:nvSpPr>
        <p:spPr>
          <a:xfrm>
            <a:off x="1703520" y="4811760"/>
            <a:ext cx="86101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Fornitore(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PartitaIVA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Nome)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Prodotto(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Codice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Genere)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Dipartimento(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Nome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Telefono)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Fornitura(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Fornitore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Prodotto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400" spc="-1" strike="noStrike" u="sng">
                <a:solidFill>
                  <a:schemeClr val="dk1"/>
                </a:solidFill>
                <a:uFillTx/>
                <a:latin typeface="Arial"/>
              </a:rPr>
              <a:t>Dipartimento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, Quantità)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nodeType="clickEffect" fill="hold">
                      <p:stCondLst>
                        <p:cond delay="indefinite"/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0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roup 32"/>
          <p:cNvGrpSpPr/>
          <p:nvPr/>
        </p:nvGrpSpPr>
        <p:grpSpPr>
          <a:xfrm>
            <a:off x="2310840" y="1523880"/>
            <a:ext cx="7746120" cy="2660040"/>
            <a:chOff x="2310840" y="1523880"/>
            <a:chExt cx="7746120" cy="2660040"/>
          </a:xfrm>
        </p:grpSpPr>
        <p:sp>
          <p:nvSpPr>
            <p:cNvPr id="1463" name="Text Box 6"/>
            <p:cNvSpPr/>
            <p:nvPr/>
          </p:nvSpPr>
          <p:spPr>
            <a:xfrm>
              <a:off x="2310840" y="1554120"/>
              <a:ext cx="13546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4" name="Rectangle 2"/>
            <p:cNvSpPr/>
            <p:nvPr/>
          </p:nvSpPr>
          <p:spPr>
            <a:xfrm>
              <a:off x="2487600" y="2367000"/>
              <a:ext cx="2041200" cy="774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Giocatore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5" name="Rectangle 3"/>
            <p:cNvSpPr/>
            <p:nvPr/>
          </p:nvSpPr>
          <p:spPr>
            <a:xfrm>
              <a:off x="7273800" y="2367000"/>
              <a:ext cx="2041200" cy="7743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Squadra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6" name="Line 4"/>
            <p:cNvSpPr/>
            <p:nvPr/>
          </p:nvSpPr>
          <p:spPr>
            <a:xfrm>
              <a:off x="4273200" y="2782800"/>
              <a:ext cx="312768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67" name="AutoShape 5"/>
            <p:cNvSpPr/>
            <p:nvPr/>
          </p:nvSpPr>
          <p:spPr>
            <a:xfrm>
              <a:off x="4848120" y="2247840"/>
              <a:ext cx="2169720" cy="107136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Contratto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68" name="Line 7"/>
            <p:cNvSpPr/>
            <p:nvPr/>
          </p:nvSpPr>
          <p:spPr>
            <a:xfrm>
              <a:off x="3706560" y="2074680"/>
              <a:ext cx="360" cy="536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69" name="Oval 8"/>
            <p:cNvSpPr/>
            <p:nvPr/>
          </p:nvSpPr>
          <p:spPr>
            <a:xfrm>
              <a:off x="3605040" y="1913040"/>
              <a:ext cx="191880" cy="177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0" name="Text Box 9"/>
            <p:cNvSpPr/>
            <p:nvPr/>
          </p:nvSpPr>
          <p:spPr>
            <a:xfrm>
              <a:off x="3824280" y="1523880"/>
              <a:ext cx="105876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Data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nascita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1" name="Line 10"/>
            <p:cNvSpPr/>
            <p:nvPr/>
          </p:nvSpPr>
          <p:spPr>
            <a:xfrm>
              <a:off x="2879640" y="2104920"/>
              <a:ext cx="360" cy="536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2" name="Oval 11"/>
            <p:cNvSpPr/>
            <p:nvPr/>
          </p:nvSpPr>
          <p:spPr>
            <a:xfrm>
              <a:off x="2779560" y="1933560"/>
              <a:ext cx="191880" cy="178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3" name="Text Box 12"/>
            <p:cNvSpPr/>
            <p:nvPr/>
          </p:nvSpPr>
          <p:spPr>
            <a:xfrm>
              <a:off x="7796160" y="1859040"/>
              <a:ext cx="7473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Città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4" name="Line 13"/>
            <p:cNvSpPr/>
            <p:nvPr/>
          </p:nvSpPr>
          <p:spPr>
            <a:xfrm>
              <a:off x="8813520" y="206820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5" name="Oval 14"/>
            <p:cNvSpPr/>
            <p:nvPr/>
          </p:nvSpPr>
          <p:spPr>
            <a:xfrm>
              <a:off x="8713800" y="1906560"/>
              <a:ext cx="190080" cy="1774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6" name="Text Box 15"/>
            <p:cNvSpPr/>
            <p:nvPr/>
          </p:nvSpPr>
          <p:spPr>
            <a:xfrm>
              <a:off x="9168840" y="1782720"/>
              <a:ext cx="888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77" name="Line 16"/>
            <p:cNvSpPr/>
            <p:nvPr/>
          </p:nvSpPr>
          <p:spPr>
            <a:xfrm>
              <a:off x="7611840" y="209844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8" name="Oval 17"/>
            <p:cNvSpPr/>
            <p:nvPr/>
          </p:nvSpPr>
          <p:spPr>
            <a:xfrm>
              <a:off x="7512120" y="1927080"/>
              <a:ext cx="191880" cy="178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79" name="Text Box 18"/>
            <p:cNvSpPr/>
            <p:nvPr/>
          </p:nvSpPr>
          <p:spPr>
            <a:xfrm>
              <a:off x="5816160" y="1630440"/>
              <a:ext cx="1240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Ingaggio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0" name="Line 19"/>
            <p:cNvSpPr/>
            <p:nvPr/>
          </p:nvSpPr>
          <p:spPr>
            <a:xfrm>
              <a:off x="5457600" y="193176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1" name="Oval 20"/>
            <p:cNvSpPr/>
            <p:nvPr/>
          </p:nvSpPr>
          <p:spPr>
            <a:xfrm>
              <a:off x="5357880" y="1760400"/>
              <a:ext cx="190080" cy="178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2" name="Text Box 21"/>
            <p:cNvSpPr/>
            <p:nvPr/>
          </p:nvSpPr>
          <p:spPr>
            <a:xfrm>
              <a:off x="4668840" y="210456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3" name="Text Box 22"/>
            <p:cNvSpPr/>
            <p:nvPr/>
          </p:nvSpPr>
          <p:spPr>
            <a:xfrm>
              <a:off x="6470640" y="2152080"/>
              <a:ext cx="74736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(0,N)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4" name="Line 23"/>
            <p:cNvSpPr/>
            <p:nvPr/>
          </p:nvSpPr>
          <p:spPr>
            <a:xfrm flipV="1">
              <a:off x="3551040" y="2963520"/>
              <a:ext cx="360" cy="53532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5" name="Oval 24"/>
            <p:cNvSpPr/>
            <p:nvPr/>
          </p:nvSpPr>
          <p:spPr>
            <a:xfrm flipV="1">
              <a:off x="3451320" y="3491640"/>
              <a:ext cx="191880" cy="1774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6" name="Text Box 25"/>
            <p:cNvSpPr/>
            <p:nvPr/>
          </p:nvSpPr>
          <p:spPr>
            <a:xfrm>
              <a:off x="3120840" y="3751200"/>
              <a:ext cx="9018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Ruolo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7" name="Line 26"/>
            <p:cNvSpPr/>
            <p:nvPr/>
          </p:nvSpPr>
          <p:spPr>
            <a:xfrm flipV="1">
              <a:off x="8278560" y="3001680"/>
              <a:ext cx="360" cy="536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8" name="Oval 27"/>
            <p:cNvSpPr/>
            <p:nvPr/>
          </p:nvSpPr>
          <p:spPr>
            <a:xfrm flipV="1">
              <a:off x="8178840" y="3529800"/>
              <a:ext cx="191880" cy="17892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89" name="Text Box 28"/>
            <p:cNvSpPr/>
            <p:nvPr/>
          </p:nvSpPr>
          <p:spPr>
            <a:xfrm>
              <a:off x="7383600" y="3789360"/>
              <a:ext cx="17758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Colori sociali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0" name="Oval 29"/>
            <p:cNvSpPr/>
            <p:nvPr/>
          </p:nvSpPr>
          <p:spPr>
            <a:xfrm>
              <a:off x="4300560" y="2092320"/>
              <a:ext cx="191880" cy="1789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491" name="Line 30"/>
            <p:cNvSpPr/>
            <p:nvPr/>
          </p:nvSpPr>
          <p:spPr>
            <a:xfrm>
              <a:off x="2530440" y="2192040"/>
              <a:ext cx="18493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Relationship uno a molti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93" name="Rectangle 34"/>
          <p:cNvSpPr/>
          <p:nvPr/>
        </p:nvSpPr>
        <p:spPr>
          <a:xfrm>
            <a:off x="1828800" y="4390920"/>
            <a:ext cx="8610120" cy="16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Giocatore(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Cognome, DataNascita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Ruolo)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Contratto(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CognGiocatore, DataNascG, </a:t>
            </a:r>
            <a:r>
              <a:rPr b="1" lang="it-IT" sz="2400" spc="-1" strike="noStrike" u="sng">
                <a:solidFill>
                  <a:srgbClr val="cc0066"/>
                </a:solidFill>
                <a:uFillTx/>
                <a:latin typeface="Arial"/>
              </a:rPr>
              <a:t>Squadra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Ingaggio)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Squadra(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Nome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Città, ColoriSociali)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93760" indent="-293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corretto?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Soluzione più compatta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95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Giocatore(</a:t>
            </a:r>
            <a:r>
              <a:rPr b="0" lang="it-IT" sz="2400" spc="-1" strike="noStrike" u="sng">
                <a:solidFill>
                  <a:schemeClr val="hlink"/>
                </a:solidFill>
                <a:uFillTx/>
                <a:latin typeface="Arial"/>
              </a:rPr>
              <a:t>Cognome, DataNascita</a:t>
            </a: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, Ruolo)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Contratto(</a:t>
            </a:r>
            <a:r>
              <a:rPr b="0" lang="it-IT" sz="2400" spc="-1" strike="noStrike" u="sng">
                <a:solidFill>
                  <a:schemeClr val="hlink"/>
                </a:solidFill>
                <a:uFillTx/>
                <a:latin typeface="Arial"/>
              </a:rPr>
              <a:t>CognGiocatore, DataNascG, </a:t>
            </a: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Squadra, Ingaggio)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Squadra(</a:t>
            </a:r>
            <a:r>
              <a:rPr b="0" lang="it-IT" sz="2400" spc="-1" strike="noStrike" u="sng">
                <a:solidFill>
                  <a:schemeClr val="hlink"/>
                </a:solidFill>
                <a:uFillTx/>
                <a:latin typeface="Arial"/>
              </a:rPr>
              <a:t>Nome</a:t>
            </a:r>
            <a:r>
              <a:rPr b="0" lang="it-IT" sz="2400" spc="-1" strike="noStrike">
                <a:solidFill>
                  <a:schemeClr val="hlink"/>
                </a:solidFill>
                <a:latin typeface="Arial"/>
              </a:rPr>
              <a:t>, Città, ColoriSociali)</a:t>
            </a:r>
            <a:endParaRPr b="0" lang="it-IT" sz="24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6" name="Rectangle 4"/>
          <p:cNvSpPr/>
          <p:nvPr/>
        </p:nvSpPr>
        <p:spPr>
          <a:xfrm>
            <a:off x="1752480" y="3505320"/>
            <a:ext cx="8686440" cy="26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Giocatore(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Cognome, DataNasc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Ruolo, Squadra, Ingaggio)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Squadra(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Nome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Città, ColoriSociali)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con vincolo di integrità referenziale fra 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Squadra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 in 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Giocatore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 e la chiave di 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Squadra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se la cardinalità minima della relationship è 0, allora 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Squadra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 in 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Giocatore</a:t>
            </a: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 deve ammettere valore nullo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wipe dir="r"/>
  </p:transition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57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d41450"/>
                </a:solidFill>
                <a:latin typeface="Arial"/>
              </a:rPr>
              <a:t>Nota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49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La traduzione riesce a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rappresentare efficacemente la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cardinalit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à minima della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partecipazione che ha 1 come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cardinalità massima: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0 : valore nullo ammesso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1 : valore nullo non </a:t>
            </a:r>
            <a:r>
              <a:rPr b="0" lang="en-US" sz="2800" spc="-1" strike="noStrike">
                <a:solidFill>
                  <a:schemeClr val="dk1"/>
                </a:solidFill>
                <a:latin typeface="Arial"/>
              </a:rPr>
              <a:t>ammesso 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 spd="med">
    <p:wipe dir="r"/>
  </p:transition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Rectangle 6"/>
          <p:cNvSpPr/>
          <p:nvPr/>
        </p:nvSpPr>
        <p:spPr>
          <a:xfrm>
            <a:off x="2560680" y="2649600"/>
            <a:ext cx="6994080" cy="52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0" name="Line 7"/>
          <p:cNvSpPr/>
          <p:nvPr/>
        </p:nvSpPr>
        <p:spPr>
          <a:xfrm>
            <a:off x="4413240" y="3114360"/>
            <a:ext cx="3359160" cy="36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01" name="AutoShape 8"/>
          <p:cNvSpPr/>
          <p:nvPr/>
        </p:nvSpPr>
        <p:spPr>
          <a:xfrm>
            <a:off x="5029200" y="2590920"/>
            <a:ext cx="2331720" cy="10472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Iscrizione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2" name="Rectangle 9"/>
          <p:cNvSpPr/>
          <p:nvPr/>
        </p:nvSpPr>
        <p:spPr>
          <a:xfrm>
            <a:off x="2492280" y="2706840"/>
            <a:ext cx="2193480" cy="7567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Studente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3" name="Rectangle 10"/>
          <p:cNvSpPr/>
          <p:nvPr/>
        </p:nvSpPr>
        <p:spPr>
          <a:xfrm>
            <a:off x="7635960" y="2706840"/>
            <a:ext cx="2193480" cy="7567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Università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04" name="Group 11"/>
          <p:cNvGrpSpPr/>
          <p:nvPr/>
        </p:nvGrpSpPr>
        <p:grpSpPr>
          <a:xfrm>
            <a:off x="2933640" y="2073240"/>
            <a:ext cx="205920" cy="691920"/>
            <a:chOff x="2933640" y="2073240"/>
            <a:chExt cx="205920" cy="691920"/>
          </a:xfrm>
        </p:grpSpPr>
        <p:sp>
          <p:nvSpPr>
            <p:cNvPr id="1505" name="Line 12"/>
            <p:cNvSpPr/>
            <p:nvPr/>
          </p:nvSpPr>
          <p:spPr>
            <a:xfrm>
              <a:off x="3040920" y="2240640"/>
              <a:ext cx="360" cy="52452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06" name="Oval 13"/>
            <p:cNvSpPr/>
            <p:nvPr/>
          </p:nvSpPr>
          <p:spPr>
            <a:xfrm>
              <a:off x="2933640" y="2073240"/>
              <a:ext cx="205920" cy="174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507" name="Group 14"/>
          <p:cNvGrpSpPr/>
          <p:nvPr/>
        </p:nvGrpSpPr>
        <p:grpSpPr>
          <a:xfrm>
            <a:off x="3932280" y="2066760"/>
            <a:ext cx="205920" cy="690480"/>
            <a:chOff x="3932280" y="2066760"/>
            <a:chExt cx="205920" cy="690480"/>
          </a:xfrm>
        </p:grpSpPr>
        <p:sp>
          <p:nvSpPr>
            <p:cNvPr id="1508" name="Line 15"/>
            <p:cNvSpPr/>
            <p:nvPr/>
          </p:nvSpPr>
          <p:spPr>
            <a:xfrm>
              <a:off x="4039560" y="2233800"/>
              <a:ext cx="360" cy="52344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09" name="Oval 16"/>
            <p:cNvSpPr/>
            <p:nvPr/>
          </p:nvSpPr>
          <p:spPr>
            <a:xfrm>
              <a:off x="3932280" y="2066760"/>
              <a:ext cx="205920" cy="174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510" name="Group 17"/>
          <p:cNvGrpSpPr/>
          <p:nvPr/>
        </p:nvGrpSpPr>
        <p:grpSpPr>
          <a:xfrm>
            <a:off x="2895480" y="3404880"/>
            <a:ext cx="204480" cy="691920"/>
            <a:chOff x="2895480" y="3404880"/>
            <a:chExt cx="204480" cy="691920"/>
          </a:xfrm>
        </p:grpSpPr>
        <p:sp>
          <p:nvSpPr>
            <p:cNvPr id="1511" name="Line 18"/>
            <p:cNvSpPr/>
            <p:nvPr/>
          </p:nvSpPr>
          <p:spPr>
            <a:xfrm flipV="1">
              <a:off x="3002040" y="3404880"/>
              <a:ext cx="360" cy="52488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12" name="Oval 19"/>
            <p:cNvSpPr/>
            <p:nvPr/>
          </p:nvSpPr>
          <p:spPr>
            <a:xfrm flipV="1">
              <a:off x="2895480" y="3921840"/>
              <a:ext cx="204480" cy="174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513" name="Text Box 20"/>
          <p:cNvSpPr/>
          <p:nvPr/>
        </p:nvSpPr>
        <p:spPr>
          <a:xfrm>
            <a:off x="2082240" y="1676520"/>
            <a:ext cx="13546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Cognome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4" name="Text Box 21"/>
          <p:cNvSpPr/>
          <p:nvPr/>
        </p:nvSpPr>
        <p:spPr>
          <a:xfrm>
            <a:off x="3795840" y="1676520"/>
            <a:ext cx="1296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Matricola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5" name="Text Box 22"/>
          <p:cNvSpPr/>
          <p:nvPr/>
        </p:nvSpPr>
        <p:spPr>
          <a:xfrm>
            <a:off x="3201120" y="3886200"/>
            <a:ext cx="1822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AnnoDiCorso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6" name="Line 23"/>
          <p:cNvSpPr/>
          <p:nvPr/>
        </p:nvSpPr>
        <p:spPr>
          <a:xfrm>
            <a:off x="8183520" y="2249280"/>
            <a:ext cx="360" cy="523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17" name="Oval 24"/>
          <p:cNvSpPr/>
          <p:nvPr/>
        </p:nvSpPr>
        <p:spPr>
          <a:xfrm>
            <a:off x="8077320" y="2035080"/>
            <a:ext cx="204480" cy="1742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518" name="Group 25"/>
          <p:cNvGrpSpPr/>
          <p:nvPr/>
        </p:nvGrpSpPr>
        <p:grpSpPr>
          <a:xfrm>
            <a:off x="8664480" y="3404880"/>
            <a:ext cx="204480" cy="691920"/>
            <a:chOff x="8664480" y="3404880"/>
            <a:chExt cx="204480" cy="691920"/>
          </a:xfrm>
        </p:grpSpPr>
        <p:sp>
          <p:nvSpPr>
            <p:cNvPr id="1519" name="Line 26"/>
            <p:cNvSpPr/>
            <p:nvPr/>
          </p:nvSpPr>
          <p:spPr>
            <a:xfrm flipV="1">
              <a:off x="8771040" y="3404880"/>
              <a:ext cx="360" cy="524880"/>
            </a:xfrm>
            <a:prstGeom prst="line">
              <a:avLst/>
            </a:prstGeom>
            <a:ln w="2857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20" name="Oval 27"/>
            <p:cNvSpPr/>
            <p:nvPr/>
          </p:nvSpPr>
          <p:spPr>
            <a:xfrm flipV="1">
              <a:off x="8664480" y="3921840"/>
              <a:ext cx="204480" cy="174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521" name="Text Box 28"/>
          <p:cNvSpPr/>
          <p:nvPr/>
        </p:nvSpPr>
        <p:spPr>
          <a:xfrm>
            <a:off x="7665480" y="1690560"/>
            <a:ext cx="8881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Nome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2" name="Text Box 29"/>
          <p:cNvSpPr/>
          <p:nvPr/>
        </p:nvSpPr>
        <p:spPr>
          <a:xfrm>
            <a:off x="7315200" y="3733920"/>
            <a:ext cx="1212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Indirizzo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3" name="Text Box 30"/>
          <p:cNvSpPr/>
          <p:nvPr/>
        </p:nvSpPr>
        <p:spPr>
          <a:xfrm>
            <a:off x="5019840" y="2417400"/>
            <a:ext cx="7045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(1,1)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4" name="Text Box 31"/>
          <p:cNvSpPr/>
          <p:nvPr/>
        </p:nvSpPr>
        <p:spPr>
          <a:xfrm>
            <a:off x="6808680" y="2417400"/>
            <a:ext cx="747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(1,N)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5" name="Line 32"/>
          <p:cNvSpPr/>
          <p:nvPr/>
        </p:nvSpPr>
        <p:spPr>
          <a:xfrm>
            <a:off x="9318600" y="2255760"/>
            <a:ext cx="360" cy="523800"/>
          </a:xfrm>
          <a:prstGeom prst="line">
            <a:avLst/>
          </a:prstGeom>
          <a:ln w="2857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26" name="Oval 33"/>
          <p:cNvSpPr/>
          <p:nvPr/>
        </p:nvSpPr>
        <p:spPr>
          <a:xfrm>
            <a:off x="9210600" y="2035080"/>
            <a:ext cx="205920" cy="1742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27" name="Text Box 34"/>
          <p:cNvSpPr/>
          <p:nvPr/>
        </p:nvSpPr>
        <p:spPr>
          <a:xfrm>
            <a:off x="8918640" y="1708200"/>
            <a:ext cx="747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chemeClr val="dk1"/>
                </a:solidFill>
                <a:latin typeface="Arial"/>
              </a:rPr>
              <a:t>Città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à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d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f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29" name="Rectangle 37"/>
          <p:cNvSpPr/>
          <p:nvPr/>
        </p:nvSpPr>
        <p:spPr>
          <a:xfrm>
            <a:off x="2057400" y="4495680"/>
            <a:ext cx="861012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Studente(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Matricola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Università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Cognome, AnnoDiCorso)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Università(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Nome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Città, Indirizzo)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con vincolo …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30" name="Group 3"/>
          <p:cNvGrpSpPr/>
          <p:nvPr/>
        </p:nvGrpSpPr>
        <p:grpSpPr>
          <a:xfrm>
            <a:off x="3727440" y="2478240"/>
            <a:ext cx="1279080" cy="1112400"/>
            <a:chOff x="3727440" y="2478240"/>
            <a:chExt cx="1279080" cy="1112400"/>
          </a:xfrm>
        </p:grpSpPr>
        <p:sp>
          <p:nvSpPr>
            <p:cNvPr id="1531" name="Oval 4"/>
            <p:cNvSpPr/>
            <p:nvPr/>
          </p:nvSpPr>
          <p:spPr>
            <a:xfrm>
              <a:off x="4801320" y="3416400"/>
              <a:ext cx="205200" cy="174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32" name="Freeform 5"/>
            <p:cNvSpPr/>
            <p:nvPr/>
          </p:nvSpPr>
          <p:spPr>
            <a:xfrm>
              <a:off x="3727440" y="2478240"/>
              <a:ext cx="1191960" cy="1043280"/>
            </a:xfrm>
            <a:custGeom>
              <a:avLst/>
              <a:gdLst>
                <a:gd name="textAreaLeft" fmla="*/ 0 w 1191960"/>
                <a:gd name="textAreaRight" fmla="*/ 1192320 w 1191960"/>
                <a:gd name="textAreaTop" fmla="*/ 0 h 1043280"/>
                <a:gd name="textAreaBottom" fmla="*/ 1043640 h 1043280"/>
              </a:gdLst>
              <a:ahLst/>
              <a:rect l="textAreaLeft" t="textAreaTop" r="textAreaRight" b="textAreaBottom"/>
              <a:pathLst>
                <a:path w="835" h="861">
                  <a:moveTo>
                    <a:pt x="0" y="5"/>
                  </a:moveTo>
                  <a:cubicBezTo>
                    <a:pt x="36" y="5"/>
                    <a:pt x="119" y="7"/>
                    <a:pt x="215" y="7"/>
                  </a:cubicBezTo>
                  <a:cubicBezTo>
                    <a:pt x="311" y="7"/>
                    <a:pt x="487" y="0"/>
                    <a:pt x="576" y="5"/>
                  </a:cubicBezTo>
                  <a:cubicBezTo>
                    <a:pt x="665" y="10"/>
                    <a:pt x="708" y="7"/>
                    <a:pt x="749" y="40"/>
                  </a:cubicBezTo>
                  <a:cubicBezTo>
                    <a:pt x="790" y="73"/>
                    <a:pt x="811" y="67"/>
                    <a:pt x="823" y="204"/>
                  </a:cubicBezTo>
                  <a:cubicBezTo>
                    <a:pt x="835" y="341"/>
                    <a:pt x="824" y="724"/>
                    <a:pt x="824" y="86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p:transition>
    <p:wipe dir="r"/>
  </p:transition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nodeType="clickEffect" fill="hold">
                      <p:stCondLst>
                        <p:cond delay="indefinite"/>
                      </p:stCondLst>
                      <p:childTnLst>
                        <p:par>
                          <p:cTn id="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4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3" name="Group 30"/>
          <p:cNvGrpSpPr/>
          <p:nvPr/>
        </p:nvGrpSpPr>
        <p:grpSpPr>
          <a:xfrm>
            <a:off x="2282400" y="1355760"/>
            <a:ext cx="7699320" cy="3087000"/>
            <a:chOff x="2282400" y="1355760"/>
            <a:chExt cx="7699320" cy="3087000"/>
          </a:xfrm>
        </p:grpSpPr>
        <p:sp>
          <p:nvSpPr>
            <p:cNvPr id="1534" name="Rectangle 2"/>
            <p:cNvSpPr/>
            <p:nvPr/>
          </p:nvSpPr>
          <p:spPr>
            <a:xfrm>
              <a:off x="2654280" y="2556000"/>
              <a:ext cx="21920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chemeClr val="dk1"/>
                  </a:solidFill>
                  <a:latin typeface="Arial"/>
                </a:rPr>
                <a:t>Impiegato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5" name="Rectangle 3"/>
            <p:cNvSpPr/>
            <p:nvPr/>
          </p:nvSpPr>
          <p:spPr>
            <a:xfrm>
              <a:off x="7791480" y="2556000"/>
              <a:ext cx="21902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Dipartimento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6" name="Line 4"/>
            <p:cNvSpPr/>
            <p:nvPr/>
          </p:nvSpPr>
          <p:spPr>
            <a:xfrm>
              <a:off x="4572000" y="299376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37" name="AutoShape 5"/>
            <p:cNvSpPr/>
            <p:nvPr/>
          </p:nvSpPr>
          <p:spPr>
            <a:xfrm>
              <a:off x="5187960" y="2430360"/>
              <a:ext cx="2328480" cy="112680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Direzione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8" name="Text Box 6"/>
            <p:cNvSpPr/>
            <p:nvPr/>
          </p:nvSpPr>
          <p:spPr>
            <a:xfrm>
              <a:off x="2282400" y="1674720"/>
              <a:ext cx="13546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9" name="Line 7"/>
            <p:cNvSpPr/>
            <p:nvPr/>
          </p:nvSpPr>
          <p:spPr>
            <a:xfrm>
              <a:off x="4365360" y="224784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0" name="Oval 8"/>
            <p:cNvSpPr/>
            <p:nvPr/>
          </p:nvSpPr>
          <p:spPr>
            <a:xfrm>
              <a:off x="4257720" y="2077920"/>
              <a:ext cx="204480" cy="1868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1" name="Text Box 9"/>
            <p:cNvSpPr/>
            <p:nvPr/>
          </p:nvSpPr>
          <p:spPr>
            <a:xfrm>
              <a:off x="4086720" y="1746360"/>
              <a:ext cx="1029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Codice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2" name="Line 10"/>
            <p:cNvSpPr/>
            <p:nvPr/>
          </p:nvSpPr>
          <p:spPr>
            <a:xfrm>
              <a:off x="3076560" y="227952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3" name="Oval 11"/>
            <p:cNvSpPr/>
            <p:nvPr/>
          </p:nvSpPr>
          <p:spPr>
            <a:xfrm>
              <a:off x="2968560" y="2100240"/>
              <a:ext cx="20592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4" name="Text Box 12"/>
            <p:cNvSpPr/>
            <p:nvPr/>
          </p:nvSpPr>
          <p:spPr>
            <a:xfrm>
              <a:off x="7698960" y="1676520"/>
              <a:ext cx="789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Sede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5" name="Line 13"/>
            <p:cNvSpPr/>
            <p:nvPr/>
          </p:nvSpPr>
          <p:spPr>
            <a:xfrm>
              <a:off x="9443880" y="224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6" name="Oval 14"/>
            <p:cNvSpPr/>
            <p:nvPr/>
          </p:nvSpPr>
          <p:spPr>
            <a:xfrm>
              <a:off x="9336240" y="2070000"/>
              <a:ext cx="204480" cy="1886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7" name="Text Box 15"/>
            <p:cNvSpPr/>
            <p:nvPr/>
          </p:nvSpPr>
          <p:spPr>
            <a:xfrm>
              <a:off x="9010080" y="1676520"/>
              <a:ext cx="888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8" name="Line 16"/>
            <p:cNvSpPr/>
            <p:nvPr/>
          </p:nvSpPr>
          <p:spPr>
            <a:xfrm>
              <a:off x="8154720" y="2273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49" name="Oval 17"/>
            <p:cNvSpPr/>
            <p:nvPr/>
          </p:nvSpPr>
          <p:spPr>
            <a:xfrm>
              <a:off x="8047080" y="2092320"/>
              <a:ext cx="20592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0" name="Text Box 18"/>
            <p:cNvSpPr/>
            <p:nvPr/>
          </p:nvSpPr>
          <p:spPr>
            <a:xfrm>
              <a:off x="5614920" y="135576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Data inizio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1" name="Line 19"/>
            <p:cNvSpPr/>
            <p:nvPr/>
          </p:nvSpPr>
          <p:spPr>
            <a:xfrm>
              <a:off x="6343560" y="1968480"/>
              <a:ext cx="360" cy="56484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2" name="Oval 20"/>
            <p:cNvSpPr/>
            <p:nvPr/>
          </p:nvSpPr>
          <p:spPr>
            <a:xfrm>
              <a:off x="6237360" y="178920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3" name="Text Box 21"/>
            <p:cNvSpPr/>
            <p:nvPr/>
          </p:nvSpPr>
          <p:spPr>
            <a:xfrm>
              <a:off x="5021280" y="228852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4" name="Text Box 22"/>
            <p:cNvSpPr/>
            <p:nvPr/>
          </p:nvSpPr>
          <p:spPr>
            <a:xfrm>
              <a:off x="6977160" y="234108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5" name="Line 23"/>
            <p:cNvSpPr/>
            <p:nvPr/>
          </p:nvSpPr>
          <p:spPr>
            <a:xfrm flipV="1">
              <a:off x="3795480" y="31827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6" name="Oval 24"/>
            <p:cNvSpPr/>
            <p:nvPr/>
          </p:nvSpPr>
          <p:spPr>
            <a:xfrm flipV="1">
              <a:off x="3689280" y="373932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7" name="Text Box 25"/>
            <p:cNvSpPr/>
            <p:nvPr/>
          </p:nvSpPr>
          <p:spPr>
            <a:xfrm>
              <a:off x="3237480" y="4006800"/>
              <a:ext cx="1339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Stipendio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8" name="Line 26"/>
            <p:cNvSpPr/>
            <p:nvPr/>
          </p:nvSpPr>
          <p:spPr>
            <a:xfrm flipV="1">
              <a:off x="8869320" y="32241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59" name="Oval 27"/>
            <p:cNvSpPr/>
            <p:nvPr/>
          </p:nvSpPr>
          <p:spPr>
            <a:xfrm flipV="1">
              <a:off x="8763120" y="3780000"/>
              <a:ext cx="20448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60" name="Text Box 28"/>
            <p:cNvSpPr/>
            <p:nvPr/>
          </p:nvSpPr>
          <p:spPr>
            <a:xfrm>
              <a:off x="8251560" y="4048200"/>
              <a:ext cx="12236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Telefono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61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Relationship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uno a uno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62" name="Rectangle 32"/>
          <p:cNvSpPr/>
          <p:nvPr/>
        </p:nvSpPr>
        <p:spPr>
          <a:xfrm>
            <a:off x="2057400" y="4572000"/>
            <a:ext cx="861012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7280" indent="-2872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varie possibilità: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fondere da una parte o dall'altra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fondere tutto?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1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n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o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b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à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r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v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l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e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g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t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64" name="Rectangle 31"/>
          <p:cNvSpPr/>
          <p:nvPr/>
        </p:nvSpPr>
        <p:spPr>
          <a:xfrm>
            <a:off x="2057400" y="4495680"/>
            <a:ext cx="861012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1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65" name="Rectangle 32"/>
          <p:cNvSpPr/>
          <p:nvPr/>
        </p:nvSpPr>
        <p:spPr>
          <a:xfrm>
            <a:off x="1905120" y="4543560"/>
            <a:ext cx="830556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93760" indent="-293760"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Impiegato 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Codice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Cognome, Stipendio)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93760" indent="-293760"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Dipartimento (</a:t>
            </a:r>
            <a:r>
              <a:rPr b="1" lang="it-IT" sz="2400" spc="-1" strike="noStrike" u="sng">
                <a:solidFill>
                  <a:schemeClr val="accent2"/>
                </a:solidFill>
                <a:uFillTx/>
                <a:latin typeface="Arial"/>
              </a:rPr>
              <a:t>Nome</a:t>
            </a: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, Sede, Telefono, Direttore, InizioD)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marL="293760" indent="-29376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it-IT" sz="2400" spc="-1" strike="noStrike">
                <a:solidFill>
                  <a:schemeClr val="dk1"/>
                </a:solidFill>
                <a:latin typeface="Arial"/>
              </a:rPr>
              <a:t>con vincolo di integrità referenziale, senza valori nulli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66" name="Group 33"/>
          <p:cNvGrpSpPr/>
          <p:nvPr/>
        </p:nvGrpSpPr>
        <p:grpSpPr>
          <a:xfrm>
            <a:off x="2282400" y="1355760"/>
            <a:ext cx="7699320" cy="3087000"/>
            <a:chOff x="2282400" y="1355760"/>
            <a:chExt cx="7699320" cy="3087000"/>
          </a:xfrm>
        </p:grpSpPr>
        <p:sp>
          <p:nvSpPr>
            <p:cNvPr id="1567" name="Rectangle 34"/>
            <p:cNvSpPr/>
            <p:nvPr/>
          </p:nvSpPr>
          <p:spPr>
            <a:xfrm>
              <a:off x="2654280" y="2556000"/>
              <a:ext cx="21920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chemeClr val="dk1"/>
                  </a:solidFill>
                  <a:latin typeface="Arial"/>
                </a:rPr>
                <a:t>Impiegato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8" name="Rectangle 35"/>
            <p:cNvSpPr/>
            <p:nvPr/>
          </p:nvSpPr>
          <p:spPr>
            <a:xfrm>
              <a:off x="7791480" y="2556000"/>
              <a:ext cx="21902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Dipartimento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9" name="Line 36"/>
            <p:cNvSpPr/>
            <p:nvPr/>
          </p:nvSpPr>
          <p:spPr>
            <a:xfrm>
              <a:off x="4572000" y="299376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0" name="AutoShape 37"/>
            <p:cNvSpPr/>
            <p:nvPr/>
          </p:nvSpPr>
          <p:spPr>
            <a:xfrm>
              <a:off x="5187960" y="2430360"/>
              <a:ext cx="2328480" cy="112680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Direzione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1" name="Text Box 38"/>
            <p:cNvSpPr/>
            <p:nvPr/>
          </p:nvSpPr>
          <p:spPr>
            <a:xfrm>
              <a:off x="2282400" y="1674720"/>
              <a:ext cx="13546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2" name="Line 39"/>
            <p:cNvSpPr/>
            <p:nvPr/>
          </p:nvSpPr>
          <p:spPr>
            <a:xfrm>
              <a:off x="4365360" y="224784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3" name="Oval 40"/>
            <p:cNvSpPr/>
            <p:nvPr/>
          </p:nvSpPr>
          <p:spPr>
            <a:xfrm>
              <a:off x="4257720" y="2077920"/>
              <a:ext cx="204480" cy="1868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4" name="Text Box 41"/>
            <p:cNvSpPr/>
            <p:nvPr/>
          </p:nvSpPr>
          <p:spPr>
            <a:xfrm>
              <a:off x="4086720" y="1746360"/>
              <a:ext cx="1029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Codice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5" name="Line 42"/>
            <p:cNvSpPr/>
            <p:nvPr/>
          </p:nvSpPr>
          <p:spPr>
            <a:xfrm>
              <a:off x="3076560" y="227952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6" name="Oval 43"/>
            <p:cNvSpPr/>
            <p:nvPr/>
          </p:nvSpPr>
          <p:spPr>
            <a:xfrm>
              <a:off x="2968560" y="2100240"/>
              <a:ext cx="20592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7" name="Text Box 44"/>
            <p:cNvSpPr/>
            <p:nvPr/>
          </p:nvSpPr>
          <p:spPr>
            <a:xfrm>
              <a:off x="7698960" y="1676520"/>
              <a:ext cx="789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Sede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8" name="Line 45"/>
            <p:cNvSpPr/>
            <p:nvPr/>
          </p:nvSpPr>
          <p:spPr>
            <a:xfrm>
              <a:off x="9443880" y="224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79" name="Oval 46"/>
            <p:cNvSpPr/>
            <p:nvPr/>
          </p:nvSpPr>
          <p:spPr>
            <a:xfrm>
              <a:off x="9336240" y="2070000"/>
              <a:ext cx="204480" cy="1886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0" name="Text Box 47"/>
            <p:cNvSpPr/>
            <p:nvPr/>
          </p:nvSpPr>
          <p:spPr>
            <a:xfrm>
              <a:off x="9010080" y="1676520"/>
              <a:ext cx="888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1" name="Line 48"/>
            <p:cNvSpPr/>
            <p:nvPr/>
          </p:nvSpPr>
          <p:spPr>
            <a:xfrm>
              <a:off x="8154720" y="2273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2" name="Oval 49"/>
            <p:cNvSpPr/>
            <p:nvPr/>
          </p:nvSpPr>
          <p:spPr>
            <a:xfrm>
              <a:off x="8047080" y="2092320"/>
              <a:ext cx="20592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3" name="Text Box 50"/>
            <p:cNvSpPr/>
            <p:nvPr/>
          </p:nvSpPr>
          <p:spPr>
            <a:xfrm>
              <a:off x="5614920" y="135576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Data inizio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4" name="Line 51"/>
            <p:cNvSpPr/>
            <p:nvPr/>
          </p:nvSpPr>
          <p:spPr>
            <a:xfrm>
              <a:off x="6343560" y="1968480"/>
              <a:ext cx="360" cy="56484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5" name="Oval 52"/>
            <p:cNvSpPr/>
            <p:nvPr/>
          </p:nvSpPr>
          <p:spPr>
            <a:xfrm>
              <a:off x="6237360" y="178920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6" name="Text Box 53"/>
            <p:cNvSpPr/>
            <p:nvPr/>
          </p:nvSpPr>
          <p:spPr>
            <a:xfrm>
              <a:off x="5021280" y="228852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1" lang="it-IT" sz="2000" spc="-1" strike="noStrike">
                  <a:solidFill>
                    <a:schemeClr val="accent2"/>
                  </a:solidFill>
                  <a:latin typeface="Arial"/>
                </a:rPr>
                <a:t>0</a:t>
              </a: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7" name="Text Box 54"/>
            <p:cNvSpPr/>
            <p:nvPr/>
          </p:nvSpPr>
          <p:spPr>
            <a:xfrm>
              <a:off x="6977160" y="234108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(1,1)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8" name="Line 55"/>
            <p:cNvSpPr/>
            <p:nvPr/>
          </p:nvSpPr>
          <p:spPr>
            <a:xfrm flipV="1">
              <a:off x="3795480" y="31827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89" name="Oval 56"/>
            <p:cNvSpPr/>
            <p:nvPr/>
          </p:nvSpPr>
          <p:spPr>
            <a:xfrm flipV="1">
              <a:off x="3689280" y="373932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90" name="Text Box 57"/>
            <p:cNvSpPr/>
            <p:nvPr/>
          </p:nvSpPr>
          <p:spPr>
            <a:xfrm>
              <a:off x="3237480" y="4006800"/>
              <a:ext cx="1339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Stipendio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1" name="Line 58"/>
            <p:cNvSpPr/>
            <p:nvPr/>
          </p:nvSpPr>
          <p:spPr>
            <a:xfrm flipV="1">
              <a:off x="8869320" y="32241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92" name="Oval 59"/>
            <p:cNvSpPr/>
            <p:nvPr/>
          </p:nvSpPr>
          <p:spPr>
            <a:xfrm flipV="1">
              <a:off x="8763120" y="3780000"/>
              <a:ext cx="20448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593" name="Text Box 60"/>
            <p:cNvSpPr/>
            <p:nvPr/>
          </p:nvSpPr>
          <p:spPr>
            <a:xfrm>
              <a:off x="8251560" y="4048200"/>
              <a:ext cx="12236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Telefono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transition>
    <p:wipe dir="r"/>
  </p:transition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nodeType="clickEffect" fill="hold">
                      <p:stCondLst>
                        <p:cond delay="indefinite"/>
                      </p:stCondLst>
                      <p:childTnLst>
                        <p:par>
                          <p:cTn id="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Un altro 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caso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595" name="Rectangle 31"/>
          <p:cNvSpPr/>
          <p:nvPr/>
        </p:nvSpPr>
        <p:spPr>
          <a:xfrm>
            <a:off x="2057400" y="4495680"/>
            <a:ext cx="8610120" cy="16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1" lang="en-US" sz="24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596" name="Group 33"/>
          <p:cNvGrpSpPr/>
          <p:nvPr/>
        </p:nvGrpSpPr>
        <p:grpSpPr>
          <a:xfrm>
            <a:off x="2284560" y="1989000"/>
            <a:ext cx="7699320" cy="3086640"/>
            <a:chOff x="2284560" y="1989000"/>
            <a:chExt cx="7699320" cy="3086640"/>
          </a:xfrm>
        </p:grpSpPr>
        <p:sp>
          <p:nvSpPr>
            <p:cNvPr id="1597" name="Rectangle 34"/>
            <p:cNvSpPr/>
            <p:nvPr/>
          </p:nvSpPr>
          <p:spPr>
            <a:xfrm>
              <a:off x="2656440" y="3188880"/>
              <a:ext cx="21920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chemeClr val="dk1"/>
                  </a:solidFill>
                  <a:latin typeface="Arial"/>
                </a:rPr>
                <a:t>Impiegato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8" name="Rectangle 35"/>
            <p:cNvSpPr/>
            <p:nvPr/>
          </p:nvSpPr>
          <p:spPr>
            <a:xfrm>
              <a:off x="7793640" y="3188880"/>
              <a:ext cx="2190240" cy="813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Dipartimento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9" name="Line 36"/>
            <p:cNvSpPr/>
            <p:nvPr/>
          </p:nvSpPr>
          <p:spPr>
            <a:xfrm>
              <a:off x="4574160" y="3627000"/>
              <a:ext cx="3355920" cy="3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0" name="AutoShape 37"/>
            <p:cNvSpPr/>
            <p:nvPr/>
          </p:nvSpPr>
          <p:spPr>
            <a:xfrm>
              <a:off x="5190120" y="3063600"/>
              <a:ext cx="2328480" cy="1126800"/>
            </a:xfrm>
            <a:prstGeom prst="diamond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Direzione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1" name="Text Box 38"/>
            <p:cNvSpPr/>
            <p:nvPr/>
          </p:nvSpPr>
          <p:spPr>
            <a:xfrm>
              <a:off x="2284560" y="2307960"/>
              <a:ext cx="13546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Cognome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2" name="Line 39"/>
            <p:cNvSpPr/>
            <p:nvPr/>
          </p:nvSpPr>
          <p:spPr>
            <a:xfrm>
              <a:off x="4367520" y="288072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3" name="Oval 40"/>
            <p:cNvSpPr/>
            <p:nvPr/>
          </p:nvSpPr>
          <p:spPr>
            <a:xfrm>
              <a:off x="4259880" y="2711160"/>
              <a:ext cx="204480" cy="1868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4" name="Text Box 41"/>
            <p:cNvSpPr/>
            <p:nvPr/>
          </p:nvSpPr>
          <p:spPr>
            <a:xfrm>
              <a:off x="4089240" y="2379240"/>
              <a:ext cx="10299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9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Codice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5" name="Line 42"/>
            <p:cNvSpPr/>
            <p:nvPr/>
          </p:nvSpPr>
          <p:spPr>
            <a:xfrm>
              <a:off x="3078720" y="291276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6" name="Oval 43"/>
            <p:cNvSpPr/>
            <p:nvPr/>
          </p:nvSpPr>
          <p:spPr>
            <a:xfrm>
              <a:off x="2970720" y="2733480"/>
              <a:ext cx="20592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7" name="Text Box 44"/>
            <p:cNvSpPr/>
            <p:nvPr/>
          </p:nvSpPr>
          <p:spPr>
            <a:xfrm>
              <a:off x="7701120" y="2309400"/>
              <a:ext cx="789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Sede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8" name="Line 45"/>
            <p:cNvSpPr/>
            <p:nvPr/>
          </p:nvSpPr>
          <p:spPr>
            <a:xfrm>
              <a:off x="9446040" y="287460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09" name="Oval 46"/>
            <p:cNvSpPr/>
            <p:nvPr/>
          </p:nvSpPr>
          <p:spPr>
            <a:xfrm>
              <a:off x="9338400" y="2703240"/>
              <a:ext cx="204480" cy="1886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0" name="Text Box 47"/>
            <p:cNvSpPr/>
            <p:nvPr/>
          </p:nvSpPr>
          <p:spPr>
            <a:xfrm>
              <a:off x="9012240" y="2309400"/>
              <a:ext cx="888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Nome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1" name="Line 48"/>
            <p:cNvSpPr/>
            <p:nvPr/>
          </p:nvSpPr>
          <p:spPr>
            <a:xfrm>
              <a:off x="8156880" y="2906280"/>
              <a:ext cx="360" cy="5634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2" name="Oval 49"/>
            <p:cNvSpPr/>
            <p:nvPr/>
          </p:nvSpPr>
          <p:spPr>
            <a:xfrm>
              <a:off x="8049240" y="2725560"/>
              <a:ext cx="20592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3" name="Text Box 50"/>
            <p:cNvSpPr/>
            <p:nvPr/>
          </p:nvSpPr>
          <p:spPr>
            <a:xfrm>
              <a:off x="5617080" y="1989000"/>
              <a:ext cx="1452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Data inizio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4" name="Line 51"/>
            <p:cNvSpPr/>
            <p:nvPr/>
          </p:nvSpPr>
          <p:spPr>
            <a:xfrm>
              <a:off x="6345720" y="260136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5" name="Oval 52"/>
            <p:cNvSpPr/>
            <p:nvPr/>
          </p:nvSpPr>
          <p:spPr>
            <a:xfrm>
              <a:off x="6239520" y="242208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6" name="Text Box 53"/>
            <p:cNvSpPr/>
            <p:nvPr/>
          </p:nvSpPr>
          <p:spPr>
            <a:xfrm>
              <a:off x="5023440" y="292176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1" lang="it-IT" sz="2000" spc="-1" strike="noStrike">
                  <a:solidFill>
                    <a:schemeClr val="accent2"/>
                  </a:solidFill>
                  <a:latin typeface="Arial"/>
                </a:rPr>
                <a:t>0</a:t>
              </a: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7" name="Text Box 54"/>
            <p:cNvSpPr/>
            <p:nvPr/>
          </p:nvSpPr>
          <p:spPr>
            <a:xfrm>
              <a:off x="6979320" y="2974320"/>
              <a:ext cx="7045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(</a:t>
              </a:r>
              <a:r>
                <a:rPr b="1" lang="it-IT" sz="2000" spc="-1" strike="noStrike">
                  <a:solidFill>
                    <a:schemeClr val="accent2"/>
                  </a:solidFill>
                  <a:latin typeface="Arial"/>
                </a:rPr>
                <a:t>0</a:t>
              </a: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,1)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8" name="Line 55"/>
            <p:cNvSpPr/>
            <p:nvPr/>
          </p:nvSpPr>
          <p:spPr>
            <a:xfrm flipV="1">
              <a:off x="3797640" y="3816000"/>
              <a:ext cx="360" cy="56520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19" name="Oval 56"/>
            <p:cNvSpPr/>
            <p:nvPr/>
          </p:nvSpPr>
          <p:spPr>
            <a:xfrm flipV="1">
              <a:off x="3691440" y="4372560"/>
              <a:ext cx="204480" cy="1868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20" name="Text Box 57"/>
            <p:cNvSpPr/>
            <p:nvPr/>
          </p:nvSpPr>
          <p:spPr>
            <a:xfrm>
              <a:off x="3240000" y="4640040"/>
              <a:ext cx="1339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Stipendio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1" name="Line 58"/>
            <p:cNvSpPr/>
            <p:nvPr/>
          </p:nvSpPr>
          <p:spPr>
            <a:xfrm flipV="1">
              <a:off x="8871480" y="3857040"/>
              <a:ext cx="360" cy="563760"/>
            </a:xfrm>
            <a:prstGeom prst="line">
              <a:avLst/>
            </a:prstGeom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22" name="Oval 59"/>
            <p:cNvSpPr/>
            <p:nvPr/>
          </p:nvSpPr>
          <p:spPr>
            <a:xfrm flipV="1">
              <a:off x="8765280" y="4412880"/>
              <a:ext cx="204480" cy="18864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99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23" name="Text Box 60"/>
            <p:cNvSpPr/>
            <p:nvPr/>
          </p:nvSpPr>
          <p:spPr>
            <a:xfrm>
              <a:off x="8253720" y="4681080"/>
              <a:ext cx="12236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000" spc="-1" strike="noStrike">
                  <a:solidFill>
                    <a:schemeClr val="dk1"/>
                  </a:solidFill>
                  <a:latin typeface="Arial"/>
                </a:rPr>
                <a:t>Telefono</a:t>
              </a:r>
              <a:endParaRPr b="0" lang="it-IT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transition>
    <p:wipe dir="r"/>
  </p:transition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roup 2"/>
          <p:cNvGrpSpPr/>
          <p:nvPr/>
        </p:nvGrpSpPr>
        <p:grpSpPr>
          <a:xfrm>
            <a:off x="4682160" y="333360"/>
            <a:ext cx="3012480" cy="493200"/>
            <a:chOff x="4682160" y="333360"/>
            <a:chExt cx="3012480" cy="493200"/>
          </a:xfrm>
        </p:grpSpPr>
        <p:sp>
          <p:nvSpPr>
            <p:cNvPr id="1625" name="Text Box 3"/>
            <p:cNvSpPr/>
            <p:nvPr/>
          </p:nvSpPr>
          <p:spPr>
            <a:xfrm>
              <a:off x="6885720" y="37152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6" name="Text Box 4"/>
            <p:cNvSpPr/>
            <p:nvPr/>
          </p:nvSpPr>
          <p:spPr>
            <a:xfrm>
              <a:off x="4682160" y="33336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27" name="Group 5"/>
          <p:cNvGrpSpPr/>
          <p:nvPr/>
        </p:nvGrpSpPr>
        <p:grpSpPr>
          <a:xfrm>
            <a:off x="4761720" y="1811520"/>
            <a:ext cx="2753640" cy="464400"/>
            <a:chOff x="4761720" y="1811520"/>
            <a:chExt cx="2753640" cy="464400"/>
          </a:xfrm>
        </p:grpSpPr>
        <p:sp>
          <p:nvSpPr>
            <p:cNvPr id="1628" name="Text Box 6"/>
            <p:cNvSpPr/>
            <p:nvPr/>
          </p:nvSpPr>
          <p:spPr>
            <a:xfrm>
              <a:off x="6656040" y="181152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9" name="Text Box 7"/>
            <p:cNvSpPr/>
            <p:nvPr/>
          </p:nvSpPr>
          <p:spPr>
            <a:xfrm>
              <a:off x="4761720" y="182088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(1,1)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30" name="Text Box 8"/>
          <p:cNvSpPr/>
          <p:nvPr/>
        </p:nvSpPr>
        <p:spPr>
          <a:xfrm>
            <a:off x="6147360" y="29685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1" name="Text Box 9"/>
          <p:cNvSpPr/>
          <p:nvPr/>
        </p:nvSpPr>
        <p:spPr>
          <a:xfrm>
            <a:off x="7722360" y="25239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2" name="Text Box 10"/>
          <p:cNvSpPr/>
          <p:nvPr/>
        </p:nvSpPr>
        <p:spPr>
          <a:xfrm>
            <a:off x="7751160" y="3728880"/>
            <a:ext cx="8593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(1,N)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33" name="Group 11"/>
          <p:cNvGrpSpPr/>
          <p:nvPr/>
        </p:nvGrpSpPr>
        <p:grpSpPr>
          <a:xfrm>
            <a:off x="3657240" y="2494080"/>
            <a:ext cx="870120" cy="1831320"/>
            <a:chOff x="3657240" y="2494080"/>
            <a:chExt cx="870120" cy="1831320"/>
          </a:xfrm>
        </p:grpSpPr>
        <p:sp>
          <p:nvSpPr>
            <p:cNvPr id="1634" name="Text Box 12"/>
            <p:cNvSpPr/>
            <p:nvPr/>
          </p:nvSpPr>
          <p:spPr>
            <a:xfrm>
              <a:off x="3657240" y="249408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35" name="Text Box 13"/>
            <p:cNvSpPr/>
            <p:nvPr/>
          </p:nvSpPr>
          <p:spPr>
            <a:xfrm>
              <a:off x="3668040" y="387036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(1,N)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36" name="Text Box 14"/>
          <p:cNvSpPr/>
          <p:nvPr/>
        </p:nvSpPr>
        <p:spPr>
          <a:xfrm>
            <a:off x="8257320" y="92700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7" name="Line 15"/>
          <p:cNvSpPr/>
          <p:nvPr/>
        </p:nvSpPr>
        <p:spPr>
          <a:xfrm>
            <a:off x="8762760" y="2170800"/>
            <a:ext cx="15840" cy="2425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38" name="Line 16"/>
          <p:cNvSpPr/>
          <p:nvPr/>
        </p:nvSpPr>
        <p:spPr>
          <a:xfrm>
            <a:off x="3533760" y="2120040"/>
            <a:ext cx="360" cy="2743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39" name="Line 17"/>
          <p:cNvSpPr/>
          <p:nvPr/>
        </p:nvSpPr>
        <p:spPr>
          <a:xfrm flipH="1">
            <a:off x="8029080" y="5258880"/>
            <a:ext cx="432360" cy="373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40" name="Text Box 18"/>
          <p:cNvSpPr/>
          <p:nvPr/>
        </p:nvSpPr>
        <p:spPr>
          <a:xfrm>
            <a:off x="8974440" y="5738040"/>
            <a:ext cx="972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Città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1" name="Text Box 19"/>
          <p:cNvSpPr/>
          <p:nvPr/>
        </p:nvSpPr>
        <p:spPr>
          <a:xfrm>
            <a:off x="8057160" y="421560"/>
            <a:ext cx="1635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Telefono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2" name="Line 20"/>
          <p:cNvSpPr/>
          <p:nvPr/>
        </p:nvSpPr>
        <p:spPr>
          <a:xfrm>
            <a:off x="8972280" y="5280840"/>
            <a:ext cx="457200" cy="3808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43" name="Text Box 21"/>
          <p:cNvSpPr/>
          <p:nvPr/>
        </p:nvSpPr>
        <p:spPr>
          <a:xfrm>
            <a:off x="9524880" y="2383560"/>
            <a:ext cx="1167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4" name="Line 22"/>
          <p:cNvSpPr/>
          <p:nvPr/>
        </p:nvSpPr>
        <p:spPr>
          <a:xfrm flipV="1">
            <a:off x="6172200" y="3085200"/>
            <a:ext cx="360" cy="304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45" name="Oval 23"/>
          <p:cNvSpPr/>
          <p:nvPr/>
        </p:nvSpPr>
        <p:spPr>
          <a:xfrm rot="5400000">
            <a:off x="6072480" y="337428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46" name="Text Box 24"/>
          <p:cNvSpPr/>
          <p:nvPr/>
        </p:nvSpPr>
        <p:spPr>
          <a:xfrm>
            <a:off x="4006440" y="5815800"/>
            <a:ext cx="1167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7" name="Text Box 25"/>
          <p:cNvSpPr/>
          <p:nvPr/>
        </p:nvSpPr>
        <p:spPr>
          <a:xfrm>
            <a:off x="2355480" y="421560"/>
            <a:ext cx="1816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Cognome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" name="Text Box 26"/>
          <p:cNvSpPr/>
          <p:nvPr/>
        </p:nvSpPr>
        <p:spPr>
          <a:xfrm>
            <a:off x="1949760" y="5815800"/>
            <a:ext cx="1403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Budget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9" name="Text Box 27"/>
          <p:cNvSpPr/>
          <p:nvPr/>
        </p:nvSpPr>
        <p:spPr>
          <a:xfrm>
            <a:off x="5669640" y="3483720"/>
            <a:ext cx="952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Data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0" name="Line 28"/>
          <p:cNvSpPr/>
          <p:nvPr/>
        </p:nvSpPr>
        <p:spPr>
          <a:xfrm>
            <a:off x="4003560" y="5434560"/>
            <a:ext cx="45720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51" name="Line 29"/>
          <p:cNvSpPr/>
          <p:nvPr/>
        </p:nvSpPr>
        <p:spPr>
          <a:xfrm flipH="1">
            <a:off x="2784240" y="5358600"/>
            <a:ext cx="533520" cy="457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52" name="Line 30"/>
          <p:cNvSpPr/>
          <p:nvPr/>
        </p:nvSpPr>
        <p:spPr>
          <a:xfrm flipH="1" flipV="1">
            <a:off x="2768400" y="1015200"/>
            <a:ext cx="43200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53" name="Line 31"/>
          <p:cNvSpPr/>
          <p:nvPr/>
        </p:nvSpPr>
        <p:spPr>
          <a:xfrm flipH="1" flipV="1">
            <a:off x="8991360" y="2148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54" name="Line 32"/>
          <p:cNvSpPr/>
          <p:nvPr/>
        </p:nvSpPr>
        <p:spPr>
          <a:xfrm flipV="1">
            <a:off x="8915400" y="1069200"/>
            <a:ext cx="43164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655" name="Group 33"/>
          <p:cNvGrpSpPr/>
          <p:nvPr/>
        </p:nvGrpSpPr>
        <p:grpSpPr>
          <a:xfrm>
            <a:off x="4178160" y="2081880"/>
            <a:ext cx="914400" cy="457560"/>
            <a:chOff x="4178160" y="2081880"/>
            <a:chExt cx="914400" cy="457560"/>
          </a:xfrm>
        </p:grpSpPr>
        <p:sp>
          <p:nvSpPr>
            <p:cNvPr id="1656" name="Line 34"/>
            <p:cNvSpPr/>
            <p:nvPr/>
          </p:nvSpPr>
          <p:spPr>
            <a:xfrm>
              <a:off x="4184640" y="208188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57" name="Line 35"/>
            <p:cNvSpPr/>
            <p:nvPr/>
          </p:nvSpPr>
          <p:spPr>
            <a:xfrm>
              <a:off x="4178160" y="253908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658" name="Group 36"/>
          <p:cNvGrpSpPr/>
          <p:nvPr/>
        </p:nvGrpSpPr>
        <p:grpSpPr>
          <a:xfrm>
            <a:off x="4184640" y="1002240"/>
            <a:ext cx="914400" cy="457200"/>
            <a:chOff x="4184640" y="1002240"/>
            <a:chExt cx="914400" cy="457200"/>
          </a:xfrm>
        </p:grpSpPr>
        <p:sp>
          <p:nvSpPr>
            <p:cNvPr id="1659" name="Line 37"/>
            <p:cNvSpPr/>
            <p:nvPr/>
          </p:nvSpPr>
          <p:spPr>
            <a:xfrm flipV="1">
              <a:off x="4190760" y="100224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60" name="Line 38"/>
            <p:cNvSpPr/>
            <p:nvPr/>
          </p:nvSpPr>
          <p:spPr>
            <a:xfrm>
              <a:off x="4184640" y="100224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661" name="Group 39"/>
          <p:cNvGrpSpPr/>
          <p:nvPr/>
        </p:nvGrpSpPr>
        <p:grpSpPr>
          <a:xfrm>
            <a:off x="7257960" y="2075400"/>
            <a:ext cx="914400" cy="457560"/>
            <a:chOff x="7257960" y="2075400"/>
            <a:chExt cx="914400" cy="457560"/>
          </a:xfrm>
        </p:grpSpPr>
        <p:sp>
          <p:nvSpPr>
            <p:cNvPr id="1662" name="Line 40"/>
            <p:cNvSpPr/>
            <p:nvPr/>
          </p:nvSpPr>
          <p:spPr>
            <a:xfrm>
              <a:off x="8165880" y="207540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63" name="Line 41"/>
            <p:cNvSpPr/>
            <p:nvPr/>
          </p:nvSpPr>
          <p:spPr>
            <a:xfrm flipH="1">
              <a:off x="7257960" y="253260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664" name="Group 42"/>
          <p:cNvGrpSpPr/>
          <p:nvPr/>
        </p:nvGrpSpPr>
        <p:grpSpPr>
          <a:xfrm>
            <a:off x="7257960" y="1002240"/>
            <a:ext cx="920520" cy="463680"/>
            <a:chOff x="7257960" y="1002240"/>
            <a:chExt cx="920520" cy="463680"/>
          </a:xfrm>
        </p:grpSpPr>
        <p:sp>
          <p:nvSpPr>
            <p:cNvPr id="1665" name="Line 43"/>
            <p:cNvSpPr/>
            <p:nvPr/>
          </p:nvSpPr>
          <p:spPr>
            <a:xfrm flipV="1">
              <a:off x="8172360" y="1002240"/>
              <a:ext cx="360" cy="46368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66" name="Line 44"/>
            <p:cNvSpPr/>
            <p:nvPr/>
          </p:nvSpPr>
          <p:spPr>
            <a:xfrm flipH="1">
              <a:off x="7257960" y="1002240"/>
              <a:ext cx="92052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667" name="Text Box 45"/>
          <p:cNvSpPr/>
          <p:nvPr/>
        </p:nvSpPr>
        <p:spPr>
          <a:xfrm>
            <a:off x="6001920" y="5081040"/>
            <a:ext cx="708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Via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8" name="Text Box 46"/>
          <p:cNvSpPr/>
          <p:nvPr/>
        </p:nvSpPr>
        <p:spPr>
          <a:xfrm>
            <a:off x="5869800" y="6028560"/>
            <a:ext cx="9295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CAP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9" name="Line 47"/>
          <p:cNvSpPr/>
          <p:nvPr/>
        </p:nvSpPr>
        <p:spPr>
          <a:xfrm flipV="1">
            <a:off x="6781680" y="6104520"/>
            <a:ext cx="457200" cy="2286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0" name="Line 48"/>
          <p:cNvSpPr/>
          <p:nvPr/>
        </p:nvSpPr>
        <p:spPr>
          <a:xfrm flipH="1" flipV="1">
            <a:off x="6794280" y="5391720"/>
            <a:ext cx="444600" cy="331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1" name="Oval 49"/>
          <p:cNvSpPr/>
          <p:nvPr/>
        </p:nvSpPr>
        <p:spPr>
          <a:xfrm rot="2951400">
            <a:off x="9356760" y="55821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2" name="Text Box 50"/>
          <p:cNvSpPr/>
          <p:nvPr/>
        </p:nvSpPr>
        <p:spPr>
          <a:xfrm>
            <a:off x="1591920" y="2518560"/>
            <a:ext cx="1365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Codice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3" name="Line 51"/>
          <p:cNvSpPr/>
          <p:nvPr/>
        </p:nvSpPr>
        <p:spPr>
          <a:xfrm flipV="1">
            <a:off x="2819160" y="2094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4" name="Oval 52"/>
          <p:cNvSpPr/>
          <p:nvPr/>
        </p:nvSpPr>
        <p:spPr>
          <a:xfrm rot="2951400">
            <a:off x="4387680" y="573624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5" name="Oval 53"/>
          <p:cNvSpPr/>
          <p:nvPr/>
        </p:nvSpPr>
        <p:spPr>
          <a:xfrm rot="5400000">
            <a:off x="2665440" y="24105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76" name="Rectangle 54"/>
          <p:cNvSpPr/>
          <p:nvPr/>
        </p:nvSpPr>
        <p:spPr>
          <a:xfrm>
            <a:off x="7601040" y="1502640"/>
            <a:ext cx="1950840" cy="747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Dipartimento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7" name="AutoShape 55"/>
          <p:cNvSpPr/>
          <p:nvPr/>
        </p:nvSpPr>
        <p:spPr>
          <a:xfrm>
            <a:off x="7524720" y="276624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Composizione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8" name="Rectangle 56"/>
          <p:cNvSpPr/>
          <p:nvPr/>
        </p:nvSpPr>
        <p:spPr>
          <a:xfrm>
            <a:off x="7626240" y="445212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Sede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9" name="AutoShape 57"/>
          <p:cNvSpPr/>
          <p:nvPr/>
        </p:nvSpPr>
        <p:spPr>
          <a:xfrm>
            <a:off x="4881600" y="43092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Direzione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0" name="AutoShape 58"/>
          <p:cNvSpPr/>
          <p:nvPr/>
        </p:nvSpPr>
        <p:spPr>
          <a:xfrm>
            <a:off x="4881600" y="195516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Afferenza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1" name="Rectangle 59"/>
          <p:cNvSpPr/>
          <p:nvPr/>
        </p:nvSpPr>
        <p:spPr>
          <a:xfrm>
            <a:off x="2357280" y="135828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Impiegato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2" name="Rectangle 60"/>
          <p:cNvSpPr/>
          <p:nvPr/>
        </p:nvSpPr>
        <p:spPr>
          <a:xfrm>
            <a:off x="2433600" y="463464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Progetto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3" name="AutoShape 61"/>
          <p:cNvSpPr/>
          <p:nvPr/>
        </p:nvSpPr>
        <p:spPr>
          <a:xfrm>
            <a:off x="2205000" y="2805840"/>
            <a:ext cx="2666520" cy="121896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Partecipazione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4" name="Oval 62"/>
          <p:cNvSpPr/>
          <p:nvPr/>
        </p:nvSpPr>
        <p:spPr>
          <a:xfrm rot="2951400">
            <a:off x="2711520" y="573624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85" name="Oval 63"/>
          <p:cNvSpPr/>
          <p:nvPr/>
        </p:nvSpPr>
        <p:spPr>
          <a:xfrm rot="2951400">
            <a:off x="6673680" y="52758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86" name="Oval 64"/>
          <p:cNvSpPr/>
          <p:nvPr/>
        </p:nvSpPr>
        <p:spPr>
          <a:xfrm rot="2951400">
            <a:off x="6708600" y="62535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687" name="Group 65"/>
          <p:cNvGrpSpPr/>
          <p:nvPr/>
        </p:nvGrpSpPr>
        <p:grpSpPr>
          <a:xfrm>
            <a:off x="2616840" y="2280240"/>
            <a:ext cx="6964200" cy="3679920"/>
            <a:chOff x="2616840" y="2280240"/>
            <a:chExt cx="6964200" cy="3679920"/>
          </a:xfrm>
        </p:grpSpPr>
        <p:grpSp>
          <p:nvGrpSpPr>
            <p:cNvPr id="1688" name="Group 66"/>
            <p:cNvGrpSpPr/>
            <p:nvPr/>
          </p:nvGrpSpPr>
          <p:grpSpPr>
            <a:xfrm>
              <a:off x="8294400" y="2280240"/>
              <a:ext cx="1230480" cy="263520"/>
              <a:chOff x="8294400" y="2280240"/>
              <a:chExt cx="1230480" cy="263520"/>
            </a:xfrm>
          </p:grpSpPr>
          <p:sp>
            <p:nvSpPr>
              <p:cNvPr id="1689" name="Line 67"/>
              <p:cNvSpPr/>
              <p:nvPr/>
            </p:nvSpPr>
            <p:spPr>
              <a:xfrm>
                <a:off x="8458200" y="2408760"/>
                <a:ext cx="1066680" cy="360"/>
              </a:xfrm>
              <a:prstGeom prst="line">
                <a:avLst/>
              </a:prstGeom>
              <a:ln w="38100">
                <a:solidFill>
                  <a:srgbClr val="3333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1690" name="Oval 68"/>
              <p:cNvSpPr/>
              <p:nvPr/>
            </p:nvSpPr>
            <p:spPr>
              <a:xfrm rot="2951400">
                <a:off x="8334360" y="2316600"/>
                <a:ext cx="183960" cy="19008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3333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1" lang="en-GB" sz="2400" spc="-1" strike="noStrike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  <p:sp>
          <p:nvSpPr>
            <p:cNvPr id="1691" name="Oval 69"/>
            <p:cNvSpPr/>
            <p:nvPr/>
          </p:nvSpPr>
          <p:spPr>
            <a:xfrm rot="2951400">
              <a:off x="4384440" y="5733000"/>
              <a:ext cx="183960" cy="1900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92" name="Oval 70"/>
            <p:cNvSpPr/>
            <p:nvPr/>
          </p:nvSpPr>
          <p:spPr>
            <a:xfrm rot="2951400">
              <a:off x="9356760" y="5580720"/>
              <a:ext cx="183960" cy="1900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693" name="Oval 71"/>
            <p:cNvSpPr/>
            <p:nvPr/>
          </p:nvSpPr>
          <p:spPr>
            <a:xfrm rot="2951400">
              <a:off x="2656080" y="2407320"/>
              <a:ext cx="188640" cy="19008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694" name="Oval 72"/>
          <p:cNvSpPr/>
          <p:nvPr/>
        </p:nvSpPr>
        <p:spPr>
          <a:xfrm>
            <a:off x="6988320" y="5536440"/>
            <a:ext cx="1525320" cy="6728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5" name="Oval 73"/>
          <p:cNvSpPr/>
          <p:nvPr/>
        </p:nvSpPr>
        <p:spPr>
          <a:xfrm rot="5400000">
            <a:off x="2664000" y="8946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96" name="Oval 74"/>
          <p:cNvSpPr/>
          <p:nvPr/>
        </p:nvSpPr>
        <p:spPr>
          <a:xfrm flipH="1" rot="16200000">
            <a:off x="9267840" y="9486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97" name="Oval 75"/>
          <p:cNvSpPr/>
          <p:nvPr/>
        </p:nvSpPr>
        <p:spPr>
          <a:xfrm flipH="1" rot="16200000">
            <a:off x="9266400" y="24645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Prestazioni?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Per ottimizzare il risultato abbiamo bisogno di analizzare le prestazioni a questo livello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Ma: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le prestazioni 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non</a:t>
            </a: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 sono valutabili con precisione su uno schema concettuale!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Schema finale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699" name="Rectangle 3"/>
          <p:cNvSpPr/>
          <p:nvPr/>
        </p:nvSpPr>
        <p:spPr>
          <a:xfrm>
            <a:off x="1830240" y="295272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Dipartimento(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Nome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Città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Telefono, Direttore*)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0" name="Rectangle 4"/>
          <p:cNvSpPr/>
          <p:nvPr/>
        </p:nvSpPr>
        <p:spPr>
          <a:xfrm>
            <a:off x="1639800" y="1693800"/>
            <a:ext cx="891504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Impiegato(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Codice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Cognome, 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Dipartimento,Sede, Data*)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1" name="Rectangle 5"/>
          <p:cNvSpPr/>
          <p:nvPr/>
        </p:nvSpPr>
        <p:spPr>
          <a:xfrm>
            <a:off x="1830240" y="504360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Partecipazione(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Impiegato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Progetto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2" name="Rectangle 6"/>
          <p:cNvSpPr/>
          <p:nvPr/>
        </p:nvSpPr>
        <p:spPr>
          <a:xfrm>
            <a:off x="1830240" y="429588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Progetto(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Nome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Budget)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3" name="Rectangle 7"/>
          <p:cNvSpPr/>
          <p:nvPr/>
        </p:nvSpPr>
        <p:spPr>
          <a:xfrm>
            <a:off x="1830240" y="3595680"/>
            <a:ext cx="85341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Sede(</a:t>
            </a:r>
            <a:r>
              <a:rPr b="1" lang="it-IT" sz="2800" spc="-1" strike="noStrike" u="sng">
                <a:solidFill>
                  <a:schemeClr val="dk1"/>
                </a:solidFill>
                <a:uFillTx/>
                <a:latin typeface="Arial"/>
              </a:rPr>
              <a:t>Città</a:t>
            </a:r>
            <a:r>
              <a:rPr b="1" lang="it-IT" sz="2800" spc="-1" strike="noStrike">
                <a:solidFill>
                  <a:schemeClr val="dk1"/>
                </a:solidFill>
                <a:latin typeface="Arial"/>
              </a:rPr>
              <a:t>, Via, CAP)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Attenz</a:t>
            </a: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ione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05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Differenze apparentemente piccole in cardinalità e identificatori possono cambiare di molto il significato …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 spd="med">
    <p:wipe dir="r"/>
  </p:transition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roup 2"/>
          <p:cNvGrpSpPr/>
          <p:nvPr/>
        </p:nvGrpSpPr>
        <p:grpSpPr>
          <a:xfrm>
            <a:off x="4682160" y="333360"/>
            <a:ext cx="3012480" cy="493200"/>
            <a:chOff x="4682160" y="333360"/>
            <a:chExt cx="3012480" cy="493200"/>
          </a:xfrm>
        </p:grpSpPr>
        <p:sp>
          <p:nvSpPr>
            <p:cNvPr id="1707" name="Text Box 3"/>
            <p:cNvSpPr/>
            <p:nvPr/>
          </p:nvSpPr>
          <p:spPr>
            <a:xfrm>
              <a:off x="6885720" y="37152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08" name="Text Box 4"/>
            <p:cNvSpPr/>
            <p:nvPr/>
          </p:nvSpPr>
          <p:spPr>
            <a:xfrm>
              <a:off x="4682160" y="33336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09" name="Group 5"/>
          <p:cNvGrpSpPr/>
          <p:nvPr/>
        </p:nvGrpSpPr>
        <p:grpSpPr>
          <a:xfrm>
            <a:off x="4761720" y="1811520"/>
            <a:ext cx="2753640" cy="464400"/>
            <a:chOff x="4761720" y="1811520"/>
            <a:chExt cx="2753640" cy="464400"/>
          </a:xfrm>
        </p:grpSpPr>
        <p:sp>
          <p:nvSpPr>
            <p:cNvPr id="1710" name="Text Box 6"/>
            <p:cNvSpPr/>
            <p:nvPr/>
          </p:nvSpPr>
          <p:spPr>
            <a:xfrm>
              <a:off x="6656040" y="181152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1" name="Text Box 7"/>
            <p:cNvSpPr/>
            <p:nvPr/>
          </p:nvSpPr>
          <p:spPr>
            <a:xfrm>
              <a:off x="4761720" y="182088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(1,1)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12" name="Text Box 8"/>
          <p:cNvSpPr/>
          <p:nvPr/>
        </p:nvSpPr>
        <p:spPr>
          <a:xfrm>
            <a:off x="6147360" y="296856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(0,1)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13" name="Group 9"/>
          <p:cNvGrpSpPr/>
          <p:nvPr/>
        </p:nvGrpSpPr>
        <p:grpSpPr>
          <a:xfrm>
            <a:off x="7697160" y="2523960"/>
            <a:ext cx="888120" cy="1659960"/>
            <a:chOff x="7697160" y="2523960"/>
            <a:chExt cx="888120" cy="1659960"/>
          </a:xfrm>
        </p:grpSpPr>
        <p:sp>
          <p:nvSpPr>
            <p:cNvPr id="1714" name="Text Box 10"/>
            <p:cNvSpPr/>
            <p:nvPr/>
          </p:nvSpPr>
          <p:spPr>
            <a:xfrm>
              <a:off x="7697160" y="252396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rgbClr val="a50021"/>
                  </a:solidFill>
                  <a:latin typeface="Arial"/>
                </a:rPr>
                <a:t>(1,N)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5" name="Text Box 11"/>
            <p:cNvSpPr/>
            <p:nvPr/>
          </p:nvSpPr>
          <p:spPr>
            <a:xfrm>
              <a:off x="7776360" y="3728880"/>
              <a:ext cx="8089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rgbClr val="a50021"/>
                  </a:solidFill>
                  <a:latin typeface="Arial"/>
                </a:rPr>
                <a:t>(1,1)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16" name="Group 12"/>
          <p:cNvGrpSpPr/>
          <p:nvPr/>
        </p:nvGrpSpPr>
        <p:grpSpPr>
          <a:xfrm>
            <a:off x="3657240" y="2494080"/>
            <a:ext cx="870120" cy="1831320"/>
            <a:chOff x="3657240" y="2494080"/>
            <a:chExt cx="870120" cy="1831320"/>
          </a:xfrm>
        </p:grpSpPr>
        <p:sp>
          <p:nvSpPr>
            <p:cNvPr id="1717" name="Text Box 13"/>
            <p:cNvSpPr/>
            <p:nvPr/>
          </p:nvSpPr>
          <p:spPr>
            <a:xfrm>
              <a:off x="3657240" y="249408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(0,N)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8" name="Text Box 14"/>
            <p:cNvSpPr/>
            <p:nvPr/>
          </p:nvSpPr>
          <p:spPr>
            <a:xfrm>
              <a:off x="3668040" y="3870360"/>
              <a:ext cx="859320" cy="45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2400" spc="-1" strike="noStrike">
                  <a:solidFill>
                    <a:schemeClr val="accent2"/>
                  </a:solidFill>
                  <a:latin typeface="Arial"/>
                </a:rPr>
                <a:t>(1,N)</a:t>
              </a:r>
              <a:endParaRPr b="0" lang="it-IT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19" name="Text Box 15"/>
          <p:cNvSpPr/>
          <p:nvPr/>
        </p:nvSpPr>
        <p:spPr>
          <a:xfrm>
            <a:off x="8257320" y="927000"/>
            <a:ext cx="80892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(1,1)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0" name="Line 16"/>
          <p:cNvSpPr/>
          <p:nvPr/>
        </p:nvSpPr>
        <p:spPr>
          <a:xfrm>
            <a:off x="8762760" y="2170800"/>
            <a:ext cx="15840" cy="2425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1" name="Line 17"/>
          <p:cNvSpPr/>
          <p:nvPr/>
        </p:nvSpPr>
        <p:spPr>
          <a:xfrm>
            <a:off x="3533760" y="2120040"/>
            <a:ext cx="360" cy="2743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2" name="Line 18"/>
          <p:cNvSpPr/>
          <p:nvPr/>
        </p:nvSpPr>
        <p:spPr>
          <a:xfrm flipH="1">
            <a:off x="8029080" y="5258880"/>
            <a:ext cx="432360" cy="37368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3" name="Text Box 19"/>
          <p:cNvSpPr/>
          <p:nvPr/>
        </p:nvSpPr>
        <p:spPr>
          <a:xfrm>
            <a:off x="9482400" y="3950640"/>
            <a:ext cx="972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Città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4" name="Text Box 20"/>
          <p:cNvSpPr/>
          <p:nvPr/>
        </p:nvSpPr>
        <p:spPr>
          <a:xfrm>
            <a:off x="7841520" y="421560"/>
            <a:ext cx="1635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Telefono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5" name="Line 21"/>
          <p:cNvSpPr/>
          <p:nvPr/>
        </p:nvSpPr>
        <p:spPr>
          <a:xfrm flipV="1">
            <a:off x="9264600" y="4021920"/>
            <a:ext cx="215640" cy="4316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6" name="Text Box 22"/>
          <p:cNvSpPr/>
          <p:nvPr/>
        </p:nvSpPr>
        <p:spPr>
          <a:xfrm>
            <a:off x="9524880" y="2383560"/>
            <a:ext cx="1167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7" name="Line 23"/>
          <p:cNvSpPr/>
          <p:nvPr/>
        </p:nvSpPr>
        <p:spPr>
          <a:xfrm flipV="1">
            <a:off x="6172200" y="3085200"/>
            <a:ext cx="360" cy="304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8" name="Oval 24"/>
          <p:cNvSpPr/>
          <p:nvPr/>
        </p:nvSpPr>
        <p:spPr>
          <a:xfrm rot="5400000">
            <a:off x="6072480" y="337428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29" name="Text Box 25"/>
          <p:cNvSpPr/>
          <p:nvPr/>
        </p:nvSpPr>
        <p:spPr>
          <a:xfrm>
            <a:off x="4006440" y="5815800"/>
            <a:ext cx="1167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0" name="Text Box 26"/>
          <p:cNvSpPr/>
          <p:nvPr/>
        </p:nvSpPr>
        <p:spPr>
          <a:xfrm>
            <a:off x="2428560" y="350280"/>
            <a:ext cx="1816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Cognome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1" name="Text Box 27"/>
          <p:cNvSpPr/>
          <p:nvPr/>
        </p:nvSpPr>
        <p:spPr>
          <a:xfrm>
            <a:off x="1949760" y="5815800"/>
            <a:ext cx="1403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Budget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2" name="Text Box 28"/>
          <p:cNvSpPr/>
          <p:nvPr/>
        </p:nvSpPr>
        <p:spPr>
          <a:xfrm>
            <a:off x="5669640" y="3483720"/>
            <a:ext cx="952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Data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3" name="Line 29"/>
          <p:cNvSpPr/>
          <p:nvPr/>
        </p:nvSpPr>
        <p:spPr>
          <a:xfrm>
            <a:off x="4003560" y="5434560"/>
            <a:ext cx="45720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34" name="Line 30"/>
          <p:cNvSpPr/>
          <p:nvPr/>
        </p:nvSpPr>
        <p:spPr>
          <a:xfrm flipH="1">
            <a:off x="2784240" y="5358600"/>
            <a:ext cx="533520" cy="4572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35" name="Line 31"/>
          <p:cNvSpPr/>
          <p:nvPr/>
        </p:nvSpPr>
        <p:spPr>
          <a:xfrm flipH="1" flipV="1">
            <a:off x="2768400" y="1015200"/>
            <a:ext cx="43200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36" name="Line 32"/>
          <p:cNvSpPr/>
          <p:nvPr/>
        </p:nvSpPr>
        <p:spPr>
          <a:xfrm flipH="1" flipV="1">
            <a:off x="8991360" y="2148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37" name="Line 33"/>
          <p:cNvSpPr/>
          <p:nvPr/>
        </p:nvSpPr>
        <p:spPr>
          <a:xfrm flipV="1">
            <a:off x="8915400" y="1069200"/>
            <a:ext cx="431640" cy="5461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738" name="Group 34"/>
          <p:cNvGrpSpPr/>
          <p:nvPr/>
        </p:nvGrpSpPr>
        <p:grpSpPr>
          <a:xfrm>
            <a:off x="4178160" y="2081880"/>
            <a:ext cx="914400" cy="457560"/>
            <a:chOff x="4178160" y="2081880"/>
            <a:chExt cx="914400" cy="457560"/>
          </a:xfrm>
        </p:grpSpPr>
        <p:sp>
          <p:nvSpPr>
            <p:cNvPr id="1739" name="Line 35"/>
            <p:cNvSpPr/>
            <p:nvPr/>
          </p:nvSpPr>
          <p:spPr>
            <a:xfrm>
              <a:off x="4184640" y="208188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40" name="Line 36"/>
            <p:cNvSpPr/>
            <p:nvPr/>
          </p:nvSpPr>
          <p:spPr>
            <a:xfrm>
              <a:off x="4178160" y="253908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741" name="Group 37"/>
          <p:cNvGrpSpPr/>
          <p:nvPr/>
        </p:nvGrpSpPr>
        <p:grpSpPr>
          <a:xfrm>
            <a:off x="4184640" y="1002240"/>
            <a:ext cx="914400" cy="457200"/>
            <a:chOff x="4184640" y="1002240"/>
            <a:chExt cx="914400" cy="457200"/>
          </a:xfrm>
        </p:grpSpPr>
        <p:sp>
          <p:nvSpPr>
            <p:cNvPr id="1742" name="Line 38"/>
            <p:cNvSpPr/>
            <p:nvPr/>
          </p:nvSpPr>
          <p:spPr>
            <a:xfrm flipV="1">
              <a:off x="4190760" y="100224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43" name="Line 39"/>
            <p:cNvSpPr/>
            <p:nvPr/>
          </p:nvSpPr>
          <p:spPr>
            <a:xfrm>
              <a:off x="4184640" y="100224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744" name="Group 40"/>
          <p:cNvGrpSpPr/>
          <p:nvPr/>
        </p:nvGrpSpPr>
        <p:grpSpPr>
          <a:xfrm>
            <a:off x="7257960" y="2075400"/>
            <a:ext cx="914400" cy="457560"/>
            <a:chOff x="7257960" y="2075400"/>
            <a:chExt cx="914400" cy="457560"/>
          </a:xfrm>
        </p:grpSpPr>
        <p:sp>
          <p:nvSpPr>
            <p:cNvPr id="1745" name="Line 41"/>
            <p:cNvSpPr/>
            <p:nvPr/>
          </p:nvSpPr>
          <p:spPr>
            <a:xfrm>
              <a:off x="8165880" y="2075400"/>
              <a:ext cx="360" cy="45720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46" name="Line 42"/>
            <p:cNvSpPr/>
            <p:nvPr/>
          </p:nvSpPr>
          <p:spPr>
            <a:xfrm flipH="1">
              <a:off x="7257960" y="2532600"/>
              <a:ext cx="91440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grpSp>
        <p:nvGrpSpPr>
          <p:cNvPr id="1747" name="Group 43"/>
          <p:cNvGrpSpPr/>
          <p:nvPr/>
        </p:nvGrpSpPr>
        <p:grpSpPr>
          <a:xfrm>
            <a:off x="7257960" y="1002240"/>
            <a:ext cx="920520" cy="463680"/>
            <a:chOff x="7257960" y="1002240"/>
            <a:chExt cx="920520" cy="463680"/>
          </a:xfrm>
        </p:grpSpPr>
        <p:sp>
          <p:nvSpPr>
            <p:cNvPr id="1748" name="Line 44"/>
            <p:cNvSpPr/>
            <p:nvPr/>
          </p:nvSpPr>
          <p:spPr>
            <a:xfrm flipV="1">
              <a:off x="8172360" y="1002240"/>
              <a:ext cx="360" cy="46368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49" name="Line 45"/>
            <p:cNvSpPr/>
            <p:nvPr/>
          </p:nvSpPr>
          <p:spPr>
            <a:xfrm flipH="1">
              <a:off x="7257960" y="1002240"/>
              <a:ext cx="920520" cy="360"/>
            </a:xfrm>
            <a:prstGeom prst="line">
              <a:avLst/>
            </a:prstGeom>
            <a:ln w="28575">
              <a:solidFill>
                <a:srgbClr val="3333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750" name="Text Box 46"/>
          <p:cNvSpPr/>
          <p:nvPr/>
        </p:nvSpPr>
        <p:spPr>
          <a:xfrm>
            <a:off x="6001920" y="5081040"/>
            <a:ext cx="7084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Via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1" name="Text Box 47"/>
          <p:cNvSpPr/>
          <p:nvPr/>
        </p:nvSpPr>
        <p:spPr>
          <a:xfrm>
            <a:off x="5869800" y="6028560"/>
            <a:ext cx="9295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CAP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2" name="Line 48"/>
          <p:cNvSpPr/>
          <p:nvPr/>
        </p:nvSpPr>
        <p:spPr>
          <a:xfrm flipV="1">
            <a:off x="6781680" y="6104520"/>
            <a:ext cx="457200" cy="22860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3" name="Line 49"/>
          <p:cNvSpPr/>
          <p:nvPr/>
        </p:nvSpPr>
        <p:spPr>
          <a:xfrm flipH="1" flipV="1">
            <a:off x="6794280" y="5391720"/>
            <a:ext cx="444600" cy="33192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4" name="Text Box 50"/>
          <p:cNvSpPr/>
          <p:nvPr/>
        </p:nvSpPr>
        <p:spPr>
          <a:xfrm>
            <a:off x="1591920" y="2518560"/>
            <a:ext cx="13651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Codice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5" name="Line 51"/>
          <p:cNvSpPr/>
          <p:nvPr/>
        </p:nvSpPr>
        <p:spPr>
          <a:xfrm flipV="1">
            <a:off x="2819160" y="2094480"/>
            <a:ext cx="304920" cy="381240"/>
          </a:xfrm>
          <a:prstGeom prst="line">
            <a:avLst/>
          </a:prstGeom>
          <a:ln w="2857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6" name="Oval 52"/>
          <p:cNvSpPr/>
          <p:nvPr/>
        </p:nvSpPr>
        <p:spPr>
          <a:xfrm rot="2951400">
            <a:off x="4387680" y="573624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7" name="Oval 53"/>
          <p:cNvSpPr/>
          <p:nvPr/>
        </p:nvSpPr>
        <p:spPr>
          <a:xfrm rot="5400000">
            <a:off x="2665440" y="24105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58" name="Rectangle 54"/>
          <p:cNvSpPr/>
          <p:nvPr/>
        </p:nvSpPr>
        <p:spPr>
          <a:xfrm>
            <a:off x="7601040" y="1429560"/>
            <a:ext cx="1950840" cy="8204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Dipartimento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9" name="AutoShape 55"/>
          <p:cNvSpPr/>
          <p:nvPr/>
        </p:nvSpPr>
        <p:spPr>
          <a:xfrm>
            <a:off x="7524720" y="276624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Composizione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0" name="Rectangle 56"/>
          <p:cNvSpPr/>
          <p:nvPr/>
        </p:nvSpPr>
        <p:spPr>
          <a:xfrm>
            <a:off x="7626240" y="445212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Sede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1" name="AutoShape 57"/>
          <p:cNvSpPr/>
          <p:nvPr/>
        </p:nvSpPr>
        <p:spPr>
          <a:xfrm>
            <a:off x="4881600" y="43092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Direzione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2" name="AutoShape 58"/>
          <p:cNvSpPr/>
          <p:nvPr/>
        </p:nvSpPr>
        <p:spPr>
          <a:xfrm>
            <a:off x="4881600" y="1955160"/>
            <a:ext cx="2514240" cy="114264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Afferenza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3" name="Rectangle 59"/>
          <p:cNvSpPr/>
          <p:nvPr/>
        </p:nvSpPr>
        <p:spPr>
          <a:xfrm>
            <a:off x="2357280" y="135828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Impiegato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4" name="Rectangle 60"/>
          <p:cNvSpPr/>
          <p:nvPr/>
        </p:nvSpPr>
        <p:spPr>
          <a:xfrm>
            <a:off x="2433600" y="4634640"/>
            <a:ext cx="2301480" cy="81864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Progetto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5" name="AutoShape 61"/>
          <p:cNvSpPr/>
          <p:nvPr/>
        </p:nvSpPr>
        <p:spPr>
          <a:xfrm>
            <a:off x="2205000" y="2805840"/>
            <a:ext cx="2666520" cy="1218960"/>
          </a:xfrm>
          <a:prstGeom prst="diamond">
            <a:avLst/>
          </a:prstGeom>
          <a:solidFill>
            <a:schemeClr val="accent1"/>
          </a:solidFill>
          <a:ln w="9525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chemeClr val="accent2"/>
                </a:solidFill>
                <a:latin typeface="Arial"/>
              </a:rPr>
              <a:t>Partecipazione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6" name="Oval 62"/>
          <p:cNvSpPr/>
          <p:nvPr/>
        </p:nvSpPr>
        <p:spPr>
          <a:xfrm rot="2951400">
            <a:off x="2711520" y="573624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67" name="Oval 63"/>
          <p:cNvSpPr/>
          <p:nvPr/>
        </p:nvSpPr>
        <p:spPr>
          <a:xfrm rot="2951400">
            <a:off x="6673680" y="52758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68" name="Oval 64"/>
          <p:cNvSpPr/>
          <p:nvPr/>
        </p:nvSpPr>
        <p:spPr>
          <a:xfrm rot="2951400">
            <a:off x="6708600" y="625356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69" name="Oval 65"/>
          <p:cNvSpPr/>
          <p:nvPr/>
        </p:nvSpPr>
        <p:spPr>
          <a:xfrm rot="2951400">
            <a:off x="4384440" y="5733000"/>
            <a:ext cx="183960" cy="19008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70" name="Oval 66"/>
          <p:cNvSpPr/>
          <p:nvPr/>
        </p:nvSpPr>
        <p:spPr>
          <a:xfrm rot="2951400">
            <a:off x="2656800" y="2406240"/>
            <a:ext cx="188640" cy="19008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71" name="Oval 67"/>
          <p:cNvSpPr/>
          <p:nvPr/>
        </p:nvSpPr>
        <p:spPr>
          <a:xfrm>
            <a:off x="6988320" y="5536440"/>
            <a:ext cx="1525320" cy="67284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chemeClr val="accent2"/>
                </a:solidFill>
                <a:latin typeface="Arial"/>
              </a:rPr>
              <a:t>Indirizzo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2" name="Oval 68"/>
          <p:cNvSpPr/>
          <p:nvPr/>
        </p:nvSpPr>
        <p:spPr>
          <a:xfrm rot="5400000">
            <a:off x="2664000" y="8946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73" name="Oval 69"/>
          <p:cNvSpPr/>
          <p:nvPr/>
        </p:nvSpPr>
        <p:spPr>
          <a:xfrm flipH="1" rot="16200000">
            <a:off x="9267840" y="948600"/>
            <a:ext cx="183960" cy="190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74" name="Oval 70"/>
          <p:cNvSpPr/>
          <p:nvPr/>
        </p:nvSpPr>
        <p:spPr>
          <a:xfrm flipH="1" rot="16200000">
            <a:off x="9266400" y="2464560"/>
            <a:ext cx="183960" cy="190080"/>
          </a:xfrm>
          <a:prstGeom prst="ellipse">
            <a:avLst/>
          </a:prstGeom>
          <a:solidFill>
            <a:srgbClr val="3333cc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eaVert">
            <a:noAutofit/>
          </a:bodyPr>
          <a:p>
            <a:pPr algn="ctr">
              <a:lnSpc>
                <a:spcPct val="100000"/>
              </a:lnSpc>
            </a:pPr>
            <a:endParaRPr b="1" lang="en-GB" sz="2400" spc="-1" strike="noStrike">
              <a:solidFill>
                <a:srgbClr val="3333cc"/>
              </a:solidFill>
              <a:latin typeface="Arial"/>
            </a:endParaRPr>
          </a:p>
        </p:txBody>
      </p:sp>
      <p:grpSp>
        <p:nvGrpSpPr>
          <p:cNvPr id="1775" name="Group 71"/>
          <p:cNvGrpSpPr/>
          <p:nvPr/>
        </p:nvGrpSpPr>
        <p:grpSpPr>
          <a:xfrm>
            <a:off x="8294400" y="4158360"/>
            <a:ext cx="1230480" cy="263520"/>
            <a:chOff x="8294400" y="4158360"/>
            <a:chExt cx="1230480" cy="263520"/>
          </a:xfrm>
        </p:grpSpPr>
        <p:sp>
          <p:nvSpPr>
            <p:cNvPr id="1776" name="Line 72"/>
            <p:cNvSpPr/>
            <p:nvPr/>
          </p:nvSpPr>
          <p:spPr>
            <a:xfrm>
              <a:off x="8458200" y="4286880"/>
              <a:ext cx="1066680" cy="360"/>
            </a:xfrm>
            <a:prstGeom prst="line">
              <a:avLst/>
            </a:prstGeom>
            <a:ln w="38100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77" name="Oval 73"/>
            <p:cNvSpPr/>
            <p:nvPr/>
          </p:nvSpPr>
          <p:spPr>
            <a:xfrm rot="2951400">
              <a:off x="8334360" y="4194720"/>
              <a:ext cx="183960" cy="19008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  <p:sp>
        <p:nvSpPr>
          <p:cNvPr id="1778" name="Oval 74"/>
          <p:cNvSpPr/>
          <p:nvPr/>
        </p:nvSpPr>
        <p:spPr>
          <a:xfrm rot="2951400">
            <a:off x="9412200" y="3873960"/>
            <a:ext cx="183960" cy="190080"/>
          </a:xfrm>
          <a:prstGeom prst="ellipse">
            <a:avLst/>
          </a:prstGeom>
          <a:solidFill>
            <a:srgbClr val="3333cc"/>
          </a:solidFill>
          <a:ln w="9525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1" lang="en-GB" sz="2400" spc="-1" strike="noStrike">
              <a:solidFill>
                <a:schemeClr val="accent1"/>
              </a:solidFill>
              <a:latin typeface="Arial"/>
            </a:endParaRPr>
          </a:p>
        </p:txBody>
      </p:sp>
      <p:grpSp>
        <p:nvGrpSpPr>
          <p:cNvPr id="1779" name="Group 75"/>
          <p:cNvGrpSpPr/>
          <p:nvPr/>
        </p:nvGrpSpPr>
        <p:grpSpPr>
          <a:xfrm>
            <a:off x="8321400" y="2255040"/>
            <a:ext cx="1230480" cy="263520"/>
            <a:chOff x="8321400" y="2255040"/>
            <a:chExt cx="1230480" cy="263520"/>
          </a:xfrm>
        </p:grpSpPr>
        <p:sp>
          <p:nvSpPr>
            <p:cNvPr id="1780" name="Line 76"/>
            <p:cNvSpPr/>
            <p:nvPr/>
          </p:nvSpPr>
          <p:spPr>
            <a:xfrm>
              <a:off x="8484840" y="2383560"/>
              <a:ext cx="1067040" cy="360"/>
            </a:xfrm>
            <a:prstGeom prst="line">
              <a:avLst/>
            </a:prstGeom>
            <a:ln w="38100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781" name="Oval 77"/>
            <p:cNvSpPr/>
            <p:nvPr/>
          </p:nvSpPr>
          <p:spPr>
            <a:xfrm rot="2951400">
              <a:off x="8361360" y="2291400"/>
              <a:ext cx="183960" cy="19008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1" lang="en-GB" sz="2400" spc="-1" strike="noStrike">
                <a:solidFill>
                  <a:schemeClr val="accent1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nodeType="clickEffect" fill="hold">
                      <p:stCondLst>
                        <p:cond delay="0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4" dur="2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20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PlaceHolder 1"/>
          <p:cNvSpPr>
            <a:spLocks noGrp="1"/>
          </p:cNvSpPr>
          <p:nvPr>
            <p:ph type="title"/>
          </p:nvPr>
        </p:nvSpPr>
        <p:spPr>
          <a:xfrm>
            <a:off x="1415880" y="90792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Strumenti di supporto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783" name="PlaceHolder 2"/>
          <p:cNvSpPr>
            <a:spLocks noGrp="1"/>
          </p:cNvSpPr>
          <p:nvPr>
            <p:ph/>
          </p:nvPr>
        </p:nvSpPr>
        <p:spPr>
          <a:xfrm>
            <a:off x="550800" y="1929600"/>
            <a:ext cx="11089800" cy="402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800" spc="-1" strike="noStrike">
                <a:solidFill>
                  <a:schemeClr val="dk1"/>
                </a:solidFill>
                <a:latin typeface="Arial"/>
              </a:rPr>
              <a:t>Esistono sul mercato prodotti CASE che forniscono un supporto a tutte le fasi della progettazione di basi di dati</a:t>
            </a:r>
            <a:endParaRPr b="0" lang="it-IT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ransition>
    <p:wipe dir="r"/>
  </p:transition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" name="Picture 2" descr=""/>
          <p:cNvPicPr/>
          <p:nvPr/>
        </p:nvPicPr>
        <p:blipFill>
          <a:blip r:embed="rId1"/>
          <a:stretch/>
        </p:blipFill>
        <p:spPr>
          <a:xfrm>
            <a:off x="2017080" y="1098720"/>
            <a:ext cx="8157960" cy="4851000"/>
          </a:xfrm>
          <a:prstGeom prst="rect">
            <a:avLst/>
          </a:prstGeom>
          <a:ln w="0">
            <a:noFill/>
          </a:ln>
        </p:spPr>
      </p:pic>
    </p:spTree>
  </p:cSld>
  <p:transition>
    <p:wipe dir="r"/>
  </p:transition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5" name="Picture 2" descr=""/>
          <p:cNvPicPr/>
          <p:nvPr/>
        </p:nvPicPr>
        <p:blipFill>
          <a:blip r:embed="rId1"/>
          <a:stretch/>
        </p:blipFill>
        <p:spPr>
          <a:xfrm>
            <a:off x="2502000" y="728640"/>
            <a:ext cx="7187760" cy="5508360"/>
          </a:xfrm>
          <a:prstGeom prst="rect">
            <a:avLst/>
          </a:prstGeom>
          <a:ln w="0">
            <a:noFill/>
          </a:ln>
        </p:spPr>
      </p:pic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415880" y="590400"/>
            <a:ext cx="9359640" cy="36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it-IT" sz="3200" spc="-1" strike="noStrike">
                <a:solidFill>
                  <a:srgbClr val="d41450"/>
                </a:solidFill>
                <a:latin typeface="Arial"/>
              </a:rPr>
              <a:t>Analisi delle prestazioni su schemi E-R</a:t>
            </a:r>
            <a:endParaRPr b="0" lang="it-IT" sz="3200" spc="-1" strike="noStrike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5760" y="1048680"/>
            <a:ext cx="11089800" cy="234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7280" indent="0">
              <a:lnSpc>
                <a:spcPct val="100000"/>
              </a:lnSpc>
              <a:spcBef>
                <a:spcPts val="561"/>
              </a:spcBef>
              <a:buNone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Consideriamo “</a:t>
            </a: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indicatori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” dei parametri che regolano le prestazioni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spazio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numero di occorrenze previste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561"/>
              </a:spcBef>
              <a:buClr>
                <a:srgbClr val="3333cc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accent2"/>
                </a:solidFill>
                <a:latin typeface="Arial"/>
              </a:rPr>
              <a:t>tempo</a:t>
            </a: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  <a:p>
            <a:pPr lvl="1" marL="860400" indent="-3826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it-IT" sz="2000" spc="-1" strike="noStrike">
                <a:solidFill>
                  <a:schemeClr val="dk1"/>
                </a:solidFill>
                <a:latin typeface="Arial"/>
              </a:rPr>
              <a:t>numero di occorrenze (di entità e relazioni) visitate durante un’operazione</a:t>
            </a:r>
            <a:endParaRPr b="0" lang="it-IT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309240" y="3278160"/>
            <a:ext cx="11445840" cy="2992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Per studiare questi parametri abbiamo bisogno di conoscere, oltre allo schema, le seguenti informazioni: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Volume dei dati: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(---&gt;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</a:rPr>
              <a:t>tavola dei volumi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Numero di occorrenze di ogni entità e relazione dello schema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Dimensioni di ciascun attributo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1800" spc="-1" strike="noStrike">
                <a:solidFill>
                  <a:srgbClr val="000000"/>
                </a:solidFill>
                <a:latin typeface="Arial"/>
              </a:rPr>
              <a:t>Caratteristiche delle operazioni: 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(---&gt; </a:t>
            </a:r>
            <a:r>
              <a:rPr b="1" lang="it-IT" sz="1800" spc="-1" strike="noStrike">
                <a:solidFill>
                  <a:srgbClr val="ff0000"/>
                </a:solidFill>
                <a:latin typeface="Arial"/>
              </a:rPr>
              <a:t>tavola delle operazioni</a:t>
            </a: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Tipo dell’operazione (interattiva o batch)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Frequenza (numero medio di esecuzioni in un certo intervallo di tempo)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Dati coinvolti (entità e/o associazioni)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rcRect l="15417" t="0" r="21756" b="1169"/>
          <a:stretch/>
        </p:blipFill>
        <p:spPr>
          <a:xfrm rot="16192800">
            <a:off x="3614760" y="-1490760"/>
            <a:ext cx="4701240" cy="986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aoloSempliceGrandinoBlu">
  <a:themeElements>
    <a:clrScheme name="paoloSempliceGrandinoBlu 10">
      <a:dk1>
        <a:srgbClr val="000000"/>
      </a:dk1>
      <a:lt1>
        <a:srgbClr val="f8f8f8"/>
      </a:lt1>
      <a:dk2>
        <a:srgbClr val="cc0000"/>
      </a:dk2>
      <a:lt2>
        <a:srgbClr val="f5f39d"/>
      </a:lt2>
      <a:accent1>
        <a:srgbClr val="99ccff"/>
      </a:accent1>
      <a:accent2>
        <a:srgbClr val="3333cc"/>
      </a:accent2>
      <a:accent3>
        <a:srgbClr val="fbfbfb"/>
      </a:accent3>
      <a:accent4>
        <a:srgbClr val="000000"/>
      </a:accent4>
      <a:accent5>
        <a:srgbClr val="cae2ff"/>
      </a:accent5>
      <a:accent6>
        <a:srgbClr val="2d2db9"/>
      </a:accent6>
      <a:hlink>
        <a:srgbClr val="3333cc"/>
      </a:hlink>
      <a:folHlink>
        <a:srgbClr val="3399ff"/>
      </a:folHlink>
    </a:clrScheme>
    <a:fontScheme name="paoloSempliceGrandinoBlu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Data\Microsoft\Modelli\paoloSempliceGrandinoBlu.pot</Template>
  <TotalTime>3330</TotalTime>
  <Application>LibreOffice/7.6.7.2$Linux_X86_64 LibreOffice_project/60$Build-2</Application>
  <AppVersion>15.0000</AppVersion>
  <Words>2174</Words>
  <Paragraphs>793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1999-03-05T21:14:24Z</dcterms:created>
  <dc:creator>Paolo Atzeni e Riccardo Torlone</dc:creator>
  <dc:description/>
  <dc:language>it-IT</dc:language>
  <cp:lastModifiedBy/>
  <cp:lastPrinted>1999-03-22T09:51:04Z</cp:lastPrinted>
  <dcterms:modified xsi:type="dcterms:W3CDTF">2024-11-11T16:08:28Z</dcterms:modified>
  <cp:revision>308</cp:revision>
  <dc:subject/>
  <dc:title>Nessun titolo diapositiva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74</vt:i4>
  </property>
  <property fmtid="{D5CDD505-2E9C-101B-9397-08002B2CF9AE}" pid="3" name="PresentationFormat">
    <vt:lpwstr>Widescreen</vt:lpwstr>
  </property>
  <property fmtid="{D5CDD505-2E9C-101B-9397-08002B2CF9AE}" pid="4" name="Slides">
    <vt:i4>75</vt:i4>
  </property>
</Properties>
</file>