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2.xml.rels" ContentType="application/vnd.openxmlformats-package.relationships+xml"/>
  <Override PartName="/ppt/slideMasters/_rels/slideMaster6.xml.rels" ContentType="application/vnd.openxmlformats-package.relationships+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_rels/presentation.xml.rels" ContentType="application/vnd.openxmlformats-package.relationships+xml"/>
  <Override PartName="/ppt/media/image13.wmf" ContentType="image/x-wmf"/>
  <Override PartName="/ppt/media/image8.jpeg" ContentType="image/jpeg"/>
  <Override PartName="/ppt/media/image11.jpeg" ContentType="image/jpeg"/>
  <Override PartName="/ppt/media/image10.jpeg" ContentType="image/jpeg"/>
  <Override PartName="/ppt/media/image7.jpeg" ContentType="image/jpeg"/>
  <Override PartName="/ppt/media/image9.jpeg" ContentType="image/jpeg"/>
  <Override PartName="/ppt/media/image12.jpeg" ContentType="image/jpeg"/>
  <Override PartName="/ppt/media/image6.jpeg" ContentType="image/jpeg"/>
  <Override PartName="/ppt/media/image4.jpeg" ContentType="image/jpeg"/>
  <Override PartName="/ppt/media/image21.jpeg" ContentType="image/jpeg"/>
  <Override PartName="/ppt/media/image19.wmf" ContentType="image/x-wmf"/>
  <Override PartName="/ppt/media/image2.png" ContentType="image/png"/>
  <Override PartName="/ppt/media/image3.jpeg" ContentType="image/jpeg"/>
  <Override PartName="/ppt/media/image20.jpeg" ContentType="image/jpeg"/>
  <Override PartName="/ppt/media/image18.jpeg" ContentType="image/jpeg"/>
  <Override PartName="/ppt/media/image17.wmf" ContentType="image/x-wmf"/>
  <Override PartName="/ppt/media/image16.jpeg" ContentType="image/jpeg"/>
  <Override PartName="/ppt/media/image15.wmf" ContentType="image/x-wmf"/>
  <Override PartName="/ppt/media/image1.jpeg" ContentType="image/jpeg"/>
  <Override PartName="/ppt/media/image5.wmf" ContentType="image/x-wmf"/>
  <Override PartName="/ppt/media/image14.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doc" ContentType="application/msword"/>
  <Override PartName="/ppt/embeddings/oleObject2.doc" ContentType="application/msword"/>
  <Override PartName="/ppt/embeddings/oleObject1.bin" ContentType="application/vnd.openxmlformats-officedocument.oleObject"/>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60.xml" ContentType="application/vnd.openxmlformats-officedocument.presentationml.slide+xml"/>
  <Override PartName="/ppt/slides/slide18.xml" ContentType="application/vnd.openxmlformats-officedocument.presentationml.slide+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13.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72.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41.xml.rels" ContentType="application/vnd.openxmlformats-package.relationships+xml"/>
  <Override PartName="/ppt/slides/_rels/slide15.xml.rels" ContentType="application/vnd.openxmlformats-package.relationships+xml"/>
  <Override PartName="/ppt/slides/_rels/slide52.xml.rels" ContentType="application/vnd.openxmlformats-package.relationships+xml"/>
  <Override PartName="/ppt/slides/_rels/slide40.xml.rels" ContentType="application/vnd.openxmlformats-package.relationships+xml"/>
  <Override PartName="/ppt/slides/_rels/slide14.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71.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9.xml.rels" ContentType="application/vnd.openxmlformats-package.relationships+xml"/>
  <Override PartName="/ppt/slides/_rels/slide32.xml.rels" ContentType="application/vnd.openxmlformats-package.relationships+xml"/>
  <Override PartName="/ppt/slides/_rels/slide70.xml.rels" ContentType="application/vnd.openxmlformats-package.relationships+xml"/>
  <Override PartName="/ppt/slides/_rels/slide28.xml.rels" ContentType="application/vnd.openxmlformats-package.relationships+xml"/>
  <Override PartName="/ppt/slides/_rels/slide68.xml.rels" ContentType="application/vnd.openxmlformats-package.relationships+xml"/>
  <Override PartName="/ppt/slides/_rels/slide31.xml.rels" ContentType="application/vnd.openxmlformats-package.relationships+xml"/>
  <Override PartName="/ppt/slides/_rels/slide67.xml.rels" ContentType="application/vnd.openxmlformats-package.relationships+xml"/>
  <Override PartName="/ppt/slides/_rels/slide30.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slide71.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2.xml" ContentType="application/vnd.openxmlformats-officedocument.presentationml.slide+xml"/>
  <Override PartName="/ppt/slides/slide70.xml" ContentType="application/vnd.openxmlformats-officedocument.presentationml.slide+xml"/>
  <Override PartName="/ppt/slides/slide28.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67.xml" ContentType="application/vnd.openxmlformats-officedocument.presentationml.slide+xml"/>
  <Override PartName="/ppt/slides/slide30.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Slides/_rels/notesSlide42.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39.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4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57.xml.rels" ContentType="application/vnd.openxmlformats-package.relationships+xml"/>
  <Override PartName="/ppt/notesSlides/_rels/notesSlide20.xml.rels" ContentType="application/vnd.openxmlformats-package.relationships+xml"/>
  <Override PartName="/ppt/notesSlides/_rels/notesSlide61.xml.rels" ContentType="application/vnd.openxmlformats-package.relationships+xml"/>
  <Override PartName="/ppt/notesSlides/_rels/notesSlide18.xml.rels" ContentType="application/vnd.openxmlformats-package.relationships+xml"/>
  <Override PartName="/ppt/notesSlides/_rels/notesSlide60.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55.xml.rels" ContentType="application/vnd.openxmlformats-package.relationships+xml"/>
  <Override PartName="/ppt/notesSlides/_rels/notesSlide43.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54.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49.xml.rels" ContentType="application/vnd.openxmlformats-package.relationships+xml"/>
  <Override PartName="/ppt/notesSlides/_rels/notesSlide53.xml.rels" ContentType="application/vnd.openxmlformats-package.relationships+xml"/>
  <Override PartName="/ppt/notesSlides/_rels/notesSlide15.xml.rels" ContentType="application/vnd.openxmlformats-package.relationships+xml"/>
  <Override PartName="/ppt/notesSlides/_rels/notesSlide52.xml.rels" ContentType="application/vnd.openxmlformats-package.relationships+xml"/>
  <Override PartName="/ppt/notesSlides/_rels/notesSlide50.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51.xml.rels" ContentType="application/vnd.openxmlformats-package.relationships+xml"/>
  <Override PartName="/ppt/notesSlides/_rels/notesSlide72.xml.rels" ContentType="application/vnd.openxmlformats-package.relationships+xml"/>
  <Override PartName="/ppt/notesSlides/_rels/notesSlide71.xml.rels" ContentType="application/vnd.openxmlformats-package.relationships+xml"/>
  <Override PartName="/ppt/notesSlides/_rels/notesSlide29.xml.rels" ContentType="application/vnd.openxmlformats-package.relationships+xml"/>
  <Override PartName="/ppt/notesSlides/_rels/notesSlide69.xml.rels" ContentType="application/vnd.openxmlformats-package.relationships+xml"/>
  <Override PartName="/ppt/notesSlides/_rels/notesSlide32.xml.rels" ContentType="application/vnd.openxmlformats-package.relationships+xml"/>
  <Override PartName="/ppt/notesSlides/_rels/notesSlide70.xml.rels" ContentType="application/vnd.openxmlformats-package.relationships+xml"/>
  <Override PartName="/ppt/notesSlides/_rels/notesSlide9.xml.rels" ContentType="application/vnd.openxmlformats-package.relationships+xml"/>
  <Override PartName="/ppt/notesSlides/_rels/notesSlide28.xml.rels" ContentType="application/vnd.openxmlformats-package.relationships+xml"/>
  <Override PartName="/ppt/notesSlides/_rels/notesSlide68.xml.rels" ContentType="application/vnd.openxmlformats-package.relationships+xml"/>
  <Override PartName="/ppt/notesSlides/_rels/notesSlide31.xml.rels" ContentType="application/vnd.openxmlformats-package.relationships+xml"/>
  <Override PartName="/ppt/notesSlides/_rels/notesSlide67.xml.rels" ContentType="application/vnd.openxmlformats-package.relationships+xml"/>
  <Override PartName="/ppt/notesSlides/_rels/notesSlide30.xml.rels" ContentType="application/vnd.openxmlformats-package.relationships+xml"/>
  <Override PartName="/ppt/notesSlides/_rels/notesSlide66.xml.rels" ContentType="application/vnd.openxmlformats-package.relationships+xml"/>
  <Override PartName="/ppt/notesSlides/_rels/notesSlide65.xml.rels" ContentType="application/vnd.openxmlformats-package.relationships+xml"/>
  <Override PartName="/ppt/notesSlides/_rels/notesSlide6.xml.rels" ContentType="application/vnd.openxmlformats-package.relationships+xml"/>
  <Override PartName="/ppt/notesSlides/_rels/notesSlide25.xml.rels" ContentType="application/vnd.openxmlformats-package.relationships+xml"/>
  <Override PartName="/ppt/notesSlides/_rels/notesSlide62.xml.rels" ContentType="application/vnd.openxmlformats-package.relationships+xml"/>
  <Override PartName="/ppt/notesSlides/_rels/notesSlide64.xml.rels" ContentType="application/vnd.openxmlformats-package.relationships+xml"/>
  <Override PartName="/ppt/notesSlides/_rels/notesSlide8.xml.rels" ContentType="application/vnd.openxmlformats-package.relationships+xml"/>
  <Override PartName="/ppt/notesSlides/_rels/notesSlide27.xml.rels" ContentType="application/vnd.openxmlformats-package.relationships+xml"/>
  <Override PartName="/ppt/notesSlides/_rels/notesSlide63.xml.rels" ContentType="application/vnd.openxmlformats-package.relationships+xml"/>
  <Override PartName="/ppt/notesSlides/_rels/notesSlide7.xml.rels" ContentType="application/vnd.openxmlformats-package.relationships+xml"/>
  <Override PartName="/ppt/notesSlides/_rels/notesSlide26.xml.rels" ContentType="application/vnd.openxmlformats-package.relationships+xml"/>
  <Override PartName="/ppt/notesSlides/_rels/notesSlide21.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48.xml.rels" ContentType="application/vnd.openxmlformats-package.relationships+xml"/>
  <Override PartName="/ppt/notesSlides/_rels/notesSlide56.xml.rels" ContentType="application/vnd.openxmlformats-package.relationships+xml"/>
  <Override PartName="/ppt/notesSlides/_rels/notesSlide10.xml.rels" ContentType="application/vnd.openxmlformats-package.relationships+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20.xml" ContentType="application/vnd.openxmlformats-officedocument.presentationml.notesSlide+xml"/>
  <Override PartName="/ppt/notesSlides/notesSlide57.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5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59.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29.xml" ContentType="application/vnd.openxmlformats-officedocument.presentationml.notesSlide+xml"/>
  <Override PartName="/ppt/notesSlides/notesSlide69.xml" ContentType="application/vnd.openxmlformats-officedocument.presentationml.notesSlide+xml"/>
  <Override PartName="/ppt/notesSlides/notesSlide32.xml" ContentType="application/vnd.openxmlformats-officedocument.presentationml.notesSlide+xml"/>
  <Override PartName="/ppt/notesSlides/notesSlide70.xml" ContentType="application/vnd.openxmlformats-officedocument.presentationml.notesSlide+xml"/>
  <Override PartName="/ppt/notesSlides/notesSlide28.xml" ContentType="application/vnd.openxmlformats-officedocument.presentationml.notesSlide+xml"/>
  <Override PartName="/ppt/notesSlides/notesSlide68.xml" ContentType="application/vnd.openxmlformats-officedocument.presentationml.notesSlide+xml"/>
  <Override PartName="/ppt/notesSlides/notesSlide31.xml" ContentType="application/vnd.openxmlformats-officedocument.presentationml.notesSlide+xml"/>
  <Override PartName="/ppt/notesSlides/notesSlide67.xml" ContentType="application/vnd.openxmlformats-officedocument.presentationml.notesSlide+xml"/>
  <Override PartName="/ppt/notesSlides/notesSlide30.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27.xml" ContentType="application/vnd.openxmlformats-officedocument.presentationml.notesSlide+xml"/>
  <Override PartName="/ppt/notesSlides/notesSlide63.xml" ContentType="application/vnd.openxmlformats-officedocument.presentationml.notesSlide+xml"/>
  <Override PartName="/ppt/notesSlides/notesSlide18.xml" ContentType="application/vnd.openxmlformats-officedocument.presentationml.notesSlide+xml"/>
  <Override PartName="/ppt/notesSlides/notesSlide6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56.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Lst>
  <p:sldSz cx="12192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slide" Target="slides/slide61.xml"/><Relationship Id="rId76" Type="http://schemas.openxmlformats.org/officeDocument/2006/relationships/slide" Target="slides/slide62.xml"/><Relationship Id="rId77" Type="http://schemas.openxmlformats.org/officeDocument/2006/relationships/slide" Target="slides/slide63.xml"/><Relationship Id="rId78" Type="http://schemas.openxmlformats.org/officeDocument/2006/relationships/slide" Target="slides/slide64.xml"/><Relationship Id="rId79" Type="http://schemas.openxmlformats.org/officeDocument/2006/relationships/slide" Target="slides/slide65.xml"/><Relationship Id="rId80" Type="http://schemas.openxmlformats.org/officeDocument/2006/relationships/slide" Target="slides/slide66.xml"/><Relationship Id="rId81" Type="http://schemas.openxmlformats.org/officeDocument/2006/relationships/slide" Target="slides/slide67.xml"/><Relationship Id="rId82" Type="http://schemas.openxmlformats.org/officeDocument/2006/relationships/slide" Target="slides/slide68.xml"/><Relationship Id="rId83" Type="http://schemas.openxmlformats.org/officeDocument/2006/relationships/slide" Target="slides/slide69.xml"/><Relationship Id="rId84" Type="http://schemas.openxmlformats.org/officeDocument/2006/relationships/slide" Target="slides/slide70.xml"/><Relationship Id="rId85" Type="http://schemas.openxmlformats.org/officeDocument/2006/relationships/slide" Target="slides/slide71.xml"/><Relationship Id="rId86" Type="http://schemas.openxmlformats.org/officeDocument/2006/relationships/slide" Target="slides/slide72.xml"/><Relationship Id="rId8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it-IT" sz="4400" spc="-1" strike="noStrike">
                <a:solidFill>
                  <a:srgbClr val="000000"/>
                </a:solidFill>
                <a:latin typeface="Arial"/>
              </a:rPr>
              <a:t>Click to move the slide</a:t>
            </a:r>
            <a:endParaRPr b="0" lang="it-IT" sz="4400" spc="-1" strike="noStrike">
              <a:solidFill>
                <a:srgbClr val="000000"/>
              </a:solidFill>
              <a:latin typeface="Arial"/>
            </a:endParaRPr>
          </a:p>
        </p:txBody>
      </p:sp>
      <p:sp>
        <p:nvSpPr>
          <p:cNvPr id="8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it-IT" sz="2000" spc="-1" strike="noStrike">
                <a:solidFill>
                  <a:srgbClr val="000000"/>
                </a:solidFill>
                <a:latin typeface="Arial"/>
              </a:rPr>
              <a:t>Click to edit the notes format</a:t>
            </a:r>
            <a:endParaRPr b="0" lang="it-IT" sz="2000" spc="-1" strike="noStrike">
              <a:solidFill>
                <a:srgbClr val="000000"/>
              </a:solidFill>
              <a:latin typeface="Arial"/>
            </a:endParaRPr>
          </a:p>
        </p:txBody>
      </p:sp>
      <p:sp>
        <p:nvSpPr>
          <p:cNvPr id="8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&lt;header&gt;</a:t>
            </a:r>
            <a:endParaRPr b="0" lang="it-IT" sz="1400" spc="-1" strike="noStrike">
              <a:solidFill>
                <a:srgbClr val="000000"/>
              </a:solidFill>
              <a:latin typeface="Times New Roman"/>
            </a:endParaRPr>
          </a:p>
        </p:txBody>
      </p:sp>
      <p:sp>
        <p:nvSpPr>
          <p:cNvPr id="82"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&lt;date/time&gt;</a:t>
            </a:r>
            <a:endParaRPr b="0" lang="it-IT" sz="1400" spc="-1" strike="noStrike">
              <a:solidFill>
                <a:srgbClr val="000000"/>
              </a:solidFill>
              <a:latin typeface="Times New Roman"/>
            </a:endParaRPr>
          </a:p>
        </p:txBody>
      </p:sp>
      <p:sp>
        <p:nvSpPr>
          <p:cNvPr id="83"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&lt;footer&gt;</a:t>
            </a:r>
            <a:endParaRPr b="0" lang="it-IT" sz="1400" spc="-1" strike="noStrike">
              <a:solidFill>
                <a:srgbClr val="000000"/>
              </a:solidFill>
              <a:latin typeface="Times New Roman"/>
            </a:endParaRPr>
          </a:p>
        </p:txBody>
      </p:sp>
      <p:sp>
        <p:nvSpPr>
          <p:cNvPr id="84"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DC4CCBB2-3344-459A-8241-516DCB8CFA17}" type="slidenum">
              <a:rPr b="0" lang="it-IT" sz="1400" spc="-1" strike="noStrike">
                <a:solidFill>
                  <a:srgbClr val="000000"/>
                </a:solidFill>
                <a:latin typeface="Times New Roman"/>
              </a:rPr>
              <a:t>&lt;number&gt;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3" name="PlaceHolder 1"/>
          <p:cNvSpPr>
            <a:spLocks noGrp="1"/>
          </p:cNvSpPr>
          <p:nvPr>
            <p:ph type="sldNum" idx="1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FD0E88A-3DB3-4520-8B0D-87D4559CE0E2}"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24" name="PlaceHolder 2"/>
          <p:cNvSpPr>
            <a:spLocks noGrp="1"/>
          </p:cNvSpPr>
          <p:nvPr>
            <p:ph type="sldImg"/>
          </p:nvPr>
        </p:nvSpPr>
        <p:spPr>
          <a:xfrm>
            <a:off x="992160" y="768240"/>
            <a:ext cx="5113080" cy="3835080"/>
          </a:xfrm>
          <a:prstGeom prst="rect">
            <a:avLst/>
          </a:prstGeom>
          <a:ln w="0">
            <a:noFill/>
          </a:ln>
        </p:spPr>
      </p:sp>
      <p:sp>
        <p:nvSpPr>
          <p:cNvPr id="1025"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6" name="PlaceHolder 1"/>
          <p:cNvSpPr>
            <a:spLocks noGrp="1"/>
          </p:cNvSpPr>
          <p:nvPr>
            <p:ph type="sldNum" idx="1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C1AB1B9-6942-413F-ACE8-F3677DA66C4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27" name="PlaceHolder 2"/>
          <p:cNvSpPr>
            <a:spLocks noGrp="1"/>
          </p:cNvSpPr>
          <p:nvPr>
            <p:ph type="sldImg"/>
          </p:nvPr>
        </p:nvSpPr>
        <p:spPr>
          <a:xfrm>
            <a:off x="992160" y="768240"/>
            <a:ext cx="5113080" cy="3835080"/>
          </a:xfrm>
          <a:prstGeom prst="rect">
            <a:avLst/>
          </a:prstGeom>
          <a:ln w="0">
            <a:noFill/>
          </a:ln>
        </p:spPr>
      </p:sp>
      <p:sp>
        <p:nvSpPr>
          <p:cNvPr id="102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9" name="PlaceHolder 1"/>
          <p:cNvSpPr>
            <a:spLocks noGrp="1"/>
          </p:cNvSpPr>
          <p:nvPr>
            <p:ph type="sldNum" idx="1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4C411A5F-2279-48BE-B775-A15819E47664}"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30" name="PlaceHolder 2"/>
          <p:cNvSpPr>
            <a:spLocks noGrp="1"/>
          </p:cNvSpPr>
          <p:nvPr>
            <p:ph type="sldImg"/>
          </p:nvPr>
        </p:nvSpPr>
        <p:spPr>
          <a:xfrm>
            <a:off x="992160" y="768240"/>
            <a:ext cx="5113080" cy="3835080"/>
          </a:xfrm>
          <a:prstGeom prst="rect">
            <a:avLst/>
          </a:prstGeom>
          <a:ln w="0">
            <a:noFill/>
          </a:ln>
        </p:spPr>
      </p:sp>
      <p:sp>
        <p:nvSpPr>
          <p:cNvPr id="103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PlaceHolder 1"/>
          <p:cNvSpPr>
            <a:spLocks noGrp="1"/>
          </p:cNvSpPr>
          <p:nvPr>
            <p:ph type="sldNum" idx="1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77EEAA9-1D00-4A53-B92E-7A816FFAFA92}"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33" name="PlaceHolder 2"/>
          <p:cNvSpPr>
            <a:spLocks noGrp="1"/>
          </p:cNvSpPr>
          <p:nvPr>
            <p:ph type="sldImg"/>
          </p:nvPr>
        </p:nvSpPr>
        <p:spPr>
          <a:xfrm>
            <a:off x="992160" y="768240"/>
            <a:ext cx="5113080" cy="3835080"/>
          </a:xfrm>
          <a:prstGeom prst="rect">
            <a:avLst/>
          </a:prstGeom>
          <a:ln w="0">
            <a:noFill/>
          </a:ln>
        </p:spPr>
      </p:sp>
      <p:sp>
        <p:nvSpPr>
          <p:cNvPr id="103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5" name="PlaceHolder 1"/>
          <p:cNvSpPr>
            <a:spLocks noGrp="1"/>
          </p:cNvSpPr>
          <p:nvPr>
            <p:ph type="sldNum" idx="1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915AB6F4-400F-433D-BD4F-64BA4B4068ED}"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36" name="PlaceHolder 2"/>
          <p:cNvSpPr>
            <a:spLocks noGrp="1"/>
          </p:cNvSpPr>
          <p:nvPr>
            <p:ph type="sldImg"/>
          </p:nvPr>
        </p:nvSpPr>
        <p:spPr>
          <a:xfrm>
            <a:off x="992160" y="768240"/>
            <a:ext cx="5113080" cy="3835080"/>
          </a:xfrm>
          <a:prstGeom prst="rect">
            <a:avLst/>
          </a:prstGeom>
          <a:ln w="0">
            <a:noFill/>
          </a:ln>
        </p:spPr>
      </p:sp>
      <p:sp>
        <p:nvSpPr>
          <p:cNvPr id="103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PlaceHolder 1"/>
          <p:cNvSpPr>
            <a:spLocks noGrp="1"/>
          </p:cNvSpPr>
          <p:nvPr>
            <p:ph type="sldNum" idx="1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9A628F73-0CCD-4F46-A312-7937E8D4CB34}"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39" name="PlaceHolder 2"/>
          <p:cNvSpPr>
            <a:spLocks noGrp="1"/>
          </p:cNvSpPr>
          <p:nvPr>
            <p:ph type="sldImg"/>
          </p:nvPr>
        </p:nvSpPr>
        <p:spPr>
          <a:xfrm>
            <a:off x="992160" y="768240"/>
            <a:ext cx="5113080" cy="3835080"/>
          </a:xfrm>
          <a:prstGeom prst="rect">
            <a:avLst/>
          </a:prstGeom>
          <a:ln w="0">
            <a:noFill/>
          </a:ln>
        </p:spPr>
      </p:sp>
      <p:sp>
        <p:nvSpPr>
          <p:cNvPr id="1040"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1" name="PlaceHolder 1"/>
          <p:cNvSpPr>
            <a:spLocks noGrp="1"/>
          </p:cNvSpPr>
          <p:nvPr>
            <p:ph type="sldNum" idx="1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31CF1F16-478A-4C59-98A7-749C51116E09}"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42" name="PlaceHolder 2"/>
          <p:cNvSpPr>
            <a:spLocks noGrp="1"/>
          </p:cNvSpPr>
          <p:nvPr>
            <p:ph type="sldImg"/>
          </p:nvPr>
        </p:nvSpPr>
        <p:spPr>
          <a:xfrm>
            <a:off x="992160" y="768240"/>
            <a:ext cx="5113080" cy="3835080"/>
          </a:xfrm>
          <a:prstGeom prst="rect">
            <a:avLst/>
          </a:prstGeom>
          <a:ln w="0">
            <a:noFill/>
          </a:ln>
        </p:spPr>
      </p:sp>
      <p:sp>
        <p:nvSpPr>
          <p:cNvPr id="1043"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4" name="PlaceHolder 1"/>
          <p:cNvSpPr>
            <a:spLocks noGrp="1"/>
          </p:cNvSpPr>
          <p:nvPr>
            <p:ph type="sldNum" idx="1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9D348A02-D52C-426D-9F6E-3DE3E536511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45" name="PlaceHolder 2"/>
          <p:cNvSpPr>
            <a:spLocks noGrp="1"/>
          </p:cNvSpPr>
          <p:nvPr>
            <p:ph type="sldImg"/>
          </p:nvPr>
        </p:nvSpPr>
        <p:spPr>
          <a:xfrm>
            <a:off x="992160" y="768240"/>
            <a:ext cx="5113080" cy="3835080"/>
          </a:xfrm>
          <a:prstGeom prst="rect">
            <a:avLst/>
          </a:prstGeom>
          <a:ln w="0">
            <a:noFill/>
          </a:ln>
        </p:spPr>
      </p:sp>
      <p:sp>
        <p:nvSpPr>
          <p:cNvPr id="1046"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7" name="PlaceHolder 1"/>
          <p:cNvSpPr>
            <a:spLocks noGrp="1"/>
          </p:cNvSpPr>
          <p:nvPr>
            <p:ph type="sldNum" idx="2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0675741-8CC1-4C6A-8874-309F37047B24}"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48" name="PlaceHolder 2"/>
          <p:cNvSpPr>
            <a:spLocks noGrp="1"/>
          </p:cNvSpPr>
          <p:nvPr>
            <p:ph type="sldImg"/>
          </p:nvPr>
        </p:nvSpPr>
        <p:spPr>
          <a:xfrm>
            <a:off x="992160" y="768240"/>
            <a:ext cx="5113080" cy="3835080"/>
          </a:xfrm>
          <a:prstGeom prst="rect">
            <a:avLst/>
          </a:prstGeom>
          <a:ln w="0">
            <a:noFill/>
          </a:ln>
        </p:spPr>
      </p:sp>
      <p:sp>
        <p:nvSpPr>
          <p:cNvPr id="1049"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9" name="PlaceHolder 1"/>
          <p:cNvSpPr>
            <a:spLocks noGrp="1"/>
          </p:cNvSpPr>
          <p:nvPr>
            <p:ph type="sldNum" idx="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A66443F5-F32D-45F5-AA7A-1EBB1EB81B82}"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00" name="PlaceHolder 2"/>
          <p:cNvSpPr>
            <a:spLocks noGrp="1"/>
          </p:cNvSpPr>
          <p:nvPr>
            <p:ph type="sldImg"/>
          </p:nvPr>
        </p:nvSpPr>
        <p:spPr>
          <a:xfrm>
            <a:off x="992160" y="768240"/>
            <a:ext cx="5113080" cy="3835080"/>
          </a:xfrm>
          <a:prstGeom prst="rect">
            <a:avLst/>
          </a:prstGeom>
          <a:ln w="0">
            <a:noFill/>
          </a:ln>
        </p:spPr>
      </p:sp>
      <p:sp>
        <p:nvSpPr>
          <p:cNvPr id="100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0" name="PlaceHolder 1"/>
          <p:cNvSpPr>
            <a:spLocks noGrp="1"/>
          </p:cNvSpPr>
          <p:nvPr>
            <p:ph type="sldNum" idx="2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F38683B-0262-4D7F-A692-873FEE208D81}"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51" name="PlaceHolder 2"/>
          <p:cNvSpPr>
            <a:spLocks noGrp="1"/>
          </p:cNvSpPr>
          <p:nvPr>
            <p:ph type="sldImg"/>
          </p:nvPr>
        </p:nvSpPr>
        <p:spPr>
          <a:xfrm>
            <a:off x="992160" y="768240"/>
            <a:ext cx="5113080" cy="3835080"/>
          </a:xfrm>
          <a:prstGeom prst="rect">
            <a:avLst/>
          </a:prstGeom>
          <a:ln w="0">
            <a:noFill/>
          </a:ln>
        </p:spPr>
      </p:sp>
      <p:sp>
        <p:nvSpPr>
          <p:cNvPr id="1052"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3" name="PlaceHolder 1"/>
          <p:cNvSpPr>
            <a:spLocks noGrp="1"/>
          </p:cNvSpPr>
          <p:nvPr>
            <p:ph type="sldNum" idx="2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C53D469-99BD-4173-9EF6-F947C2A60125}"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54" name="PlaceHolder 2"/>
          <p:cNvSpPr>
            <a:spLocks noGrp="1"/>
          </p:cNvSpPr>
          <p:nvPr>
            <p:ph type="sldImg"/>
          </p:nvPr>
        </p:nvSpPr>
        <p:spPr>
          <a:xfrm>
            <a:off x="992160" y="768240"/>
            <a:ext cx="5113080" cy="3835080"/>
          </a:xfrm>
          <a:prstGeom prst="rect">
            <a:avLst/>
          </a:prstGeom>
          <a:ln w="0">
            <a:noFill/>
          </a:ln>
        </p:spPr>
      </p:sp>
      <p:sp>
        <p:nvSpPr>
          <p:cNvPr id="1055"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PlaceHolder 1"/>
          <p:cNvSpPr>
            <a:spLocks noGrp="1"/>
          </p:cNvSpPr>
          <p:nvPr>
            <p:ph type="sldNum" idx="2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A5ADC30-D493-462D-B317-7BA16700DBB5}"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57" name="PlaceHolder 2"/>
          <p:cNvSpPr>
            <a:spLocks noGrp="1"/>
          </p:cNvSpPr>
          <p:nvPr>
            <p:ph type="sldImg"/>
          </p:nvPr>
        </p:nvSpPr>
        <p:spPr>
          <a:xfrm>
            <a:off x="992160" y="768240"/>
            <a:ext cx="5113080" cy="3835080"/>
          </a:xfrm>
          <a:prstGeom prst="rect">
            <a:avLst/>
          </a:prstGeom>
          <a:ln w="0">
            <a:noFill/>
          </a:ln>
        </p:spPr>
      </p:sp>
      <p:sp>
        <p:nvSpPr>
          <p:cNvPr id="105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9" name="PlaceHolder 1"/>
          <p:cNvSpPr>
            <a:spLocks noGrp="1"/>
          </p:cNvSpPr>
          <p:nvPr>
            <p:ph type="sldNum" idx="2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7A2FE394-BD73-4FF0-B5B6-82C02D40401E}"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60" name="PlaceHolder 2"/>
          <p:cNvSpPr>
            <a:spLocks noGrp="1"/>
          </p:cNvSpPr>
          <p:nvPr>
            <p:ph type="sldImg"/>
          </p:nvPr>
        </p:nvSpPr>
        <p:spPr>
          <a:xfrm>
            <a:off x="992160" y="768240"/>
            <a:ext cx="5113080" cy="3835080"/>
          </a:xfrm>
          <a:prstGeom prst="rect">
            <a:avLst/>
          </a:prstGeom>
          <a:ln w="0">
            <a:noFill/>
          </a:ln>
        </p:spPr>
      </p:sp>
      <p:sp>
        <p:nvSpPr>
          <p:cNvPr id="106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sldNum" idx="2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79F3FDE-0586-4FDE-8983-D8A6E231F2A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63" name="PlaceHolder 2"/>
          <p:cNvSpPr>
            <a:spLocks noGrp="1"/>
          </p:cNvSpPr>
          <p:nvPr>
            <p:ph type="sldImg"/>
          </p:nvPr>
        </p:nvSpPr>
        <p:spPr>
          <a:xfrm>
            <a:off x="992160" y="768240"/>
            <a:ext cx="5113080" cy="3835080"/>
          </a:xfrm>
          <a:prstGeom prst="rect">
            <a:avLst/>
          </a:prstGeom>
          <a:ln w="0">
            <a:noFill/>
          </a:ln>
        </p:spPr>
      </p:sp>
      <p:sp>
        <p:nvSpPr>
          <p:cNvPr id="106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5" name="PlaceHolder 1"/>
          <p:cNvSpPr>
            <a:spLocks noGrp="1"/>
          </p:cNvSpPr>
          <p:nvPr>
            <p:ph type="sldNum" idx="2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0350254-3513-43D4-8BB4-ED716F6F2F14}"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66" name="PlaceHolder 2"/>
          <p:cNvSpPr>
            <a:spLocks noGrp="1"/>
          </p:cNvSpPr>
          <p:nvPr>
            <p:ph type="sldImg"/>
          </p:nvPr>
        </p:nvSpPr>
        <p:spPr>
          <a:xfrm>
            <a:off x="992160" y="768240"/>
            <a:ext cx="5113080" cy="3835080"/>
          </a:xfrm>
          <a:prstGeom prst="rect">
            <a:avLst/>
          </a:prstGeom>
          <a:ln w="0">
            <a:noFill/>
          </a:ln>
        </p:spPr>
      </p:sp>
      <p:sp>
        <p:nvSpPr>
          <p:cNvPr id="106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PlaceHolder 1"/>
          <p:cNvSpPr>
            <a:spLocks noGrp="1"/>
          </p:cNvSpPr>
          <p:nvPr>
            <p:ph type="sldImg"/>
          </p:nvPr>
        </p:nvSpPr>
        <p:spPr>
          <a:xfrm>
            <a:off x="139680" y="768240"/>
            <a:ext cx="6818040" cy="3835080"/>
          </a:xfrm>
          <a:prstGeom prst="rect">
            <a:avLst/>
          </a:prstGeom>
          <a:ln w="0">
            <a:noFill/>
          </a:ln>
        </p:spPr>
      </p:sp>
      <p:sp>
        <p:nvSpPr>
          <p:cNvPr id="1069"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70" name="PlaceHolder 3"/>
          <p:cNvSpPr>
            <a:spLocks noGrp="1"/>
          </p:cNvSpPr>
          <p:nvPr>
            <p:ph type="sldNum" idx="2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EDC9F27-B455-4258-8DF7-4414AFE16788}"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1" name="PlaceHolder 1"/>
          <p:cNvSpPr>
            <a:spLocks noGrp="1"/>
          </p:cNvSpPr>
          <p:nvPr>
            <p:ph type="sldImg"/>
          </p:nvPr>
        </p:nvSpPr>
        <p:spPr>
          <a:xfrm>
            <a:off x="139680" y="768240"/>
            <a:ext cx="6818040" cy="3835080"/>
          </a:xfrm>
          <a:prstGeom prst="rect">
            <a:avLst/>
          </a:prstGeom>
          <a:ln w="0">
            <a:noFill/>
          </a:ln>
        </p:spPr>
      </p:sp>
      <p:sp>
        <p:nvSpPr>
          <p:cNvPr id="1072"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73" name="PlaceHolder 3"/>
          <p:cNvSpPr>
            <a:spLocks noGrp="1"/>
          </p:cNvSpPr>
          <p:nvPr>
            <p:ph type="sldNum" idx="2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261B651-EFCE-4A1C-8FD4-C2AF4E9E6D9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PlaceHolder 1"/>
          <p:cNvSpPr>
            <a:spLocks noGrp="1"/>
          </p:cNvSpPr>
          <p:nvPr>
            <p:ph type="sldImg"/>
          </p:nvPr>
        </p:nvSpPr>
        <p:spPr>
          <a:xfrm>
            <a:off x="139680" y="768240"/>
            <a:ext cx="6818040" cy="3835080"/>
          </a:xfrm>
          <a:prstGeom prst="rect">
            <a:avLst/>
          </a:prstGeom>
          <a:ln w="0">
            <a:noFill/>
          </a:ln>
        </p:spPr>
      </p:sp>
      <p:sp>
        <p:nvSpPr>
          <p:cNvPr id="1075"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76" name="PlaceHolder 3"/>
          <p:cNvSpPr>
            <a:spLocks noGrp="1"/>
          </p:cNvSpPr>
          <p:nvPr>
            <p:ph type="sldNum" idx="2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48C97F7F-34D0-4B12-9C74-080287E5137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7" name="PlaceHolder 1"/>
          <p:cNvSpPr>
            <a:spLocks noGrp="1"/>
          </p:cNvSpPr>
          <p:nvPr>
            <p:ph type="sldImg"/>
          </p:nvPr>
        </p:nvSpPr>
        <p:spPr>
          <a:xfrm>
            <a:off x="139680" y="768240"/>
            <a:ext cx="6818040" cy="3835080"/>
          </a:xfrm>
          <a:prstGeom prst="rect">
            <a:avLst/>
          </a:prstGeom>
          <a:ln w="0">
            <a:noFill/>
          </a:ln>
        </p:spPr>
      </p:sp>
      <p:sp>
        <p:nvSpPr>
          <p:cNvPr id="1078"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79" name="PlaceHolder 3"/>
          <p:cNvSpPr>
            <a:spLocks noGrp="1"/>
          </p:cNvSpPr>
          <p:nvPr>
            <p:ph type="sldNum" idx="3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728BB2F0-6054-4C65-A532-7F178CD0B0BA}"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2" name="PlaceHolder 1"/>
          <p:cNvSpPr>
            <a:spLocks noGrp="1"/>
          </p:cNvSpPr>
          <p:nvPr>
            <p:ph type="sldNum" idx="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DC70B91-DA91-4B2A-9E08-435AE20E7322}"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03" name="PlaceHolder 2"/>
          <p:cNvSpPr>
            <a:spLocks noGrp="1"/>
          </p:cNvSpPr>
          <p:nvPr>
            <p:ph type="sldImg"/>
          </p:nvPr>
        </p:nvSpPr>
        <p:spPr>
          <a:xfrm>
            <a:off x="992160" y="768240"/>
            <a:ext cx="5113080" cy="3835080"/>
          </a:xfrm>
          <a:prstGeom prst="rect">
            <a:avLst/>
          </a:prstGeom>
          <a:ln w="0">
            <a:noFill/>
          </a:ln>
        </p:spPr>
      </p:sp>
      <p:sp>
        <p:nvSpPr>
          <p:cNvPr id="100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PlaceHolder 1"/>
          <p:cNvSpPr>
            <a:spLocks noGrp="1"/>
          </p:cNvSpPr>
          <p:nvPr>
            <p:ph type="sldImg"/>
          </p:nvPr>
        </p:nvSpPr>
        <p:spPr>
          <a:xfrm>
            <a:off x="139680" y="768240"/>
            <a:ext cx="6818040" cy="3835080"/>
          </a:xfrm>
          <a:prstGeom prst="rect">
            <a:avLst/>
          </a:prstGeom>
          <a:ln w="0">
            <a:noFill/>
          </a:ln>
        </p:spPr>
      </p:sp>
      <p:sp>
        <p:nvSpPr>
          <p:cNvPr id="1081"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82" name="PlaceHolder 3"/>
          <p:cNvSpPr>
            <a:spLocks noGrp="1"/>
          </p:cNvSpPr>
          <p:nvPr>
            <p:ph type="sldNum" idx="3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6696656-B4C7-45B1-9001-58215A191796}"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3" name="PlaceHolder 1"/>
          <p:cNvSpPr>
            <a:spLocks noGrp="1"/>
          </p:cNvSpPr>
          <p:nvPr>
            <p:ph type="sldImg"/>
          </p:nvPr>
        </p:nvSpPr>
        <p:spPr>
          <a:xfrm>
            <a:off x="139680" y="768240"/>
            <a:ext cx="6818040" cy="3835080"/>
          </a:xfrm>
          <a:prstGeom prst="rect">
            <a:avLst/>
          </a:prstGeom>
          <a:ln w="0">
            <a:noFill/>
          </a:ln>
        </p:spPr>
      </p:sp>
      <p:sp>
        <p:nvSpPr>
          <p:cNvPr id="1084"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85" name="PlaceHolder 3"/>
          <p:cNvSpPr>
            <a:spLocks noGrp="1"/>
          </p:cNvSpPr>
          <p:nvPr>
            <p:ph type="sldNum" idx="3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8BFA1DB-62C4-440B-B77C-787B8B53D85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6" name="PlaceHolder 1"/>
          <p:cNvSpPr>
            <a:spLocks noGrp="1"/>
          </p:cNvSpPr>
          <p:nvPr>
            <p:ph type="sldImg"/>
          </p:nvPr>
        </p:nvSpPr>
        <p:spPr>
          <a:xfrm>
            <a:off x="139680" y="768240"/>
            <a:ext cx="6818040" cy="3835080"/>
          </a:xfrm>
          <a:prstGeom prst="rect">
            <a:avLst/>
          </a:prstGeom>
          <a:ln w="0">
            <a:noFill/>
          </a:ln>
        </p:spPr>
      </p:sp>
      <p:sp>
        <p:nvSpPr>
          <p:cNvPr id="1087"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88" name="PlaceHolder 3"/>
          <p:cNvSpPr>
            <a:spLocks noGrp="1"/>
          </p:cNvSpPr>
          <p:nvPr>
            <p:ph type="sldNum" idx="3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4E4F7BC-F072-418B-992A-5EC0057237B4}"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9" name="PlaceHolder 1"/>
          <p:cNvSpPr>
            <a:spLocks noGrp="1"/>
          </p:cNvSpPr>
          <p:nvPr>
            <p:ph type="sldImg"/>
          </p:nvPr>
        </p:nvSpPr>
        <p:spPr>
          <a:xfrm>
            <a:off x="139680" y="768240"/>
            <a:ext cx="6818040" cy="3835080"/>
          </a:xfrm>
          <a:prstGeom prst="rect">
            <a:avLst/>
          </a:prstGeom>
          <a:ln w="0">
            <a:noFill/>
          </a:ln>
        </p:spPr>
      </p:sp>
      <p:sp>
        <p:nvSpPr>
          <p:cNvPr id="1090"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91" name="PlaceHolder 3"/>
          <p:cNvSpPr>
            <a:spLocks noGrp="1"/>
          </p:cNvSpPr>
          <p:nvPr>
            <p:ph type="sldNum" idx="3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CE5F4EB4-0A45-42D9-9918-76B04CF82E16}"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PlaceHolder 1"/>
          <p:cNvSpPr>
            <a:spLocks noGrp="1"/>
          </p:cNvSpPr>
          <p:nvPr>
            <p:ph type="sldImg"/>
          </p:nvPr>
        </p:nvSpPr>
        <p:spPr>
          <a:xfrm>
            <a:off x="139680" y="768240"/>
            <a:ext cx="6818040" cy="3835080"/>
          </a:xfrm>
          <a:prstGeom prst="rect">
            <a:avLst/>
          </a:prstGeom>
          <a:ln w="0">
            <a:noFill/>
          </a:ln>
        </p:spPr>
      </p:sp>
      <p:sp>
        <p:nvSpPr>
          <p:cNvPr id="1093"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94" name="PlaceHolder 3"/>
          <p:cNvSpPr>
            <a:spLocks noGrp="1"/>
          </p:cNvSpPr>
          <p:nvPr>
            <p:ph type="sldNum" idx="3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D0BDB094-E2EF-4543-A6B2-BD1A31ECC76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5" name="PlaceHolder 1"/>
          <p:cNvSpPr>
            <a:spLocks noGrp="1"/>
          </p:cNvSpPr>
          <p:nvPr>
            <p:ph type="sldImg"/>
          </p:nvPr>
        </p:nvSpPr>
        <p:spPr>
          <a:xfrm>
            <a:off x="139680" y="768240"/>
            <a:ext cx="6818040" cy="3835080"/>
          </a:xfrm>
          <a:prstGeom prst="rect">
            <a:avLst/>
          </a:prstGeom>
          <a:ln w="0">
            <a:noFill/>
          </a:ln>
        </p:spPr>
      </p:sp>
      <p:sp>
        <p:nvSpPr>
          <p:cNvPr id="1096"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097" name="PlaceHolder 3"/>
          <p:cNvSpPr>
            <a:spLocks noGrp="1"/>
          </p:cNvSpPr>
          <p:nvPr>
            <p:ph type="sldNum" idx="3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CCCF8AE-91F6-4313-8D1B-3EF66C22725E}"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8" name="PlaceHolder 1"/>
          <p:cNvSpPr>
            <a:spLocks noGrp="1"/>
          </p:cNvSpPr>
          <p:nvPr>
            <p:ph type="sldImg"/>
          </p:nvPr>
        </p:nvSpPr>
        <p:spPr>
          <a:xfrm>
            <a:off x="139680" y="768240"/>
            <a:ext cx="6818040" cy="3835080"/>
          </a:xfrm>
          <a:prstGeom prst="rect">
            <a:avLst/>
          </a:prstGeom>
          <a:ln w="0">
            <a:noFill/>
          </a:ln>
        </p:spPr>
      </p:sp>
      <p:sp>
        <p:nvSpPr>
          <p:cNvPr id="1099"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00" name="PlaceHolder 3"/>
          <p:cNvSpPr>
            <a:spLocks noGrp="1"/>
          </p:cNvSpPr>
          <p:nvPr>
            <p:ph type="sldNum" idx="3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4E172622-D789-4537-AA6D-2C363D9E666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1" name="PlaceHolder 1"/>
          <p:cNvSpPr>
            <a:spLocks noGrp="1"/>
          </p:cNvSpPr>
          <p:nvPr>
            <p:ph type="sldImg"/>
          </p:nvPr>
        </p:nvSpPr>
        <p:spPr>
          <a:xfrm>
            <a:off x="139680" y="768240"/>
            <a:ext cx="6818040" cy="3835080"/>
          </a:xfrm>
          <a:prstGeom prst="rect">
            <a:avLst/>
          </a:prstGeom>
          <a:ln w="0">
            <a:noFill/>
          </a:ln>
        </p:spPr>
      </p:sp>
      <p:sp>
        <p:nvSpPr>
          <p:cNvPr id="1102"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03" name="PlaceHolder 3"/>
          <p:cNvSpPr>
            <a:spLocks noGrp="1"/>
          </p:cNvSpPr>
          <p:nvPr>
            <p:ph type="sldNum" idx="3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11F56C0-9857-467C-8099-078B153D123A}"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4" name="PlaceHolder 1"/>
          <p:cNvSpPr>
            <a:spLocks noGrp="1"/>
          </p:cNvSpPr>
          <p:nvPr>
            <p:ph type="sldImg"/>
          </p:nvPr>
        </p:nvSpPr>
        <p:spPr>
          <a:xfrm>
            <a:off x="139680" y="768240"/>
            <a:ext cx="6818040" cy="3835080"/>
          </a:xfrm>
          <a:prstGeom prst="rect">
            <a:avLst/>
          </a:prstGeom>
          <a:ln w="0">
            <a:noFill/>
          </a:ln>
        </p:spPr>
      </p:sp>
      <p:sp>
        <p:nvSpPr>
          <p:cNvPr id="1105"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06" name="PlaceHolder 3"/>
          <p:cNvSpPr>
            <a:spLocks noGrp="1"/>
          </p:cNvSpPr>
          <p:nvPr>
            <p:ph type="sldNum" idx="3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A877177D-9A3B-4DA6-8059-90563840C59D}"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7" name="PlaceHolder 1"/>
          <p:cNvSpPr>
            <a:spLocks noGrp="1"/>
          </p:cNvSpPr>
          <p:nvPr>
            <p:ph type="sldImg"/>
          </p:nvPr>
        </p:nvSpPr>
        <p:spPr>
          <a:xfrm>
            <a:off x="139680" y="768240"/>
            <a:ext cx="6818040" cy="3835080"/>
          </a:xfrm>
          <a:prstGeom prst="rect">
            <a:avLst/>
          </a:prstGeom>
          <a:ln w="0">
            <a:noFill/>
          </a:ln>
        </p:spPr>
      </p:sp>
      <p:sp>
        <p:nvSpPr>
          <p:cNvPr id="1108"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09" name="PlaceHolder 3"/>
          <p:cNvSpPr>
            <a:spLocks noGrp="1"/>
          </p:cNvSpPr>
          <p:nvPr>
            <p:ph type="sldNum" idx="4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4464DC4-849B-4133-836F-B5600CC9A81E}"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5" name="PlaceHolder 1"/>
          <p:cNvSpPr>
            <a:spLocks noGrp="1"/>
          </p:cNvSpPr>
          <p:nvPr>
            <p:ph type="sldNum" idx="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C48246B-5AB4-4844-B82F-8E78CAD42C56}"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06" name="PlaceHolder 2"/>
          <p:cNvSpPr>
            <a:spLocks noGrp="1"/>
          </p:cNvSpPr>
          <p:nvPr>
            <p:ph type="sldImg"/>
          </p:nvPr>
        </p:nvSpPr>
        <p:spPr>
          <a:xfrm>
            <a:off x="992160" y="768240"/>
            <a:ext cx="5113080" cy="3835080"/>
          </a:xfrm>
          <a:prstGeom prst="rect">
            <a:avLst/>
          </a:prstGeom>
          <a:ln w="0">
            <a:noFill/>
          </a:ln>
        </p:spPr>
      </p:sp>
      <p:sp>
        <p:nvSpPr>
          <p:cNvPr id="100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PlaceHolder 1"/>
          <p:cNvSpPr>
            <a:spLocks noGrp="1"/>
          </p:cNvSpPr>
          <p:nvPr>
            <p:ph type="sldImg"/>
          </p:nvPr>
        </p:nvSpPr>
        <p:spPr>
          <a:xfrm>
            <a:off x="139680" y="768240"/>
            <a:ext cx="6818040" cy="3835080"/>
          </a:xfrm>
          <a:prstGeom prst="rect">
            <a:avLst/>
          </a:prstGeom>
          <a:ln w="0">
            <a:noFill/>
          </a:ln>
        </p:spPr>
      </p:sp>
      <p:sp>
        <p:nvSpPr>
          <p:cNvPr id="1111"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12" name="PlaceHolder 3"/>
          <p:cNvSpPr>
            <a:spLocks noGrp="1"/>
          </p:cNvSpPr>
          <p:nvPr>
            <p:ph type="sldNum" idx="4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81248516-9075-47F4-AF5C-29EF96993E01}"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3" name="PlaceHolder 1"/>
          <p:cNvSpPr>
            <a:spLocks noGrp="1"/>
          </p:cNvSpPr>
          <p:nvPr>
            <p:ph type="sldImg"/>
          </p:nvPr>
        </p:nvSpPr>
        <p:spPr>
          <a:xfrm>
            <a:off x="139680" y="768240"/>
            <a:ext cx="6818040" cy="3835080"/>
          </a:xfrm>
          <a:prstGeom prst="rect">
            <a:avLst/>
          </a:prstGeom>
          <a:ln w="0">
            <a:noFill/>
          </a:ln>
        </p:spPr>
      </p:sp>
      <p:sp>
        <p:nvSpPr>
          <p:cNvPr id="1114" name="PlaceHolder 2"/>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
        <p:nvSpPr>
          <p:cNvPr id="1115" name="PlaceHolder 3"/>
          <p:cNvSpPr>
            <a:spLocks noGrp="1"/>
          </p:cNvSpPr>
          <p:nvPr>
            <p:ph type="sldNum" idx="4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C53FB1B4-1362-4AA3-A014-6374B1BAE43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6" name="PlaceHolder 1"/>
          <p:cNvSpPr>
            <a:spLocks noGrp="1"/>
          </p:cNvSpPr>
          <p:nvPr>
            <p:ph type="sldNum" idx="4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81AB4175-92BD-4173-94B0-39B8F06BBA10}"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17" name="PlaceHolder 2"/>
          <p:cNvSpPr>
            <a:spLocks noGrp="1"/>
          </p:cNvSpPr>
          <p:nvPr>
            <p:ph type="sldImg"/>
          </p:nvPr>
        </p:nvSpPr>
        <p:spPr>
          <a:xfrm>
            <a:off x="992160" y="768240"/>
            <a:ext cx="5113080" cy="3835080"/>
          </a:xfrm>
          <a:prstGeom prst="rect">
            <a:avLst/>
          </a:prstGeom>
          <a:ln w="0">
            <a:noFill/>
          </a:ln>
        </p:spPr>
      </p:sp>
      <p:sp>
        <p:nvSpPr>
          <p:cNvPr id="111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9" name="PlaceHolder 1"/>
          <p:cNvSpPr>
            <a:spLocks noGrp="1"/>
          </p:cNvSpPr>
          <p:nvPr>
            <p:ph type="sldNum" idx="4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B237A31E-5B73-4B2A-8FAF-92100D74CA5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20" name="PlaceHolder 2"/>
          <p:cNvSpPr>
            <a:spLocks noGrp="1"/>
          </p:cNvSpPr>
          <p:nvPr>
            <p:ph type="sldImg"/>
          </p:nvPr>
        </p:nvSpPr>
        <p:spPr>
          <a:xfrm>
            <a:off x="992160" y="768240"/>
            <a:ext cx="5113080" cy="3835080"/>
          </a:xfrm>
          <a:prstGeom prst="rect">
            <a:avLst/>
          </a:prstGeom>
          <a:ln w="0">
            <a:noFill/>
          </a:ln>
        </p:spPr>
      </p:sp>
      <p:sp>
        <p:nvSpPr>
          <p:cNvPr id="112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2" name="PlaceHolder 1"/>
          <p:cNvSpPr>
            <a:spLocks noGrp="1"/>
          </p:cNvSpPr>
          <p:nvPr>
            <p:ph type="sldNum" idx="4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BED31B72-FA25-41F6-9E76-C9034E0AB94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23" name="PlaceHolder 2"/>
          <p:cNvSpPr>
            <a:spLocks noGrp="1"/>
          </p:cNvSpPr>
          <p:nvPr>
            <p:ph type="sldImg"/>
          </p:nvPr>
        </p:nvSpPr>
        <p:spPr>
          <a:xfrm>
            <a:off x="992160" y="768240"/>
            <a:ext cx="5113080" cy="3835080"/>
          </a:xfrm>
          <a:prstGeom prst="rect">
            <a:avLst/>
          </a:prstGeom>
          <a:ln w="0">
            <a:noFill/>
          </a:ln>
        </p:spPr>
      </p:sp>
      <p:sp>
        <p:nvSpPr>
          <p:cNvPr id="112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5" name="PlaceHolder 1"/>
          <p:cNvSpPr>
            <a:spLocks noGrp="1"/>
          </p:cNvSpPr>
          <p:nvPr>
            <p:ph type="sldNum" idx="4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93E827C-8854-44AA-84A9-5E3421125325}"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26" name="PlaceHolder 2"/>
          <p:cNvSpPr>
            <a:spLocks noGrp="1"/>
          </p:cNvSpPr>
          <p:nvPr>
            <p:ph type="sldImg"/>
          </p:nvPr>
        </p:nvSpPr>
        <p:spPr>
          <a:xfrm>
            <a:off x="992160" y="768240"/>
            <a:ext cx="5113080" cy="3835080"/>
          </a:xfrm>
          <a:prstGeom prst="rect">
            <a:avLst/>
          </a:prstGeom>
          <a:ln w="0">
            <a:noFill/>
          </a:ln>
        </p:spPr>
      </p:sp>
      <p:sp>
        <p:nvSpPr>
          <p:cNvPr id="112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PlaceHolder 1"/>
          <p:cNvSpPr>
            <a:spLocks noGrp="1"/>
          </p:cNvSpPr>
          <p:nvPr>
            <p:ph type="sldNum" idx="4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49B47CF-FAD3-437D-96F6-00C73B648735}"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29" name="PlaceHolder 2"/>
          <p:cNvSpPr>
            <a:spLocks noGrp="1"/>
          </p:cNvSpPr>
          <p:nvPr>
            <p:ph type="sldImg"/>
          </p:nvPr>
        </p:nvSpPr>
        <p:spPr>
          <a:xfrm>
            <a:off x="992160" y="768240"/>
            <a:ext cx="5113080" cy="3835080"/>
          </a:xfrm>
          <a:prstGeom prst="rect">
            <a:avLst/>
          </a:prstGeom>
          <a:ln w="0">
            <a:noFill/>
          </a:ln>
        </p:spPr>
      </p:sp>
      <p:sp>
        <p:nvSpPr>
          <p:cNvPr id="1130"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1" name="PlaceHolder 1"/>
          <p:cNvSpPr>
            <a:spLocks noGrp="1"/>
          </p:cNvSpPr>
          <p:nvPr>
            <p:ph type="sldNum" idx="4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AF7D5A31-029C-47B0-A64C-47299B2D9B6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32" name="PlaceHolder 2"/>
          <p:cNvSpPr>
            <a:spLocks noGrp="1"/>
          </p:cNvSpPr>
          <p:nvPr>
            <p:ph type="sldImg"/>
          </p:nvPr>
        </p:nvSpPr>
        <p:spPr>
          <a:xfrm>
            <a:off x="992160" y="768240"/>
            <a:ext cx="5113080" cy="3835080"/>
          </a:xfrm>
          <a:prstGeom prst="rect">
            <a:avLst/>
          </a:prstGeom>
          <a:ln w="0">
            <a:noFill/>
          </a:ln>
        </p:spPr>
      </p:sp>
      <p:sp>
        <p:nvSpPr>
          <p:cNvPr id="1133"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PlaceHolder 1"/>
          <p:cNvSpPr>
            <a:spLocks noGrp="1"/>
          </p:cNvSpPr>
          <p:nvPr>
            <p:ph type="sldNum" idx="4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DA91DDC-A963-4EB8-B222-D0A2D6B10905}"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35" name="PlaceHolder 2"/>
          <p:cNvSpPr>
            <a:spLocks noGrp="1"/>
          </p:cNvSpPr>
          <p:nvPr>
            <p:ph type="sldImg"/>
          </p:nvPr>
        </p:nvSpPr>
        <p:spPr>
          <a:xfrm>
            <a:off x="992160" y="768240"/>
            <a:ext cx="5113080" cy="3835080"/>
          </a:xfrm>
          <a:prstGeom prst="rect">
            <a:avLst/>
          </a:prstGeom>
          <a:ln w="0">
            <a:noFill/>
          </a:ln>
        </p:spPr>
      </p:sp>
      <p:sp>
        <p:nvSpPr>
          <p:cNvPr id="1136"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7" name="PlaceHolder 1"/>
          <p:cNvSpPr>
            <a:spLocks noGrp="1"/>
          </p:cNvSpPr>
          <p:nvPr>
            <p:ph type="sldNum" idx="5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E6A816C1-8AF6-47D0-B6CB-75BFD61863A0}"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38" name="PlaceHolder 2"/>
          <p:cNvSpPr>
            <a:spLocks noGrp="1"/>
          </p:cNvSpPr>
          <p:nvPr>
            <p:ph type="sldImg"/>
          </p:nvPr>
        </p:nvSpPr>
        <p:spPr>
          <a:xfrm>
            <a:off x="992160" y="768240"/>
            <a:ext cx="5113080" cy="3835080"/>
          </a:xfrm>
          <a:prstGeom prst="rect">
            <a:avLst/>
          </a:prstGeom>
          <a:ln w="0">
            <a:noFill/>
          </a:ln>
        </p:spPr>
      </p:sp>
      <p:sp>
        <p:nvSpPr>
          <p:cNvPr id="1139"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8" name="PlaceHolder 1"/>
          <p:cNvSpPr>
            <a:spLocks noGrp="1"/>
          </p:cNvSpPr>
          <p:nvPr>
            <p:ph type="sldNum" idx="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D91DFA62-D10A-4D42-AB36-DA42FC67767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09" name="PlaceHolder 2"/>
          <p:cNvSpPr>
            <a:spLocks noGrp="1"/>
          </p:cNvSpPr>
          <p:nvPr>
            <p:ph type="sldImg"/>
          </p:nvPr>
        </p:nvSpPr>
        <p:spPr>
          <a:xfrm>
            <a:off x="992160" y="768240"/>
            <a:ext cx="5113080" cy="3835080"/>
          </a:xfrm>
          <a:prstGeom prst="rect">
            <a:avLst/>
          </a:prstGeom>
          <a:ln w="0">
            <a:noFill/>
          </a:ln>
        </p:spPr>
      </p:sp>
      <p:sp>
        <p:nvSpPr>
          <p:cNvPr id="1010"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0" name="PlaceHolder 1"/>
          <p:cNvSpPr>
            <a:spLocks noGrp="1"/>
          </p:cNvSpPr>
          <p:nvPr>
            <p:ph type="sldNum" idx="5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D8587808-1FAF-4646-8239-B793E010B09B}"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41" name="PlaceHolder 2"/>
          <p:cNvSpPr>
            <a:spLocks noGrp="1"/>
          </p:cNvSpPr>
          <p:nvPr>
            <p:ph type="sldImg"/>
          </p:nvPr>
        </p:nvSpPr>
        <p:spPr>
          <a:xfrm>
            <a:off x="992160" y="768240"/>
            <a:ext cx="5113080" cy="3835080"/>
          </a:xfrm>
          <a:prstGeom prst="rect">
            <a:avLst/>
          </a:prstGeom>
          <a:ln w="0">
            <a:noFill/>
          </a:ln>
        </p:spPr>
      </p:sp>
      <p:sp>
        <p:nvSpPr>
          <p:cNvPr id="1142"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3" name="PlaceHolder 1"/>
          <p:cNvSpPr>
            <a:spLocks noGrp="1"/>
          </p:cNvSpPr>
          <p:nvPr>
            <p:ph type="sldNum" idx="5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EF36304D-E8D6-4D6D-B1D6-CAE6A1EE3568}"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44" name="PlaceHolder 2"/>
          <p:cNvSpPr>
            <a:spLocks noGrp="1"/>
          </p:cNvSpPr>
          <p:nvPr>
            <p:ph type="sldImg"/>
          </p:nvPr>
        </p:nvSpPr>
        <p:spPr>
          <a:xfrm>
            <a:off x="992160" y="768240"/>
            <a:ext cx="5113080" cy="3835080"/>
          </a:xfrm>
          <a:prstGeom prst="rect">
            <a:avLst/>
          </a:prstGeom>
          <a:ln w="0">
            <a:noFill/>
          </a:ln>
        </p:spPr>
      </p:sp>
      <p:sp>
        <p:nvSpPr>
          <p:cNvPr id="1145"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6" name="PlaceHolder 1"/>
          <p:cNvSpPr>
            <a:spLocks noGrp="1"/>
          </p:cNvSpPr>
          <p:nvPr>
            <p:ph type="sldNum" idx="5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937DC503-CB9A-4BD1-862D-EE0565FE60D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47" name="PlaceHolder 2"/>
          <p:cNvSpPr>
            <a:spLocks noGrp="1"/>
          </p:cNvSpPr>
          <p:nvPr>
            <p:ph type="sldImg"/>
          </p:nvPr>
        </p:nvSpPr>
        <p:spPr>
          <a:xfrm>
            <a:off x="992160" y="768240"/>
            <a:ext cx="5113080" cy="3835080"/>
          </a:xfrm>
          <a:prstGeom prst="rect">
            <a:avLst/>
          </a:prstGeom>
          <a:ln w="0">
            <a:noFill/>
          </a:ln>
        </p:spPr>
      </p:sp>
      <p:sp>
        <p:nvSpPr>
          <p:cNvPr id="114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9" name="PlaceHolder 1"/>
          <p:cNvSpPr>
            <a:spLocks noGrp="1"/>
          </p:cNvSpPr>
          <p:nvPr>
            <p:ph type="sldNum" idx="5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899722D-9DD6-403F-987A-76DD5524A52E}"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50" name="PlaceHolder 2"/>
          <p:cNvSpPr>
            <a:spLocks noGrp="1"/>
          </p:cNvSpPr>
          <p:nvPr>
            <p:ph type="sldImg"/>
          </p:nvPr>
        </p:nvSpPr>
        <p:spPr>
          <a:xfrm>
            <a:off x="992160" y="768240"/>
            <a:ext cx="5113080" cy="3835080"/>
          </a:xfrm>
          <a:prstGeom prst="rect">
            <a:avLst/>
          </a:prstGeom>
          <a:ln w="0">
            <a:noFill/>
          </a:ln>
        </p:spPr>
      </p:sp>
      <p:sp>
        <p:nvSpPr>
          <p:cNvPr id="115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2" name="PlaceHolder 1"/>
          <p:cNvSpPr>
            <a:spLocks noGrp="1"/>
          </p:cNvSpPr>
          <p:nvPr>
            <p:ph type="sldNum" idx="5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8903808A-CA75-4049-B957-D02A0C8DE4B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53" name="PlaceHolder 2"/>
          <p:cNvSpPr>
            <a:spLocks noGrp="1"/>
          </p:cNvSpPr>
          <p:nvPr>
            <p:ph type="sldImg"/>
          </p:nvPr>
        </p:nvSpPr>
        <p:spPr>
          <a:xfrm>
            <a:off x="992160" y="768240"/>
            <a:ext cx="5113080" cy="3835080"/>
          </a:xfrm>
          <a:prstGeom prst="rect">
            <a:avLst/>
          </a:prstGeom>
          <a:ln w="0">
            <a:noFill/>
          </a:ln>
        </p:spPr>
      </p:sp>
      <p:sp>
        <p:nvSpPr>
          <p:cNvPr id="115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5" name="PlaceHolder 1"/>
          <p:cNvSpPr>
            <a:spLocks noGrp="1"/>
          </p:cNvSpPr>
          <p:nvPr>
            <p:ph type="sldNum" idx="5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18E3DCA-CD8F-40E1-B9F2-35BE9909522E}"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56" name="PlaceHolder 2"/>
          <p:cNvSpPr>
            <a:spLocks noGrp="1"/>
          </p:cNvSpPr>
          <p:nvPr>
            <p:ph type="sldImg"/>
          </p:nvPr>
        </p:nvSpPr>
        <p:spPr>
          <a:xfrm>
            <a:off x="992160" y="768240"/>
            <a:ext cx="5113080" cy="3835080"/>
          </a:xfrm>
          <a:prstGeom prst="rect">
            <a:avLst/>
          </a:prstGeom>
          <a:ln w="0">
            <a:noFill/>
          </a:ln>
        </p:spPr>
      </p:sp>
      <p:sp>
        <p:nvSpPr>
          <p:cNvPr id="115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8" name="PlaceHolder 1"/>
          <p:cNvSpPr>
            <a:spLocks noGrp="1"/>
          </p:cNvSpPr>
          <p:nvPr>
            <p:ph type="sldNum" idx="5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1C16042-E263-462F-B53E-937D10828B5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59" name="PlaceHolder 2"/>
          <p:cNvSpPr>
            <a:spLocks noGrp="1"/>
          </p:cNvSpPr>
          <p:nvPr>
            <p:ph type="sldImg"/>
          </p:nvPr>
        </p:nvSpPr>
        <p:spPr>
          <a:xfrm>
            <a:off x="992160" y="768240"/>
            <a:ext cx="5113080" cy="3835080"/>
          </a:xfrm>
          <a:prstGeom prst="rect">
            <a:avLst/>
          </a:prstGeom>
          <a:ln w="0">
            <a:noFill/>
          </a:ln>
        </p:spPr>
      </p:sp>
      <p:sp>
        <p:nvSpPr>
          <p:cNvPr id="1160"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1" name="PlaceHolder 1"/>
          <p:cNvSpPr>
            <a:spLocks noGrp="1"/>
          </p:cNvSpPr>
          <p:nvPr>
            <p:ph type="sldNum" idx="5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149B7F0-483B-4773-ACDD-DC2A730E827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62" name="PlaceHolder 2"/>
          <p:cNvSpPr>
            <a:spLocks noGrp="1"/>
          </p:cNvSpPr>
          <p:nvPr>
            <p:ph type="sldImg"/>
          </p:nvPr>
        </p:nvSpPr>
        <p:spPr>
          <a:xfrm>
            <a:off x="992160" y="768240"/>
            <a:ext cx="5113080" cy="3835080"/>
          </a:xfrm>
          <a:prstGeom prst="rect">
            <a:avLst/>
          </a:prstGeom>
          <a:ln w="0">
            <a:noFill/>
          </a:ln>
        </p:spPr>
      </p:sp>
      <p:sp>
        <p:nvSpPr>
          <p:cNvPr id="1163"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4" name="PlaceHolder 1"/>
          <p:cNvSpPr>
            <a:spLocks noGrp="1"/>
          </p:cNvSpPr>
          <p:nvPr>
            <p:ph type="sldNum" idx="5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B215C98-C87D-4D90-9BCF-9340D5422A2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65" name="PlaceHolder 2"/>
          <p:cNvSpPr>
            <a:spLocks noGrp="1"/>
          </p:cNvSpPr>
          <p:nvPr>
            <p:ph type="sldImg"/>
          </p:nvPr>
        </p:nvSpPr>
        <p:spPr>
          <a:xfrm>
            <a:off x="992160" y="768240"/>
            <a:ext cx="5113080" cy="3835080"/>
          </a:xfrm>
          <a:prstGeom prst="rect">
            <a:avLst/>
          </a:prstGeom>
          <a:ln w="0">
            <a:noFill/>
          </a:ln>
        </p:spPr>
      </p:sp>
      <p:sp>
        <p:nvSpPr>
          <p:cNvPr id="1166"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7" name="PlaceHolder 1"/>
          <p:cNvSpPr>
            <a:spLocks noGrp="1"/>
          </p:cNvSpPr>
          <p:nvPr>
            <p:ph type="sldNum" idx="6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BEE7F37-F607-4A75-9B72-51D2285EE3DB}"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68" name="PlaceHolder 2"/>
          <p:cNvSpPr>
            <a:spLocks noGrp="1"/>
          </p:cNvSpPr>
          <p:nvPr>
            <p:ph type="sldImg"/>
          </p:nvPr>
        </p:nvSpPr>
        <p:spPr>
          <a:xfrm>
            <a:off x="992160" y="768240"/>
            <a:ext cx="5113080" cy="3835080"/>
          </a:xfrm>
          <a:prstGeom prst="rect">
            <a:avLst/>
          </a:prstGeom>
          <a:ln w="0">
            <a:noFill/>
          </a:ln>
        </p:spPr>
      </p:sp>
      <p:sp>
        <p:nvSpPr>
          <p:cNvPr id="1169"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1" name="PlaceHolder 1"/>
          <p:cNvSpPr>
            <a:spLocks noGrp="1"/>
          </p:cNvSpPr>
          <p:nvPr>
            <p:ph type="sldNum" idx="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53157AD-DFE9-4E5E-87B8-58E05B66BCC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12" name="PlaceHolder 2"/>
          <p:cNvSpPr>
            <a:spLocks noGrp="1"/>
          </p:cNvSpPr>
          <p:nvPr>
            <p:ph type="sldImg"/>
          </p:nvPr>
        </p:nvSpPr>
        <p:spPr>
          <a:xfrm>
            <a:off x="992160" y="768240"/>
            <a:ext cx="5113080" cy="3835080"/>
          </a:xfrm>
          <a:prstGeom prst="rect">
            <a:avLst/>
          </a:prstGeom>
          <a:ln w="0">
            <a:noFill/>
          </a:ln>
        </p:spPr>
      </p:sp>
      <p:sp>
        <p:nvSpPr>
          <p:cNvPr id="1013"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0" name="PlaceHolder 1"/>
          <p:cNvSpPr>
            <a:spLocks noGrp="1"/>
          </p:cNvSpPr>
          <p:nvPr>
            <p:ph type="sldNum" idx="6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0786B962-9324-4F27-8416-DB418747AEC0}"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71" name="PlaceHolder 2"/>
          <p:cNvSpPr>
            <a:spLocks noGrp="1"/>
          </p:cNvSpPr>
          <p:nvPr>
            <p:ph type="sldImg"/>
          </p:nvPr>
        </p:nvSpPr>
        <p:spPr>
          <a:xfrm>
            <a:off x="992160" y="768240"/>
            <a:ext cx="5113080" cy="3835080"/>
          </a:xfrm>
          <a:prstGeom prst="rect">
            <a:avLst/>
          </a:prstGeom>
          <a:ln w="0">
            <a:noFill/>
          </a:ln>
        </p:spPr>
      </p:sp>
      <p:sp>
        <p:nvSpPr>
          <p:cNvPr id="1172"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3" name="PlaceHolder 1"/>
          <p:cNvSpPr>
            <a:spLocks noGrp="1"/>
          </p:cNvSpPr>
          <p:nvPr>
            <p:ph type="sldNum" idx="6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9DEA430-B83E-484F-AE2F-CE4F8B929CA3}"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74" name="PlaceHolder 2"/>
          <p:cNvSpPr>
            <a:spLocks noGrp="1"/>
          </p:cNvSpPr>
          <p:nvPr>
            <p:ph type="sldImg"/>
          </p:nvPr>
        </p:nvSpPr>
        <p:spPr>
          <a:xfrm>
            <a:off x="992160" y="768240"/>
            <a:ext cx="5113080" cy="3835080"/>
          </a:xfrm>
          <a:prstGeom prst="rect">
            <a:avLst/>
          </a:prstGeom>
          <a:ln w="0">
            <a:noFill/>
          </a:ln>
        </p:spPr>
      </p:sp>
      <p:sp>
        <p:nvSpPr>
          <p:cNvPr id="1175"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6" name="PlaceHolder 1"/>
          <p:cNvSpPr>
            <a:spLocks noGrp="1"/>
          </p:cNvSpPr>
          <p:nvPr>
            <p:ph type="sldNum" idx="6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C014FBE-D42C-46F4-9BFE-3EC891A8B90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77" name="PlaceHolder 2"/>
          <p:cNvSpPr>
            <a:spLocks noGrp="1"/>
          </p:cNvSpPr>
          <p:nvPr>
            <p:ph type="sldImg"/>
          </p:nvPr>
        </p:nvSpPr>
        <p:spPr>
          <a:xfrm>
            <a:off x="992160" y="768240"/>
            <a:ext cx="5113080" cy="3835080"/>
          </a:xfrm>
          <a:prstGeom prst="rect">
            <a:avLst/>
          </a:prstGeom>
          <a:ln w="0">
            <a:noFill/>
          </a:ln>
        </p:spPr>
      </p:sp>
      <p:sp>
        <p:nvSpPr>
          <p:cNvPr id="117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9" name="PlaceHolder 1"/>
          <p:cNvSpPr>
            <a:spLocks noGrp="1"/>
          </p:cNvSpPr>
          <p:nvPr>
            <p:ph type="sldNum" idx="64"/>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8FA8DB5-3A79-4E79-A1A4-F4D05A18A046}"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80" name="PlaceHolder 2"/>
          <p:cNvSpPr>
            <a:spLocks noGrp="1"/>
          </p:cNvSpPr>
          <p:nvPr>
            <p:ph type="sldImg"/>
          </p:nvPr>
        </p:nvSpPr>
        <p:spPr>
          <a:xfrm>
            <a:off x="992160" y="768240"/>
            <a:ext cx="5113080" cy="3835080"/>
          </a:xfrm>
          <a:prstGeom prst="rect">
            <a:avLst/>
          </a:prstGeom>
          <a:ln w="0">
            <a:noFill/>
          </a:ln>
        </p:spPr>
      </p:sp>
      <p:sp>
        <p:nvSpPr>
          <p:cNvPr id="1181"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2" name="PlaceHolder 1"/>
          <p:cNvSpPr>
            <a:spLocks noGrp="1"/>
          </p:cNvSpPr>
          <p:nvPr>
            <p:ph type="sldNum" idx="65"/>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4F670D29-41A8-455B-ABC1-59CFBDA75EF8}"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83" name="PlaceHolder 2"/>
          <p:cNvSpPr>
            <a:spLocks noGrp="1"/>
          </p:cNvSpPr>
          <p:nvPr>
            <p:ph type="sldImg"/>
          </p:nvPr>
        </p:nvSpPr>
        <p:spPr>
          <a:xfrm>
            <a:off x="992160" y="768240"/>
            <a:ext cx="5113080" cy="3835080"/>
          </a:xfrm>
          <a:prstGeom prst="rect">
            <a:avLst/>
          </a:prstGeom>
          <a:ln w="0">
            <a:noFill/>
          </a:ln>
        </p:spPr>
      </p:sp>
      <p:sp>
        <p:nvSpPr>
          <p:cNvPr id="1184"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5" name="PlaceHolder 1"/>
          <p:cNvSpPr>
            <a:spLocks noGrp="1"/>
          </p:cNvSpPr>
          <p:nvPr>
            <p:ph type="sldNum" idx="66"/>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A40101C1-08E3-4367-B060-40441323AD2F}"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86" name="PlaceHolder 2"/>
          <p:cNvSpPr>
            <a:spLocks noGrp="1"/>
          </p:cNvSpPr>
          <p:nvPr>
            <p:ph type="sldImg"/>
          </p:nvPr>
        </p:nvSpPr>
        <p:spPr>
          <a:xfrm>
            <a:off x="992160" y="768240"/>
            <a:ext cx="5113080" cy="3835080"/>
          </a:xfrm>
          <a:prstGeom prst="rect">
            <a:avLst/>
          </a:prstGeom>
          <a:ln w="0">
            <a:noFill/>
          </a:ln>
        </p:spPr>
      </p:sp>
      <p:sp>
        <p:nvSpPr>
          <p:cNvPr id="1187"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8" name="PlaceHolder 1"/>
          <p:cNvSpPr>
            <a:spLocks noGrp="1"/>
          </p:cNvSpPr>
          <p:nvPr>
            <p:ph type="sldNum" idx="67"/>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9B37D576-1D8B-4F7F-A6BB-69578644384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89" name="PlaceHolder 2"/>
          <p:cNvSpPr>
            <a:spLocks noGrp="1"/>
          </p:cNvSpPr>
          <p:nvPr>
            <p:ph type="sldImg"/>
          </p:nvPr>
        </p:nvSpPr>
        <p:spPr>
          <a:xfrm>
            <a:off x="992160" y="768240"/>
            <a:ext cx="5113080" cy="3835080"/>
          </a:xfrm>
          <a:prstGeom prst="rect">
            <a:avLst/>
          </a:prstGeom>
          <a:ln w="0">
            <a:noFill/>
          </a:ln>
        </p:spPr>
      </p:sp>
      <p:sp>
        <p:nvSpPr>
          <p:cNvPr id="1190"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PlaceHolder 1"/>
          <p:cNvSpPr>
            <a:spLocks noGrp="1"/>
          </p:cNvSpPr>
          <p:nvPr>
            <p:ph type="sldNum" idx="68"/>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ECF67325-BB34-4488-BE89-3D6D8D1788DC}"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92" name="PlaceHolder 2"/>
          <p:cNvSpPr>
            <a:spLocks noGrp="1"/>
          </p:cNvSpPr>
          <p:nvPr>
            <p:ph type="sldImg"/>
          </p:nvPr>
        </p:nvSpPr>
        <p:spPr>
          <a:xfrm>
            <a:off x="992160" y="768240"/>
            <a:ext cx="5113080" cy="3835080"/>
          </a:xfrm>
          <a:prstGeom prst="rect">
            <a:avLst/>
          </a:prstGeom>
          <a:ln w="0">
            <a:noFill/>
          </a:ln>
        </p:spPr>
      </p:sp>
      <p:sp>
        <p:nvSpPr>
          <p:cNvPr id="1193"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4" name="PlaceHolder 1"/>
          <p:cNvSpPr>
            <a:spLocks noGrp="1"/>
          </p:cNvSpPr>
          <p:nvPr>
            <p:ph type="sldNum" idx="6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57B887AD-A754-4BC5-B9E2-92029E8AB6A0}"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95" name="PlaceHolder 2"/>
          <p:cNvSpPr>
            <a:spLocks noGrp="1"/>
          </p:cNvSpPr>
          <p:nvPr>
            <p:ph type="sldImg"/>
          </p:nvPr>
        </p:nvSpPr>
        <p:spPr>
          <a:xfrm>
            <a:off x="992160" y="768240"/>
            <a:ext cx="5113080" cy="3835080"/>
          </a:xfrm>
          <a:prstGeom prst="rect">
            <a:avLst/>
          </a:prstGeom>
          <a:ln w="0">
            <a:noFill/>
          </a:ln>
        </p:spPr>
      </p:sp>
      <p:sp>
        <p:nvSpPr>
          <p:cNvPr id="1196"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7" name="PlaceHolder 1"/>
          <p:cNvSpPr>
            <a:spLocks noGrp="1"/>
          </p:cNvSpPr>
          <p:nvPr>
            <p:ph type="sldNum" idx="7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D9FC5B2-2720-405B-8043-64867D40134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198" name="PlaceHolder 2"/>
          <p:cNvSpPr>
            <a:spLocks noGrp="1"/>
          </p:cNvSpPr>
          <p:nvPr>
            <p:ph type="sldImg"/>
          </p:nvPr>
        </p:nvSpPr>
        <p:spPr>
          <a:xfrm>
            <a:off x="992160" y="768240"/>
            <a:ext cx="5113080" cy="3835080"/>
          </a:xfrm>
          <a:prstGeom prst="rect">
            <a:avLst/>
          </a:prstGeom>
          <a:ln w="0">
            <a:noFill/>
          </a:ln>
        </p:spPr>
      </p:sp>
      <p:sp>
        <p:nvSpPr>
          <p:cNvPr id="1199"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4" name="PlaceHolder 1"/>
          <p:cNvSpPr>
            <a:spLocks noGrp="1"/>
          </p:cNvSpPr>
          <p:nvPr>
            <p:ph type="sldNum" idx="9"/>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7026DF2-72B4-437B-83B5-6FDA8CB027DB}"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15" name="PlaceHolder 2"/>
          <p:cNvSpPr>
            <a:spLocks noGrp="1"/>
          </p:cNvSpPr>
          <p:nvPr>
            <p:ph type="sldImg"/>
          </p:nvPr>
        </p:nvSpPr>
        <p:spPr>
          <a:xfrm>
            <a:off x="992160" y="768240"/>
            <a:ext cx="5113080" cy="3835080"/>
          </a:xfrm>
          <a:prstGeom prst="rect">
            <a:avLst/>
          </a:prstGeom>
          <a:ln w="0">
            <a:noFill/>
          </a:ln>
        </p:spPr>
      </p:sp>
      <p:sp>
        <p:nvSpPr>
          <p:cNvPr id="1016"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0" name="PlaceHolder 1"/>
          <p:cNvSpPr>
            <a:spLocks noGrp="1"/>
          </p:cNvSpPr>
          <p:nvPr>
            <p:ph type="sldNum" idx="7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493C9DC1-C20F-4565-BCE8-769D9C428318}"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201" name="PlaceHolder 2"/>
          <p:cNvSpPr>
            <a:spLocks noGrp="1"/>
          </p:cNvSpPr>
          <p:nvPr>
            <p:ph type="sldImg"/>
          </p:nvPr>
        </p:nvSpPr>
        <p:spPr>
          <a:xfrm>
            <a:off x="992160" y="768240"/>
            <a:ext cx="5113080" cy="3835080"/>
          </a:xfrm>
          <a:prstGeom prst="rect">
            <a:avLst/>
          </a:prstGeom>
          <a:ln w="0">
            <a:noFill/>
          </a:ln>
        </p:spPr>
      </p:sp>
      <p:sp>
        <p:nvSpPr>
          <p:cNvPr id="1202"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3" name="PlaceHolder 1"/>
          <p:cNvSpPr>
            <a:spLocks noGrp="1"/>
          </p:cNvSpPr>
          <p:nvPr>
            <p:ph type="sldNum" idx="72"/>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1A55C746-FA8F-4DE4-B020-CCEEF0576552}"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204" name="PlaceHolder 2"/>
          <p:cNvSpPr>
            <a:spLocks noGrp="1"/>
          </p:cNvSpPr>
          <p:nvPr>
            <p:ph type="sldImg"/>
          </p:nvPr>
        </p:nvSpPr>
        <p:spPr>
          <a:xfrm>
            <a:off x="992160" y="768240"/>
            <a:ext cx="5113080" cy="3835080"/>
          </a:xfrm>
          <a:prstGeom prst="rect">
            <a:avLst/>
          </a:prstGeom>
          <a:ln w="0">
            <a:noFill/>
          </a:ln>
        </p:spPr>
      </p:sp>
      <p:sp>
        <p:nvSpPr>
          <p:cNvPr id="1205"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6" name="PlaceHolder 1"/>
          <p:cNvSpPr>
            <a:spLocks noGrp="1"/>
          </p:cNvSpPr>
          <p:nvPr>
            <p:ph type="sldNum" idx="73"/>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2C09E39B-D02D-424D-8840-F850E58DE30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207" name="PlaceHolder 2"/>
          <p:cNvSpPr>
            <a:spLocks noGrp="1"/>
          </p:cNvSpPr>
          <p:nvPr>
            <p:ph type="sldImg"/>
          </p:nvPr>
        </p:nvSpPr>
        <p:spPr>
          <a:xfrm>
            <a:off x="992160" y="768240"/>
            <a:ext cx="5113080" cy="3835080"/>
          </a:xfrm>
          <a:prstGeom prst="rect">
            <a:avLst/>
          </a:prstGeom>
          <a:ln w="0">
            <a:noFill/>
          </a:ln>
        </p:spPr>
      </p:sp>
      <p:sp>
        <p:nvSpPr>
          <p:cNvPr id="1208"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7" name="PlaceHolder 1"/>
          <p:cNvSpPr>
            <a:spLocks noGrp="1"/>
          </p:cNvSpPr>
          <p:nvPr>
            <p:ph type="sldNum" idx="10"/>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FB34F63F-F5F1-46C0-8BDB-E8D25443B66A}"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18" name="PlaceHolder 2"/>
          <p:cNvSpPr>
            <a:spLocks noGrp="1"/>
          </p:cNvSpPr>
          <p:nvPr>
            <p:ph type="sldImg"/>
          </p:nvPr>
        </p:nvSpPr>
        <p:spPr>
          <a:xfrm>
            <a:off x="992160" y="768240"/>
            <a:ext cx="5113080" cy="3835080"/>
          </a:xfrm>
          <a:prstGeom prst="rect">
            <a:avLst/>
          </a:prstGeom>
          <a:ln w="0">
            <a:noFill/>
          </a:ln>
        </p:spPr>
      </p:sp>
      <p:sp>
        <p:nvSpPr>
          <p:cNvPr id="1019"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PlaceHolder 1"/>
          <p:cNvSpPr>
            <a:spLocks noGrp="1"/>
          </p:cNvSpPr>
          <p:nvPr>
            <p:ph type="sldNum" idx="11"/>
          </p:nvPr>
        </p:nvSpPr>
        <p:spPr>
          <a:xfrm>
            <a:off x="4022640" y="9723600"/>
            <a:ext cx="3074760" cy="50940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pc="-1" strike="noStrike">
                <a:solidFill>
                  <a:schemeClr val="dk1"/>
                </a:solidFill>
                <a:latin typeface="Arial"/>
              </a:defRPr>
            </a:lvl1pPr>
          </a:lstStyle>
          <a:p>
            <a:pPr indent="0" algn="r" defTabSz="990720">
              <a:lnSpc>
                <a:spcPct val="100000"/>
              </a:lnSpc>
              <a:buNone/>
              <a:tabLst>
                <a:tab algn="l" pos="0"/>
              </a:tabLst>
            </a:pPr>
            <a:fld id="{6724C8E3-15EC-4E8A-A26A-D1AC7B1C0CA7}" type="slidenum">
              <a:rPr b="0" lang="it-IT" sz="1300" spc="-1" strike="noStrike">
                <a:solidFill>
                  <a:schemeClr val="dk1"/>
                </a:solidFill>
                <a:latin typeface="Arial"/>
              </a:rPr>
              <a:t>&lt;number&gt;</a:t>
            </a:fld>
            <a:endParaRPr b="0" lang="it-IT" sz="1300" spc="-1" strike="noStrike">
              <a:solidFill>
                <a:srgbClr val="000000"/>
              </a:solidFill>
              <a:latin typeface="Times New Roman"/>
            </a:endParaRPr>
          </a:p>
        </p:txBody>
      </p:sp>
      <p:sp>
        <p:nvSpPr>
          <p:cNvPr id="1021" name="PlaceHolder 2"/>
          <p:cNvSpPr>
            <a:spLocks noGrp="1"/>
          </p:cNvSpPr>
          <p:nvPr>
            <p:ph type="sldImg"/>
          </p:nvPr>
        </p:nvSpPr>
        <p:spPr>
          <a:xfrm>
            <a:off x="992160" y="768240"/>
            <a:ext cx="5113080" cy="3835080"/>
          </a:xfrm>
          <a:prstGeom prst="rect">
            <a:avLst/>
          </a:prstGeom>
          <a:ln w="0">
            <a:noFill/>
          </a:ln>
        </p:spPr>
      </p:sp>
      <p:sp>
        <p:nvSpPr>
          <p:cNvPr id="1022" name="PlaceHolder 3"/>
          <p:cNvSpPr>
            <a:spLocks noGrp="1"/>
          </p:cNvSpPr>
          <p:nvPr>
            <p:ph type="body"/>
          </p:nvPr>
        </p:nvSpPr>
        <p:spPr>
          <a:xfrm>
            <a:off x="946080" y="4861080"/>
            <a:ext cx="5205240" cy="4603680"/>
          </a:xfrm>
          <a:prstGeom prst="rect">
            <a:avLst/>
          </a:prstGeom>
          <a:noFill/>
          <a:ln w="9360">
            <a:noFill/>
          </a:ln>
        </p:spPr>
        <p:txBody>
          <a:bodyPr numCol="1" spcCol="0" lIns="99000" rIns="99000" tIns="49680" bIns="49680" anchor="t">
            <a:noAutofit/>
          </a:bodyPr>
          <a:p>
            <a:pPr marL="216000" indent="-216000">
              <a:buNone/>
            </a:pPr>
            <a:endParaRPr b="0" lang="it-IT"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olo e contenuto">
    <p:spTree>
      <p:nvGrpSpPr>
        <p:cNvPr id="1" name=""/>
        <p:cNvGrpSpPr/>
        <p:nvPr/>
      </p:nvGrpSpPr>
      <p:grpSpPr>
        <a:xfrm>
          <a:off x="0" y="0"/>
          <a:ext cx="0" cy="0"/>
          <a:chOff x="0" y="0"/>
          <a:chExt cx="0" cy="0"/>
        </a:xfrm>
      </p:grpSpPr>
      <p:sp>
        <p:nvSpPr>
          <p:cNvPr id="7" name="PlaceHolder 1"/>
          <p:cNvSpPr>
            <a:spLocks noGrp="1"/>
          </p:cNvSpPr>
          <p:nvPr>
            <p:ph type="title"/>
          </p:nvPr>
        </p:nvSpPr>
        <p:spPr>
          <a:xfrm>
            <a:off x="1415880" y="775080"/>
            <a:ext cx="9338040" cy="62532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8" name="PlaceHolder 2"/>
          <p:cNvSpPr>
            <a:spLocks noGrp="1"/>
          </p:cNvSpPr>
          <p:nvPr>
            <p:ph/>
          </p:nvPr>
        </p:nvSpPr>
        <p:spPr>
          <a:xfrm>
            <a:off x="550800" y="1917000"/>
            <a:ext cx="11088360" cy="403200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spTree>
      <p:nvGrpSpPr>
        <p:cNvPr id="1" name=""/>
        <p:cNvGrpSpPr/>
        <p:nvPr/>
      </p:nvGrpSpPr>
      <p:grpSpPr>
        <a:xfrm>
          <a:off x="0" y="0"/>
          <a:ext cx="0" cy="0"/>
          <a:chOff x="0" y="0"/>
          <a:chExt cx="0" cy="0"/>
        </a:xfrm>
      </p:grpSpPr>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1_Titolo e testo verticale">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Diapositiva titolo">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spTree>
      <p:nvGrpSpPr>
        <p:cNvPr id="1" name=""/>
        <p:cNvGrpSpPr/>
        <p:nvPr/>
      </p:nvGrpSpPr>
      <p:grpSpPr>
        <a:xfrm>
          <a:off x="0" y="0"/>
          <a:ext cx="0" cy="0"/>
          <a:chOff x="0" y="0"/>
          <a:chExt cx="0" cy="0"/>
        </a:xfrm>
      </p:grpSpPr>
      <p:sp>
        <p:nvSpPr>
          <p:cNvPr id="30" name="PlaceHolder 1"/>
          <p:cNvSpPr>
            <a:spLocks noGrp="1"/>
          </p:cNvSpPr>
          <p:nvPr>
            <p:ph type="title"/>
          </p:nvPr>
        </p:nvSpPr>
        <p:spPr>
          <a:xfrm>
            <a:off x="1415880" y="775080"/>
            <a:ext cx="9338040" cy="62532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spTree>
      <p:nvGrpSpPr>
        <p:cNvPr id="1" name=""/>
        <p:cNvGrpSpPr/>
        <p:nvPr/>
      </p:nvGrpSpPr>
      <p:grpSpPr>
        <a:xfrm>
          <a:off x="0" y="0"/>
          <a:ext cx="0" cy="0"/>
          <a:chOff x="0" y="0"/>
          <a:chExt cx="0" cy="0"/>
        </a:xfrm>
      </p:grpSpPr>
      <p:sp>
        <p:nvSpPr>
          <p:cNvPr id="41" name="PlaceHolder 1"/>
          <p:cNvSpPr>
            <a:spLocks noGrp="1"/>
          </p:cNvSpPr>
          <p:nvPr>
            <p:ph type="title"/>
          </p:nvPr>
        </p:nvSpPr>
        <p:spPr>
          <a:xfrm>
            <a:off x="1415880" y="775080"/>
            <a:ext cx="9338040" cy="62532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2" name="PlaceHolder 2"/>
          <p:cNvSpPr>
            <a:spLocks noGrp="1"/>
          </p:cNvSpPr>
          <p:nvPr>
            <p:ph type="subTitle"/>
          </p:nvPr>
        </p:nvSpPr>
        <p:spPr>
          <a:xfrm>
            <a:off x="550800" y="1917000"/>
            <a:ext cx="11088360" cy="403200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spTree>
      <p:nvGrpSpPr>
        <p:cNvPr id="1" name=""/>
        <p:cNvGrpSpPr/>
        <p:nvPr/>
      </p:nvGrpSpPr>
      <p:grpSpPr>
        <a:xfrm>
          <a:off x="0" y="0"/>
          <a:ext cx="0" cy="0"/>
          <a:chOff x="0" y="0"/>
          <a:chExt cx="0" cy="0"/>
        </a:xfrm>
      </p:grpSpPr>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spTree>
      <p:nvGrpSpPr>
        <p:cNvPr id="1" name=""/>
        <p:cNvGrpSpPr/>
        <p:nvPr/>
      </p:nvGrpSpPr>
      <p:grpSpPr>
        <a:xfrm>
          <a:off x="0" y="0"/>
          <a:ext cx="0" cy="0"/>
          <a:chOff x="0" y="0"/>
          <a:chExt cx="0" cy="0"/>
        </a:xfrm>
      </p:grpSpPr>
      <p:sp>
        <p:nvSpPr>
          <p:cNvPr id="56" name="PlaceHolder 1"/>
          <p:cNvSpPr>
            <a:spLocks noGrp="1"/>
          </p:cNvSpPr>
          <p:nvPr>
            <p:ph type="title"/>
          </p:nvPr>
        </p:nvSpPr>
        <p:spPr>
          <a:xfrm>
            <a:off x="1415880" y="775080"/>
            <a:ext cx="9338040" cy="62532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7" name="PlaceHolder 2"/>
          <p:cNvSpPr>
            <a:spLocks noGrp="1"/>
          </p:cNvSpPr>
          <p:nvPr>
            <p:ph/>
          </p:nvPr>
        </p:nvSpPr>
        <p:spPr>
          <a:xfrm>
            <a:off x="550800" y="1917000"/>
            <a:ext cx="5410800" cy="403200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8" name="PlaceHolder 3"/>
          <p:cNvSpPr>
            <a:spLocks noGrp="1"/>
          </p:cNvSpPr>
          <p:nvPr>
            <p:ph/>
          </p:nvPr>
        </p:nvSpPr>
        <p:spPr>
          <a:xfrm>
            <a:off x="6232680" y="1917000"/>
            <a:ext cx="5410800" cy="403200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1"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2"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3" name="CasellaDiTesto 3"/>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4" name="Immagine 4" descr=""/>
          <p:cNvPicPr/>
          <p:nvPr/>
        </p:nvPicPr>
        <p:blipFill>
          <a:blip r:embed="rId3"/>
          <a:stretch/>
        </p:blipFill>
        <p:spPr>
          <a:xfrm>
            <a:off x="10767960" y="0"/>
            <a:ext cx="1422360" cy="1903320"/>
          </a:xfrm>
          <a:prstGeom prst="rect">
            <a:avLst/>
          </a:prstGeom>
          <a:ln w="0">
            <a:solidFill>
              <a:srgbClr val="eaeaea"/>
            </a:solidFill>
          </a:ln>
        </p:spPr>
      </p:pic>
      <p:sp>
        <p:nvSpPr>
          <p:cNvPr id="5" name="PlaceHolder 1"/>
          <p:cNvSpPr>
            <a:spLocks noGrp="1"/>
          </p:cNvSpPr>
          <p:nvPr>
            <p:ph type="title"/>
          </p:nvPr>
        </p:nvSpPr>
        <p:spPr>
          <a:xfrm>
            <a:off x="1415880" y="775080"/>
            <a:ext cx="9338040" cy="624960"/>
          </a:xfrm>
          <a:prstGeom prst="rect">
            <a:avLst/>
          </a:prstGeom>
          <a:noFill/>
          <a:ln w="0">
            <a:noFill/>
          </a:ln>
        </p:spPr>
        <p:txBody>
          <a:bodyPr lIns="0" rIns="0" tIns="0" bIns="0" anchor="ctr">
            <a:noAutofit/>
          </a:bodyPr>
          <a:p>
            <a:pPr indent="0">
              <a:buNone/>
            </a:pPr>
            <a:r>
              <a:rPr b="0" lang="it-IT" sz="1800" spc="-1" strike="noStrike">
                <a:solidFill>
                  <a:srgbClr val="000000"/>
                </a:solidFill>
                <a:latin typeface="Arial"/>
              </a:rPr>
              <a:t>Click to edit the title text format</a:t>
            </a:r>
            <a:endParaRPr b="0" lang="it-IT" sz="1800" spc="-1" strike="noStrike">
              <a:solidFill>
                <a:srgbClr val="000000"/>
              </a:solidFill>
              <a:latin typeface="Arial"/>
            </a:endParaRPr>
          </a:p>
        </p:txBody>
      </p:sp>
      <p:sp>
        <p:nvSpPr>
          <p:cNvPr id="6" name="PlaceHolder 2"/>
          <p:cNvSpPr>
            <a:spLocks noGrp="1"/>
          </p:cNvSpPr>
          <p:nvPr>
            <p:ph type="body"/>
          </p:nvPr>
        </p:nvSpPr>
        <p:spPr>
          <a:xfrm>
            <a:off x="550800" y="1917000"/>
            <a:ext cx="11088360" cy="40320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Click to edit the outline text format</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 Outline Level</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Third Outline Level</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Fourth Outline Level</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1800" spc="-1" strike="noStrike">
                <a:solidFill>
                  <a:srgbClr val="000000"/>
                </a:solidFill>
                <a:latin typeface="Arial"/>
              </a:rPr>
              <a:t>Fifth Outline Level</a:t>
            </a:r>
            <a:endParaRPr b="0" lang="it-IT"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1800" spc="-1" strike="noStrike">
                <a:solidFill>
                  <a:srgbClr val="000000"/>
                </a:solidFill>
                <a:latin typeface="Arial"/>
              </a:rPr>
              <a:t>Sixth Outline Level</a:t>
            </a:r>
            <a:endParaRPr b="0" lang="it-IT"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1800" spc="-1" strike="noStrike">
                <a:solidFill>
                  <a:srgbClr val="000000"/>
                </a:solidFill>
                <a:latin typeface="Arial"/>
              </a:rPr>
              <a:t>Seventh Outline Level</a:t>
            </a:r>
            <a:endParaRPr b="0" lang="it-IT"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65"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66"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67" name="CasellaDiTesto 1"/>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68" name="Immagine 2"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67" r:id="rId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70"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71"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72" name="CasellaDiTesto 4"/>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73" name="Immagine 5"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69" r:id="rId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75"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76"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77" name="CasellaDiTesto 4"/>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78" name="Immagine 5"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71"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10"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11"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12" name="CasellaDiTesto 3"/>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13" name="Immagine 4"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51"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15"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16"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17" name="CasellaDiTesto 3"/>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18" name="Immagine 4"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53" r:id="rId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20"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21"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Click to edit the title text format</a:t>
            </a:r>
            <a:endParaRPr b="0" lang="it-IT" sz="4400" spc="-1" strike="noStrike">
              <a:solidFill>
                <a:srgbClr val="000000"/>
              </a:solidFill>
              <a:latin typeface="Arial"/>
            </a:endParaRPr>
          </a:p>
        </p:txBody>
      </p:sp>
      <p:sp>
        <p:nvSpPr>
          <p:cNvPr id="2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Click to edit the outline text format</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 Outline Level</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Third Outline Level</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Fourth Outline Level</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Fifth Outline Level</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Sixth Outline Level</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Seventh Outline Level</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25"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26"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27" name="CasellaDiTesto 2"/>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28" name="Immagine 3" descr=""/>
          <p:cNvPicPr/>
          <p:nvPr/>
        </p:nvPicPr>
        <p:blipFill>
          <a:blip r:embed="rId3"/>
          <a:stretch/>
        </p:blipFill>
        <p:spPr>
          <a:xfrm>
            <a:off x="10767960" y="0"/>
            <a:ext cx="1422360" cy="1903320"/>
          </a:xfrm>
          <a:prstGeom prst="rect">
            <a:avLst/>
          </a:prstGeom>
          <a:ln w="0">
            <a:solidFill>
              <a:srgbClr val="eaeaea"/>
            </a:solidFill>
          </a:ln>
        </p:spPr>
      </p:pic>
      <p:sp>
        <p:nvSpPr>
          <p:cNvPr id="29" name="PlaceHolder 1"/>
          <p:cNvSpPr>
            <a:spLocks noGrp="1"/>
          </p:cNvSpPr>
          <p:nvPr>
            <p:ph type="title"/>
          </p:nvPr>
        </p:nvSpPr>
        <p:spPr>
          <a:xfrm>
            <a:off x="1415880" y="775080"/>
            <a:ext cx="9338040" cy="624960"/>
          </a:xfrm>
          <a:prstGeom prst="rect">
            <a:avLst/>
          </a:prstGeom>
          <a:noFill/>
          <a:ln w="0">
            <a:noFill/>
          </a:ln>
        </p:spPr>
        <p:txBody>
          <a:bodyPr lIns="0" rIns="0" tIns="0" bIns="0" anchor="ctr">
            <a:noAutofit/>
          </a:bodyPr>
          <a:p>
            <a:pPr indent="0">
              <a:buNone/>
            </a:pPr>
            <a:r>
              <a:rPr b="0" lang="it-IT" sz="1800" spc="-1" strike="noStrike">
                <a:solidFill>
                  <a:srgbClr val="000000"/>
                </a:solidFill>
                <a:latin typeface="Arial"/>
              </a:rPr>
              <a:t>Click to edit the title text format</a:t>
            </a:r>
            <a:endParaRPr b="0" lang="it-IT"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32"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33"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34" name="Text Box 37"/>
          <p:cNvSpPr/>
          <p:nvPr/>
        </p:nvSpPr>
        <p:spPr>
          <a:xfrm>
            <a:off x="1291320" y="5216400"/>
            <a:ext cx="1335960" cy="2728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Bef>
                <a:spcPts val="601"/>
              </a:spcBef>
            </a:pPr>
            <a:endParaRPr b="0" lang="en-US" sz="1200" spc="-1" strike="noStrike">
              <a:solidFill>
                <a:schemeClr val="dk1"/>
              </a:solidFill>
              <a:latin typeface="Arial"/>
            </a:endParaRPr>
          </a:p>
        </p:txBody>
      </p:sp>
      <p:sp>
        <p:nvSpPr>
          <p:cNvPr id="35"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36"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37" name="Immagine 15" descr="Immagine che contiene segnale, arresto, disegnando, camion&#10;&#10;Descrizione generata automaticamente"/>
          <p:cNvPicPr/>
          <p:nvPr/>
        </p:nvPicPr>
        <p:blipFill>
          <a:blip r:embed="rId3"/>
          <a:stretch/>
        </p:blipFill>
        <p:spPr>
          <a:xfrm>
            <a:off x="11640960" y="6335640"/>
            <a:ext cx="561600" cy="520560"/>
          </a:xfrm>
          <a:prstGeom prst="rect">
            <a:avLst/>
          </a:prstGeom>
          <a:ln w="0">
            <a:noFill/>
          </a:ln>
        </p:spPr>
      </p:pic>
      <p:sp>
        <p:nvSpPr>
          <p:cNvPr id="38" name="CasellaDiTesto 12"/>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39" name="Immagine 13" descr=""/>
          <p:cNvPicPr/>
          <p:nvPr/>
        </p:nvPicPr>
        <p:blipFill>
          <a:blip r:embed="rId4"/>
          <a:stretch/>
        </p:blipFill>
        <p:spPr>
          <a:xfrm>
            <a:off x="10767960" y="0"/>
            <a:ext cx="1422360" cy="1903320"/>
          </a:xfrm>
          <a:prstGeom prst="rect">
            <a:avLst/>
          </a:prstGeom>
          <a:ln w="0">
            <a:solidFill>
              <a:srgbClr val="eaeaea"/>
            </a:solidFill>
          </a:ln>
        </p:spPr>
      </p:pic>
      <p:sp>
        <p:nvSpPr>
          <p:cNvPr id="40" name="PlaceHolder 1"/>
          <p:cNvSpPr>
            <a:spLocks noGrp="1"/>
          </p:cNvSpPr>
          <p:nvPr>
            <p:ph type="title"/>
          </p:nvPr>
        </p:nvSpPr>
        <p:spPr>
          <a:xfrm>
            <a:off x="1415880" y="775080"/>
            <a:ext cx="9338040" cy="624960"/>
          </a:xfrm>
          <a:prstGeom prst="rect">
            <a:avLst/>
          </a:prstGeom>
          <a:noFill/>
          <a:ln w="0">
            <a:noFill/>
          </a:ln>
        </p:spPr>
        <p:txBody>
          <a:bodyPr lIns="0" rIns="0" tIns="0" bIns="0" anchor="ctr">
            <a:noAutofit/>
          </a:bodyPr>
          <a:p>
            <a:pPr indent="0">
              <a:buNone/>
            </a:pPr>
            <a:r>
              <a:rPr b="0" lang="it-IT" sz="1800" spc="-1" strike="noStrike">
                <a:solidFill>
                  <a:srgbClr val="000000"/>
                </a:solidFill>
                <a:latin typeface="Arial"/>
              </a:rPr>
              <a:t>Click to edit the title text format</a:t>
            </a:r>
            <a:endParaRPr b="0" lang="it-IT"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44"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45"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46" name="CasellaDiTesto 3"/>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47" name="Immagine 4"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61" r:id="rId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49"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50"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51" name="CasellaDiTesto 4"/>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52" name="Immagine 5" descr=""/>
          <p:cNvPicPr/>
          <p:nvPr/>
        </p:nvPicPr>
        <p:blipFill>
          <a:blip r:embed="rId3"/>
          <a:stretch/>
        </p:blipFill>
        <p:spPr>
          <a:xfrm>
            <a:off x="10767960" y="0"/>
            <a:ext cx="1422360" cy="1903320"/>
          </a:xfrm>
          <a:prstGeom prst="rect">
            <a:avLst/>
          </a:prstGeom>
          <a:ln w="0">
            <a:solidFill>
              <a:srgbClr val="eaeaea"/>
            </a:solidFill>
          </a:ln>
        </p:spPr>
      </p:pic>
      <p:sp>
        <p:nvSpPr>
          <p:cNvPr id="53" name="PlaceHolder 1"/>
          <p:cNvSpPr>
            <a:spLocks noGrp="1"/>
          </p:cNvSpPr>
          <p:nvPr>
            <p:ph type="title"/>
          </p:nvPr>
        </p:nvSpPr>
        <p:spPr>
          <a:xfrm>
            <a:off x="1415880" y="775080"/>
            <a:ext cx="9338040" cy="624960"/>
          </a:xfrm>
          <a:prstGeom prst="rect">
            <a:avLst/>
          </a:prstGeom>
          <a:noFill/>
          <a:ln w="0">
            <a:noFill/>
          </a:ln>
        </p:spPr>
        <p:txBody>
          <a:bodyPr lIns="0" rIns="0" tIns="0" bIns="0" anchor="ctr">
            <a:noAutofit/>
          </a:bodyPr>
          <a:p>
            <a:pPr indent="0">
              <a:buNone/>
            </a:pPr>
            <a:r>
              <a:rPr b="0" lang="it-IT" sz="1800" spc="-1" strike="noStrike">
                <a:solidFill>
                  <a:srgbClr val="000000"/>
                </a:solidFill>
                <a:latin typeface="Arial"/>
              </a:rPr>
              <a:t>Click to edit the title text format</a:t>
            </a:r>
            <a:endParaRPr b="0" lang="it-IT" sz="1800" spc="-1" strike="noStrike">
              <a:solidFill>
                <a:srgbClr val="000000"/>
              </a:solidFill>
              <a:latin typeface="Arial"/>
            </a:endParaRPr>
          </a:p>
        </p:txBody>
      </p:sp>
      <p:sp>
        <p:nvSpPr>
          <p:cNvPr id="54" name="PlaceHolder 2"/>
          <p:cNvSpPr>
            <a:spLocks noGrp="1"/>
          </p:cNvSpPr>
          <p:nvPr>
            <p:ph type="body"/>
          </p:nvPr>
        </p:nvSpPr>
        <p:spPr>
          <a:xfrm>
            <a:off x="550800" y="1917000"/>
            <a:ext cx="5410800" cy="40320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Click to edit the outline text format</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 Outline Level</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Third Outline Level</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Fourth Outline Level</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1800" spc="-1" strike="noStrike">
                <a:solidFill>
                  <a:srgbClr val="000000"/>
                </a:solidFill>
                <a:latin typeface="Arial"/>
              </a:rPr>
              <a:t>Fifth Outline Level</a:t>
            </a:r>
            <a:endParaRPr b="0" lang="it-IT"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1800" spc="-1" strike="noStrike">
                <a:solidFill>
                  <a:srgbClr val="000000"/>
                </a:solidFill>
                <a:latin typeface="Arial"/>
              </a:rPr>
              <a:t>Sixth Outline Level</a:t>
            </a:r>
            <a:endParaRPr b="0" lang="it-IT"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1800" spc="-1" strike="noStrike">
                <a:solidFill>
                  <a:srgbClr val="000000"/>
                </a:solidFill>
                <a:latin typeface="Arial"/>
              </a:rPr>
              <a:t>Seventh Outline Level</a:t>
            </a:r>
            <a:endParaRPr b="0" lang="it-IT" sz="1800" spc="-1" strike="noStrike">
              <a:solidFill>
                <a:srgbClr val="000000"/>
              </a:solidFill>
              <a:latin typeface="Arial"/>
            </a:endParaRPr>
          </a:p>
        </p:txBody>
      </p:sp>
      <p:sp>
        <p:nvSpPr>
          <p:cNvPr id="55" name="PlaceHolder 3"/>
          <p:cNvSpPr>
            <a:spLocks noGrp="1"/>
          </p:cNvSpPr>
          <p:nvPr>
            <p:ph type="body"/>
          </p:nvPr>
        </p:nvSpPr>
        <p:spPr>
          <a:xfrm>
            <a:off x="6233040" y="1917000"/>
            <a:ext cx="5410800" cy="40320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Click to edit the outline text format</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 Outline Level</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Third Outline Level</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Fourth Outline Level</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1800" spc="-1" strike="noStrike">
                <a:solidFill>
                  <a:srgbClr val="000000"/>
                </a:solidFill>
                <a:latin typeface="Arial"/>
              </a:rPr>
              <a:t>Fifth Outline Level</a:t>
            </a:r>
            <a:endParaRPr b="0" lang="it-IT"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1800" spc="-1" strike="noStrike">
                <a:solidFill>
                  <a:srgbClr val="000000"/>
                </a:solidFill>
                <a:latin typeface="Arial"/>
              </a:rPr>
              <a:t>Sixth Outline Level</a:t>
            </a:r>
            <a:endParaRPr b="0" lang="it-IT"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1800" spc="-1" strike="noStrike">
                <a:solidFill>
                  <a:srgbClr val="000000"/>
                </a:solidFill>
                <a:latin typeface="Arial"/>
              </a:rPr>
              <a:t>Seventh Outline Level</a:t>
            </a:r>
            <a:endParaRPr b="0" lang="it-IT"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Rectangle 7"/>
          <p:cNvSpPr/>
          <p:nvPr/>
        </p:nvSpPr>
        <p:spPr>
          <a:xfrm>
            <a:off x="0" y="6427080"/>
            <a:ext cx="12202920" cy="42984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pc="-1" strike="noStrike">
                <a:solidFill>
                  <a:schemeClr val="lt1"/>
                </a:solidFill>
                <a:latin typeface="Arial"/>
                <a:ea typeface="Tahoma"/>
              </a:rPr>
              <a:t>BASI DI DATI 6/ED</a:t>
            </a:r>
            <a:br>
              <a:rPr sz="1100"/>
            </a:br>
            <a:r>
              <a:rPr b="1" lang="it-IT" sz="1100" spc="-1" strike="noStrike">
                <a:solidFill>
                  <a:schemeClr val="lt1"/>
                </a:solidFill>
                <a:latin typeface="Arial"/>
                <a:ea typeface="Tahoma"/>
              </a:rPr>
              <a:t>di Paolo Atzeni, Stefano Ceri, Piero Fraternali, Stefano Paraboschi, Riccardo Torlone</a:t>
            </a:r>
            <a:endParaRPr b="0" lang="it-IT" sz="1100" spc="-1" strike="noStrike">
              <a:solidFill>
                <a:srgbClr val="000000"/>
              </a:solidFill>
              <a:latin typeface="Arial"/>
            </a:endParaRPr>
          </a:p>
        </p:txBody>
      </p:sp>
      <p:sp>
        <p:nvSpPr>
          <p:cNvPr id="60" name="Text Box 9"/>
          <p:cNvSpPr/>
          <p:nvPr/>
        </p:nvSpPr>
        <p:spPr>
          <a:xfrm>
            <a:off x="8125200" y="6427080"/>
            <a:ext cx="351432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pc="-1" strike="noStrike">
                <a:solidFill>
                  <a:schemeClr val="lt1"/>
                </a:solidFill>
                <a:latin typeface="Arial"/>
                <a:ea typeface="Tahoma"/>
              </a:rPr>
              <a:t>Copyright © 2023</a:t>
            </a:r>
            <a:endParaRPr b="0" lang="it-IT" sz="1100" spc="-1" strike="noStrike">
              <a:solidFill>
                <a:srgbClr val="000000"/>
              </a:solidFill>
              <a:latin typeface="Arial"/>
            </a:endParaRPr>
          </a:p>
          <a:p>
            <a:pPr algn="r">
              <a:lnSpc>
                <a:spcPct val="100000"/>
              </a:lnSpc>
            </a:pPr>
            <a:r>
              <a:rPr b="1" lang="it-IT" sz="1100" spc="-1" strike="noStrike">
                <a:solidFill>
                  <a:schemeClr val="lt1"/>
                </a:solidFill>
                <a:latin typeface="Arial"/>
                <a:ea typeface="Tahoma"/>
              </a:rPr>
              <a:t>McGraw-Hill Education (Italy) S.r.l. </a:t>
            </a:r>
            <a:endParaRPr b="0" lang="it-IT" sz="1100" spc="-1" strike="noStrike">
              <a:solidFill>
                <a:srgbClr val="000000"/>
              </a:solidFill>
              <a:latin typeface="Arial"/>
            </a:endParaRPr>
          </a:p>
        </p:txBody>
      </p:sp>
      <p:pic>
        <p:nvPicPr>
          <p:cNvPr id="61" name="Immagine 15" descr="Immagine che contiene segnale, arresto, disegnando, camion&#10;&#10;Descrizione generata automaticamente"/>
          <p:cNvPicPr/>
          <p:nvPr/>
        </p:nvPicPr>
        <p:blipFill>
          <a:blip r:embed="rId2"/>
          <a:stretch/>
        </p:blipFill>
        <p:spPr>
          <a:xfrm>
            <a:off x="11640960" y="6335640"/>
            <a:ext cx="561600" cy="520560"/>
          </a:xfrm>
          <a:prstGeom prst="rect">
            <a:avLst/>
          </a:prstGeom>
          <a:ln w="0">
            <a:noFill/>
          </a:ln>
        </p:spPr>
      </p:pic>
      <p:sp>
        <p:nvSpPr>
          <p:cNvPr id="62" name="CasellaDiTesto 6"/>
          <p:cNvSpPr/>
          <p:nvPr/>
        </p:nvSpPr>
        <p:spPr>
          <a:xfrm>
            <a:off x="0" y="0"/>
            <a:ext cx="1220220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pc="-1" strike="noStrike">
                <a:solidFill>
                  <a:srgbClr val="ffffff"/>
                </a:solidFill>
                <a:latin typeface="Calibri"/>
              </a:rPr>
              <a:t>Capitolo 7 </a:t>
            </a:r>
            <a:r>
              <a:rPr b="0" lang="en-GB" sz="2400" spc="-1" strike="noStrike">
                <a:solidFill>
                  <a:srgbClr val="ffffff"/>
                </a:solidFill>
                <a:latin typeface="Calibri"/>
              </a:rPr>
              <a:t>•</a:t>
            </a:r>
            <a:r>
              <a:rPr b="1" lang="it-IT" sz="2400" spc="-1" strike="noStrike">
                <a:solidFill>
                  <a:srgbClr val="ffffff"/>
                </a:solidFill>
                <a:latin typeface="Calibri"/>
              </a:rPr>
              <a:t> Progettazione concettuale</a:t>
            </a:r>
            <a:endParaRPr b="0" lang="it-IT" sz="2400" spc="-1" strike="noStrike">
              <a:solidFill>
                <a:srgbClr val="000000"/>
              </a:solidFill>
              <a:latin typeface="Arial"/>
            </a:endParaRPr>
          </a:p>
        </p:txBody>
      </p:sp>
      <p:pic>
        <p:nvPicPr>
          <p:cNvPr id="63" name="Immagine 7" descr=""/>
          <p:cNvPicPr/>
          <p:nvPr/>
        </p:nvPicPr>
        <p:blipFill>
          <a:blip r:embed="rId3"/>
          <a:stretch/>
        </p:blipFill>
        <p:spPr>
          <a:xfrm>
            <a:off x="10767960" y="0"/>
            <a:ext cx="1422360" cy="1903320"/>
          </a:xfrm>
          <a:prstGeom prst="rect">
            <a:avLst/>
          </a:prstGeom>
          <a:ln w="0">
            <a:solidFill>
              <a:srgbClr val="eaeaea"/>
            </a:solidFill>
          </a:ln>
        </p:spPr>
      </p:pic>
    </p:spTree>
  </p:cSld>
  <p:clrMap bg1="lt1" bg2="lt2" tx1="dk1" tx2="dk2" accent1="accent1" accent2="accent2" accent3="accent3" accent4="accent4" accent5="accent5" accent6="accent6" hlink="hlink" folHlink="folHlink"/>
  <p:sldLayoutIdLst>
    <p:sldLayoutId id="2147483665"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5.wmf"/><Relationship Id="rId3" Type="http://schemas.openxmlformats.org/officeDocument/2006/relationships/slideLayout" Target="../slideLayouts/slideLayout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3.wmf"/><Relationship Id="rId3" Type="http://schemas.openxmlformats.org/officeDocument/2006/relationships/slideLayout" Target="../slideLayouts/slideLayout1.xml"/><Relationship Id="rId4"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4.wmf"/><Relationship Id="rId3" Type="http://schemas.openxmlformats.org/officeDocument/2006/relationships/oleObject" Target="../embeddings/oleObject2.doc"/><Relationship Id="rId4" Type="http://schemas.openxmlformats.org/officeDocument/2006/relationships/image" Target="../media/image15.wmf"/><Relationship Id="rId5" Type="http://schemas.openxmlformats.org/officeDocument/2006/relationships/slideLayout" Target="../slideLayouts/slideLayout1.xml"/><Relationship Id="rId6"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slideLayout" Target="../slideLayouts/slideLayout1.xml"/><Relationship Id="rId4"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9.wmf"/><Relationship Id="rId3" Type="http://schemas.openxmlformats.org/officeDocument/2006/relationships/slideLayout" Target="../slideLayouts/slideLayout1.xml"/><Relationship Id="rId4"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itle 3"/>
          <p:cNvSpPr/>
          <p:nvPr/>
        </p:nvSpPr>
        <p:spPr>
          <a:xfrm>
            <a:off x="6095880" y="2060640"/>
            <a:ext cx="4678200" cy="27349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90000"/>
              </a:lnSpc>
            </a:pPr>
            <a:r>
              <a:rPr b="1" lang="it-IT" sz="4800" spc="-1" strike="noStrike">
                <a:solidFill>
                  <a:srgbClr val="d61e57"/>
                </a:solidFill>
                <a:latin typeface="Arial"/>
              </a:rPr>
              <a:t>Capitolo 7</a:t>
            </a:r>
            <a:br>
              <a:rPr sz="4800"/>
            </a:br>
            <a:br>
              <a:rPr sz="4800"/>
            </a:br>
            <a:r>
              <a:rPr b="1" lang="it-IT" sz="4800" spc="-1" strike="noStrike">
                <a:solidFill>
                  <a:srgbClr val="d61e57"/>
                </a:solidFill>
                <a:latin typeface="Arial"/>
              </a:rPr>
              <a:t>Progettazione concettuale</a:t>
            </a:r>
            <a:endParaRPr b="0" lang="it-IT" sz="4800" spc="-1" strike="noStrike">
              <a:solidFill>
                <a:srgbClr val="000000"/>
              </a:solidFill>
              <a:latin typeface="Arial"/>
            </a:endParaRPr>
          </a:p>
        </p:txBody>
      </p:sp>
      <p:pic>
        <p:nvPicPr>
          <p:cNvPr id="86" name="Immagine 3" descr=""/>
          <p:cNvPicPr/>
          <p:nvPr/>
        </p:nvPicPr>
        <p:blipFill>
          <a:blip r:embed="rId1"/>
          <a:stretch/>
        </p:blipFill>
        <p:spPr>
          <a:xfrm>
            <a:off x="2327040" y="907920"/>
            <a:ext cx="3767040" cy="5040000"/>
          </a:xfrm>
          <a:prstGeom prst="rect">
            <a:avLst/>
          </a:prstGeom>
          <a:ln w="0">
            <a:solidFill>
              <a:srgbClr val="eaeaea"/>
            </a:solid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Acquisizione per interviste</a:t>
            </a:r>
            <a:endParaRPr b="0" lang="it-IT" sz="3200" spc="-1" strike="noStrike">
              <a:solidFill>
                <a:srgbClr val="000000"/>
              </a:solidFill>
              <a:latin typeface="Arial"/>
            </a:endParaRPr>
          </a:p>
        </p:txBody>
      </p:sp>
      <p:sp>
        <p:nvSpPr>
          <p:cNvPr id="105"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utenti diversi possono fornire informazioni diverse </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utenti a livello più alto hanno spesso una visione più ampia ma meno dettagliata</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le interviste portano spesso ad una acquisizione dei requisiti “per raffinamenti successivi”</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Interazione con gli utenti</a:t>
            </a:r>
            <a:endParaRPr b="0" lang="it-IT" sz="3200" spc="-1" strike="noStrike">
              <a:solidFill>
                <a:srgbClr val="000000"/>
              </a:solidFill>
              <a:latin typeface="Arial"/>
            </a:endParaRPr>
          </a:p>
        </p:txBody>
      </p:sp>
      <p:sp>
        <p:nvSpPr>
          <p:cNvPr id="107" name="PlaceHolder 2"/>
          <p:cNvSpPr>
            <a:spLocks noGrp="1"/>
          </p:cNvSpPr>
          <p:nvPr>
            <p:ph/>
          </p:nvPr>
        </p:nvSpPr>
        <p:spPr>
          <a:xfrm>
            <a:off x="384120" y="175032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La specifica dei requisiti raccolti avviene spesso facendo uso di descrizioni in </a:t>
            </a:r>
            <a:r>
              <a:rPr b="0" i="1" lang="it-IT" sz="2800" spc="-1" strike="noStrike">
                <a:solidFill>
                  <a:schemeClr val="dk1"/>
                </a:solidFill>
                <a:latin typeface="Arial"/>
              </a:rPr>
              <a:t>linguaggio naturale</a:t>
            </a:r>
            <a:r>
              <a:rPr b="0" lang="it-IT" sz="2800" spc="-1" strike="noStrike">
                <a:solidFill>
                  <a:schemeClr val="dk1"/>
                </a:solidFill>
                <a:latin typeface="Arial"/>
              </a:rPr>
              <a:t>.</a:t>
            </a:r>
            <a:endParaRPr b="0" lang="it-IT" sz="28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800" spc="-1" strike="noStrike">
                <a:solidFill>
                  <a:schemeClr val="dk1"/>
                </a:solidFill>
                <a:latin typeface="Arial"/>
              </a:rPr>
              <a:t>Fonte di </a:t>
            </a:r>
            <a:r>
              <a:rPr b="0" i="1" lang="it-IT" sz="2800" spc="-1" strike="noStrike">
                <a:solidFill>
                  <a:schemeClr val="dk1"/>
                </a:solidFill>
                <a:latin typeface="Arial"/>
              </a:rPr>
              <a:t>ambiguità</a:t>
            </a:r>
            <a:r>
              <a:rPr b="0" lang="it-IT" sz="2800" spc="-1" strike="noStrike">
                <a:solidFill>
                  <a:schemeClr val="dk1"/>
                </a:solidFill>
                <a:latin typeface="Arial"/>
              </a:rPr>
              <a:t> e fraintendimenti</a:t>
            </a:r>
            <a:endParaRPr b="0" lang="it-IT" sz="2800" spc="-1" strike="noStrike">
              <a:solidFill>
                <a:srgbClr val="000000"/>
              </a:solidFill>
              <a:latin typeface="Arial"/>
            </a:endParaRPr>
          </a:p>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Occorre</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effettuare spesso verifiche di comprensione e coerenza</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verificare anche per mezzo di esempi (generali e relativi a casi limite)</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richiedere definizioni e classificazioni </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far evidenziare gli aspetti essenziali rispetto a quelli marginali</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111240" y="907920"/>
            <a:ext cx="1064268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Esempio di requisiti espressi in linguaggio naturale</a:t>
            </a:r>
            <a:endParaRPr b="0" lang="it-IT" sz="3200" spc="-1" strike="noStrike">
              <a:solidFill>
                <a:srgbClr val="000000"/>
              </a:solidFill>
              <a:latin typeface="Arial"/>
            </a:endParaRPr>
          </a:p>
        </p:txBody>
      </p:sp>
      <p:sp>
        <p:nvSpPr>
          <p:cNvPr id="109" name="PlaceHolder 2"/>
          <p:cNvSpPr>
            <a:spLocks noGrp="1"/>
          </p:cNvSpPr>
          <p:nvPr>
            <p:ph/>
          </p:nvPr>
        </p:nvSpPr>
        <p:spPr>
          <a:xfrm>
            <a:off x="384120" y="1750320"/>
            <a:ext cx="11088360" cy="403200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1800" spc="-1" strike="noStrike">
                <a:solidFill>
                  <a:srgbClr val="000000"/>
                </a:solidFill>
                <a:latin typeface="Arial"/>
              </a:rPr>
              <a:t>Si vuole realizzare una base di dati per una società che eroga corsi, di cui vogliamo rappresentare i dati dei partecipanti ai corsi e dei docenti. Per i partecipanti (circa 5000), identificati da un codice, si vuole memorizzare il codice fiscale, il cognome, l'età, il sesso, il luogo di nascita, il nome dei </a:t>
            </a:r>
            <a:r>
              <a:rPr b="0" lang="it-IT" sz="1600" spc="-1" strike="noStrike">
                <a:solidFill>
                  <a:srgbClr val="000000"/>
                </a:solidFill>
                <a:latin typeface="Arial"/>
              </a:rPr>
              <a:t>loro</a:t>
            </a:r>
            <a:r>
              <a:rPr b="0" lang="it-IT" sz="1800" spc="-1" strike="noStrike">
                <a:solidFill>
                  <a:srgbClr val="000000"/>
                </a:solidFill>
                <a:latin typeface="Arial"/>
              </a:rPr>
              <a:t> attuali datori di lavoro, i posti dove hanno lavorato in precedenza insieme al periodo, l'indirizzo e il numero di telefono, i corsi che hanno frequentato (i corsi sono in tutto circa 200) e il giudizio finale. Rappresentiamo anche i seminari che stanno attualmente frequentando e, per ogni giorno, i luoghi e le ore dove sono tenute le lezioni.</a:t>
            </a:r>
            <a:endParaRPr b="0" lang="it-IT" sz="1800" spc="-1" strike="noStrike">
              <a:solidFill>
                <a:srgbClr val="000000"/>
              </a:solidFill>
              <a:latin typeface="Arial"/>
            </a:endParaRPr>
          </a:p>
          <a:p>
            <a:pPr indent="0">
              <a:lnSpc>
                <a:spcPct val="100000"/>
              </a:lnSpc>
              <a:spcBef>
                <a:spcPts val="1052"/>
              </a:spcBef>
              <a:buNone/>
              <a:tabLst>
                <a:tab algn="l" pos="0"/>
              </a:tabLst>
            </a:pPr>
            <a:r>
              <a:rPr b="0" lang="it-IT" sz="1800" spc="-1" strike="noStrike">
                <a:solidFill>
                  <a:srgbClr val="000000"/>
                </a:solidFill>
                <a:latin typeface="Arial"/>
              </a:rPr>
              <a:t>I corsi hanno un codice, un titolo e possono avere varie edizioni con date di inizio e fine e numero di partecipanti. Se gli studenti sono liberi professionisti, vogliamo conoscere l'area di interesse e, se lo possiedono, il titolo. Per quelli che lavorano alle dipendenze di altri, vogliamo conoscere invece il loro livello e la posizione ricoperta. Per gli insegnanti (circa 300), rappresentiamo il cognome, l'età, il posto dove sono nati, il nome del corso che insegnano, quelli che hanno insegnato nel passato e quelli che possono insegnare. </a:t>
            </a:r>
            <a:endParaRPr b="0" lang="it-IT" sz="1800" spc="-1" strike="noStrike">
              <a:solidFill>
                <a:srgbClr val="000000"/>
              </a:solidFill>
              <a:latin typeface="Arial"/>
            </a:endParaRPr>
          </a:p>
          <a:p>
            <a:pPr indent="0">
              <a:lnSpc>
                <a:spcPct val="100000"/>
              </a:lnSpc>
              <a:spcBef>
                <a:spcPts val="1052"/>
              </a:spcBef>
              <a:buNone/>
              <a:tabLst>
                <a:tab algn="l" pos="0"/>
              </a:tabLst>
            </a:pPr>
            <a:r>
              <a:rPr b="0" lang="it-IT" sz="1800" spc="-1" strike="noStrike">
                <a:solidFill>
                  <a:srgbClr val="000000"/>
                </a:solidFill>
                <a:latin typeface="Arial"/>
              </a:rPr>
              <a:t>Rappresentiamo anche tutti i loro recapiti telefonici. I docenti possono essere dipendenti interni della società o collaboratori esterni.</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11240" y="907920"/>
            <a:ext cx="1064268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Esempio di requisiti espressi in linguaggio naturale</a:t>
            </a:r>
            <a:endParaRPr b="0" lang="it-IT" sz="3200" spc="-1" strike="noStrike">
              <a:solidFill>
                <a:srgbClr val="000000"/>
              </a:solidFill>
              <a:latin typeface="Arial"/>
            </a:endParaRPr>
          </a:p>
        </p:txBody>
      </p:sp>
      <p:sp>
        <p:nvSpPr>
          <p:cNvPr id="111" name="PlaceHolder 2"/>
          <p:cNvSpPr>
            <a:spLocks noGrp="1"/>
          </p:cNvSpPr>
          <p:nvPr>
            <p:ph/>
          </p:nvPr>
        </p:nvSpPr>
        <p:spPr>
          <a:xfrm>
            <a:off x="384120" y="1750320"/>
            <a:ext cx="11088360" cy="403200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2400" spc="-1" strike="noStrike">
                <a:solidFill>
                  <a:srgbClr val="000000"/>
                </a:solidFill>
                <a:latin typeface="Arial"/>
              </a:rPr>
              <a:t>E’ facile rendersi conto che il testo dei requisiti presenta un certo numero di </a:t>
            </a:r>
            <a:r>
              <a:rPr b="0" i="1" lang="it-IT" sz="2400" spc="-1" strike="noStrike">
                <a:solidFill>
                  <a:srgbClr val="000000"/>
                </a:solidFill>
                <a:latin typeface="Arial"/>
              </a:rPr>
              <a:t>ambiguità </a:t>
            </a:r>
            <a:r>
              <a:rPr b="0" lang="it-IT" sz="2400" spc="-1" strike="noStrike">
                <a:solidFill>
                  <a:srgbClr val="000000"/>
                </a:solidFill>
                <a:latin typeface="Arial"/>
              </a:rPr>
              <a:t>e impresioni.</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tabLst>
                <a:tab algn="l" pos="0"/>
              </a:tabLst>
            </a:pPr>
            <a:r>
              <a:rPr b="0" lang="it-IT" sz="2400" spc="-1" strike="noStrike">
                <a:solidFill>
                  <a:srgbClr val="000000"/>
                </a:solidFill>
                <a:latin typeface="Arial"/>
              </a:rPr>
              <a:t>e.g., si utilizzano i termini </a:t>
            </a:r>
            <a:r>
              <a:rPr b="0" i="1" lang="it-IT" sz="2400" spc="-1" strike="noStrike">
                <a:solidFill>
                  <a:srgbClr val="000000"/>
                </a:solidFill>
                <a:latin typeface="Arial"/>
              </a:rPr>
              <a:t>“partecipante” </a:t>
            </a:r>
            <a:r>
              <a:rPr b="0" lang="it-IT" sz="2400" spc="-1" strike="noStrike">
                <a:solidFill>
                  <a:srgbClr val="000000"/>
                </a:solidFill>
                <a:latin typeface="Arial"/>
              </a:rPr>
              <a:t>e </a:t>
            </a:r>
            <a:r>
              <a:rPr b="0" i="1" lang="it-IT" sz="2400" spc="-1" strike="noStrike">
                <a:solidFill>
                  <a:srgbClr val="000000"/>
                </a:solidFill>
                <a:latin typeface="Arial"/>
              </a:rPr>
              <a:t>“studente” </a:t>
            </a:r>
            <a:r>
              <a:rPr b="0" lang="it-IT" sz="2400" spc="-1" strike="noStrike">
                <a:solidFill>
                  <a:srgbClr val="000000"/>
                </a:solidFill>
                <a:latin typeface="Arial"/>
              </a:rPr>
              <a:t>per indicare lo stesso concetto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tabLst>
                <a:tab algn="l" pos="0"/>
              </a:tabLst>
            </a:pPr>
            <a:r>
              <a:rPr b="0" lang="it-IT" sz="2400" spc="-1" strike="noStrike">
                <a:solidFill>
                  <a:srgbClr val="000000"/>
                </a:solidFill>
                <a:latin typeface="Arial"/>
              </a:rPr>
              <a:t>La stessa cosa accade per i termini </a:t>
            </a:r>
            <a:r>
              <a:rPr b="0" i="1" lang="it-IT" sz="2400" spc="-1" strike="noStrike">
                <a:solidFill>
                  <a:srgbClr val="000000"/>
                </a:solidFill>
                <a:latin typeface="Arial"/>
              </a:rPr>
              <a:t>“docente”/”professore”</a:t>
            </a:r>
            <a:r>
              <a:rPr b="0" lang="it-IT" sz="2400" spc="-1" strike="noStrike">
                <a:solidFill>
                  <a:srgbClr val="000000"/>
                </a:solidFill>
                <a:latin typeface="Arial"/>
              </a:rPr>
              <a:t> e </a:t>
            </a:r>
            <a:r>
              <a:rPr b="0" i="1" lang="it-IT" sz="2400" spc="-1" strike="noStrike">
                <a:solidFill>
                  <a:srgbClr val="000000"/>
                </a:solidFill>
                <a:latin typeface="Arial"/>
              </a:rPr>
              <a:t>“corso”/”seminario”</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1137960" y="12787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Requisiti: documentazione descrittiva</a:t>
            </a:r>
            <a:endParaRPr b="0" lang="it-IT" sz="3200" spc="-1" strike="noStrike">
              <a:solidFill>
                <a:srgbClr val="000000"/>
              </a:solidFill>
              <a:latin typeface="Arial"/>
            </a:endParaRPr>
          </a:p>
        </p:txBody>
      </p:sp>
      <p:sp>
        <p:nvSpPr>
          <p:cNvPr id="113" name="PlaceHolder 2"/>
          <p:cNvSpPr>
            <a:spLocks noGrp="1"/>
          </p:cNvSpPr>
          <p:nvPr>
            <p:ph/>
          </p:nvPr>
        </p:nvSpPr>
        <p:spPr>
          <a:xfrm>
            <a:off x="341280" y="244908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Regole generali</a:t>
            </a:r>
            <a:r>
              <a:rPr b="0" i="1" lang="it-IT" sz="2800" spc="-1" strike="noStrike">
                <a:solidFill>
                  <a:schemeClr val="dk1"/>
                </a:solidFill>
                <a:latin typeface="Arial"/>
              </a:rPr>
              <a:t> </a:t>
            </a:r>
            <a:r>
              <a:rPr b="0" i="1" lang="it-IT" sz="2800" spc="-1" strike="noStrike" u="sng">
                <a:solidFill>
                  <a:schemeClr val="dk1"/>
                </a:solidFill>
                <a:uFillTx/>
                <a:latin typeface="Arial"/>
              </a:rPr>
              <a:t>per ottenere una specifica dei requisiti più precisa e senza ambiguità</a:t>
            </a:r>
            <a:r>
              <a:rPr b="0" lang="it-IT" sz="2800" spc="-1" strike="noStrike">
                <a:solidFill>
                  <a:schemeClr val="dk1"/>
                </a:solidFill>
                <a:latin typeface="Arial"/>
              </a:rPr>
              <a:t>:</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scegliere il corretto livello di astrazione</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standardizzare la struttura delle frasi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suddividere le frasi articolate</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separare le frasi sui dati da quelle sulle operazioni</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Rectangle 2"/>
          <p:cNvSpPr/>
          <p:nvPr/>
        </p:nvSpPr>
        <p:spPr>
          <a:xfrm>
            <a:off x="1981080" y="228600"/>
            <a:ext cx="8304120" cy="10648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endParaRPr b="1" lang="en-GB" sz="3200" spc="-1" strike="noStrike">
              <a:solidFill>
                <a:schemeClr val="dk2"/>
              </a:solidFill>
              <a:latin typeface="Arial"/>
            </a:endParaRPr>
          </a:p>
        </p:txBody>
      </p:sp>
      <p:sp>
        <p:nvSpPr>
          <p:cNvPr id="115"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Requisiti: organizzazione</a:t>
            </a:r>
            <a:br>
              <a:rPr sz="3200"/>
            </a:br>
            <a:r>
              <a:rPr b="1" lang="it-IT" sz="3200" spc="-1" strike="noStrike">
                <a:solidFill>
                  <a:srgbClr val="d41450"/>
                </a:solidFill>
                <a:latin typeface="Arial"/>
              </a:rPr>
              <a:t> di termini e concetti</a:t>
            </a:r>
            <a:endParaRPr b="0" lang="it-IT" sz="3200" spc="-1" strike="noStrike">
              <a:solidFill>
                <a:srgbClr val="000000"/>
              </a:solidFill>
              <a:latin typeface="Arial"/>
            </a:endParaRPr>
          </a:p>
        </p:txBody>
      </p:sp>
      <p:sp>
        <p:nvSpPr>
          <p:cNvPr id="116"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Regole generali </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costruire un glossario dei termini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individuare omonimi e sinonimi e unificare i termini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rendere esplicito il riferimento fra termini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riorganizzare le frasi per concetti</a:t>
            </a:r>
            <a:endParaRPr b="0" lang="it-IT" sz="2800" spc="-1" strike="noStrike">
              <a:solidFill>
                <a:srgbClr val="000000"/>
              </a:solidFill>
              <a:latin typeface="Arial"/>
            </a:endParaRPr>
          </a:p>
          <a:p>
            <a:pPr indent="0">
              <a:lnSpc>
                <a:spcPct val="100000"/>
              </a:lnSpc>
              <a:spcBef>
                <a:spcPts val="561"/>
              </a:spcBef>
              <a:buNone/>
              <a:tabLst>
                <a:tab algn="l" pos="0"/>
              </a:tabLst>
            </a:pP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17" name="Object 2"/>
          <p:cNvGraphicFramePr/>
          <p:nvPr/>
        </p:nvGraphicFramePr>
        <p:xfrm>
          <a:off x="1704960" y="1600200"/>
          <a:ext cx="9040680" cy="4512960"/>
        </p:xfrm>
        <a:graphic>
          <a:graphicData uri="http://schemas.openxmlformats.org/presentationml/2006/ole">
            <p:oleObj progId="Word.Document.8" r:id="rId1" spid="">
              <p:embed/>
              <p:pic>
                <p:nvPicPr>
                  <p:cNvPr id="118" name="Object 2" descr=""/>
                  <p:cNvPicPr/>
                  <p:nvPr/>
                </p:nvPicPr>
                <p:blipFill>
                  <a:blip r:embed="rId2"/>
                  <a:stretch/>
                </p:blipFill>
                <p:spPr>
                  <a:xfrm>
                    <a:off x="1704960" y="1600200"/>
                    <a:ext cx="9040680" cy="4512960"/>
                  </a:xfrm>
                  <a:prstGeom prst="rect">
                    <a:avLst/>
                  </a:prstGeom>
                  <a:ln w="0">
                    <a:noFill/>
                  </a:ln>
                </p:spPr>
              </p:pic>
            </p:oleObj>
          </a:graphicData>
        </a:graphic>
      </p:graphicFrame>
      <p:sp>
        <p:nvSpPr>
          <p:cNvPr id="119"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Glossario dei termini</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Rectangle 1"/>
          <p:cNvSpPr/>
          <p:nvPr/>
        </p:nvSpPr>
        <p:spPr>
          <a:xfrm>
            <a:off x="1981080" y="228600"/>
            <a:ext cx="8304120" cy="10648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pc="-1" strike="noStrike">
              <a:solidFill>
                <a:schemeClr val="dk2"/>
              </a:solidFill>
              <a:latin typeface="Arial"/>
            </a:endParaRPr>
          </a:p>
        </p:txBody>
      </p:sp>
      <p:sp>
        <p:nvSpPr>
          <p:cNvPr id="121"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Principali modifiche al nostro esempio</a:t>
            </a:r>
            <a:endParaRPr b="0" lang="it-IT" sz="3200" spc="-1" strike="noStrike">
              <a:solidFill>
                <a:srgbClr val="000000"/>
              </a:solidFill>
              <a:latin typeface="Arial"/>
            </a:endParaRPr>
          </a:p>
        </p:txBody>
      </p:sp>
      <p:sp>
        <p:nvSpPr>
          <p:cNvPr id="122"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i="1" lang="it-IT" sz="2400" spc="-1" strike="noStrike">
                <a:solidFill>
                  <a:srgbClr val="000000"/>
                </a:solidFill>
                <a:latin typeface="Arial"/>
              </a:rPr>
              <a:t>Luogo</a:t>
            </a:r>
            <a:r>
              <a:rPr b="0" lang="it-IT" sz="2400" spc="-1" strike="noStrike">
                <a:solidFill>
                  <a:srgbClr val="000000"/>
                </a:solidFill>
                <a:latin typeface="Arial"/>
              </a:rPr>
              <a:t> (di nascita) è omonimo di </a:t>
            </a:r>
            <a:r>
              <a:rPr b="0" i="1" lang="it-IT" sz="2400" spc="-1" strike="noStrike">
                <a:solidFill>
                  <a:srgbClr val="000000"/>
                </a:solidFill>
                <a:latin typeface="Arial"/>
              </a:rPr>
              <a:t>Luogo </a:t>
            </a:r>
            <a:r>
              <a:rPr b="0" lang="it-IT" sz="2400" spc="-1" strike="noStrike">
                <a:solidFill>
                  <a:srgbClr val="000000"/>
                </a:solidFill>
                <a:latin typeface="Arial"/>
              </a:rPr>
              <a:t>(dove si tengono le lezioni)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Va sostituito con </a:t>
            </a:r>
            <a:r>
              <a:rPr b="0" i="1" lang="it-IT" sz="2400" spc="-1" strike="noStrike">
                <a:solidFill>
                  <a:srgbClr val="000000"/>
                </a:solidFill>
                <a:latin typeface="Arial"/>
              </a:rPr>
              <a:t>Città</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i="1" lang="it-IT" sz="2400" spc="-1" strike="noStrike">
                <a:solidFill>
                  <a:srgbClr val="000000"/>
                </a:solidFill>
                <a:latin typeface="Arial"/>
              </a:rPr>
              <a:t>Posto </a:t>
            </a:r>
            <a:r>
              <a:rPr b="0" lang="it-IT" sz="2400" spc="-1" strike="noStrike">
                <a:solidFill>
                  <a:srgbClr val="000000"/>
                </a:solidFill>
                <a:latin typeface="Arial"/>
              </a:rPr>
              <a:t>(dove hanno lavorato in precedenza) </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Va sostituito con </a:t>
            </a:r>
            <a:r>
              <a:rPr b="0" i="1" lang="it-IT" sz="2400" spc="-1" strike="noStrike">
                <a:solidFill>
                  <a:srgbClr val="000000"/>
                </a:solidFill>
                <a:latin typeface="Arial"/>
              </a:rPr>
              <a:t>Datore di lavoro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Il </a:t>
            </a:r>
            <a:r>
              <a:rPr b="0" i="1" lang="it-IT" sz="2400" spc="-1" strike="noStrike">
                <a:solidFill>
                  <a:srgbClr val="000000"/>
                </a:solidFill>
                <a:latin typeface="Arial"/>
              </a:rPr>
              <a:t>giudizio</a:t>
            </a:r>
            <a:r>
              <a:rPr b="0" lang="it-IT" sz="2400" spc="-1" strike="noStrike">
                <a:solidFill>
                  <a:srgbClr val="000000"/>
                </a:solidFill>
                <a:latin typeface="Arial"/>
              </a:rPr>
              <a:t> va espresso come </a:t>
            </a:r>
            <a:r>
              <a:rPr b="0" i="1" lang="it-IT" sz="2400" spc="-1" strike="noStrike">
                <a:solidFill>
                  <a:srgbClr val="000000"/>
                </a:solidFill>
                <a:latin typeface="Arial"/>
              </a:rPr>
              <a:t>votazione in decimi</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i="1" lang="it-IT" sz="2400" spc="-1" strike="noStrike">
                <a:solidFill>
                  <a:srgbClr val="000000"/>
                </a:solidFill>
                <a:latin typeface="Arial"/>
              </a:rPr>
              <a:t>Periodo</a:t>
            </a:r>
            <a:r>
              <a:rPr b="0" lang="it-IT" sz="2400" spc="-1" strike="noStrike">
                <a:solidFill>
                  <a:srgbClr val="000000"/>
                </a:solidFill>
                <a:latin typeface="Arial"/>
              </a:rPr>
              <a:t> va interpretato come data</a:t>
            </a:r>
            <a:r>
              <a:rPr b="0" i="1" lang="it-IT" sz="2400" spc="-1" strike="noStrike">
                <a:solidFill>
                  <a:srgbClr val="000000"/>
                </a:solidFill>
                <a:latin typeface="Arial"/>
              </a:rPr>
              <a:t> di inizio e fine rapporto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i="1" lang="it-IT" sz="2400" spc="-1" strike="noStrike">
                <a:solidFill>
                  <a:srgbClr val="000000"/>
                </a:solidFill>
                <a:latin typeface="Arial"/>
              </a:rPr>
              <a:t>Seminario </a:t>
            </a:r>
            <a:r>
              <a:rPr b="0" lang="it-IT" sz="2400" spc="-1" strike="noStrike">
                <a:solidFill>
                  <a:srgbClr val="000000"/>
                </a:solidFill>
                <a:latin typeface="Arial"/>
              </a:rPr>
              <a:t>va sostituito con </a:t>
            </a:r>
            <a:r>
              <a:rPr b="0" i="1" lang="it-IT" sz="2400" spc="-1" strike="noStrike">
                <a:solidFill>
                  <a:srgbClr val="000000"/>
                </a:solidFill>
                <a:latin typeface="Arial"/>
              </a:rPr>
              <a:t>edizione del corso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i="1" lang="it-IT" sz="2400" spc="-1" strike="noStrike">
                <a:solidFill>
                  <a:srgbClr val="000000"/>
                </a:solidFill>
                <a:latin typeface="Arial"/>
              </a:rPr>
              <a:t>Luogo </a:t>
            </a:r>
            <a:r>
              <a:rPr b="0" lang="it-IT" sz="2400" spc="-1" strike="noStrike">
                <a:solidFill>
                  <a:srgbClr val="000000"/>
                </a:solidFill>
                <a:latin typeface="Arial"/>
              </a:rPr>
              <a:t>(dove si tengono le lezioni) va sostituito con aula</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Ecc...</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Rectangle 2"/>
          <p:cNvSpPr/>
          <p:nvPr/>
        </p:nvSpPr>
        <p:spPr>
          <a:xfrm>
            <a:off x="2516400" y="2057400"/>
            <a:ext cx="7509960" cy="14302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4400" spc="-1" strike="noStrike">
                <a:solidFill>
                  <a:schemeClr val="dk2"/>
                </a:solidFill>
                <a:latin typeface="Arial"/>
              </a:rPr>
              <a:t>Strutturazione dei requisiti</a:t>
            </a:r>
            <a:endParaRPr b="0" lang="it-IT" sz="4400" spc="-1" strike="noStrike">
              <a:solidFill>
                <a:srgbClr val="000000"/>
              </a:solidFill>
              <a:latin typeface="Arial"/>
            </a:endParaRPr>
          </a:p>
          <a:p>
            <a:pPr algn="ctr">
              <a:lnSpc>
                <a:spcPct val="100000"/>
              </a:lnSpc>
            </a:pPr>
            <a:r>
              <a:rPr b="1" lang="it-IT" sz="4400" spc="-1" strike="noStrike">
                <a:solidFill>
                  <a:schemeClr val="dk2"/>
                </a:solidFill>
                <a:latin typeface="Arial"/>
              </a:rPr>
              <a:t>in gruppi di frasi omogenee</a:t>
            </a:r>
            <a:endParaRPr b="0" lang="it-IT"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2906640" y="453960"/>
            <a:ext cx="5553720" cy="59994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Cos’è la progettazione concettuale</a:t>
            </a:r>
            <a:endParaRPr b="0" lang="it-IT" sz="3200" spc="-1" strike="noStrike">
              <a:solidFill>
                <a:srgbClr val="000000"/>
              </a:solidFill>
              <a:latin typeface="Arial"/>
            </a:endParaRPr>
          </a:p>
        </p:txBody>
      </p:sp>
      <p:sp>
        <p:nvSpPr>
          <p:cNvPr id="88"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Risponde al problema di </a:t>
            </a:r>
            <a:r>
              <a:rPr b="0" i="1" lang="it-IT" sz="2400" spc="-1" strike="noStrike">
                <a:solidFill>
                  <a:schemeClr val="dk1"/>
                </a:solidFill>
                <a:latin typeface="Arial"/>
              </a:rPr>
              <a:t>progettare</a:t>
            </a:r>
            <a:r>
              <a:rPr b="0" lang="it-IT" sz="2400" spc="-1" strike="noStrike">
                <a:solidFill>
                  <a:schemeClr val="dk1"/>
                </a:solidFill>
                <a:latin typeface="Arial"/>
              </a:rPr>
              <a:t> una base di dati a partire dai suoi </a:t>
            </a:r>
            <a:r>
              <a:rPr b="0" i="1" lang="it-IT" sz="2400" spc="-1" strike="noStrike">
                <a:solidFill>
                  <a:schemeClr val="dk1"/>
                </a:solidFill>
                <a:latin typeface="Arial"/>
              </a:rPr>
              <a:t>requisiti</a:t>
            </a:r>
            <a:endParaRPr b="0" lang="it-IT" sz="2400" spc="-1" strike="noStrike">
              <a:solidFill>
                <a:srgbClr val="000000"/>
              </a:solidFill>
              <a:latin typeface="Arial"/>
            </a:endParaRPr>
          </a:p>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Progettare una basi di dati significa definirne</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chemeClr val="dk1"/>
                </a:solidFill>
                <a:latin typeface="Arial"/>
              </a:rPr>
              <a:t>Struttura</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chemeClr val="dk1"/>
                </a:solidFill>
                <a:latin typeface="Arial"/>
              </a:rPr>
              <a:t>Caratteristiche</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chemeClr val="dk1"/>
                </a:solidFill>
                <a:latin typeface="Arial"/>
              </a:rPr>
              <a:t>Contenuto</a:t>
            </a:r>
            <a:endParaRPr b="0" lang="it-IT" sz="2400" spc="-1" strike="noStrike">
              <a:solidFill>
                <a:srgbClr val="000000"/>
              </a:solidFill>
              <a:latin typeface="Arial"/>
            </a:endParaRPr>
          </a:p>
          <a:p>
            <a:pPr marL="287280" indent="-287280">
              <a:lnSpc>
                <a:spcPct val="100000"/>
              </a:lnSpc>
              <a:spcBef>
                <a:spcPts val="1052"/>
              </a:spcBef>
              <a:buClr>
                <a:srgbClr val="000000"/>
              </a:buClr>
              <a:buFont typeface="Symbol"/>
              <a:buChar char=""/>
            </a:pPr>
            <a:r>
              <a:rPr b="0" lang="it-IT" sz="2400" spc="-1" strike="noStrike">
                <a:solidFill>
                  <a:schemeClr val="dk1"/>
                </a:solidFill>
                <a:latin typeface="Arial"/>
              </a:rPr>
              <a:t>Presenteremo una metodologia di progettazione che si è </a:t>
            </a:r>
            <a:r>
              <a:rPr b="0" i="1" lang="it-IT" sz="2400" spc="-1" strike="noStrike">
                <a:solidFill>
                  <a:schemeClr val="dk1"/>
                </a:solidFill>
                <a:latin typeface="Arial"/>
              </a:rPr>
              <a:t>largamente</a:t>
            </a:r>
            <a:r>
              <a:rPr b="0" lang="it-IT" sz="2400" spc="-1" strike="noStrike">
                <a:solidFill>
                  <a:schemeClr val="dk1"/>
                </a:solidFill>
                <a:latin typeface="Arial"/>
              </a:rPr>
              <a:t> diffusa nell’ambito della progettazione delle basi di dati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chemeClr val="dk1"/>
                </a:solidFill>
                <a:latin typeface="Arial"/>
              </a:rPr>
              <a:t>Tale metodologia è articolata in tre fasi</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Rectangle 43"/>
          <p:cNvSpPr/>
          <p:nvPr/>
        </p:nvSpPr>
        <p:spPr>
          <a:xfrm>
            <a:off x="1981080" y="228600"/>
            <a:ext cx="8304120" cy="10648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pc="-1" strike="noStrike">
              <a:solidFill>
                <a:schemeClr val="dk2"/>
              </a:solidFill>
              <a:latin typeface="Arial"/>
            </a:endParaRPr>
          </a:p>
        </p:txBody>
      </p:sp>
      <p:sp>
        <p:nvSpPr>
          <p:cNvPr id="126"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Operazioni</a:t>
            </a:r>
            <a:endParaRPr b="0" lang="it-IT" sz="3200" spc="-1" strike="noStrike">
              <a:solidFill>
                <a:srgbClr val="000000"/>
              </a:solidFill>
              <a:latin typeface="Arial"/>
            </a:endParaRPr>
          </a:p>
        </p:txBody>
      </p:sp>
      <p:sp>
        <p:nvSpPr>
          <p:cNvPr id="127" name="PlaceHolder 35"/>
          <p:cNvSpPr/>
          <p:nvPr/>
        </p:nvSpPr>
        <p:spPr>
          <a:xfrm>
            <a:off x="304560" y="1497960"/>
            <a:ext cx="11088360" cy="4032000"/>
          </a:xfrm>
          <a:prstGeom prst="rect">
            <a:avLst/>
          </a:prstGeom>
          <a:noFill/>
          <a:ln w="0">
            <a:noFill/>
          </a:ln>
        </p:spPr>
        <p:style>
          <a:lnRef idx="0"/>
          <a:fillRef idx="0"/>
          <a:effectRef idx="0"/>
          <a:fontRef idx="minor"/>
        </p:style>
        <p:txBody>
          <a:bodyPr numCol="1" spcCol="0" lIns="90000" rIns="90000" tIns="45000" bIns="45000" anchor="t">
            <a:noAutofit/>
          </a:bodyPr>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1:</a:t>
            </a:r>
            <a:r>
              <a:rPr b="0" lang="it-IT" sz="2400" spc="-1" strike="noStrike">
                <a:solidFill>
                  <a:srgbClr val="000000"/>
                </a:solidFill>
                <a:latin typeface="Arial"/>
              </a:rPr>
              <a:t> inserisci un nuovo partecipante indicando tutti i suoi dati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operazione da effetturare in media 40 volte al giorno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2:</a:t>
            </a:r>
            <a:r>
              <a:rPr b="0" lang="it-IT" sz="2400" spc="-1" strike="noStrike">
                <a:solidFill>
                  <a:srgbClr val="000000"/>
                </a:solidFill>
                <a:latin typeface="Arial"/>
              </a:rPr>
              <a:t> assegna un partecipante a un’edizione di corso</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Circa 50 volte al giorno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3: </a:t>
            </a:r>
            <a:r>
              <a:rPr b="0" lang="it-IT" sz="2400" spc="-1" strike="noStrike">
                <a:solidFill>
                  <a:srgbClr val="000000"/>
                </a:solidFill>
                <a:latin typeface="Arial"/>
              </a:rPr>
              <a:t>inserisci un nuovo docente indicando tutti i suoi dati e i corsi che può insegnare</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2 volte al giorno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4:</a:t>
            </a:r>
            <a:r>
              <a:rPr b="0" lang="it-IT" sz="2400" spc="-1" strike="noStrike">
                <a:solidFill>
                  <a:srgbClr val="000000"/>
                </a:solidFill>
                <a:latin typeface="Arial"/>
              </a:rPr>
              <a:t> assegna un nuovo docente abilitato a un’edizione di un corso</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15 volte al giorno</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Rectangle 45"/>
          <p:cNvSpPr/>
          <p:nvPr/>
        </p:nvSpPr>
        <p:spPr>
          <a:xfrm>
            <a:off x="1981080" y="228600"/>
            <a:ext cx="8304120" cy="10648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pc="-1" strike="noStrike">
              <a:solidFill>
                <a:schemeClr val="dk2"/>
              </a:solidFill>
              <a:latin typeface="Arial"/>
            </a:endParaRPr>
          </a:p>
        </p:txBody>
      </p:sp>
      <p:sp>
        <p:nvSpPr>
          <p:cNvPr id="129" name="PlaceHolder 1"/>
          <p:cNvSpPr>
            <a:spLocks noGrp="1"/>
          </p:cNvSpPr>
          <p:nvPr>
            <p:ph type="title"/>
          </p:nvPr>
        </p:nvSpPr>
        <p:spPr>
          <a:xfrm>
            <a:off x="1185480" y="54828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Operazioni</a:t>
            </a:r>
            <a:endParaRPr b="0" lang="it-IT" sz="3200" spc="-1" strike="noStrike">
              <a:solidFill>
                <a:srgbClr val="000000"/>
              </a:solidFill>
              <a:latin typeface="Arial"/>
            </a:endParaRPr>
          </a:p>
        </p:txBody>
      </p:sp>
      <p:sp>
        <p:nvSpPr>
          <p:cNvPr id="130" name="PlaceHolder 40"/>
          <p:cNvSpPr/>
          <p:nvPr/>
        </p:nvSpPr>
        <p:spPr>
          <a:xfrm>
            <a:off x="-140040" y="950040"/>
            <a:ext cx="11088360" cy="4032000"/>
          </a:xfrm>
          <a:prstGeom prst="rect">
            <a:avLst/>
          </a:prstGeom>
          <a:noFill/>
          <a:ln w="0">
            <a:noFill/>
          </a:ln>
        </p:spPr>
        <p:style>
          <a:lnRef idx="0"/>
          <a:fillRef idx="0"/>
          <a:effectRef idx="0"/>
          <a:fontRef idx="minor"/>
        </p:style>
        <p:txBody>
          <a:bodyPr numCol="1" spcCol="0" lIns="90000" rIns="90000" tIns="45000" bIns="45000" anchor="t">
            <a:noAutofit/>
          </a:bodyPr>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5:</a:t>
            </a:r>
            <a:r>
              <a:rPr b="0" lang="it-IT" sz="2400" spc="-1" strike="noStrike">
                <a:solidFill>
                  <a:srgbClr val="000000"/>
                </a:solidFill>
                <a:latin typeface="Arial"/>
              </a:rPr>
              <a:t> stampa tutte le informazioni sulle edizioni passate di un corso con titolo, orari lezioni e numero partecipanti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10 volte al giorno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6:</a:t>
            </a:r>
            <a:r>
              <a:rPr b="0" lang="it-IT" sz="2400" spc="-1" strike="noStrike">
                <a:solidFill>
                  <a:srgbClr val="000000"/>
                </a:solidFill>
                <a:latin typeface="Arial"/>
              </a:rPr>
              <a:t> stampa tutti i corsi offerti, con informazioni sui docenti che possono insegnarli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20 volte al giorno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7:</a:t>
            </a:r>
            <a:r>
              <a:rPr b="0" lang="it-IT" sz="2400" spc="-1" strike="noStrike">
                <a:solidFill>
                  <a:srgbClr val="000000"/>
                </a:solidFill>
                <a:latin typeface="Arial"/>
              </a:rPr>
              <a:t> per ogni docente, trova i partecipanti a tutti i corsi da lui/lei insegnati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5 volte alla settimana</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1" lang="it-IT" sz="2400" spc="-1" strike="noStrike">
                <a:solidFill>
                  <a:srgbClr val="000000"/>
                </a:solidFill>
                <a:latin typeface="Arial"/>
              </a:rPr>
              <a:t>Operazione 8:</a:t>
            </a:r>
            <a:r>
              <a:rPr b="0" lang="it-IT" sz="2400" spc="-1" strike="noStrike">
                <a:solidFill>
                  <a:srgbClr val="000000"/>
                </a:solidFill>
                <a:latin typeface="Arial"/>
              </a:rPr>
              <a:t> effettua una statistica su tutti i partecipanti a un corso con tutte le informazioni su di essi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10 volte al mese</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Rectangle 66"/>
          <p:cNvSpPr/>
          <p:nvPr/>
        </p:nvSpPr>
        <p:spPr>
          <a:xfrm>
            <a:off x="5468040" y="2057400"/>
            <a:ext cx="1606680" cy="759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it-IT" sz="1800" spc="-1" strike="noStrike">
              <a:solidFill>
                <a:srgbClr val="000000"/>
              </a:solidFill>
              <a:latin typeface="Arial"/>
            </a:endParaRPr>
          </a:p>
        </p:txBody>
      </p:sp>
      <p:sp>
        <p:nvSpPr>
          <p:cNvPr id="132" name="PlaceHolder 48"/>
          <p:cNvSpPr/>
          <p:nvPr/>
        </p:nvSpPr>
        <p:spPr>
          <a:xfrm>
            <a:off x="415800" y="2291760"/>
            <a:ext cx="11088360" cy="143784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r>
              <a:rPr b="0" lang="it-IT" sz="2400" spc="-1" strike="noStrike">
                <a:solidFill>
                  <a:srgbClr val="000000"/>
                </a:solidFill>
                <a:latin typeface="Arial"/>
              </a:rPr>
              <a:t>Dopo questa strutturazione dei requisiti, siamo pronti ad avviare la prima fase della progettazione che consiste nella costruzione di uno schema concettuale in grado di descrivere in maniera adeguata </a:t>
            </a:r>
            <a:r>
              <a:rPr b="0" i="1" lang="it-IT" sz="2400" spc="-1" strike="noStrike">
                <a:solidFill>
                  <a:srgbClr val="000000"/>
                </a:solidFill>
                <a:latin typeface="Arial"/>
              </a:rPr>
              <a:t>tutte</a:t>
            </a:r>
            <a:r>
              <a:rPr b="0" lang="it-IT" sz="2400" spc="-1" strike="noStrike">
                <a:solidFill>
                  <a:srgbClr val="000000"/>
                </a:solidFill>
                <a:latin typeface="Arial"/>
              </a:rPr>
              <a:t> le specifiche dei dati raccolte.</a:t>
            </a:r>
            <a:endParaRPr b="0" lang="it-IT" sz="2400" spc="-1" strike="noStrike">
              <a:solidFill>
                <a:srgbClr val="000000"/>
              </a:solidFill>
              <a:latin typeface="Arial"/>
            </a:endParaRPr>
          </a:p>
        </p:txBody>
      </p:sp>
      <p:sp>
        <p:nvSpPr>
          <p:cNvPr id="133" name="PlaceHolder 47"/>
          <p:cNvSpPr/>
          <p:nvPr/>
        </p:nvSpPr>
        <p:spPr>
          <a:xfrm>
            <a:off x="407880" y="3974760"/>
            <a:ext cx="11088360" cy="1437840"/>
          </a:xfrm>
          <a:prstGeom prst="rect">
            <a:avLst/>
          </a:prstGeom>
          <a:noFill/>
          <a:ln w="0">
            <a:noFill/>
          </a:ln>
        </p:spPr>
        <p:style>
          <a:lnRef idx="0"/>
          <a:fillRef idx="0"/>
          <a:effectRef idx="0"/>
          <a:fontRef idx="minor"/>
        </p:style>
        <p:txBody>
          <a:bodyPr numCol="1" spcCol="0" lIns="90000" rIns="90000" tIns="45000" bIns="45000" anchor="t">
            <a:noAutofit/>
          </a:bodyPr>
          <a:p>
            <a:pPr algn="ctr">
              <a:lnSpc>
                <a:spcPct val="100000"/>
              </a:lnSpc>
              <a:spcBef>
                <a:spcPts val="1052"/>
              </a:spcBef>
            </a:pPr>
            <a:r>
              <a:rPr b="0" i="1" lang="it-IT" sz="3000" spc="-1" strike="noStrike">
                <a:solidFill>
                  <a:srgbClr val="ff0000"/>
                </a:solidFill>
                <a:latin typeface="Arial"/>
              </a:rPr>
              <a:t>Ogni fase rappresenta lo stesso insieme di requisiti, in forma diversa.</a:t>
            </a:r>
            <a:endParaRPr b="0" lang="it-IT"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46"/>
          <p:cNvSpPr/>
          <p:nvPr/>
        </p:nvSpPr>
        <p:spPr>
          <a:xfrm>
            <a:off x="5468040" y="2057400"/>
            <a:ext cx="1606680" cy="7596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endParaRPr b="0" lang="it-IT" sz="1800" spc="-1" strike="noStrike">
              <a:solidFill>
                <a:srgbClr val="000000"/>
              </a:solidFill>
              <a:latin typeface="Arial"/>
            </a:endParaRPr>
          </a:p>
        </p:txBody>
      </p:sp>
      <p:sp>
        <p:nvSpPr>
          <p:cNvPr id="135" name="Rectangle 72"/>
          <p:cNvSpPr/>
          <p:nvPr/>
        </p:nvSpPr>
        <p:spPr>
          <a:xfrm>
            <a:off x="2361960" y="2057400"/>
            <a:ext cx="7823880" cy="344124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4400" spc="-1" strike="noStrike">
                <a:solidFill>
                  <a:schemeClr val="dk2"/>
                </a:solidFill>
                <a:latin typeface="Arial"/>
              </a:rPr>
              <a:t>Fine dell’analisi dei requisiti</a:t>
            </a:r>
            <a:endParaRPr b="0" lang="it-IT" sz="4400" spc="-1" strike="noStrike">
              <a:solidFill>
                <a:srgbClr val="000000"/>
              </a:solidFill>
              <a:latin typeface="Arial"/>
            </a:endParaRPr>
          </a:p>
          <a:p>
            <a:pPr algn="ctr">
              <a:lnSpc>
                <a:spcPct val="100000"/>
              </a:lnSpc>
            </a:pPr>
            <a:endParaRPr b="0" lang="it-IT" sz="4400" spc="-1" strike="noStrike">
              <a:solidFill>
                <a:srgbClr val="000000"/>
              </a:solidFill>
              <a:latin typeface="Arial"/>
            </a:endParaRPr>
          </a:p>
          <a:p>
            <a:pPr algn="ctr">
              <a:lnSpc>
                <a:spcPct val="100000"/>
              </a:lnSpc>
            </a:pPr>
            <a:r>
              <a:rPr b="1" lang="it-IT" sz="4400" spc="-1" strike="noStrike">
                <a:solidFill>
                  <a:schemeClr val="dk2"/>
                </a:solidFill>
                <a:latin typeface="Arial"/>
              </a:rPr>
              <a:t>Inizio della rappresentazione</a:t>
            </a:r>
            <a:br>
              <a:rPr sz="4400"/>
            </a:br>
            <a:r>
              <a:rPr b="1" lang="it-IT" sz="4400" spc="-1" strike="noStrike">
                <a:solidFill>
                  <a:schemeClr val="dk2"/>
                </a:solidFill>
                <a:latin typeface="Arial"/>
              </a:rPr>
              <a:t>concettuale dei dati </a:t>
            </a:r>
            <a:br>
              <a:rPr sz="4400"/>
            </a:br>
            <a:r>
              <a:rPr b="1" lang="it-IT" sz="4400" spc="-1" strike="noStrike">
                <a:solidFill>
                  <a:schemeClr val="dk2"/>
                </a:solidFill>
                <a:latin typeface="Arial"/>
              </a:rPr>
              <a:t>(schema ER)</a:t>
            </a:r>
            <a:endParaRPr b="0" lang="it-IT"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en-US" sz="2800" spc="-1" strike="noStrike">
                <a:solidFill>
                  <a:srgbClr val="d41450"/>
                </a:solidFill>
                <a:latin typeface="Arial"/>
              </a:rPr>
              <a:t>Requisiti discorsivi e schemi concettuali</a:t>
            </a:r>
            <a:endParaRPr b="0" lang="it-IT" sz="2800" spc="-1" strike="noStrike">
              <a:solidFill>
                <a:srgbClr val="000000"/>
              </a:solidFill>
              <a:latin typeface="Arial"/>
            </a:endParaRPr>
          </a:p>
        </p:txBody>
      </p:sp>
      <p:sp>
        <p:nvSpPr>
          <p:cNvPr id="137"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indent="0">
              <a:lnSpc>
                <a:spcPct val="100000"/>
              </a:lnSpc>
              <a:spcBef>
                <a:spcPts val="561"/>
              </a:spcBef>
              <a:buNone/>
              <a:tabLst>
                <a:tab algn="l" pos="0"/>
              </a:tabLst>
            </a:pPr>
            <a:r>
              <a:rPr b="0" lang="it-IT" sz="2800" spc="-1" strike="noStrike">
                <a:solidFill>
                  <a:schemeClr val="dk1"/>
                </a:solidFill>
                <a:latin typeface="Arial"/>
              </a:rPr>
              <a:t>Prima di affrontare le metodologie di progetto, cerchiamo di stabilire alcune buone pratiche per una corretta rappresentazione concettuale dei dati. </a:t>
            </a:r>
            <a:endParaRPr b="0" lang="it-IT" sz="2800" spc="-1" strike="noStrike">
              <a:solidFill>
                <a:srgbClr val="000000"/>
              </a:solidFill>
              <a:latin typeface="Arial"/>
            </a:endParaRPr>
          </a:p>
          <a:p>
            <a:pPr indent="0">
              <a:lnSpc>
                <a:spcPct val="100000"/>
              </a:lnSpc>
              <a:spcBef>
                <a:spcPts val="561"/>
              </a:spcBef>
              <a:buNone/>
              <a:tabLst>
                <a:tab algn="l" pos="0"/>
              </a:tabLst>
            </a:pPr>
            <a:r>
              <a:rPr b="0" lang="it-IT" sz="2800" spc="-1" strike="noStrike">
                <a:solidFill>
                  <a:schemeClr val="dk1"/>
                </a:solidFill>
                <a:latin typeface="Arial"/>
              </a:rPr>
              <a:t>Iniziamo da alcuni criteri generali di rappresentazione, per poi passare a una rassegna di alcuni classici </a:t>
            </a:r>
            <a:r>
              <a:rPr b="0" i="1" lang="it-IT" sz="2800" spc="-1" strike="noStrike">
                <a:solidFill>
                  <a:schemeClr val="dk1"/>
                </a:solidFill>
                <a:latin typeface="Arial"/>
              </a:rPr>
              <a:t>design pattern</a:t>
            </a:r>
            <a:r>
              <a:rPr b="0" lang="it-IT" sz="2800" spc="-1" strike="noStrike">
                <a:solidFill>
                  <a:schemeClr val="dk1"/>
                </a:solidFill>
                <a:latin typeface="Arial"/>
              </a:rPr>
              <a:t>.</a:t>
            </a:r>
            <a:endParaRPr b="0" lang="it-IT" sz="2800" spc="-1" strike="noStrike">
              <a:solidFill>
                <a:srgbClr val="000000"/>
              </a:solidFill>
              <a:latin typeface="Arial"/>
            </a:endParaRPr>
          </a:p>
          <a:p>
            <a:pPr indent="0">
              <a:lnSpc>
                <a:spcPct val="100000"/>
              </a:lnSpc>
              <a:spcBef>
                <a:spcPts val="561"/>
              </a:spcBef>
              <a:buNone/>
              <a:tabLst>
                <a:tab algn="l" pos="0"/>
              </a:tabLst>
            </a:pP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432000" y="1482120"/>
            <a:ext cx="10223280" cy="403200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2200" spc="-1" strike="noStrike">
                <a:solidFill>
                  <a:schemeClr val="dk1"/>
                </a:solidFill>
                <a:latin typeface="Arial"/>
              </a:rPr>
              <a:t>Quale costrutto E-R va utilizzato per rappresentare un concetto presente nelle specifiche? </a:t>
            </a:r>
            <a:endParaRPr b="0" lang="it-IT" sz="2200" spc="-1" strike="noStrike">
              <a:solidFill>
                <a:srgbClr val="000000"/>
              </a:solidFill>
              <a:latin typeface="Arial"/>
            </a:endParaRPr>
          </a:p>
          <a:p>
            <a:pPr indent="0">
              <a:lnSpc>
                <a:spcPct val="100000"/>
              </a:lnSpc>
              <a:spcBef>
                <a:spcPts val="1052"/>
              </a:spcBef>
              <a:buNone/>
              <a:tabLst>
                <a:tab algn="l" pos="0"/>
              </a:tabLst>
            </a:pPr>
            <a:r>
              <a:rPr b="0" lang="it-IT" sz="2200" spc="-1" strike="noStrike">
                <a:solidFill>
                  <a:schemeClr val="dk1"/>
                </a:solidFill>
                <a:latin typeface="Arial"/>
              </a:rPr>
              <a:t>Bisogna basarsi sulle definizioni dei costrutti del modello E-R</a:t>
            </a:r>
            <a:endParaRPr b="0" lang="it-IT" sz="2200" spc="-1" strike="noStrike">
              <a:solidFill>
                <a:srgbClr val="000000"/>
              </a:solidFill>
              <a:latin typeface="Arial"/>
            </a:endParaRPr>
          </a:p>
          <a:p>
            <a:pPr lvl="1" marL="860400" indent="-382680">
              <a:lnSpc>
                <a:spcPct val="100000"/>
              </a:lnSpc>
              <a:spcBef>
                <a:spcPts val="561"/>
              </a:spcBef>
              <a:buClr>
                <a:srgbClr val="000000"/>
              </a:buClr>
              <a:buFont typeface="Symbol"/>
              <a:buChar char=""/>
              <a:tabLst>
                <a:tab algn="l" pos="0"/>
              </a:tabLst>
            </a:pPr>
            <a:r>
              <a:rPr b="0" lang="it-IT" sz="2200" spc="-1" strike="noStrike">
                <a:solidFill>
                  <a:schemeClr val="dk1"/>
                </a:solidFill>
                <a:latin typeface="Arial"/>
              </a:rPr>
              <a:t>se ha proprietà significative e descrive oggetti con esistenza autonoma</a:t>
            </a:r>
            <a:endParaRPr b="0" lang="it-IT" sz="2200" spc="-1" strike="noStrike">
              <a:solidFill>
                <a:srgbClr val="000000"/>
              </a:solidFill>
              <a:latin typeface="Arial"/>
            </a:endParaRPr>
          </a:p>
          <a:p>
            <a:pPr lvl="3" marL="1978200" indent="-378000">
              <a:lnSpc>
                <a:spcPct val="100000"/>
              </a:lnSpc>
              <a:spcBef>
                <a:spcPts val="641"/>
              </a:spcBef>
              <a:buClr>
                <a:srgbClr val="cc0000"/>
              </a:buClr>
              <a:buFont typeface="Symbol"/>
              <a:buChar char=""/>
              <a:tabLst>
                <a:tab algn="l" pos="0"/>
              </a:tabLst>
            </a:pPr>
            <a:r>
              <a:rPr b="0" lang="it-IT" sz="2200" spc="-1" strike="noStrike">
                <a:solidFill>
                  <a:schemeClr val="dk2"/>
                </a:solidFill>
                <a:latin typeface="Arial"/>
              </a:rPr>
              <a:t>entità</a:t>
            </a:r>
            <a:endParaRPr b="0" lang="it-IT" sz="2200" spc="-1" strike="noStrike">
              <a:solidFill>
                <a:srgbClr val="000000"/>
              </a:solidFill>
              <a:latin typeface="Arial"/>
            </a:endParaRPr>
          </a:p>
          <a:p>
            <a:pPr lvl="1" marL="860400" indent="-382680">
              <a:lnSpc>
                <a:spcPct val="100000"/>
              </a:lnSpc>
              <a:spcBef>
                <a:spcPts val="561"/>
              </a:spcBef>
              <a:buClr>
                <a:srgbClr val="000000"/>
              </a:buClr>
              <a:buFont typeface="Symbol"/>
              <a:buChar char=""/>
              <a:tabLst>
                <a:tab algn="l" pos="0"/>
              </a:tabLst>
            </a:pPr>
            <a:r>
              <a:rPr b="0" lang="it-IT" sz="2200" spc="-1" strike="noStrike">
                <a:solidFill>
                  <a:schemeClr val="dk1"/>
                </a:solidFill>
                <a:latin typeface="Arial"/>
              </a:rPr>
              <a:t>se è semplice e non ha proprietà</a:t>
            </a:r>
            <a:endParaRPr b="0" lang="it-IT" sz="2200" spc="-1" strike="noStrike">
              <a:solidFill>
                <a:srgbClr val="000000"/>
              </a:solidFill>
              <a:latin typeface="Arial"/>
            </a:endParaRPr>
          </a:p>
          <a:p>
            <a:pPr lvl="3" marL="1978200" indent="-378000">
              <a:lnSpc>
                <a:spcPct val="100000"/>
              </a:lnSpc>
              <a:spcBef>
                <a:spcPts val="641"/>
              </a:spcBef>
              <a:buClr>
                <a:srgbClr val="cc0000"/>
              </a:buClr>
              <a:buFont typeface="Symbol"/>
              <a:buChar char=""/>
              <a:tabLst>
                <a:tab algn="l" pos="0"/>
              </a:tabLst>
            </a:pPr>
            <a:r>
              <a:rPr b="0" lang="it-IT" sz="2200" spc="-1" strike="noStrike">
                <a:solidFill>
                  <a:schemeClr val="dk2"/>
                </a:solidFill>
                <a:latin typeface="Arial"/>
              </a:rPr>
              <a:t>attributo</a:t>
            </a:r>
            <a:endParaRPr b="0" lang="it-IT" sz="2200" spc="-1" strike="noStrike">
              <a:solidFill>
                <a:srgbClr val="000000"/>
              </a:solidFill>
              <a:latin typeface="Arial"/>
            </a:endParaRPr>
          </a:p>
          <a:p>
            <a:pPr lvl="1" marL="860400" indent="-382680">
              <a:lnSpc>
                <a:spcPct val="100000"/>
              </a:lnSpc>
              <a:spcBef>
                <a:spcPts val="561"/>
              </a:spcBef>
              <a:buClr>
                <a:srgbClr val="000000"/>
              </a:buClr>
              <a:buFont typeface="Symbol"/>
              <a:buChar char=""/>
              <a:tabLst>
                <a:tab algn="l" pos="0"/>
              </a:tabLst>
            </a:pPr>
            <a:r>
              <a:rPr b="0" lang="it-IT" sz="2200" spc="-1" strike="noStrike">
                <a:solidFill>
                  <a:schemeClr val="dk1"/>
                </a:solidFill>
                <a:latin typeface="Arial"/>
              </a:rPr>
              <a:t>se correla due o più concetti</a:t>
            </a:r>
            <a:endParaRPr b="0" lang="it-IT" sz="2200" spc="-1" strike="noStrike">
              <a:solidFill>
                <a:srgbClr val="000000"/>
              </a:solidFill>
              <a:latin typeface="Arial"/>
            </a:endParaRPr>
          </a:p>
          <a:p>
            <a:pPr lvl="3" marL="1978200" indent="-378000">
              <a:lnSpc>
                <a:spcPct val="100000"/>
              </a:lnSpc>
              <a:spcBef>
                <a:spcPts val="641"/>
              </a:spcBef>
              <a:buClr>
                <a:srgbClr val="cc0000"/>
              </a:buClr>
              <a:buFont typeface="Symbol"/>
              <a:buChar char=""/>
              <a:tabLst>
                <a:tab algn="l" pos="0"/>
              </a:tabLst>
            </a:pPr>
            <a:r>
              <a:rPr b="0" lang="it-IT" sz="2200" spc="-1" strike="noStrike">
                <a:solidFill>
                  <a:schemeClr val="dk2"/>
                </a:solidFill>
                <a:latin typeface="Arial"/>
              </a:rPr>
              <a:t>relationship</a:t>
            </a:r>
            <a:endParaRPr b="0" lang="it-IT" sz="2200" spc="-1" strike="noStrike">
              <a:solidFill>
                <a:srgbClr val="000000"/>
              </a:solidFill>
              <a:latin typeface="Arial"/>
            </a:endParaRPr>
          </a:p>
          <a:p>
            <a:pPr lvl="1" marL="860400" indent="-382680">
              <a:lnSpc>
                <a:spcPct val="100000"/>
              </a:lnSpc>
              <a:spcBef>
                <a:spcPts val="561"/>
              </a:spcBef>
              <a:buClr>
                <a:srgbClr val="000000"/>
              </a:buClr>
              <a:buFont typeface="Symbol"/>
              <a:buChar char=""/>
              <a:tabLst>
                <a:tab algn="l" pos="0"/>
              </a:tabLst>
            </a:pPr>
            <a:r>
              <a:rPr b="0" lang="it-IT" sz="2200" spc="-1" strike="noStrike">
                <a:solidFill>
                  <a:schemeClr val="dk1"/>
                </a:solidFill>
                <a:latin typeface="Arial"/>
              </a:rPr>
              <a:t>se è caso particolare di un altro </a:t>
            </a:r>
            <a:endParaRPr b="0" lang="it-IT" sz="2200" spc="-1" strike="noStrike">
              <a:solidFill>
                <a:srgbClr val="000000"/>
              </a:solidFill>
              <a:latin typeface="Arial"/>
            </a:endParaRPr>
          </a:p>
          <a:p>
            <a:pPr lvl="3" marL="1978200" indent="-378000">
              <a:lnSpc>
                <a:spcPct val="100000"/>
              </a:lnSpc>
              <a:spcBef>
                <a:spcPts val="641"/>
              </a:spcBef>
              <a:buClr>
                <a:srgbClr val="cc0000"/>
              </a:buClr>
              <a:buFont typeface="Symbol"/>
              <a:buChar char=""/>
              <a:tabLst>
                <a:tab algn="l" pos="0"/>
              </a:tabLst>
            </a:pPr>
            <a:r>
              <a:rPr b="0" lang="it-IT" sz="2200" spc="-1" strike="noStrike">
                <a:solidFill>
                  <a:schemeClr val="dk2"/>
                </a:solidFill>
                <a:latin typeface="Arial"/>
              </a:rPr>
              <a:t>generalizzazione</a:t>
            </a:r>
            <a:endParaRPr b="0" lang="it-IT"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1415880" y="907920"/>
            <a:ext cx="9338040" cy="358560"/>
          </a:xfrm>
          <a:prstGeom prst="rect">
            <a:avLst/>
          </a:prstGeom>
          <a:noFill/>
          <a:ln w="0">
            <a:noFill/>
          </a:ln>
        </p:spPr>
        <p:txBody>
          <a:bodyPr lIns="90000" rIns="90000" tIns="45000" bIns="45000" anchor="ctr">
            <a:noAutofit/>
          </a:bodyPr>
          <a:p>
            <a:pPr indent="0" algn="ctr">
              <a:lnSpc>
                <a:spcPct val="100000"/>
              </a:lnSpc>
              <a:buNone/>
              <a:tabLst>
                <a:tab algn="l" pos="0"/>
              </a:tabLst>
            </a:pPr>
            <a:r>
              <a:rPr b="1" lang="it-IT" sz="3200" spc="-1" strike="noStrike">
                <a:solidFill>
                  <a:srgbClr val="d41450"/>
                </a:solidFill>
                <a:latin typeface="Arial"/>
              </a:rPr>
              <a:t>Design pattern</a:t>
            </a:r>
            <a:endParaRPr b="0" lang="it-IT" sz="3200" spc="-1" strike="noStrike">
              <a:solidFill>
                <a:srgbClr val="000000"/>
              </a:solidFill>
              <a:latin typeface="Arial"/>
            </a:endParaRPr>
          </a:p>
        </p:txBody>
      </p:sp>
      <p:sp>
        <p:nvSpPr>
          <p:cNvPr id="140" name="PlaceHolder 2"/>
          <p:cNvSpPr>
            <a:spLocks noGrp="1"/>
          </p:cNvSpPr>
          <p:nvPr>
            <p:ph/>
          </p:nvPr>
        </p:nvSpPr>
        <p:spPr>
          <a:xfrm>
            <a:off x="550800" y="1917000"/>
            <a:ext cx="11088360" cy="4032000"/>
          </a:xfrm>
          <a:prstGeom prst="rect">
            <a:avLst/>
          </a:prstGeom>
          <a:noFill/>
          <a:ln w="0">
            <a:noFill/>
          </a:ln>
        </p:spPr>
        <p:txBody>
          <a:bodyPr lIns="90000" rIns="90000" tIns="45000" bIns="4500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Soluzioni progettuali a problemi comuni</a:t>
            </a:r>
            <a:endParaRPr b="0" lang="it-IT" sz="2800" spc="-1" strike="noStrike">
              <a:solidFill>
                <a:srgbClr val="000000"/>
              </a:solidFill>
              <a:latin typeface="Arial"/>
            </a:endParaRPr>
          </a:p>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Largamente usati nell’ingegneria del software</a:t>
            </a:r>
            <a:endParaRPr b="0" lang="it-IT" sz="2800" spc="-1" strike="noStrike">
              <a:solidFill>
                <a:srgbClr val="000000"/>
              </a:solidFill>
              <a:latin typeface="Arial"/>
            </a:endParaRPr>
          </a:p>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Vediamo alcuni pattern comuni nella progettazione concettuale di basi di dati</a:t>
            </a:r>
            <a:endParaRPr b="0" lang="it-IT" sz="2800" spc="-1" strike="noStrike">
              <a:solidFill>
                <a:srgbClr val="000000"/>
              </a:solidFill>
              <a:latin typeface="Arial"/>
            </a:endParaRPr>
          </a:p>
          <a:p>
            <a:pPr indent="0">
              <a:lnSpc>
                <a:spcPct val="100000"/>
              </a:lnSpc>
              <a:spcBef>
                <a:spcPts val="561"/>
              </a:spcBef>
              <a:buNone/>
              <a:tabLst>
                <a:tab algn="l" pos="0"/>
              </a:tabLst>
            </a:pPr>
            <a:endParaRPr b="0" lang="it-IT" sz="2800" spc="-1" strike="noStrike">
              <a:solidFill>
                <a:srgbClr val="000000"/>
              </a:solidFill>
              <a:latin typeface="Arial"/>
            </a:endParaRPr>
          </a:p>
        </p:txBody>
      </p:sp>
    </p:spTree>
  </p:cSld>
  <p:transition spd="med">
    <p:wipe dir="r"/>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Reificazione di attributo di entità</a:t>
            </a:r>
            <a:endParaRPr b="0" lang="it-IT" sz="3200" spc="-1" strike="noStrike">
              <a:solidFill>
                <a:srgbClr val="000000"/>
              </a:solidFill>
              <a:latin typeface="Arial"/>
            </a:endParaRPr>
          </a:p>
        </p:txBody>
      </p:sp>
      <p:sp>
        <p:nvSpPr>
          <p:cNvPr id="142" name="Rectangle 38"/>
          <p:cNvSpPr/>
          <p:nvPr/>
        </p:nvSpPr>
        <p:spPr>
          <a:xfrm>
            <a:off x="5805360" y="256536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MPIEGATO</a:t>
            </a:r>
            <a:endParaRPr b="0" lang="it-IT" sz="1400" spc="-1" strike="noStrike">
              <a:solidFill>
                <a:srgbClr val="000000"/>
              </a:solidFill>
              <a:latin typeface="Arial"/>
            </a:endParaRPr>
          </a:p>
        </p:txBody>
      </p:sp>
      <p:sp>
        <p:nvSpPr>
          <p:cNvPr id="143" name="Rectangle 39"/>
          <p:cNvSpPr/>
          <p:nvPr/>
        </p:nvSpPr>
        <p:spPr>
          <a:xfrm>
            <a:off x="6094080" y="19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144" name="Line 40"/>
          <p:cNvSpPr/>
          <p:nvPr/>
        </p:nvSpPr>
        <p:spPr>
          <a:xfrm>
            <a:off x="6379920" y="22795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145" name="Oval 41"/>
          <p:cNvSpPr/>
          <p:nvPr/>
        </p:nvSpPr>
        <p:spPr>
          <a:xfrm>
            <a:off x="5821200" y="22050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46" name="Rectangle 42"/>
          <p:cNvSpPr/>
          <p:nvPr/>
        </p:nvSpPr>
        <p:spPr>
          <a:xfrm>
            <a:off x="5523120" y="194148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147" name="Line 43"/>
          <p:cNvSpPr/>
          <p:nvPr/>
        </p:nvSpPr>
        <p:spPr>
          <a:xfrm>
            <a:off x="5894280" y="22795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148" name="Oval 44"/>
          <p:cNvSpPr/>
          <p:nvPr/>
        </p:nvSpPr>
        <p:spPr>
          <a:xfrm>
            <a:off x="6307200" y="22050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49" name="Rectangle 51"/>
          <p:cNvSpPr/>
          <p:nvPr/>
        </p:nvSpPr>
        <p:spPr>
          <a:xfrm>
            <a:off x="6620760" y="1940040"/>
            <a:ext cx="7650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Azienda</a:t>
            </a:r>
            <a:endParaRPr b="0" lang="it-IT" sz="1200" spc="-1" strike="noStrike">
              <a:solidFill>
                <a:srgbClr val="000000"/>
              </a:solidFill>
              <a:latin typeface="Arial"/>
            </a:endParaRPr>
          </a:p>
        </p:txBody>
      </p:sp>
      <p:sp>
        <p:nvSpPr>
          <p:cNvPr id="150" name="Line 52"/>
          <p:cNvSpPr/>
          <p:nvPr/>
        </p:nvSpPr>
        <p:spPr>
          <a:xfrm>
            <a:off x="6951600" y="227772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151" name="Oval 53"/>
          <p:cNvSpPr/>
          <p:nvPr/>
        </p:nvSpPr>
        <p:spPr>
          <a:xfrm>
            <a:off x="6878520" y="2203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52" name="Rectangle 82"/>
          <p:cNvSpPr/>
          <p:nvPr/>
        </p:nvSpPr>
        <p:spPr>
          <a:xfrm>
            <a:off x="4116240" y="411804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MPIEGATO</a:t>
            </a:r>
            <a:endParaRPr b="0" lang="it-IT" sz="1400" spc="-1" strike="noStrike">
              <a:solidFill>
                <a:srgbClr val="000000"/>
              </a:solidFill>
              <a:latin typeface="Arial"/>
            </a:endParaRPr>
          </a:p>
        </p:txBody>
      </p:sp>
      <p:sp>
        <p:nvSpPr>
          <p:cNvPr id="153" name="Oval 85"/>
          <p:cNvSpPr/>
          <p:nvPr/>
        </p:nvSpPr>
        <p:spPr>
          <a:xfrm>
            <a:off x="4346640" y="37576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54" name="Rectangle 86"/>
          <p:cNvSpPr/>
          <p:nvPr/>
        </p:nvSpPr>
        <p:spPr>
          <a:xfrm>
            <a:off x="4083120" y="350208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155" name="Line 87"/>
          <p:cNvSpPr/>
          <p:nvPr/>
        </p:nvSpPr>
        <p:spPr>
          <a:xfrm>
            <a:off x="4419360" y="3832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156" name="Rectangle 89"/>
          <p:cNvSpPr/>
          <p:nvPr/>
        </p:nvSpPr>
        <p:spPr>
          <a:xfrm>
            <a:off x="7504200" y="411804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ZIENDA</a:t>
            </a:r>
            <a:endParaRPr b="0" lang="it-IT" sz="1400" spc="-1" strike="noStrike">
              <a:solidFill>
                <a:srgbClr val="000000"/>
              </a:solidFill>
              <a:latin typeface="Arial"/>
            </a:endParaRPr>
          </a:p>
        </p:txBody>
      </p:sp>
      <p:sp>
        <p:nvSpPr>
          <p:cNvPr id="157" name="AutoShape 90"/>
          <p:cNvSpPr/>
          <p:nvPr/>
        </p:nvSpPr>
        <p:spPr>
          <a:xfrm>
            <a:off x="5743440" y="404496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I</a:t>
            </a:r>
            <a:r>
              <a:rPr b="1" lang="it-IT" sz="1200" spc="-1" strike="noStrike">
                <a:solidFill>
                  <a:srgbClr val="002060"/>
                </a:solidFill>
                <a:latin typeface="Arial"/>
              </a:rPr>
              <a:t>MPIEGO</a:t>
            </a:r>
            <a:endParaRPr b="0" lang="it-IT" sz="1200" spc="-1" strike="noStrike">
              <a:solidFill>
                <a:srgbClr val="000000"/>
              </a:solidFill>
              <a:latin typeface="Arial"/>
            </a:endParaRPr>
          </a:p>
        </p:txBody>
      </p:sp>
      <p:cxnSp>
        <p:nvCxnSpPr>
          <p:cNvPr id="158" name="AutoShape 91"/>
          <p:cNvCxnSpPr>
            <a:stCxn id="157" idx="3"/>
            <a:endCxn id="156" idx="1"/>
          </p:cNvCxnSpPr>
          <p:nvPr/>
        </p:nvCxnSpPr>
        <p:spPr>
          <a:xfrm>
            <a:off x="7036920" y="4440240"/>
            <a:ext cx="467640" cy="1080"/>
          </a:xfrm>
          <a:prstGeom prst="straightConnector1">
            <a:avLst/>
          </a:prstGeom>
          <a:ln w="9525">
            <a:solidFill>
              <a:srgbClr val="000000"/>
            </a:solidFill>
            <a:round/>
          </a:ln>
        </p:spPr>
      </p:cxnSp>
      <p:cxnSp>
        <p:nvCxnSpPr>
          <p:cNvPr id="159" name="AutoShape 92"/>
          <p:cNvCxnSpPr>
            <a:stCxn id="157" idx="1"/>
          </p:cNvCxnSpPr>
          <p:nvPr/>
        </p:nvCxnSpPr>
        <p:spPr>
          <a:xfrm flipH="1">
            <a:off x="5343480" y="4440240"/>
            <a:ext cx="400320" cy="3240"/>
          </a:xfrm>
          <a:prstGeom prst="straightConnector1">
            <a:avLst/>
          </a:prstGeom>
          <a:ln w="9525">
            <a:solidFill>
              <a:srgbClr val="000000"/>
            </a:solidFill>
            <a:round/>
          </a:ln>
        </p:spPr>
      </p:cxnSp>
      <p:sp>
        <p:nvSpPr>
          <p:cNvPr id="160" name="Rectangle 93"/>
          <p:cNvSpPr/>
          <p:nvPr/>
        </p:nvSpPr>
        <p:spPr>
          <a:xfrm>
            <a:off x="6824160" y="40593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161" name="Rectangle 94"/>
          <p:cNvSpPr/>
          <p:nvPr/>
        </p:nvSpPr>
        <p:spPr>
          <a:xfrm>
            <a:off x="5455440" y="40593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162" name="Rectangle 95"/>
          <p:cNvSpPr/>
          <p:nvPr/>
        </p:nvSpPr>
        <p:spPr>
          <a:xfrm>
            <a:off x="4738320" y="3500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163" name="Line 96"/>
          <p:cNvSpPr/>
          <p:nvPr/>
        </p:nvSpPr>
        <p:spPr>
          <a:xfrm>
            <a:off x="4975200" y="38304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164" name="Oval 97"/>
          <p:cNvSpPr/>
          <p:nvPr/>
        </p:nvSpPr>
        <p:spPr>
          <a:xfrm>
            <a:off x="4902120" y="37558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65" name="Oval 100"/>
          <p:cNvSpPr/>
          <p:nvPr/>
        </p:nvSpPr>
        <p:spPr>
          <a:xfrm>
            <a:off x="8128080" y="37576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66" name="Rectangle 101"/>
          <p:cNvSpPr/>
          <p:nvPr/>
        </p:nvSpPr>
        <p:spPr>
          <a:xfrm>
            <a:off x="7914960" y="3502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167" name="Line 102"/>
          <p:cNvSpPr/>
          <p:nvPr/>
        </p:nvSpPr>
        <p:spPr>
          <a:xfrm>
            <a:off x="8200800" y="3832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Tree>
  </p:cSld>
  <p:transition spd="med">
    <p:wipe dir="r"/>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Part-of</a:t>
            </a:r>
            <a:endParaRPr b="0" lang="it-IT" sz="3200" spc="-1" strike="noStrike">
              <a:solidFill>
                <a:srgbClr val="000000"/>
              </a:solidFill>
              <a:latin typeface="Arial"/>
            </a:endParaRPr>
          </a:p>
        </p:txBody>
      </p:sp>
      <p:sp>
        <p:nvSpPr>
          <p:cNvPr id="169" name="Rectangle 21"/>
          <p:cNvSpPr/>
          <p:nvPr/>
        </p:nvSpPr>
        <p:spPr>
          <a:xfrm>
            <a:off x="3606840" y="22050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INEMA</a:t>
            </a:r>
            <a:endParaRPr b="0" lang="it-IT" sz="1400" spc="-1" strike="noStrike">
              <a:solidFill>
                <a:srgbClr val="000000"/>
              </a:solidFill>
              <a:latin typeface="Arial"/>
            </a:endParaRPr>
          </a:p>
        </p:txBody>
      </p:sp>
      <p:sp>
        <p:nvSpPr>
          <p:cNvPr id="170" name="Rectangle 22"/>
          <p:cNvSpPr/>
          <p:nvPr/>
        </p:nvSpPr>
        <p:spPr>
          <a:xfrm>
            <a:off x="7104240" y="22050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ALA</a:t>
            </a:r>
            <a:endParaRPr b="0" lang="it-IT" sz="1400" spc="-1" strike="noStrike">
              <a:solidFill>
                <a:srgbClr val="000000"/>
              </a:solidFill>
              <a:latin typeface="Arial"/>
            </a:endParaRPr>
          </a:p>
        </p:txBody>
      </p:sp>
      <p:sp>
        <p:nvSpPr>
          <p:cNvPr id="171" name="AutoShape 23"/>
          <p:cNvSpPr/>
          <p:nvPr/>
        </p:nvSpPr>
        <p:spPr>
          <a:xfrm>
            <a:off x="5232240" y="213192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C</a:t>
            </a:r>
            <a:r>
              <a:rPr b="1" lang="it-IT" sz="1200" spc="-1" strike="noStrike">
                <a:solidFill>
                  <a:srgbClr val="002060"/>
                </a:solidFill>
                <a:latin typeface="Arial"/>
              </a:rPr>
              <a:t>OMPOSIZ.</a:t>
            </a:r>
            <a:endParaRPr b="0" lang="it-IT" sz="1200" spc="-1" strike="noStrike">
              <a:solidFill>
                <a:srgbClr val="000000"/>
              </a:solidFill>
              <a:latin typeface="Arial"/>
            </a:endParaRPr>
          </a:p>
        </p:txBody>
      </p:sp>
      <p:cxnSp>
        <p:nvCxnSpPr>
          <p:cNvPr id="172" name="AutoShape 24"/>
          <p:cNvCxnSpPr>
            <a:stCxn id="171" idx="3"/>
            <a:endCxn id="170" idx="1"/>
          </p:cNvCxnSpPr>
          <p:nvPr/>
        </p:nvCxnSpPr>
        <p:spPr>
          <a:xfrm>
            <a:off x="6525720" y="2527200"/>
            <a:ext cx="578880" cy="1080"/>
          </a:xfrm>
          <a:prstGeom prst="straightConnector1">
            <a:avLst/>
          </a:prstGeom>
          <a:ln w="9525">
            <a:solidFill>
              <a:srgbClr val="000000"/>
            </a:solidFill>
            <a:round/>
          </a:ln>
        </p:spPr>
      </p:cxnSp>
      <p:cxnSp>
        <p:nvCxnSpPr>
          <p:cNvPr id="173" name="AutoShape 25"/>
          <p:cNvCxnSpPr>
            <a:stCxn id="171" idx="1"/>
            <a:endCxn id="169" idx="3"/>
          </p:cNvCxnSpPr>
          <p:nvPr/>
        </p:nvCxnSpPr>
        <p:spPr>
          <a:xfrm flipH="1">
            <a:off x="4830480" y="2527200"/>
            <a:ext cx="402120" cy="1080"/>
          </a:xfrm>
          <a:prstGeom prst="straightConnector1">
            <a:avLst/>
          </a:prstGeom>
          <a:ln w="9525">
            <a:solidFill>
              <a:srgbClr val="000000"/>
            </a:solidFill>
            <a:round/>
          </a:ln>
        </p:spPr>
      </p:cxnSp>
      <p:sp>
        <p:nvSpPr>
          <p:cNvPr id="174" name="Oval 26"/>
          <p:cNvSpPr/>
          <p:nvPr/>
        </p:nvSpPr>
        <p:spPr>
          <a:xfrm>
            <a:off x="4146480" y="17715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75" name="Oval 27"/>
          <p:cNvSpPr/>
          <p:nvPr/>
        </p:nvSpPr>
        <p:spPr>
          <a:xfrm>
            <a:off x="6672240" y="2924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176" name="Rectangle 28"/>
          <p:cNvSpPr/>
          <p:nvPr/>
        </p:nvSpPr>
        <p:spPr>
          <a:xfrm>
            <a:off x="3925440" y="1484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cxnSp>
        <p:nvCxnSpPr>
          <p:cNvPr id="177" name="AutoShape 29"/>
          <p:cNvCxnSpPr>
            <a:stCxn id="174" idx="4"/>
            <a:endCxn id="169" idx="0"/>
          </p:cNvCxnSpPr>
          <p:nvPr/>
        </p:nvCxnSpPr>
        <p:spPr>
          <a:xfrm>
            <a:off x="4217760" y="1914120"/>
            <a:ext cx="1080" cy="291240"/>
          </a:xfrm>
          <a:prstGeom prst="straightConnector1">
            <a:avLst/>
          </a:prstGeom>
          <a:ln w="9525">
            <a:solidFill>
              <a:srgbClr val="000000"/>
            </a:solidFill>
            <a:round/>
          </a:ln>
        </p:spPr>
      </p:cxnSp>
      <p:sp>
        <p:nvSpPr>
          <p:cNvPr id="178" name="Oval 30"/>
          <p:cNvSpPr/>
          <p:nvPr/>
        </p:nvSpPr>
        <p:spPr>
          <a:xfrm>
            <a:off x="7643880" y="1771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79" name="Rectangle 31"/>
          <p:cNvSpPr/>
          <p:nvPr/>
        </p:nvSpPr>
        <p:spPr>
          <a:xfrm>
            <a:off x="7395120" y="1484280"/>
            <a:ext cx="7556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Numero</a:t>
            </a:r>
            <a:endParaRPr b="0" lang="it-IT" sz="1200" spc="-1" strike="noStrike">
              <a:solidFill>
                <a:srgbClr val="000000"/>
              </a:solidFill>
              <a:latin typeface="Arial"/>
            </a:endParaRPr>
          </a:p>
        </p:txBody>
      </p:sp>
      <p:cxnSp>
        <p:nvCxnSpPr>
          <p:cNvPr id="180" name="AutoShape 32"/>
          <p:cNvCxnSpPr>
            <a:stCxn id="178" idx="4"/>
            <a:endCxn id="170" idx="0"/>
          </p:cNvCxnSpPr>
          <p:nvPr/>
        </p:nvCxnSpPr>
        <p:spPr>
          <a:xfrm>
            <a:off x="7715160" y="1914120"/>
            <a:ext cx="1080" cy="291240"/>
          </a:xfrm>
          <a:prstGeom prst="straightConnector1">
            <a:avLst/>
          </a:prstGeom>
          <a:ln w="9525">
            <a:solidFill>
              <a:srgbClr val="000000"/>
            </a:solidFill>
            <a:round/>
          </a:ln>
        </p:spPr>
      </p:cxnSp>
      <p:sp>
        <p:nvSpPr>
          <p:cNvPr id="181" name="Oval 33"/>
          <p:cNvSpPr/>
          <p:nvPr/>
        </p:nvSpPr>
        <p:spPr>
          <a:xfrm>
            <a:off x="7175520" y="19861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182" name="AutoShape 34"/>
          <p:cNvCxnSpPr>
            <a:stCxn id="175" idx="0"/>
            <a:endCxn id="181" idx="2"/>
          </p:cNvCxnSpPr>
          <p:nvPr/>
        </p:nvCxnSpPr>
        <p:spPr>
          <a:xfrm flipH="1" flipV="1" rot="5400000">
            <a:off x="6489720" y="2238840"/>
            <a:ext cx="902880" cy="468720"/>
          </a:xfrm>
          <a:prstGeom prst="curvedConnector2">
            <a:avLst/>
          </a:prstGeom>
          <a:ln w="9525">
            <a:solidFill>
              <a:srgbClr val="000000"/>
            </a:solidFill>
            <a:round/>
          </a:ln>
        </p:spPr>
      </p:cxnSp>
      <p:sp>
        <p:nvSpPr>
          <p:cNvPr id="183" name="Oval 35"/>
          <p:cNvSpPr/>
          <p:nvPr/>
        </p:nvSpPr>
        <p:spPr>
          <a:xfrm>
            <a:off x="8112240" y="19861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184" name="AutoShape 36"/>
          <p:cNvCxnSpPr>
            <a:stCxn id="181" idx="2"/>
            <a:endCxn id="183" idx="2"/>
          </p:cNvCxnSpPr>
          <p:nvPr/>
        </p:nvCxnSpPr>
        <p:spPr>
          <a:xfrm>
            <a:off x="7175520" y="2021760"/>
            <a:ext cx="937080" cy="360"/>
          </a:xfrm>
          <a:prstGeom prst="straightConnector1">
            <a:avLst/>
          </a:prstGeom>
          <a:ln w="9525">
            <a:solidFill>
              <a:srgbClr val="000000"/>
            </a:solidFill>
            <a:round/>
          </a:ln>
        </p:spPr>
      </p:cxnSp>
      <p:sp>
        <p:nvSpPr>
          <p:cNvPr id="185" name="Oval 37"/>
          <p:cNvSpPr/>
          <p:nvPr/>
        </p:nvSpPr>
        <p:spPr>
          <a:xfrm>
            <a:off x="6735600" y="2492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186" name="Oval 38"/>
          <p:cNvSpPr/>
          <p:nvPr/>
        </p:nvSpPr>
        <p:spPr>
          <a:xfrm>
            <a:off x="7680240" y="19875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187" name="Rectangle 39"/>
          <p:cNvSpPr/>
          <p:nvPr/>
        </p:nvSpPr>
        <p:spPr>
          <a:xfrm>
            <a:off x="6312600" y="214632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188" name="Rectangle 40"/>
          <p:cNvSpPr/>
          <p:nvPr/>
        </p:nvSpPr>
        <p:spPr>
          <a:xfrm>
            <a:off x="4944600" y="21463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189" name="Rectangle 41"/>
          <p:cNvSpPr/>
          <p:nvPr/>
        </p:nvSpPr>
        <p:spPr>
          <a:xfrm>
            <a:off x="3606840" y="3933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T</a:t>
            </a:r>
            <a:r>
              <a:rPr b="1" lang="it-IT" sz="1400" spc="-1" strike="noStrike">
                <a:solidFill>
                  <a:srgbClr val="002060"/>
                </a:solidFill>
                <a:latin typeface="Arial"/>
              </a:rPr>
              <a:t>EAM</a:t>
            </a:r>
            <a:endParaRPr b="0" lang="it-IT" sz="1400" spc="-1" strike="noStrike">
              <a:solidFill>
                <a:srgbClr val="000000"/>
              </a:solidFill>
              <a:latin typeface="Arial"/>
            </a:endParaRPr>
          </a:p>
        </p:txBody>
      </p:sp>
      <p:sp>
        <p:nvSpPr>
          <p:cNvPr id="190" name="Rectangle 42"/>
          <p:cNvSpPr/>
          <p:nvPr/>
        </p:nvSpPr>
        <p:spPr>
          <a:xfrm>
            <a:off x="7104240" y="3933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T</a:t>
            </a:r>
            <a:r>
              <a:rPr b="1" lang="it-IT" sz="1400" spc="-1" strike="noStrike">
                <a:solidFill>
                  <a:srgbClr val="002060"/>
                </a:solidFill>
                <a:latin typeface="Arial"/>
              </a:rPr>
              <a:t>ECNICO</a:t>
            </a:r>
            <a:endParaRPr b="0" lang="it-IT" sz="1400" spc="-1" strike="noStrike">
              <a:solidFill>
                <a:srgbClr val="000000"/>
              </a:solidFill>
              <a:latin typeface="Arial"/>
            </a:endParaRPr>
          </a:p>
        </p:txBody>
      </p:sp>
      <p:sp>
        <p:nvSpPr>
          <p:cNvPr id="191" name="AutoShape 43"/>
          <p:cNvSpPr/>
          <p:nvPr/>
        </p:nvSpPr>
        <p:spPr>
          <a:xfrm>
            <a:off x="5232240" y="38606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C</a:t>
            </a:r>
            <a:r>
              <a:rPr b="1" lang="it-IT" sz="1200" spc="-1" strike="noStrike">
                <a:solidFill>
                  <a:srgbClr val="002060"/>
                </a:solidFill>
                <a:latin typeface="Arial"/>
              </a:rPr>
              <a:t>OMPOSIZ.</a:t>
            </a:r>
            <a:endParaRPr b="0" lang="it-IT" sz="1200" spc="-1" strike="noStrike">
              <a:solidFill>
                <a:srgbClr val="000000"/>
              </a:solidFill>
              <a:latin typeface="Arial"/>
            </a:endParaRPr>
          </a:p>
        </p:txBody>
      </p:sp>
      <p:cxnSp>
        <p:nvCxnSpPr>
          <p:cNvPr id="192" name="AutoShape 44"/>
          <p:cNvCxnSpPr>
            <a:stCxn id="191" idx="3"/>
            <a:endCxn id="190" idx="1"/>
          </p:cNvCxnSpPr>
          <p:nvPr/>
        </p:nvCxnSpPr>
        <p:spPr>
          <a:xfrm>
            <a:off x="6525720" y="4255920"/>
            <a:ext cx="578880" cy="1080"/>
          </a:xfrm>
          <a:prstGeom prst="straightConnector1">
            <a:avLst/>
          </a:prstGeom>
          <a:ln w="9525">
            <a:solidFill>
              <a:srgbClr val="000000"/>
            </a:solidFill>
            <a:round/>
          </a:ln>
        </p:spPr>
      </p:cxnSp>
      <p:cxnSp>
        <p:nvCxnSpPr>
          <p:cNvPr id="193" name="AutoShape 45"/>
          <p:cNvCxnSpPr>
            <a:stCxn id="191" idx="1"/>
            <a:endCxn id="189" idx="3"/>
          </p:cNvCxnSpPr>
          <p:nvPr/>
        </p:nvCxnSpPr>
        <p:spPr>
          <a:xfrm flipH="1">
            <a:off x="4830480" y="4255920"/>
            <a:ext cx="402120" cy="1080"/>
          </a:xfrm>
          <a:prstGeom prst="straightConnector1">
            <a:avLst/>
          </a:prstGeom>
          <a:ln w="9525">
            <a:solidFill>
              <a:srgbClr val="000000"/>
            </a:solidFill>
            <a:round/>
          </a:ln>
        </p:spPr>
      </p:cxnSp>
      <p:sp>
        <p:nvSpPr>
          <p:cNvPr id="194" name="Oval 46"/>
          <p:cNvSpPr/>
          <p:nvPr/>
        </p:nvSpPr>
        <p:spPr>
          <a:xfrm>
            <a:off x="4146480" y="35002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95" name="Rectangle 48"/>
          <p:cNvSpPr/>
          <p:nvPr/>
        </p:nvSpPr>
        <p:spPr>
          <a:xfrm>
            <a:off x="3925440" y="3213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cxnSp>
        <p:nvCxnSpPr>
          <p:cNvPr id="196" name="AutoShape 49"/>
          <p:cNvCxnSpPr>
            <a:stCxn id="194" idx="4"/>
            <a:endCxn id="189" idx="0"/>
          </p:cNvCxnSpPr>
          <p:nvPr/>
        </p:nvCxnSpPr>
        <p:spPr>
          <a:xfrm>
            <a:off x="4217760" y="3642840"/>
            <a:ext cx="1080" cy="291240"/>
          </a:xfrm>
          <a:prstGeom prst="straightConnector1">
            <a:avLst/>
          </a:prstGeom>
          <a:ln w="9525">
            <a:solidFill>
              <a:srgbClr val="000000"/>
            </a:solidFill>
            <a:round/>
          </a:ln>
        </p:spPr>
      </p:cxnSp>
      <p:sp>
        <p:nvSpPr>
          <p:cNvPr id="197" name="Oval 50"/>
          <p:cNvSpPr/>
          <p:nvPr/>
        </p:nvSpPr>
        <p:spPr>
          <a:xfrm>
            <a:off x="7643880" y="35002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198" name="Rectangle 51"/>
          <p:cNvSpPr/>
          <p:nvPr/>
        </p:nvSpPr>
        <p:spPr>
          <a:xfrm>
            <a:off x="7394760" y="321300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cxnSp>
        <p:nvCxnSpPr>
          <p:cNvPr id="199" name="AutoShape 52"/>
          <p:cNvCxnSpPr>
            <a:stCxn id="197" idx="4"/>
            <a:endCxn id="190" idx="0"/>
          </p:cNvCxnSpPr>
          <p:nvPr/>
        </p:nvCxnSpPr>
        <p:spPr>
          <a:xfrm>
            <a:off x="7715160" y="3642840"/>
            <a:ext cx="1080" cy="291240"/>
          </a:xfrm>
          <a:prstGeom prst="straightConnector1">
            <a:avLst/>
          </a:prstGeom>
          <a:ln w="9525">
            <a:solidFill>
              <a:srgbClr val="000000"/>
            </a:solidFill>
            <a:round/>
          </a:ln>
        </p:spPr>
      </p:cxnSp>
      <p:sp>
        <p:nvSpPr>
          <p:cNvPr id="200" name="Oval 53"/>
          <p:cNvSpPr/>
          <p:nvPr/>
        </p:nvSpPr>
        <p:spPr>
          <a:xfrm>
            <a:off x="7175520" y="3714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01" name="Oval 55"/>
          <p:cNvSpPr/>
          <p:nvPr/>
        </p:nvSpPr>
        <p:spPr>
          <a:xfrm>
            <a:off x="8209080" y="3714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02" name="Rectangle 59"/>
          <p:cNvSpPr/>
          <p:nvPr/>
        </p:nvSpPr>
        <p:spPr>
          <a:xfrm>
            <a:off x="6320520" y="38750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(0,1)</a:t>
            </a:r>
            <a:endParaRPr b="0" lang="it-IT" sz="1200" spc="-1" strike="noStrike">
              <a:solidFill>
                <a:srgbClr val="000000"/>
              </a:solidFill>
              <a:latin typeface="Arial"/>
            </a:endParaRPr>
          </a:p>
        </p:txBody>
      </p:sp>
      <p:sp>
        <p:nvSpPr>
          <p:cNvPr id="203" name="Rectangle 60"/>
          <p:cNvSpPr/>
          <p:nvPr/>
        </p:nvSpPr>
        <p:spPr>
          <a:xfrm>
            <a:off x="4944600" y="38750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Tree>
  </p:cSld>
  <p:transition spd="med">
    <p:wipe dir="r"/>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Istance-of</a:t>
            </a:r>
            <a:endParaRPr b="0" lang="it-IT" sz="3200" spc="-1" strike="noStrike">
              <a:solidFill>
                <a:srgbClr val="000000"/>
              </a:solidFill>
              <a:latin typeface="Arial"/>
            </a:endParaRPr>
          </a:p>
        </p:txBody>
      </p:sp>
      <p:sp>
        <p:nvSpPr>
          <p:cNvPr id="205" name="Rectangle 3"/>
          <p:cNvSpPr/>
          <p:nvPr/>
        </p:nvSpPr>
        <p:spPr>
          <a:xfrm>
            <a:off x="3606840" y="22050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V</a:t>
            </a:r>
            <a:r>
              <a:rPr b="1" lang="it-IT" sz="1400" spc="-1" strike="noStrike">
                <a:solidFill>
                  <a:srgbClr val="002060"/>
                </a:solidFill>
                <a:latin typeface="Arial"/>
              </a:rPr>
              <a:t>OLO</a:t>
            </a:r>
            <a:endParaRPr b="0" lang="it-IT" sz="1400" spc="-1" strike="noStrike">
              <a:solidFill>
                <a:srgbClr val="000000"/>
              </a:solidFill>
              <a:latin typeface="Arial"/>
            </a:endParaRPr>
          </a:p>
        </p:txBody>
      </p:sp>
      <p:sp>
        <p:nvSpPr>
          <p:cNvPr id="206" name="Rectangle 5"/>
          <p:cNvSpPr/>
          <p:nvPr/>
        </p:nvSpPr>
        <p:spPr>
          <a:xfrm>
            <a:off x="7104240" y="22050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V</a:t>
            </a:r>
            <a:r>
              <a:rPr b="1" lang="it-IT" sz="1400" spc="-1" strike="noStrike">
                <a:solidFill>
                  <a:srgbClr val="002060"/>
                </a:solidFill>
                <a:latin typeface="Arial"/>
              </a:rPr>
              <a:t>OLO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REALE</a:t>
            </a:r>
            <a:endParaRPr b="0" lang="it-IT" sz="1400" spc="-1" strike="noStrike">
              <a:solidFill>
                <a:srgbClr val="000000"/>
              </a:solidFill>
              <a:latin typeface="Arial"/>
            </a:endParaRPr>
          </a:p>
        </p:txBody>
      </p:sp>
      <p:sp>
        <p:nvSpPr>
          <p:cNvPr id="207" name="AutoShape 7"/>
          <p:cNvSpPr/>
          <p:nvPr/>
        </p:nvSpPr>
        <p:spPr>
          <a:xfrm>
            <a:off x="5232240" y="213192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O</a:t>
            </a:r>
            <a:r>
              <a:rPr b="1" lang="it-IT" sz="1200" spc="-1" strike="noStrike">
                <a:solidFill>
                  <a:srgbClr val="002060"/>
                </a:solidFill>
                <a:latin typeface="Arial"/>
              </a:rPr>
              <a:t>CCORRENZ.</a:t>
            </a:r>
            <a:endParaRPr b="0" lang="it-IT" sz="1200" spc="-1" strike="noStrike">
              <a:solidFill>
                <a:srgbClr val="000000"/>
              </a:solidFill>
              <a:latin typeface="Arial"/>
            </a:endParaRPr>
          </a:p>
        </p:txBody>
      </p:sp>
      <p:cxnSp>
        <p:nvCxnSpPr>
          <p:cNvPr id="208" name="AutoShape 10"/>
          <p:cNvCxnSpPr>
            <a:stCxn id="207" idx="3"/>
            <a:endCxn id="206" idx="1"/>
          </p:cNvCxnSpPr>
          <p:nvPr/>
        </p:nvCxnSpPr>
        <p:spPr>
          <a:xfrm>
            <a:off x="6525720" y="2527200"/>
            <a:ext cx="578880" cy="1080"/>
          </a:xfrm>
          <a:prstGeom prst="straightConnector1">
            <a:avLst/>
          </a:prstGeom>
          <a:ln w="9525">
            <a:solidFill>
              <a:srgbClr val="000000"/>
            </a:solidFill>
            <a:round/>
          </a:ln>
        </p:spPr>
      </p:cxnSp>
      <p:cxnSp>
        <p:nvCxnSpPr>
          <p:cNvPr id="209" name="AutoShape 11"/>
          <p:cNvCxnSpPr>
            <a:stCxn id="207" idx="1"/>
            <a:endCxn id="205" idx="3"/>
          </p:cNvCxnSpPr>
          <p:nvPr/>
        </p:nvCxnSpPr>
        <p:spPr>
          <a:xfrm flipH="1">
            <a:off x="4830480" y="2527200"/>
            <a:ext cx="402120" cy="1080"/>
          </a:xfrm>
          <a:prstGeom prst="straightConnector1">
            <a:avLst/>
          </a:prstGeom>
          <a:ln w="9525">
            <a:solidFill>
              <a:srgbClr val="000000"/>
            </a:solidFill>
            <a:round/>
          </a:ln>
        </p:spPr>
      </p:cxnSp>
      <p:sp>
        <p:nvSpPr>
          <p:cNvPr id="210" name="Oval 14"/>
          <p:cNvSpPr/>
          <p:nvPr/>
        </p:nvSpPr>
        <p:spPr>
          <a:xfrm>
            <a:off x="6672240" y="2924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11" name="Oval 17"/>
          <p:cNvSpPr/>
          <p:nvPr/>
        </p:nvSpPr>
        <p:spPr>
          <a:xfrm>
            <a:off x="7643880" y="1771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12" name="Rectangle 18"/>
          <p:cNvSpPr/>
          <p:nvPr/>
        </p:nvSpPr>
        <p:spPr>
          <a:xfrm>
            <a:off x="7466400" y="148428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cxnSp>
        <p:nvCxnSpPr>
          <p:cNvPr id="213" name="AutoShape 19"/>
          <p:cNvCxnSpPr>
            <a:stCxn id="211" idx="4"/>
            <a:endCxn id="206" idx="0"/>
          </p:cNvCxnSpPr>
          <p:nvPr/>
        </p:nvCxnSpPr>
        <p:spPr>
          <a:xfrm>
            <a:off x="7715160" y="1914120"/>
            <a:ext cx="1080" cy="291240"/>
          </a:xfrm>
          <a:prstGeom prst="straightConnector1">
            <a:avLst/>
          </a:prstGeom>
          <a:ln w="9525">
            <a:solidFill>
              <a:srgbClr val="000000"/>
            </a:solidFill>
            <a:round/>
          </a:ln>
        </p:spPr>
      </p:cxnSp>
      <p:sp>
        <p:nvSpPr>
          <p:cNvPr id="214" name="Oval 20"/>
          <p:cNvSpPr/>
          <p:nvPr/>
        </p:nvSpPr>
        <p:spPr>
          <a:xfrm>
            <a:off x="7175520" y="19861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15" name="AutoShape 21"/>
          <p:cNvCxnSpPr>
            <a:stCxn id="210" idx="0"/>
            <a:endCxn id="214" idx="2"/>
          </p:cNvCxnSpPr>
          <p:nvPr/>
        </p:nvCxnSpPr>
        <p:spPr>
          <a:xfrm flipH="1" flipV="1" rot="5400000">
            <a:off x="6489720" y="2238840"/>
            <a:ext cx="902880" cy="468720"/>
          </a:xfrm>
          <a:prstGeom prst="curvedConnector2">
            <a:avLst/>
          </a:prstGeom>
          <a:ln w="9525">
            <a:solidFill>
              <a:srgbClr val="000000"/>
            </a:solidFill>
            <a:round/>
          </a:ln>
        </p:spPr>
      </p:cxnSp>
      <p:sp>
        <p:nvSpPr>
          <p:cNvPr id="216" name="Oval 22"/>
          <p:cNvSpPr/>
          <p:nvPr/>
        </p:nvSpPr>
        <p:spPr>
          <a:xfrm>
            <a:off x="8040600" y="19861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17" name="AutoShape 23"/>
          <p:cNvCxnSpPr>
            <a:stCxn id="214" idx="2"/>
            <a:endCxn id="216" idx="2"/>
          </p:cNvCxnSpPr>
          <p:nvPr/>
        </p:nvCxnSpPr>
        <p:spPr>
          <a:xfrm>
            <a:off x="7175520" y="2021760"/>
            <a:ext cx="865440" cy="360"/>
          </a:xfrm>
          <a:prstGeom prst="straightConnector1">
            <a:avLst/>
          </a:prstGeom>
          <a:ln w="9525">
            <a:solidFill>
              <a:srgbClr val="000000"/>
            </a:solidFill>
            <a:round/>
          </a:ln>
        </p:spPr>
      </p:cxnSp>
      <p:sp>
        <p:nvSpPr>
          <p:cNvPr id="218" name="Oval 24"/>
          <p:cNvSpPr/>
          <p:nvPr/>
        </p:nvSpPr>
        <p:spPr>
          <a:xfrm>
            <a:off x="6735600" y="2492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19" name="Oval 25"/>
          <p:cNvSpPr/>
          <p:nvPr/>
        </p:nvSpPr>
        <p:spPr>
          <a:xfrm>
            <a:off x="7680240" y="19875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20" name="Rectangle 26"/>
          <p:cNvSpPr/>
          <p:nvPr/>
        </p:nvSpPr>
        <p:spPr>
          <a:xfrm>
            <a:off x="6312600" y="214632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221" name="Rectangle 27"/>
          <p:cNvSpPr/>
          <p:nvPr/>
        </p:nvSpPr>
        <p:spPr>
          <a:xfrm>
            <a:off x="4944600" y="21463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222" name="Rectangle 30"/>
          <p:cNvSpPr/>
          <p:nvPr/>
        </p:nvSpPr>
        <p:spPr>
          <a:xfrm>
            <a:off x="3606840" y="3933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T</a:t>
            </a:r>
            <a:r>
              <a:rPr b="1" lang="it-IT" sz="1400" spc="-1" strike="noStrike">
                <a:solidFill>
                  <a:srgbClr val="002060"/>
                </a:solidFill>
                <a:latin typeface="Arial"/>
              </a:rPr>
              <a:t>ORNEO</a:t>
            </a:r>
            <a:endParaRPr b="0" lang="it-IT" sz="1400" spc="-1" strike="noStrike">
              <a:solidFill>
                <a:srgbClr val="000000"/>
              </a:solidFill>
              <a:latin typeface="Arial"/>
            </a:endParaRPr>
          </a:p>
        </p:txBody>
      </p:sp>
      <p:sp>
        <p:nvSpPr>
          <p:cNvPr id="223" name="Rectangle 31"/>
          <p:cNvSpPr/>
          <p:nvPr/>
        </p:nvSpPr>
        <p:spPr>
          <a:xfrm>
            <a:off x="7104240" y="3933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E</a:t>
            </a:r>
            <a:r>
              <a:rPr b="1" lang="it-IT" sz="1400" spc="-1" strike="noStrike">
                <a:solidFill>
                  <a:srgbClr val="002060"/>
                </a:solidFill>
                <a:latin typeface="Arial"/>
              </a:rPr>
              <a:t>DIZIONE</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TORNEO</a:t>
            </a:r>
            <a:endParaRPr b="0" lang="it-IT" sz="1400" spc="-1" strike="noStrike">
              <a:solidFill>
                <a:srgbClr val="000000"/>
              </a:solidFill>
              <a:latin typeface="Arial"/>
            </a:endParaRPr>
          </a:p>
        </p:txBody>
      </p:sp>
      <p:sp>
        <p:nvSpPr>
          <p:cNvPr id="224" name="AutoShape 32"/>
          <p:cNvSpPr/>
          <p:nvPr/>
        </p:nvSpPr>
        <p:spPr>
          <a:xfrm>
            <a:off x="5232240" y="38606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O</a:t>
            </a:r>
            <a:r>
              <a:rPr b="1" lang="it-IT" sz="1200" spc="-1" strike="noStrike">
                <a:solidFill>
                  <a:srgbClr val="002060"/>
                </a:solidFill>
                <a:latin typeface="Arial"/>
              </a:rPr>
              <a:t>CCORRENZ.</a:t>
            </a:r>
            <a:endParaRPr b="0" lang="it-IT" sz="1200" spc="-1" strike="noStrike">
              <a:solidFill>
                <a:srgbClr val="000000"/>
              </a:solidFill>
              <a:latin typeface="Arial"/>
            </a:endParaRPr>
          </a:p>
        </p:txBody>
      </p:sp>
      <p:cxnSp>
        <p:nvCxnSpPr>
          <p:cNvPr id="225" name="AutoShape 33"/>
          <p:cNvCxnSpPr>
            <a:stCxn id="224" idx="3"/>
            <a:endCxn id="223" idx="1"/>
          </p:cNvCxnSpPr>
          <p:nvPr/>
        </p:nvCxnSpPr>
        <p:spPr>
          <a:xfrm>
            <a:off x="6525720" y="4255920"/>
            <a:ext cx="578880" cy="1080"/>
          </a:xfrm>
          <a:prstGeom prst="straightConnector1">
            <a:avLst/>
          </a:prstGeom>
          <a:ln w="9525">
            <a:solidFill>
              <a:srgbClr val="000000"/>
            </a:solidFill>
            <a:round/>
          </a:ln>
        </p:spPr>
      </p:cxnSp>
      <p:cxnSp>
        <p:nvCxnSpPr>
          <p:cNvPr id="226" name="AutoShape 34"/>
          <p:cNvCxnSpPr>
            <a:stCxn id="224" idx="1"/>
            <a:endCxn id="222" idx="3"/>
          </p:cNvCxnSpPr>
          <p:nvPr/>
        </p:nvCxnSpPr>
        <p:spPr>
          <a:xfrm flipH="1">
            <a:off x="4830480" y="4255920"/>
            <a:ext cx="402120" cy="1080"/>
          </a:xfrm>
          <a:prstGeom prst="straightConnector1">
            <a:avLst/>
          </a:prstGeom>
          <a:ln w="9525">
            <a:solidFill>
              <a:srgbClr val="000000"/>
            </a:solidFill>
            <a:round/>
          </a:ln>
        </p:spPr>
      </p:cxnSp>
      <p:sp>
        <p:nvSpPr>
          <p:cNvPr id="227" name="Oval 35"/>
          <p:cNvSpPr/>
          <p:nvPr/>
        </p:nvSpPr>
        <p:spPr>
          <a:xfrm>
            <a:off x="4146480" y="35002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28" name="Oval 36"/>
          <p:cNvSpPr/>
          <p:nvPr/>
        </p:nvSpPr>
        <p:spPr>
          <a:xfrm>
            <a:off x="6672240" y="465300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29" name="Rectangle 37"/>
          <p:cNvSpPr/>
          <p:nvPr/>
        </p:nvSpPr>
        <p:spPr>
          <a:xfrm>
            <a:off x="3925440" y="3213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cxnSp>
        <p:nvCxnSpPr>
          <p:cNvPr id="230" name="AutoShape 38"/>
          <p:cNvCxnSpPr>
            <a:stCxn id="227" idx="4"/>
            <a:endCxn id="222" idx="0"/>
          </p:cNvCxnSpPr>
          <p:nvPr/>
        </p:nvCxnSpPr>
        <p:spPr>
          <a:xfrm>
            <a:off x="4217760" y="3642840"/>
            <a:ext cx="1080" cy="291240"/>
          </a:xfrm>
          <a:prstGeom prst="straightConnector1">
            <a:avLst/>
          </a:prstGeom>
          <a:ln w="9525">
            <a:solidFill>
              <a:srgbClr val="000000"/>
            </a:solidFill>
            <a:round/>
          </a:ln>
        </p:spPr>
      </p:cxnSp>
      <p:sp>
        <p:nvSpPr>
          <p:cNvPr id="231" name="Oval 39"/>
          <p:cNvSpPr/>
          <p:nvPr/>
        </p:nvSpPr>
        <p:spPr>
          <a:xfrm>
            <a:off x="7643880" y="35002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32" name="Rectangle 40"/>
          <p:cNvSpPr/>
          <p:nvPr/>
        </p:nvSpPr>
        <p:spPr>
          <a:xfrm>
            <a:off x="7469280" y="3213000"/>
            <a:ext cx="5684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Anno</a:t>
            </a:r>
            <a:endParaRPr b="0" lang="it-IT" sz="1200" spc="-1" strike="noStrike">
              <a:solidFill>
                <a:srgbClr val="000000"/>
              </a:solidFill>
              <a:latin typeface="Arial"/>
            </a:endParaRPr>
          </a:p>
        </p:txBody>
      </p:sp>
      <p:cxnSp>
        <p:nvCxnSpPr>
          <p:cNvPr id="233" name="AutoShape 41"/>
          <p:cNvCxnSpPr>
            <a:stCxn id="231" idx="4"/>
            <a:endCxn id="223" idx="0"/>
          </p:cNvCxnSpPr>
          <p:nvPr/>
        </p:nvCxnSpPr>
        <p:spPr>
          <a:xfrm>
            <a:off x="7715160" y="3642840"/>
            <a:ext cx="1080" cy="291240"/>
          </a:xfrm>
          <a:prstGeom prst="straightConnector1">
            <a:avLst/>
          </a:prstGeom>
          <a:ln w="9525">
            <a:solidFill>
              <a:srgbClr val="000000"/>
            </a:solidFill>
            <a:round/>
          </a:ln>
        </p:spPr>
      </p:cxnSp>
      <p:sp>
        <p:nvSpPr>
          <p:cNvPr id="234" name="Oval 42"/>
          <p:cNvSpPr/>
          <p:nvPr/>
        </p:nvSpPr>
        <p:spPr>
          <a:xfrm>
            <a:off x="7175520" y="3714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35" name="AutoShape 43"/>
          <p:cNvCxnSpPr>
            <a:stCxn id="228" idx="0"/>
            <a:endCxn id="234" idx="2"/>
          </p:cNvCxnSpPr>
          <p:nvPr/>
        </p:nvCxnSpPr>
        <p:spPr>
          <a:xfrm flipH="1" flipV="1" rot="5400000">
            <a:off x="6489720" y="3967560"/>
            <a:ext cx="902880" cy="468720"/>
          </a:xfrm>
          <a:prstGeom prst="curvedConnector2">
            <a:avLst/>
          </a:prstGeom>
          <a:ln w="9525">
            <a:solidFill>
              <a:srgbClr val="000000"/>
            </a:solidFill>
            <a:round/>
          </a:ln>
        </p:spPr>
      </p:cxnSp>
      <p:sp>
        <p:nvSpPr>
          <p:cNvPr id="236" name="Oval 44"/>
          <p:cNvSpPr/>
          <p:nvPr/>
        </p:nvSpPr>
        <p:spPr>
          <a:xfrm>
            <a:off x="8040600" y="3714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37" name="AutoShape 45"/>
          <p:cNvCxnSpPr>
            <a:stCxn id="234" idx="2"/>
            <a:endCxn id="236" idx="2"/>
          </p:cNvCxnSpPr>
          <p:nvPr/>
        </p:nvCxnSpPr>
        <p:spPr>
          <a:xfrm>
            <a:off x="7175520" y="3750480"/>
            <a:ext cx="865440" cy="360"/>
          </a:xfrm>
          <a:prstGeom prst="straightConnector1">
            <a:avLst/>
          </a:prstGeom>
          <a:ln w="9525">
            <a:solidFill>
              <a:srgbClr val="000000"/>
            </a:solidFill>
            <a:round/>
          </a:ln>
        </p:spPr>
      </p:cxnSp>
      <p:sp>
        <p:nvSpPr>
          <p:cNvPr id="238" name="Oval 46"/>
          <p:cNvSpPr/>
          <p:nvPr/>
        </p:nvSpPr>
        <p:spPr>
          <a:xfrm>
            <a:off x="6735600" y="422100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39" name="Oval 47"/>
          <p:cNvSpPr/>
          <p:nvPr/>
        </p:nvSpPr>
        <p:spPr>
          <a:xfrm>
            <a:off x="7680240" y="3716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40" name="Rectangle 48"/>
          <p:cNvSpPr/>
          <p:nvPr/>
        </p:nvSpPr>
        <p:spPr>
          <a:xfrm>
            <a:off x="6312600" y="38750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241" name="Rectangle 49"/>
          <p:cNvSpPr/>
          <p:nvPr/>
        </p:nvSpPr>
        <p:spPr>
          <a:xfrm>
            <a:off x="4944600" y="38750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242" name="Oval 50"/>
          <p:cNvSpPr/>
          <p:nvPr/>
        </p:nvSpPr>
        <p:spPr>
          <a:xfrm>
            <a:off x="3106800" y="2276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43" name="Rectangle 51"/>
          <p:cNvSpPr/>
          <p:nvPr/>
        </p:nvSpPr>
        <p:spPr>
          <a:xfrm>
            <a:off x="2847600" y="1982880"/>
            <a:ext cx="7146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Origine</a:t>
            </a:r>
            <a:endParaRPr b="0" lang="it-IT" sz="1200" spc="-1" strike="noStrike">
              <a:solidFill>
                <a:srgbClr val="000000"/>
              </a:solidFill>
              <a:latin typeface="Arial"/>
            </a:endParaRPr>
          </a:p>
        </p:txBody>
      </p:sp>
      <p:sp>
        <p:nvSpPr>
          <p:cNvPr id="244" name="Line 52"/>
          <p:cNvSpPr/>
          <p:nvPr/>
        </p:nvSpPr>
        <p:spPr>
          <a:xfrm>
            <a:off x="3254040" y="2349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245" name="Oval 53"/>
          <p:cNvSpPr/>
          <p:nvPr/>
        </p:nvSpPr>
        <p:spPr>
          <a:xfrm>
            <a:off x="3106800" y="26100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46" name="Rectangle 54"/>
          <p:cNvSpPr/>
          <p:nvPr/>
        </p:nvSpPr>
        <p:spPr>
          <a:xfrm>
            <a:off x="2644920" y="2752560"/>
            <a:ext cx="1121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Destinazione</a:t>
            </a:r>
            <a:endParaRPr b="0" lang="it-IT" sz="1200" spc="-1" strike="noStrike">
              <a:solidFill>
                <a:srgbClr val="000000"/>
              </a:solidFill>
              <a:latin typeface="Arial"/>
            </a:endParaRPr>
          </a:p>
        </p:txBody>
      </p:sp>
      <p:sp>
        <p:nvSpPr>
          <p:cNvPr id="247" name="Line 55"/>
          <p:cNvSpPr/>
          <p:nvPr/>
        </p:nvSpPr>
        <p:spPr>
          <a:xfrm>
            <a:off x="3254040" y="2682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248" name="Rectangle 56"/>
          <p:cNvSpPr/>
          <p:nvPr/>
        </p:nvSpPr>
        <p:spPr>
          <a:xfrm>
            <a:off x="4227120" y="1484280"/>
            <a:ext cx="6382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Orario</a:t>
            </a:r>
            <a:endParaRPr b="0" lang="it-IT" sz="1200" spc="-1" strike="noStrike">
              <a:solidFill>
                <a:srgbClr val="000000"/>
              </a:solidFill>
              <a:latin typeface="Arial"/>
            </a:endParaRPr>
          </a:p>
        </p:txBody>
      </p:sp>
      <p:sp>
        <p:nvSpPr>
          <p:cNvPr id="249" name="Line 57"/>
          <p:cNvSpPr/>
          <p:nvPr/>
        </p:nvSpPr>
        <p:spPr>
          <a:xfrm>
            <a:off x="4508280" y="191736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250" name="Oval 58"/>
          <p:cNvSpPr/>
          <p:nvPr/>
        </p:nvSpPr>
        <p:spPr>
          <a:xfrm>
            <a:off x="3805200" y="17715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51" name="Rectangle 59"/>
          <p:cNvSpPr/>
          <p:nvPr/>
        </p:nvSpPr>
        <p:spPr>
          <a:xfrm>
            <a:off x="3508560" y="148428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252" name="Line 60"/>
          <p:cNvSpPr/>
          <p:nvPr/>
        </p:nvSpPr>
        <p:spPr>
          <a:xfrm>
            <a:off x="3877920" y="191736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253" name="Oval 61"/>
          <p:cNvSpPr/>
          <p:nvPr/>
        </p:nvSpPr>
        <p:spPr>
          <a:xfrm>
            <a:off x="4435560" y="1771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Tree>
  </p:cSld>
  <p:transition spd="med">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349200" y="574560"/>
            <a:ext cx="10389240" cy="358560"/>
          </a:xfrm>
          <a:prstGeom prst="rect">
            <a:avLst/>
          </a:prstGeom>
          <a:noFill/>
          <a:ln w="0">
            <a:noFill/>
          </a:ln>
        </p:spPr>
        <p:txBody>
          <a:bodyPr lIns="90000" rIns="90000" tIns="45000" bIns="45000" anchor="ctr">
            <a:noAutofit/>
          </a:bodyPr>
          <a:p>
            <a:pPr indent="0" algn="ctr">
              <a:lnSpc>
                <a:spcPct val="100000"/>
              </a:lnSpc>
              <a:buNone/>
              <a:tabLst>
                <a:tab algn="l" pos="0"/>
              </a:tabLst>
            </a:pPr>
            <a:r>
              <a:rPr b="1" lang="it-IT" sz="3200" spc="-1" strike="noStrike">
                <a:solidFill>
                  <a:srgbClr val="d41450"/>
                </a:solidFill>
                <a:latin typeface="Arial"/>
              </a:rPr>
              <a:t>Metodologia di progettazione di una base di dati</a:t>
            </a:r>
            <a:endParaRPr b="0" lang="it-IT" sz="3200" spc="-1" strike="noStrike">
              <a:solidFill>
                <a:srgbClr val="000000"/>
              </a:solidFill>
              <a:latin typeface="Arial"/>
            </a:endParaRPr>
          </a:p>
        </p:txBody>
      </p:sp>
      <p:pic>
        <p:nvPicPr>
          <p:cNvPr id="90" name="" descr=""/>
          <p:cNvPicPr/>
          <p:nvPr/>
        </p:nvPicPr>
        <p:blipFill>
          <a:blip r:embed="rId1"/>
          <a:stretch/>
        </p:blipFill>
        <p:spPr>
          <a:xfrm rot="16182000">
            <a:off x="236160" y="1812960"/>
            <a:ext cx="5275800" cy="3956400"/>
          </a:xfrm>
          <a:prstGeom prst="rect">
            <a:avLst/>
          </a:prstGeom>
          <a:ln w="0">
            <a:noFill/>
          </a:ln>
        </p:spPr>
      </p:pic>
      <p:pic>
        <p:nvPicPr>
          <p:cNvPr id="91" name="" descr=""/>
          <p:cNvPicPr/>
          <p:nvPr/>
        </p:nvPicPr>
        <p:blipFill>
          <a:blip r:embed="rId2"/>
          <a:stretch/>
        </p:blipFill>
        <p:spPr>
          <a:xfrm rot="16196400">
            <a:off x="5319000" y="1810440"/>
            <a:ext cx="5262120" cy="3946320"/>
          </a:xfrm>
          <a:prstGeom prst="rect">
            <a:avLst/>
          </a:prstGeom>
          <a:ln w="0">
            <a:noFill/>
          </a:ln>
        </p:spPr>
      </p:pic>
    </p:spTree>
  </p:cSld>
  <p:transition spd="med">
    <p:wipe dir="r"/>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550800" y="614520"/>
            <a:ext cx="973512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pc="-1" strike="noStrike">
                <a:solidFill>
                  <a:srgbClr val="d41450"/>
                </a:solidFill>
                <a:latin typeface="Arial"/>
              </a:rPr>
              <a:t>Reificazione di relazione binaria </a:t>
            </a:r>
            <a:endParaRPr b="0" lang="it-IT" sz="2800" spc="-1" strike="noStrike">
              <a:solidFill>
                <a:srgbClr val="000000"/>
              </a:solidFill>
              <a:latin typeface="Arial"/>
            </a:endParaRPr>
          </a:p>
        </p:txBody>
      </p:sp>
      <p:sp>
        <p:nvSpPr>
          <p:cNvPr id="255" name="Rectangle 35"/>
          <p:cNvSpPr/>
          <p:nvPr/>
        </p:nvSpPr>
        <p:spPr>
          <a:xfrm>
            <a:off x="3154320" y="1809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TUDENTE</a:t>
            </a:r>
            <a:endParaRPr b="0" lang="it-IT" sz="1400" spc="-1" strike="noStrike">
              <a:solidFill>
                <a:srgbClr val="000000"/>
              </a:solidFill>
              <a:latin typeface="Arial"/>
            </a:endParaRPr>
          </a:p>
        </p:txBody>
      </p:sp>
      <p:sp>
        <p:nvSpPr>
          <p:cNvPr id="256" name="Rectangle 36"/>
          <p:cNvSpPr/>
          <p:nvPr/>
        </p:nvSpPr>
        <p:spPr>
          <a:xfrm>
            <a:off x="6651720" y="1809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ORSO</a:t>
            </a:r>
            <a:endParaRPr b="0" lang="it-IT" sz="1400" spc="-1" strike="noStrike">
              <a:solidFill>
                <a:srgbClr val="000000"/>
              </a:solidFill>
              <a:latin typeface="Arial"/>
            </a:endParaRPr>
          </a:p>
        </p:txBody>
      </p:sp>
      <p:sp>
        <p:nvSpPr>
          <p:cNvPr id="257" name="AutoShape 37"/>
          <p:cNvSpPr/>
          <p:nvPr/>
        </p:nvSpPr>
        <p:spPr>
          <a:xfrm>
            <a:off x="4779720" y="17366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E</a:t>
            </a:r>
            <a:r>
              <a:rPr b="1" lang="it-IT" sz="1400" spc="-1" strike="noStrike">
                <a:solidFill>
                  <a:srgbClr val="002060"/>
                </a:solidFill>
                <a:latin typeface="Arial"/>
              </a:rPr>
              <a:t>SAME</a:t>
            </a:r>
            <a:endParaRPr b="0" lang="it-IT" sz="1400" spc="-1" strike="noStrike">
              <a:solidFill>
                <a:srgbClr val="000000"/>
              </a:solidFill>
              <a:latin typeface="Arial"/>
            </a:endParaRPr>
          </a:p>
        </p:txBody>
      </p:sp>
      <p:cxnSp>
        <p:nvCxnSpPr>
          <p:cNvPr id="258" name="AutoShape 38"/>
          <p:cNvCxnSpPr>
            <a:stCxn id="257" idx="3"/>
            <a:endCxn id="256" idx="1"/>
          </p:cNvCxnSpPr>
          <p:nvPr/>
        </p:nvCxnSpPr>
        <p:spPr>
          <a:xfrm>
            <a:off x="6073200" y="2131920"/>
            <a:ext cx="578880" cy="1080"/>
          </a:xfrm>
          <a:prstGeom prst="straightConnector1">
            <a:avLst/>
          </a:prstGeom>
          <a:ln w="9525">
            <a:solidFill>
              <a:srgbClr val="000000"/>
            </a:solidFill>
            <a:round/>
          </a:ln>
        </p:spPr>
      </p:cxnSp>
      <p:cxnSp>
        <p:nvCxnSpPr>
          <p:cNvPr id="259" name="AutoShape 39"/>
          <p:cNvCxnSpPr>
            <a:stCxn id="257" idx="1"/>
            <a:endCxn id="255" idx="3"/>
          </p:cNvCxnSpPr>
          <p:nvPr/>
        </p:nvCxnSpPr>
        <p:spPr>
          <a:xfrm flipH="1">
            <a:off x="4377960" y="2131920"/>
            <a:ext cx="402120" cy="1080"/>
          </a:xfrm>
          <a:prstGeom prst="straightConnector1">
            <a:avLst/>
          </a:prstGeom>
          <a:ln w="9525">
            <a:solidFill>
              <a:srgbClr val="000000"/>
            </a:solidFill>
            <a:round/>
          </a:ln>
        </p:spPr>
      </p:cxnSp>
      <p:sp>
        <p:nvSpPr>
          <p:cNvPr id="260" name="Oval 40"/>
          <p:cNvSpPr/>
          <p:nvPr/>
        </p:nvSpPr>
        <p:spPr>
          <a:xfrm>
            <a:off x="3693960" y="14493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61" name="Rectangle 41"/>
          <p:cNvSpPr/>
          <p:nvPr/>
        </p:nvSpPr>
        <p:spPr>
          <a:xfrm>
            <a:off x="3343320" y="1162080"/>
            <a:ext cx="850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Matricola</a:t>
            </a:r>
            <a:endParaRPr b="0" lang="it-IT" sz="1200" spc="-1" strike="noStrike">
              <a:solidFill>
                <a:srgbClr val="000000"/>
              </a:solidFill>
              <a:latin typeface="Arial"/>
            </a:endParaRPr>
          </a:p>
        </p:txBody>
      </p:sp>
      <p:cxnSp>
        <p:nvCxnSpPr>
          <p:cNvPr id="262" name="AutoShape 42"/>
          <p:cNvCxnSpPr>
            <a:stCxn id="260" idx="4"/>
            <a:endCxn id="255" idx="0"/>
          </p:cNvCxnSpPr>
          <p:nvPr/>
        </p:nvCxnSpPr>
        <p:spPr>
          <a:xfrm>
            <a:off x="3765240" y="1591920"/>
            <a:ext cx="1080" cy="218160"/>
          </a:xfrm>
          <a:prstGeom prst="straightConnector1">
            <a:avLst/>
          </a:prstGeom>
          <a:ln w="9525">
            <a:solidFill>
              <a:srgbClr val="000000"/>
            </a:solidFill>
            <a:round/>
          </a:ln>
        </p:spPr>
      </p:cxnSp>
      <p:sp>
        <p:nvSpPr>
          <p:cNvPr id="263" name="Oval 43"/>
          <p:cNvSpPr/>
          <p:nvPr/>
        </p:nvSpPr>
        <p:spPr>
          <a:xfrm>
            <a:off x="7191360" y="14493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64" name="Rectangle 44"/>
          <p:cNvSpPr/>
          <p:nvPr/>
        </p:nvSpPr>
        <p:spPr>
          <a:xfrm>
            <a:off x="6942240" y="116208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cxnSp>
        <p:nvCxnSpPr>
          <p:cNvPr id="265" name="AutoShape 45"/>
          <p:cNvCxnSpPr>
            <a:stCxn id="263" idx="4"/>
            <a:endCxn id="256" idx="0"/>
          </p:cNvCxnSpPr>
          <p:nvPr/>
        </p:nvCxnSpPr>
        <p:spPr>
          <a:xfrm>
            <a:off x="7262640" y="1591920"/>
            <a:ext cx="1080" cy="218160"/>
          </a:xfrm>
          <a:prstGeom prst="straightConnector1">
            <a:avLst/>
          </a:prstGeom>
          <a:ln w="9525">
            <a:solidFill>
              <a:srgbClr val="000000"/>
            </a:solidFill>
            <a:round/>
          </a:ln>
        </p:spPr>
      </p:cxnSp>
      <p:sp>
        <p:nvSpPr>
          <p:cNvPr id="266" name="Oval 46"/>
          <p:cNvSpPr/>
          <p:nvPr/>
        </p:nvSpPr>
        <p:spPr>
          <a:xfrm>
            <a:off x="6723000" y="1590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67" name="Oval 47"/>
          <p:cNvSpPr/>
          <p:nvPr/>
        </p:nvSpPr>
        <p:spPr>
          <a:xfrm>
            <a:off x="7756560" y="1590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68" name="Rectangle 48"/>
          <p:cNvSpPr/>
          <p:nvPr/>
        </p:nvSpPr>
        <p:spPr>
          <a:xfrm>
            <a:off x="5868360" y="17510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269" name="Rectangle 49"/>
          <p:cNvSpPr/>
          <p:nvPr/>
        </p:nvSpPr>
        <p:spPr>
          <a:xfrm>
            <a:off x="4492080" y="17510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270" name="Oval 50"/>
          <p:cNvSpPr/>
          <p:nvPr/>
        </p:nvSpPr>
        <p:spPr>
          <a:xfrm>
            <a:off x="5356080" y="14493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271" name="AutoShape 51"/>
          <p:cNvCxnSpPr>
            <a:stCxn id="257" idx="0"/>
            <a:endCxn id="270" idx="4"/>
          </p:cNvCxnSpPr>
          <p:nvPr/>
        </p:nvCxnSpPr>
        <p:spPr>
          <a:xfrm flipV="1">
            <a:off x="5426640" y="1591920"/>
            <a:ext cx="1080" cy="145080"/>
          </a:xfrm>
          <a:prstGeom prst="straightConnector1">
            <a:avLst/>
          </a:prstGeom>
          <a:ln w="9525">
            <a:solidFill>
              <a:srgbClr val="000000"/>
            </a:solidFill>
            <a:round/>
          </a:ln>
        </p:spPr>
      </p:cxnSp>
      <p:sp>
        <p:nvSpPr>
          <p:cNvPr id="272" name="Rectangle 53"/>
          <p:cNvSpPr/>
          <p:nvPr/>
        </p:nvSpPr>
        <p:spPr>
          <a:xfrm>
            <a:off x="5172120" y="118440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273" name="Oval 136"/>
          <p:cNvSpPr/>
          <p:nvPr/>
        </p:nvSpPr>
        <p:spPr>
          <a:xfrm>
            <a:off x="5356080" y="26733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274" name="AutoShape 137"/>
          <p:cNvCxnSpPr>
            <a:stCxn id="257" idx="2"/>
            <a:endCxn id="273" idx="0"/>
          </p:cNvCxnSpPr>
          <p:nvPr/>
        </p:nvCxnSpPr>
        <p:spPr>
          <a:xfrm>
            <a:off x="5426640" y="2526840"/>
            <a:ext cx="1080" cy="146880"/>
          </a:xfrm>
          <a:prstGeom prst="straightConnector1">
            <a:avLst/>
          </a:prstGeom>
          <a:ln w="9525">
            <a:solidFill>
              <a:srgbClr val="000000"/>
            </a:solidFill>
            <a:round/>
          </a:ln>
        </p:spPr>
      </p:cxnSp>
      <p:sp>
        <p:nvSpPr>
          <p:cNvPr id="275" name="Rectangle 138"/>
          <p:cNvSpPr/>
          <p:nvPr/>
        </p:nvSpPr>
        <p:spPr>
          <a:xfrm>
            <a:off x="5184000" y="2790720"/>
            <a:ext cx="5058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Voto</a:t>
            </a:r>
            <a:endParaRPr b="0" lang="it-IT" sz="1200" spc="-1" strike="noStrike">
              <a:solidFill>
                <a:srgbClr val="000000"/>
              </a:solidFill>
              <a:latin typeface="Arial"/>
            </a:endParaRPr>
          </a:p>
        </p:txBody>
      </p:sp>
      <p:sp>
        <p:nvSpPr>
          <p:cNvPr id="276" name="Rectangle 144"/>
          <p:cNvSpPr/>
          <p:nvPr/>
        </p:nvSpPr>
        <p:spPr>
          <a:xfrm>
            <a:off x="5655600" y="6375240"/>
            <a:ext cx="5058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Voto</a:t>
            </a:r>
            <a:endParaRPr b="0" lang="it-IT" sz="1200" spc="-1" strike="noStrike">
              <a:solidFill>
                <a:srgbClr val="000000"/>
              </a:solidFill>
              <a:latin typeface="Arial"/>
            </a:endParaRPr>
          </a:p>
        </p:txBody>
      </p:sp>
      <p:sp>
        <p:nvSpPr>
          <p:cNvPr id="277" name=""/>
          <p:cNvSpPr/>
          <p:nvPr/>
        </p:nvSpPr>
        <p:spPr>
          <a:xfrm>
            <a:off x="420480" y="3246120"/>
            <a:ext cx="1150056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000" spc="-1" strike="noStrike">
                <a:solidFill>
                  <a:srgbClr val="ff0000"/>
                </a:solidFill>
                <a:latin typeface="Arial"/>
              </a:rPr>
              <a:t>Soluzione valida solo se ogni studente può sostenere una sola volta un certo esame. Perchè:</a:t>
            </a:r>
            <a:endParaRPr b="0" lang="it-IT" sz="2000" spc="-1" strike="noStrike">
              <a:solidFill>
                <a:srgbClr val="000000"/>
              </a:solidFill>
              <a:latin typeface="Arial"/>
            </a:endParaRPr>
          </a:p>
        </p:txBody>
      </p:sp>
      <p:sp>
        <p:nvSpPr>
          <p:cNvPr id="278" name=""/>
          <p:cNvSpPr/>
          <p:nvPr/>
        </p:nvSpPr>
        <p:spPr>
          <a:xfrm>
            <a:off x="420480" y="3722400"/>
            <a:ext cx="11167200" cy="610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000" spc="-1" strike="noStrike">
                <a:solidFill>
                  <a:srgbClr val="5983b0"/>
                </a:solidFill>
                <a:latin typeface="Arial"/>
              </a:rPr>
              <a:t>Occorrenze della relazione Esame = insieme di coppie (studente,corso) senza duplicati.</a:t>
            </a:r>
            <a:endParaRPr b="0" lang="it-IT" sz="2000" spc="-1" strike="noStrike">
              <a:solidFill>
                <a:srgbClr val="000000"/>
              </a:solidFill>
              <a:latin typeface="Arial"/>
            </a:endParaRPr>
          </a:p>
        </p:txBody>
      </p:sp>
      <p:sp>
        <p:nvSpPr>
          <p:cNvPr id="279" name=""/>
          <p:cNvSpPr/>
          <p:nvPr/>
        </p:nvSpPr>
        <p:spPr>
          <a:xfrm>
            <a:off x="500040" y="4254480"/>
            <a:ext cx="1139724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Il fatto che la relazione Esame abbia degli attributi associati </a:t>
            </a:r>
            <a:r>
              <a:rPr b="0" lang="it-IT" sz="1800" spc="-1" strike="noStrike" u="sng">
                <a:solidFill>
                  <a:srgbClr val="000000"/>
                </a:solidFill>
                <a:uFillTx/>
                <a:latin typeface="Arial"/>
              </a:rPr>
              <a:t>non</a:t>
            </a:r>
            <a:r>
              <a:rPr b="0" lang="it-IT" sz="1800" spc="-1" strike="noStrike">
                <a:solidFill>
                  <a:srgbClr val="000000"/>
                </a:solidFill>
                <a:latin typeface="Arial"/>
              </a:rPr>
              <a:t> cambia la situazione.</a:t>
            </a:r>
            <a:endParaRPr b="0" lang="it-IT" sz="1800" spc="-1" strike="noStrike">
              <a:solidFill>
                <a:srgbClr val="000000"/>
              </a:solidFill>
              <a:latin typeface="Arial"/>
            </a:endParaRPr>
          </a:p>
        </p:txBody>
      </p:sp>
    </p:spTree>
  </p:cSld>
  <p:transition spd="med">
    <p:wipe dir="r"/>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646200" y="778320"/>
            <a:ext cx="963972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pc="-1" strike="noStrike">
                <a:solidFill>
                  <a:srgbClr val="d41450"/>
                </a:solidFill>
                <a:latin typeface="Arial"/>
              </a:rPr>
              <a:t>Reificazione di relazione binaria</a:t>
            </a:r>
            <a:endParaRPr b="0" lang="it-IT" sz="2800" spc="-1" strike="noStrike">
              <a:solidFill>
                <a:srgbClr val="000000"/>
              </a:solidFill>
              <a:latin typeface="Arial"/>
            </a:endParaRPr>
          </a:p>
        </p:txBody>
      </p:sp>
      <p:sp>
        <p:nvSpPr>
          <p:cNvPr id="281" name="Oval 1"/>
          <p:cNvSpPr/>
          <p:nvPr/>
        </p:nvSpPr>
        <p:spPr>
          <a:xfrm>
            <a:off x="5003640" y="21492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82" name="AutoShape 1"/>
          <p:cNvCxnSpPr>
            <a:stCxn id="283" idx="0"/>
            <a:endCxn id="281" idx="2"/>
          </p:cNvCxnSpPr>
          <p:nvPr/>
        </p:nvCxnSpPr>
        <p:spPr>
          <a:xfrm flipH="1" flipV="1" rot="5400000">
            <a:off x="4471920" y="2306520"/>
            <a:ext cx="653760" cy="410040"/>
          </a:xfrm>
          <a:prstGeom prst="curvedConnector2">
            <a:avLst/>
          </a:prstGeom>
          <a:ln w="9525">
            <a:solidFill>
              <a:srgbClr val="000000"/>
            </a:solidFill>
            <a:round/>
          </a:ln>
        </p:spPr>
      </p:cxnSp>
      <p:sp>
        <p:nvSpPr>
          <p:cNvPr id="284" name="Oval 2"/>
          <p:cNvSpPr/>
          <p:nvPr/>
        </p:nvSpPr>
        <p:spPr>
          <a:xfrm flipH="1">
            <a:off x="6226920" y="2796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85" name="Oval 8"/>
          <p:cNvSpPr/>
          <p:nvPr/>
        </p:nvSpPr>
        <p:spPr>
          <a:xfrm flipH="1">
            <a:off x="5793840" y="21492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286" name="AutoShape 2"/>
          <p:cNvCxnSpPr>
            <a:stCxn id="284" idx="0"/>
            <a:endCxn id="285" idx="2"/>
          </p:cNvCxnSpPr>
          <p:nvPr/>
        </p:nvCxnSpPr>
        <p:spPr>
          <a:xfrm flipV="1" rot="16200000">
            <a:off x="5756760" y="2291400"/>
            <a:ext cx="612360" cy="398880"/>
          </a:xfrm>
          <a:prstGeom prst="curvedConnector2">
            <a:avLst/>
          </a:prstGeom>
          <a:ln w="9525">
            <a:solidFill>
              <a:srgbClr val="000000"/>
            </a:solidFill>
            <a:round/>
          </a:ln>
        </p:spPr>
      </p:cxnSp>
      <p:cxnSp>
        <p:nvCxnSpPr>
          <p:cNvPr id="287" name="AutoShape 5"/>
          <p:cNvCxnSpPr>
            <a:stCxn id="281" idx="2"/>
            <a:endCxn id="285" idx="2"/>
          </p:cNvCxnSpPr>
          <p:nvPr/>
        </p:nvCxnSpPr>
        <p:spPr>
          <a:xfrm>
            <a:off x="5003640" y="2184840"/>
            <a:ext cx="860400" cy="360"/>
          </a:xfrm>
          <a:prstGeom prst="straightConnector1">
            <a:avLst/>
          </a:prstGeom>
          <a:ln w="9525">
            <a:solidFill>
              <a:srgbClr val="000000"/>
            </a:solidFill>
            <a:round/>
          </a:ln>
        </p:spPr>
      </p:cxnSp>
      <p:sp>
        <p:nvSpPr>
          <p:cNvPr id="288" name="Oval 11"/>
          <p:cNvSpPr/>
          <p:nvPr/>
        </p:nvSpPr>
        <p:spPr>
          <a:xfrm>
            <a:off x="4572000" y="26463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89" name="Oval 60"/>
          <p:cNvSpPr/>
          <p:nvPr/>
        </p:nvSpPr>
        <p:spPr>
          <a:xfrm>
            <a:off x="5411520" y="214920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90" name="Oval 70"/>
          <p:cNvSpPr/>
          <p:nvPr/>
        </p:nvSpPr>
        <p:spPr>
          <a:xfrm>
            <a:off x="6227640" y="26463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291" name="Rectangle 87"/>
          <p:cNvSpPr/>
          <p:nvPr/>
        </p:nvSpPr>
        <p:spPr>
          <a:xfrm>
            <a:off x="1690560" y="2358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TUDENTE</a:t>
            </a:r>
            <a:endParaRPr b="0" lang="it-IT" sz="1400" spc="-1" strike="noStrike">
              <a:solidFill>
                <a:srgbClr val="000000"/>
              </a:solidFill>
              <a:latin typeface="Arial"/>
            </a:endParaRPr>
          </a:p>
        </p:txBody>
      </p:sp>
      <p:sp>
        <p:nvSpPr>
          <p:cNvPr id="292" name="Rectangle 88"/>
          <p:cNvSpPr/>
          <p:nvPr/>
        </p:nvSpPr>
        <p:spPr>
          <a:xfrm>
            <a:off x="8028000" y="235872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ORSO</a:t>
            </a:r>
            <a:endParaRPr b="0" lang="it-IT" sz="1400" spc="-1" strike="noStrike">
              <a:solidFill>
                <a:srgbClr val="000000"/>
              </a:solidFill>
              <a:latin typeface="Arial"/>
            </a:endParaRPr>
          </a:p>
        </p:txBody>
      </p:sp>
      <p:sp>
        <p:nvSpPr>
          <p:cNvPr id="293" name="AutoShape 46"/>
          <p:cNvSpPr/>
          <p:nvPr/>
        </p:nvSpPr>
        <p:spPr>
          <a:xfrm>
            <a:off x="6443640" y="22860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E-C</a:t>
            </a:r>
            <a:endParaRPr b="0" lang="it-IT" sz="1600" spc="-1" strike="noStrike">
              <a:solidFill>
                <a:srgbClr val="000000"/>
              </a:solidFill>
              <a:latin typeface="Arial"/>
            </a:endParaRPr>
          </a:p>
        </p:txBody>
      </p:sp>
      <p:cxnSp>
        <p:nvCxnSpPr>
          <p:cNvPr id="294" name="AutoShape 47"/>
          <p:cNvCxnSpPr>
            <a:stCxn id="293" idx="3"/>
            <a:endCxn id="292" idx="1"/>
          </p:cNvCxnSpPr>
          <p:nvPr/>
        </p:nvCxnSpPr>
        <p:spPr>
          <a:xfrm>
            <a:off x="7737120" y="2681280"/>
            <a:ext cx="291240" cy="720"/>
          </a:xfrm>
          <a:prstGeom prst="straightConnector1">
            <a:avLst/>
          </a:prstGeom>
          <a:ln w="9525">
            <a:solidFill>
              <a:srgbClr val="000000"/>
            </a:solidFill>
            <a:round/>
          </a:ln>
        </p:spPr>
      </p:cxnSp>
      <p:cxnSp>
        <p:nvCxnSpPr>
          <p:cNvPr id="295" name="AutoShape 50"/>
          <p:cNvCxnSpPr>
            <a:stCxn id="293" idx="1"/>
            <a:endCxn id="291" idx="3"/>
          </p:cNvCxnSpPr>
          <p:nvPr/>
        </p:nvCxnSpPr>
        <p:spPr>
          <a:xfrm flipH="1">
            <a:off x="2914200" y="2681280"/>
            <a:ext cx="3529800" cy="720"/>
          </a:xfrm>
          <a:prstGeom prst="straightConnector1">
            <a:avLst/>
          </a:prstGeom>
          <a:ln w="9525">
            <a:solidFill>
              <a:srgbClr val="000000"/>
            </a:solidFill>
            <a:round/>
          </a:ln>
        </p:spPr>
      </p:cxnSp>
      <p:sp>
        <p:nvSpPr>
          <p:cNvPr id="296" name="Oval 88"/>
          <p:cNvSpPr/>
          <p:nvPr/>
        </p:nvSpPr>
        <p:spPr>
          <a:xfrm>
            <a:off x="2230200" y="199692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297" name="Rectangle 91"/>
          <p:cNvSpPr/>
          <p:nvPr/>
        </p:nvSpPr>
        <p:spPr>
          <a:xfrm>
            <a:off x="1879560" y="1709640"/>
            <a:ext cx="850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Matricola</a:t>
            </a:r>
            <a:endParaRPr b="0" lang="it-IT" sz="1200" spc="-1" strike="noStrike">
              <a:solidFill>
                <a:srgbClr val="000000"/>
              </a:solidFill>
              <a:latin typeface="Arial"/>
            </a:endParaRPr>
          </a:p>
        </p:txBody>
      </p:sp>
      <p:cxnSp>
        <p:nvCxnSpPr>
          <p:cNvPr id="298" name="AutoShape 54"/>
          <p:cNvCxnSpPr>
            <a:stCxn id="296" idx="4"/>
            <a:endCxn id="291" idx="0"/>
          </p:cNvCxnSpPr>
          <p:nvPr/>
        </p:nvCxnSpPr>
        <p:spPr>
          <a:xfrm>
            <a:off x="2301480" y="2139480"/>
            <a:ext cx="1080" cy="219600"/>
          </a:xfrm>
          <a:prstGeom prst="straightConnector1">
            <a:avLst/>
          </a:prstGeom>
          <a:ln w="9525">
            <a:solidFill>
              <a:srgbClr val="000000"/>
            </a:solidFill>
            <a:round/>
          </a:ln>
        </p:spPr>
      </p:cxnSp>
      <p:sp>
        <p:nvSpPr>
          <p:cNvPr id="299" name="Oval 90"/>
          <p:cNvSpPr/>
          <p:nvPr/>
        </p:nvSpPr>
        <p:spPr>
          <a:xfrm>
            <a:off x="8567640" y="199692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00" name="Rectangle 97"/>
          <p:cNvSpPr/>
          <p:nvPr/>
        </p:nvSpPr>
        <p:spPr>
          <a:xfrm>
            <a:off x="8318520" y="170964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cxnSp>
        <p:nvCxnSpPr>
          <p:cNvPr id="301" name="AutoShape 63"/>
          <p:cNvCxnSpPr>
            <a:stCxn id="299" idx="4"/>
            <a:endCxn id="292" idx="0"/>
          </p:cNvCxnSpPr>
          <p:nvPr/>
        </p:nvCxnSpPr>
        <p:spPr>
          <a:xfrm>
            <a:off x="8638920" y="2139480"/>
            <a:ext cx="1080" cy="219600"/>
          </a:xfrm>
          <a:prstGeom prst="straightConnector1">
            <a:avLst/>
          </a:prstGeom>
          <a:ln w="9525">
            <a:solidFill>
              <a:srgbClr val="000000"/>
            </a:solidFill>
            <a:round/>
          </a:ln>
        </p:spPr>
      </p:cxnSp>
      <p:sp>
        <p:nvSpPr>
          <p:cNvPr id="302" name="Oval 93"/>
          <p:cNvSpPr/>
          <p:nvPr/>
        </p:nvSpPr>
        <p:spPr>
          <a:xfrm>
            <a:off x="8099280" y="2139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03" name="Oval 94"/>
          <p:cNvSpPr/>
          <p:nvPr/>
        </p:nvSpPr>
        <p:spPr>
          <a:xfrm>
            <a:off x="9132840" y="21398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04" name="Rectangle 102"/>
          <p:cNvSpPr/>
          <p:nvPr/>
        </p:nvSpPr>
        <p:spPr>
          <a:xfrm>
            <a:off x="7531920" y="23000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305" name="Rectangle 103"/>
          <p:cNvSpPr/>
          <p:nvPr/>
        </p:nvSpPr>
        <p:spPr>
          <a:xfrm>
            <a:off x="2915640" y="228600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306" name="Rectangle 104"/>
          <p:cNvSpPr/>
          <p:nvPr/>
        </p:nvSpPr>
        <p:spPr>
          <a:xfrm>
            <a:off x="4835520" y="23572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E</a:t>
            </a:r>
            <a:r>
              <a:rPr b="1" lang="it-IT" sz="1400" spc="-1" strike="noStrike">
                <a:solidFill>
                  <a:srgbClr val="002060"/>
                </a:solidFill>
                <a:latin typeface="Arial"/>
              </a:rPr>
              <a:t>SAME</a:t>
            </a:r>
            <a:endParaRPr b="0" lang="it-IT" sz="1400" spc="-1" strike="noStrike">
              <a:solidFill>
                <a:srgbClr val="000000"/>
              </a:solidFill>
              <a:latin typeface="Arial"/>
            </a:endParaRPr>
          </a:p>
        </p:txBody>
      </p:sp>
      <p:sp>
        <p:nvSpPr>
          <p:cNvPr id="307" name="Oval 95"/>
          <p:cNvSpPr/>
          <p:nvPr/>
        </p:nvSpPr>
        <p:spPr>
          <a:xfrm>
            <a:off x="5375160" y="1925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08" name="Rectangle 106"/>
          <p:cNvSpPr/>
          <p:nvPr/>
        </p:nvSpPr>
        <p:spPr>
          <a:xfrm>
            <a:off x="5211720" y="166824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cxnSp>
        <p:nvCxnSpPr>
          <p:cNvPr id="309" name="AutoShape 65"/>
          <p:cNvCxnSpPr>
            <a:stCxn id="307" idx="4"/>
            <a:endCxn id="306" idx="0"/>
          </p:cNvCxnSpPr>
          <p:nvPr/>
        </p:nvCxnSpPr>
        <p:spPr>
          <a:xfrm>
            <a:off x="5446440" y="2068200"/>
            <a:ext cx="1080" cy="289440"/>
          </a:xfrm>
          <a:prstGeom prst="straightConnector1">
            <a:avLst/>
          </a:prstGeom>
          <a:ln w="9525">
            <a:solidFill>
              <a:srgbClr val="000000"/>
            </a:solidFill>
            <a:round/>
          </a:ln>
        </p:spPr>
      </p:cxnSp>
      <p:sp>
        <p:nvSpPr>
          <p:cNvPr id="310" name="AutoShape 69"/>
          <p:cNvSpPr/>
          <p:nvPr/>
        </p:nvSpPr>
        <p:spPr>
          <a:xfrm>
            <a:off x="3130560" y="22860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S-E</a:t>
            </a:r>
            <a:endParaRPr b="0" lang="it-IT" sz="1600" spc="-1" strike="noStrike">
              <a:solidFill>
                <a:srgbClr val="000000"/>
              </a:solidFill>
              <a:latin typeface="Arial"/>
            </a:endParaRPr>
          </a:p>
        </p:txBody>
      </p:sp>
      <p:sp>
        <p:nvSpPr>
          <p:cNvPr id="283" name="Oval 96"/>
          <p:cNvSpPr/>
          <p:nvPr/>
        </p:nvSpPr>
        <p:spPr>
          <a:xfrm>
            <a:off x="4522680" y="28382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11" name="Rectangle 107"/>
          <p:cNvSpPr/>
          <p:nvPr/>
        </p:nvSpPr>
        <p:spPr>
          <a:xfrm>
            <a:off x="4139280" y="228600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12" name="Rectangle 108"/>
          <p:cNvSpPr/>
          <p:nvPr/>
        </p:nvSpPr>
        <p:spPr>
          <a:xfrm>
            <a:off x="6228360" y="228600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13" name="Rectangle 112"/>
          <p:cNvSpPr/>
          <p:nvPr/>
        </p:nvSpPr>
        <p:spPr>
          <a:xfrm>
            <a:off x="1633680" y="502596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TUDENTE</a:t>
            </a:r>
            <a:endParaRPr b="0" lang="it-IT" sz="1400" spc="-1" strike="noStrike">
              <a:solidFill>
                <a:srgbClr val="000000"/>
              </a:solidFill>
              <a:latin typeface="Arial"/>
            </a:endParaRPr>
          </a:p>
        </p:txBody>
      </p:sp>
      <p:sp>
        <p:nvSpPr>
          <p:cNvPr id="314" name="Rectangle 113"/>
          <p:cNvSpPr/>
          <p:nvPr/>
        </p:nvSpPr>
        <p:spPr>
          <a:xfrm>
            <a:off x="7970760" y="502596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ORSO</a:t>
            </a:r>
            <a:endParaRPr b="0" lang="it-IT" sz="1400" spc="-1" strike="noStrike">
              <a:solidFill>
                <a:srgbClr val="000000"/>
              </a:solidFill>
              <a:latin typeface="Arial"/>
            </a:endParaRPr>
          </a:p>
        </p:txBody>
      </p:sp>
      <p:sp>
        <p:nvSpPr>
          <p:cNvPr id="315" name="AutoShape 70"/>
          <p:cNvSpPr/>
          <p:nvPr/>
        </p:nvSpPr>
        <p:spPr>
          <a:xfrm>
            <a:off x="6386400" y="495288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E-C</a:t>
            </a:r>
            <a:endParaRPr b="0" lang="it-IT" sz="1600" spc="-1" strike="noStrike">
              <a:solidFill>
                <a:srgbClr val="000000"/>
              </a:solidFill>
              <a:latin typeface="Arial"/>
            </a:endParaRPr>
          </a:p>
        </p:txBody>
      </p:sp>
      <p:cxnSp>
        <p:nvCxnSpPr>
          <p:cNvPr id="316" name="AutoShape 71"/>
          <p:cNvCxnSpPr>
            <a:stCxn id="315" idx="3"/>
            <a:endCxn id="314" idx="1"/>
          </p:cNvCxnSpPr>
          <p:nvPr/>
        </p:nvCxnSpPr>
        <p:spPr>
          <a:xfrm>
            <a:off x="7679880" y="5348160"/>
            <a:ext cx="291240" cy="1080"/>
          </a:xfrm>
          <a:prstGeom prst="straightConnector1">
            <a:avLst/>
          </a:prstGeom>
          <a:ln w="9525">
            <a:solidFill>
              <a:srgbClr val="000000"/>
            </a:solidFill>
            <a:round/>
          </a:ln>
        </p:spPr>
      </p:cxnSp>
      <p:cxnSp>
        <p:nvCxnSpPr>
          <p:cNvPr id="317" name="AutoShape 73"/>
          <p:cNvCxnSpPr>
            <a:stCxn id="315" idx="1"/>
            <a:endCxn id="313" idx="3"/>
          </p:cNvCxnSpPr>
          <p:nvPr/>
        </p:nvCxnSpPr>
        <p:spPr>
          <a:xfrm flipH="1">
            <a:off x="2857320" y="5348160"/>
            <a:ext cx="3529440" cy="1080"/>
          </a:xfrm>
          <a:prstGeom prst="straightConnector1">
            <a:avLst/>
          </a:prstGeom>
          <a:ln w="9525">
            <a:solidFill>
              <a:srgbClr val="000000"/>
            </a:solidFill>
            <a:round/>
          </a:ln>
        </p:spPr>
      </p:cxnSp>
      <p:sp>
        <p:nvSpPr>
          <p:cNvPr id="318" name="Oval 98"/>
          <p:cNvSpPr/>
          <p:nvPr/>
        </p:nvSpPr>
        <p:spPr>
          <a:xfrm>
            <a:off x="2173320" y="46638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19" name="Rectangle 114"/>
          <p:cNvSpPr/>
          <p:nvPr/>
        </p:nvSpPr>
        <p:spPr>
          <a:xfrm>
            <a:off x="1822680" y="4376520"/>
            <a:ext cx="850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Matricola</a:t>
            </a:r>
            <a:endParaRPr b="0" lang="it-IT" sz="1200" spc="-1" strike="noStrike">
              <a:solidFill>
                <a:srgbClr val="000000"/>
              </a:solidFill>
              <a:latin typeface="Arial"/>
            </a:endParaRPr>
          </a:p>
        </p:txBody>
      </p:sp>
      <p:cxnSp>
        <p:nvCxnSpPr>
          <p:cNvPr id="320" name="AutoShape 74"/>
          <p:cNvCxnSpPr>
            <a:stCxn id="318" idx="4"/>
            <a:endCxn id="313" idx="0"/>
          </p:cNvCxnSpPr>
          <p:nvPr/>
        </p:nvCxnSpPr>
        <p:spPr>
          <a:xfrm>
            <a:off x="2244600" y="4806360"/>
            <a:ext cx="1080" cy="219960"/>
          </a:xfrm>
          <a:prstGeom prst="straightConnector1">
            <a:avLst/>
          </a:prstGeom>
          <a:ln w="9525">
            <a:solidFill>
              <a:srgbClr val="000000"/>
            </a:solidFill>
            <a:round/>
          </a:ln>
        </p:spPr>
      </p:cxnSp>
      <p:sp>
        <p:nvSpPr>
          <p:cNvPr id="321" name="Oval 99"/>
          <p:cNvSpPr/>
          <p:nvPr/>
        </p:nvSpPr>
        <p:spPr>
          <a:xfrm>
            <a:off x="8510760" y="46638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22" name="Rectangle 116"/>
          <p:cNvSpPr/>
          <p:nvPr/>
        </p:nvSpPr>
        <p:spPr>
          <a:xfrm>
            <a:off x="8261280" y="437652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cxnSp>
        <p:nvCxnSpPr>
          <p:cNvPr id="323" name="AutoShape 75"/>
          <p:cNvCxnSpPr>
            <a:stCxn id="321" idx="4"/>
            <a:endCxn id="314" idx="0"/>
          </p:cNvCxnSpPr>
          <p:nvPr/>
        </p:nvCxnSpPr>
        <p:spPr>
          <a:xfrm>
            <a:off x="8582040" y="4806360"/>
            <a:ext cx="720" cy="219960"/>
          </a:xfrm>
          <a:prstGeom prst="straightConnector1">
            <a:avLst/>
          </a:prstGeom>
          <a:ln w="9525">
            <a:solidFill>
              <a:srgbClr val="000000"/>
            </a:solidFill>
            <a:round/>
          </a:ln>
        </p:spPr>
      </p:cxnSp>
      <p:sp>
        <p:nvSpPr>
          <p:cNvPr id="324" name="Oval 101"/>
          <p:cNvSpPr/>
          <p:nvPr/>
        </p:nvSpPr>
        <p:spPr>
          <a:xfrm>
            <a:off x="8042400" y="48067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25" name="Oval 102"/>
          <p:cNvSpPr/>
          <p:nvPr/>
        </p:nvSpPr>
        <p:spPr>
          <a:xfrm>
            <a:off x="9075600" y="48067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26" name="Rectangle 117"/>
          <p:cNvSpPr/>
          <p:nvPr/>
        </p:nvSpPr>
        <p:spPr>
          <a:xfrm>
            <a:off x="7475040" y="49672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327" name="Rectangle 119"/>
          <p:cNvSpPr/>
          <p:nvPr/>
        </p:nvSpPr>
        <p:spPr>
          <a:xfrm>
            <a:off x="2858760" y="49528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328" name="Rectangle 120"/>
          <p:cNvSpPr/>
          <p:nvPr/>
        </p:nvSpPr>
        <p:spPr>
          <a:xfrm>
            <a:off x="4778280" y="502416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E</a:t>
            </a:r>
            <a:r>
              <a:rPr b="1" lang="it-IT" sz="1400" spc="-1" strike="noStrike">
                <a:solidFill>
                  <a:srgbClr val="002060"/>
                </a:solidFill>
                <a:latin typeface="Arial"/>
              </a:rPr>
              <a:t>SAME</a:t>
            </a:r>
            <a:endParaRPr b="0" lang="it-IT" sz="1400" spc="-1" strike="noStrike">
              <a:solidFill>
                <a:srgbClr val="000000"/>
              </a:solidFill>
              <a:latin typeface="Arial"/>
            </a:endParaRPr>
          </a:p>
        </p:txBody>
      </p:sp>
      <p:sp>
        <p:nvSpPr>
          <p:cNvPr id="329" name="Rectangle 121"/>
          <p:cNvSpPr/>
          <p:nvPr/>
        </p:nvSpPr>
        <p:spPr>
          <a:xfrm>
            <a:off x="5453280" y="437508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330" name="AutoShape 76"/>
          <p:cNvSpPr/>
          <p:nvPr/>
        </p:nvSpPr>
        <p:spPr>
          <a:xfrm>
            <a:off x="3073320" y="495288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S-E</a:t>
            </a:r>
            <a:endParaRPr b="0" lang="it-IT" sz="1600" spc="-1" strike="noStrike">
              <a:solidFill>
                <a:srgbClr val="000000"/>
              </a:solidFill>
              <a:latin typeface="Arial"/>
            </a:endParaRPr>
          </a:p>
        </p:txBody>
      </p:sp>
      <p:sp>
        <p:nvSpPr>
          <p:cNvPr id="331" name="Rectangle 125"/>
          <p:cNvSpPr/>
          <p:nvPr/>
        </p:nvSpPr>
        <p:spPr>
          <a:xfrm>
            <a:off x="4082040" y="495288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32" name="Rectangle 127"/>
          <p:cNvSpPr/>
          <p:nvPr/>
        </p:nvSpPr>
        <p:spPr>
          <a:xfrm>
            <a:off x="6171480" y="495288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33" name="Line 1"/>
          <p:cNvSpPr/>
          <p:nvPr/>
        </p:nvSpPr>
        <p:spPr>
          <a:xfrm>
            <a:off x="5703840" y="47368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334" name="Oval 103"/>
          <p:cNvSpPr/>
          <p:nvPr/>
        </p:nvSpPr>
        <p:spPr>
          <a:xfrm>
            <a:off x="4991040" y="46623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35" name="Rectangle 132"/>
          <p:cNvSpPr/>
          <p:nvPr/>
        </p:nvSpPr>
        <p:spPr>
          <a:xfrm>
            <a:off x="4735440" y="437508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336" name="Line 2"/>
          <p:cNvSpPr/>
          <p:nvPr/>
        </p:nvSpPr>
        <p:spPr>
          <a:xfrm>
            <a:off x="5064120" y="47368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337" name="Oval 105"/>
          <p:cNvSpPr/>
          <p:nvPr/>
        </p:nvSpPr>
        <p:spPr>
          <a:xfrm>
            <a:off x="5375160" y="31352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338" name="AutoShape 80"/>
          <p:cNvCxnSpPr>
            <a:stCxn id="306" idx="2"/>
            <a:endCxn id="337" idx="0"/>
          </p:cNvCxnSpPr>
          <p:nvPr/>
        </p:nvCxnSpPr>
        <p:spPr>
          <a:xfrm flipH="1">
            <a:off x="5446440" y="3003120"/>
            <a:ext cx="1080" cy="132480"/>
          </a:xfrm>
          <a:prstGeom prst="straightConnector1">
            <a:avLst/>
          </a:prstGeom>
          <a:ln w="9525">
            <a:solidFill>
              <a:srgbClr val="000000"/>
            </a:solidFill>
            <a:round/>
          </a:ln>
        </p:spPr>
      </p:cxnSp>
      <p:sp>
        <p:nvSpPr>
          <p:cNvPr id="339" name="Rectangle 135"/>
          <p:cNvSpPr/>
          <p:nvPr/>
        </p:nvSpPr>
        <p:spPr>
          <a:xfrm>
            <a:off x="5203080" y="3252600"/>
            <a:ext cx="5058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Voto</a:t>
            </a:r>
            <a:endParaRPr b="0" lang="it-IT" sz="1200" spc="-1" strike="noStrike">
              <a:solidFill>
                <a:srgbClr val="000000"/>
              </a:solidFill>
              <a:latin typeface="Arial"/>
            </a:endParaRPr>
          </a:p>
        </p:txBody>
      </p:sp>
      <p:sp>
        <p:nvSpPr>
          <p:cNvPr id="340" name="Oval 106"/>
          <p:cNvSpPr/>
          <p:nvPr/>
        </p:nvSpPr>
        <p:spPr>
          <a:xfrm>
            <a:off x="5630760" y="46623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41" name="Oval 107"/>
          <p:cNvSpPr/>
          <p:nvPr/>
        </p:nvSpPr>
        <p:spPr>
          <a:xfrm>
            <a:off x="5319720" y="58435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342" name="AutoShape 81"/>
          <p:cNvCxnSpPr>
            <a:stCxn id="328" idx="2"/>
            <a:endCxn id="341" idx="0"/>
          </p:cNvCxnSpPr>
          <p:nvPr/>
        </p:nvCxnSpPr>
        <p:spPr>
          <a:xfrm>
            <a:off x="5389920" y="5670000"/>
            <a:ext cx="1440" cy="173880"/>
          </a:xfrm>
          <a:prstGeom prst="straightConnector1">
            <a:avLst/>
          </a:prstGeom>
          <a:ln w="9525">
            <a:solidFill>
              <a:srgbClr val="000000"/>
            </a:solidFill>
            <a:round/>
          </a:ln>
        </p:spPr>
      </p:cxnSp>
      <p:sp>
        <p:nvSpPr>
          <p:cNvPr id="343" name="Rectangle 136"/>
          <p:cNvSpPr/>
          <p:nvPr/>
        </p:nvSpPr>
        <p:spPr>
          <a:xfrm>
            <a:off x="5131800" y="6033960"/>
            <a:ext cx="5058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Voto</a:t>
            </a:r>
            <a:endParaRPr b="0" lang="it-IT" sz="1200" spc="-1" strike="noStrike">
              <a:solidFill>
                <a:srgbClr val="000000"/>
              </a:solidFill>
              <a:latin typeface="Arial"/>
            </a:endParaRPr>
          </a:p>
        </p:txBody>
      </p:sp>
      <p:sp>
        <p:nvSpPr>
          <p:cNvPr id="344" name=""/>
          <p:cNvSpPr/>
          <p:nvPr/>
        </p:nvSpPr>
        <p:spPr>
          <a:xfrm>
            <a:off x="9501120" y="2071440"/>
            <a:ext cx="2610360" cy="1713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2a6099"/>
                </a:solidFill>
                <a:latin typeface="Arial"/>
              </a:rPr>
              <a:t>Soluzione corretta: L’identificazione di un esame avviene tramite:</a:t>
            </a:r>
            <a:endParaRPr b="0" lang="it-IT" sz="1800" spc="-1" strike="noStrike">
              <a:solidFill>
                <a:srgbClr val="000000"/>
              </a:solidFill>
              <a:latin typeface="Arial"/>
            </a:endParaRPr>
          </a:p>
          <a:p>
            <a:pPr>
              <a:lnSpc>
                <a:spcPct val="100000"/>
              </a:lnSpc>
            </a:pPr>
            <a:r>
              <a:rPr b="0" lang="it-IT" sz="1800" spc="-1" strike="noStrike">
                <a:solidFill>
                  <a:srgbClr val="2a6099"/>
                </a:solidFill>
                <a:latin typeface="Arial"/>
              </a:rPr>
              <a:t>(i) lo studente</a:t>
            </a:r>
            <a:br>
              <a:rPr sz="1800"/>
            </a:br>
            <a:r>
              <a:rPr b="0" lang="it-IT" sz="1800" spc="-1" strike="noStrike">
                <a:solidFill>
                  <a:srgbClr val="2a6099"/>
                </a:solidFill>
                <a:latin typeface="Arial"/>
              </a:rPr>
              <a:t>(ii) il corso</a:t>
            </a:r>
            <a:br>
              <a:rPr sz="1800"/>
            </a:br>
            <a:r>
              <a:rPr b="0" lang="it-IT" sz="1800" spc="-1" strike="noStrike">
                <a:solidFill>
                  <a:srgbClr val="2a6099"/>
                </a:solidFill>
                <a:latin typeface="Arial"/>
              </a:rPr>
              <a:t>(iii) la data.</a:t>
            </a:r>
            <a:endParaRPr b="0" lang="it-IT" sz="1800" spc="-1" strike="noStrike">
              <a:solidFill>
                <a:srgbClr val="000000"/>
              </a:solidFill>
              <a:latin typeface="Arial"/>
            </a:endParaRPr>
          </a:p>
        </p:txBody>
      </p:sp>
      <p:sp>
        <p:nvSpPr>
          <p:cNvPr id="345" name=""/>
          <p:cNvSpPr/>
          <p:nvPr/>
        </p:nvSpPr>
        <p:spPr>
          <a:xfrm>
            <a:off x="9437760" y="4429080"/>
            <a:ext cx="2697480" cy="1848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a933"/>
                </a:solidFill>
                <a:latin typeface="Arial"/>
              </a:rPr>
              <a:t>Soluzione alternativa:</a:t>
            </a:r>
            <a:endParaRPr b="0" lang="it-IT" sz="1800" spc="-1" strike="noStrike">
              <a:solidFill>
                <a:srgbClr val="000000"/>
              </a:solidFill>
              <a:latin typeface="Arial"/>
            </a:endParaRPr>
          </a:p>
          <a:p>
            <a:pPr>
              <a:lnSpc>
                <a:spcPct val="100000"/>
              </a:lnSpc>
            </a:pPr>
            <a:r>
              <a:rPr b="0" lang="it-IT" sz="1800" spc="-1" strike="noStrike">
                <a:solidFill>
                  <a:srgbClr val="00a933"/>
                </a:solidFill>
                <a:latin typeface="Arial"/>
              </a:rPr>
              <a:t>Introduzione di un codice identificativo.</a:t>
            </a:r>
            <a:br>
              <a:rPr sz="1800"/>
            </a:br>
            <a:r>
              <a:rPr b="0" lang="it-IT" sz="1800" spc="-1" strike="noStrike">
                <a:solidFill>
                  <a:srgbClr val="00a933"/>
                </a:solidFill>
                <a:latin typeface="Arial"/>
              </a:rPr>
              <a:t>Svantaggio: il codice è un concetto nuovo non presente nelle specifiche</a:t>
            </a:r>
            <a:endParaRPr b="0" lang="it-IT" sz="1800" spc="-1" strike="noStrike">
              <a:solidFill>
                <a:srgbClr val="000000"/>
              </a:solidFill>
              <a:latin typeface="Arial"/>
            </a:endParaRPr>
          </a:p>
        </p:txBody>
      </p:sp>
    </p:spTree>
  </p:cSld>
  <p:transition spd="med">
    <p:wipe dir="r"/>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Reificazione di relazione ricorsiva</a:t>
            </a:r>
            <a:endParaRPr b="0" lang="it-IT" sz="3200" spc="-1" strike="noStrike">
              <a:solidFill>
                <a:srgbClr val="000000"/>
              </a:solidFill>
              <a:latin typeface="Arial"/>
            </a:endParaRPr>
          </a:p>
        </p:txBody>
      </p:sp>
      <p:sp>
        <p:nvSpPr>
          <p:cNvPr id="347" name="Rectangle 15"/>
          <p:cNvSpPr/>
          <p:nvPr/>
        </p:nvSpPr>
        <p:spPr>
          <a:xfrm>
            <a:off x="5797440" y="45370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ARTITA</a:t>
            </a:r>
            <a:endParaRPr b="0" lang="it-IT" sz="1400" spc="-1" strike="noStrike">
              <a:solidFill>
                <a:srgbClr val="000000"/>
              </a:solidFill>
              <a:latin typeface="Arial"/>
            </a:endParaRPr>
          </a:p>
        </p:txBody>
      </p:sp>
      <p:sp>
        <p:nvSpPr>
          <p:cNvPr id="348" name="Rectangle 29"/>
          <p:cNvSpPr/>
          <p:nvPr/>
        </p:nvSpPr>
        <p:spPr>
          <a:xfrm>
            <a:off x="7317360" y="38163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49" name="Rectangle 30"/>
          <p:cNvSpPr/>
          <p:nvPr/>
        </p:nvSpPr>
        <p:spPr>
          <a:xfrm>
            <a:off x="9302760" y="45352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QUADRA</a:t>
            </a:r>
            <a:endParaRPr b="0" lang="it-IT" sz="1400" spc="-1" strike="noStrike">
              <a:solidFill>
                <a:srgbClr val="000000"/>
              </a:solidFill>
              <a:latin typeface="Arial"/>
            </a:endParaRPr>
          </a:p>
        </p:txBody>
      </p:sp>
      <p:sp>
        <p:nvSpPr>
          <p:cNvPr id="350" name="AutoShape 33"/>
          <p:cNvSpPr/>
          <p:nvPr/>
        </p:nvSpPr>
        <p:spPr>
          <a:xfrm>
            <a:off x="7532640" y="381636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ASA</a:t>
            </a:r>
            <a:endParaRPr b="0" lang="it-IT" sz="1400" spc="-1" strike="noStrike">
              <a:solidFill>
                <a:srgbClr val="000000"/>
              </a:solidFill>
              <a:latin typeface="Arial"/>
            </a:endParaRPr>
          </a:p>
        </p:txBody>
      </p:sp>
      <p:sp>
        <p:nvSpPr>
          <p:cNvPr id="351" name="Rectangle 34"/>
          <p:cNvSpPr/>
          <p:nvPr/>
        </p:nvSpPr>
        <p:spPr>
          <a:xfrm>
            <a:off x="8541720" y="38163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352" name="Oval 40"/>
          <p:cNvSpPr/>
          <p:nvPr/>
        </p:nvSpPr>
        <p:spPr>
          <a:xfrm>
            <a:off x="5289480" y="4624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53" name="Rectangle 41"/>
          <p:cNvSpPr/>
          <p:nvPr/>
        </p:nvSpPr>
        <p:spPr>
          <a:xfrm>
            <a:off x="5078520" y="433692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354" name="Line 42"/>
          <p:cNvSpPr/>
          <p:nvPr/>
        </p:nvSpPr>
        <p:spPr>
          <a:xfrm>
            <a:off x="54370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55" name="Oval 43"/>
          <p:cNvSpPr/>
          <p:nvPr/>
        </p:nvSpPr>
        <p:spPr>
          <a:xfrm>
            <a:off x="5289480" y="4957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56" name="Rectangle 44"/>
          <p:cNvSpPr/>
          <p:nvPr/>
        </p:nvSpPr>
        <p:spPr>
          <a:xfrm>
            <a:off x="4964400" y="51292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Risultato</a:t>
            </a:r>
            <a:endParaRPr b="0" lang="it-IT" sz="1200" spc="-1" strike="noStrike">
              <a:solidFill>
                <a:srgbClr val="000000"/>
              </a:solidFill>
              <a:latin typeface="Arial"/>
            </a:endParaRPr>
          </a:p>
        </p:txBody>
      </p:sp>
      <p:sp>
        <p:nvSpPr>
          <p:cNvPr id="357" name="Line 45"/>
          <p:cNvSpPr/>
          <p:nvPr/>
        </p:nvSpPr>
        <p:spPr>
          <a:xfrm>
            <a:off x="54370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58" name="Rectangle 49"/>
          <p:cNvSpPr/>
          <p:nvPr/>
        </p:nvSpPr>
        <p:spPr>
          <a:xfrm>
            <a:off x="10696320" y="4321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359" name="Rectangle 52"/>
          <p:cNvSpPr/>
          <p:nvPr/>
        </p:nvSpPr>
        <p:spPr>
          <a:xfrm>
            <a:off x="10721520" y="51130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grpSp>
        <p:nvGrpSpPr>
          <p:cNvPr id="360" name="Group 54"/>
          <p:cNvGrpSpPr/>
          <p:nvPr/>
        </p:nvGrpSpPr>
        <p:grpSpPr>
          <a:xfrm>
            <a:off x="10532880" y="4624200"/>
            <a:ext cx="496800" cy="475920"/>
            <a:chOff x="10532880" y="4624200"/>
            <a:chExt cx="496800" cy="475920"/>
          </a:xfrm>
        </p:grpSpPr>
        <p:sp>
          <p:nvSpPr>
            <p:cNvPr id="361" name="Oval 48"/>
            <p:cNvSpPr/>
            <p:nvPr/>
          </p:nvSpPr>
          <p:spPr>
            <a:xfrm flipH="1">
              <a:off x="10887120" y="46242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62" name="Line 50"/>
            <p:cNvSpPr/>
            <p:nvPr/>
          </p:nvSpPr>
          <p:spPr>
            <a:xfrm flipH="1">
              <a:off x="105328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63" name="Oval 51"/>
            <p:cNvSpPr/>
            <p:nvPr/>
          </p:nvSpPr>
          <p:spPr>
            <a:xfrm flipH="1">
              <a:off x="10887120" y="4957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64" name="Line 53"/>
            <p:cNvSpPr/>
            <p:nvPr/>
          </p:nvSpPr>
          <p:spPr>
            <a:xfrm flipH="1">
              <a:off x="105328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grpSp>
      <p:cxnSp>
        <p:nvCxnSpPr>
          <p:cNvPr id="365" name="AutoShape 55"/>
          <p:cNvCxnSpPr>
            <a:stCxn id="347" idx="0"/>
            <a:endCxn id="350" idx="1"/>
          </p:cNvCxnSpPr>
          <p:nvPr/>
        </p:nvCxnSpPr>
        <p:spPr>
          <a:xfrm flipH="1" flipV="1" rot="5400000">
            <a:off x="6807960" y="3812760"/>
            <a:ext cx="325800" cy="1123920"/>
          </a:xfrm>
          <a:prstGeom prst="bentConnector2">
            <a:avLst/>
          </a:prstGeom>
          <a:ln w="9525">
            <a:solidFill>
              <a:srgbClr val="000000"/>
            </a:solidFill>
            <a:miter/>
          </a:ln>
        </p:spPr>
      </p:cxnSp>
      <p:cxnSp>
        <p:nvCxnSpPr>
          <p:cNvPr id="366" name="AutoShape 56"/>
          <p:cNvCxnSpPr>
            <a:stCxn id="350" idx="3"/>
            <a:endCxn id="349" idx="0"/>
          </p:cNvCxnSpPr>
          <p:nvPr/>
        </p:nvCxnSpPr>
        <p:spPr>
          <a:xfrm>
            <a:off x="8826120" y="4211640"/>
            <a:ext cx="1088640" cy="324000"/>
          </a:xfrm>
          <a:prstGeom prst="bentConnector2">
            <a:avLst/>
          </a:prstGeom>
          <a:ln w="9525">
            <a:solidFill>
              <a:srgbClr val="000000"/>
            </a:solidFill>
            <a:miter/>
          </a:ln>
        </p:spPr>
      </p:cxnSp>
      <p:sp>
        <p:nvSpPr>
          <p:cNvPr id="367" name="Rectangle 57"/>
          <p:cNvSpPr/>
          <p:nvPr/>
        </p:nvSpPr>
        <p:spPr>
          <a:xfrm>
            <a:off x="7384320" y="52196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368" name="AutoShape 58"/>
          <p:cNvSpPr/>
          <p:nvPr/>
        </p:nvSpPr>
        <p:spPr>
          <a:xfrm>
            <a:off x="7599240" y="52196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O</a:t>
            </a:r>
            <a:r>
              <a:rPr b="1" lang="it-IT" sz="1400" spc="-1" strike="noStrike">
                <a:solidFill>
                  <a:srgbClr val="002060"/>
                </a:solidFill>
                <a:latin typeface="Arial"/>
              </a:rPr>
              <a:t>SPITE</a:t>
            </a:r>
            <a:endParaRPr b="0" lang="it-IT" sz="1400" spc="-1" strike="noStrike">
              <a:solidFill>
                <a:srgbClr val="000000"/>
              </a:solidFill>
              <a:latin typeface="Arial"/>
            </a:endParaRPr>
          </a:p>
        </p:txBody>
      </p:sp>
      <p:sp>
        <p:nvSpPr>
          <p:cNvPr id="369" name="Rectangle 59"/>
          <p:cNvSpPr/>
          <p:nvPr/>
        </p:nvSpPr>
        <p:spPr>
          <a:xfrm>
            <a:off x="8608320" y="52196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370" name="AutoShape 60"/>
          <p:cNvCxnSpPr>
            <a:stCxn id="347" idx="2"/>
            <a:endCxn id="368" idx="1"/>
          </p:cNvCxnSpPr>
          <p:nvPr/>
        </p:nvCxnSpPr>
        <p:spPr>
          <a:xfrm flipH="1" rot="16200000">
            <a:off x="6788160" y="4803840"/>
            <a:ext cx="432360" cy="1190520"/>
          </a:xfrm>
          <a:prstGeom prst="bentConnector2">
            <a:avLst/>
          </a:prstGeom>
          <a:ln w="9525">
            <a:solidFill>
              <a:srgbClr val="000000"/>
            </a:solidFill>
            <a:miter/>
          </a:ln>
        </p:spPr>
      </p:cxnSp>
      <p:cxnSp>
        <p:nvCxnSpPr>
          <p:cNvPr id="371" name="AutoShape 61"/>
          <p:cNvCxnSpPr>
            <a:stCxn id="368" idx="3"/>
            <a:endCxn id="349" idx="2"/>
          </p:cNvCxnSpPr>
          <p:nvPr/>
        </p:nvCxnSpPr>
        <p:spPr>
          <a:xfrm flipV="1">
            <a:off x="8892720" y="5181120"/>
            <a:ext cx="1022040" cy="434160"/>
          </a:xfrm>
          <a:prstGeom prst="bentConnector2">
            <a:avLst/>
          </a:prstGeom>
          <a:ln w="9525">
            <a:solidFill>
              <a:srgbClr val="000000"/>
            </a:solidFill>
            <a:miter/>
          </a:ln>
        </p:spPr>
      </p:cxnSp>
      <p:sp>
        <p:nvSpPr>
          <p:cNvPr id="372" name="Oval 62"/>
          <p:cNvSpPr/>
          <p:nvPr/>
        </p:nvSpPr>
        <p:spPr>
          <a:xfrm>
            <a:off x="5581800" y="48243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73" name="Oval 63"/>
          <p:cNvSpPr/>
          <p:nvPr/>
        </p:nvSpPr>
        <p:spPr>
          <a:xfrm>
            <a:off x="5942160" y="4356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374" name="AutoShape 64"/>
          <p:cNvCxnSpPr>
            <a:stCxn id="372" idx="0"/>
            <a:endCxn id="373" idx="2"/>
          </p:cNvCxnSpPr>
          <p:nvPr/>
        </p:nvCxnSpPr>
        <p:spPr>
          <a:xfrm flipH="1" flipV="1" rot="5400000">
            <a:off x="5563080" y="4445280"/>
            <a:ext cx="433080" cy="325800"/>
          </a:xfrm>
          <a:prstGeom prst="curvedConnector2">
            <a:avLst/>
          </a:prstGeom>
          <a:ln w="9525">
            <a:solidFill>
              <a:srgbClr val="000000"/>
            </a:solidFill>
            <a:round/>
          </a:ln>
        </p:spPr>
      </p:cxnSp>
      <p:sp>
        <p:nvSpPr>
          <p:cNvPr id="375" name="Oval 65"/>
          <p:cNvSpPr/>
          <p:nvPr/>
        </p:nvSpPr>
        <p:spPr>
          <a:xfrm>
            <a:off x="6734160" y="4356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376" name="AutoShape 66"/>
          <p:cNvCxnSpPr>
            <a:stCxn id="373" idx="2"/>
            <a:endCxn id="375" idx="2"/>
          </p:cNvCxnSpPr>
          <p:nvPr/>
        </p:nvCxnSpPr>
        <p:spPr>
          <a:xfrm>
            <a:off x="5942160" y="4391640"/>
            <a:ext cx="792360" cy="360"/>
          </a:xfrm>
          <a:prstGeom prst="straightConnector1">
            <a:avLst/>
          </a:prstGeom>
          <a:ln w="9525">
            <a:solidFill>
              <a:srgbClr val="000000"/>
            </a:solidFill>
            <a:round/>
          </a:ln>
        </p:spPr>
      </p:cxnSp>
      <p:sp>
        <p:nvSpPr>
          <p:cNvPr id="377" name="Oval 67"/>
          <p:cNvSpPr/>
          <p:nvPr/>
        </p:nvSpPr>
        <p:spPr>
          <a:xfrm>
            <a:off x="5605560" y="46544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78" name="Oval 68"/>
          <p:cNvSpPr/>
          <p:nvPr/>
        </p:nvSpPr>
        <p:spPr>
          <a:xfrm>
            <a:off x="6373800" y="43574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379" name="Rectangle 55"/>
          <p:cNvSpPr/>
          <p:nvPr/>
        </p:nvSpPr>
        <p:spPr>
          <a:xfrm>
            <a:off x="8252640" y="224172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QUADRA</a:t>
            </a:r>
            <a:endParaRPr b="0" lang="it-IT" sz="1400" spc="-1" strike="noStrike">
              <a:solidFill>
                <a:srgbClr val="000000"/>
              </a:solidFill>
              <a:latin typeface="Arial"/>
            </a:endParaRPr>
          </a:p>
        </p:txBody>
      </p:sp>
      <p:sp>
        <p:nvSpPr>
          <p:cNvPr id="380" name="Rectangle 74"/>
          <p:cNvSpPr/>
          <p:nvPr/>
        </p:nvSpPr>
        <p:spPr>
          <a:xfrm>
            <a:off x="9646200" y="202752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381" name="Rectangle 77"/>
          <p:cNvSpPr/>
          <p:nvPr/>
        </p:nvSpPr>
        <p:spPr>
          <a:xfrm>
            <a:off x="9671400" y="28195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grpSp>
        <p:nvGrpSpPr>
          <p:cNvPr id="382" name="Group 1"/>
          <p:cNvGrpSpPr/>
          <p:nvPr/>
        </p:nvGrpSpPr>
        <p:grpSpPr>
          <a:xfrm>
            <a:off x="9482760" y="2330640"/>
            <a:ext cx="496800" cy="475920"/>
            <a:chOff x="9482760" y="2330640"/>
            <a:chExt cx="496800" cy="475920"/>
          </a:xfrm>
        </p:grpSpPr>
        <p:sp>
          <p:nvSpPr>
            <p:cNvPr id="383" name="Oval 76"/>
            <p:cNvSpPr/>
            <p:nvPr/>
          </p:nvSpPr>
          <p:spPr>
            <a:xfrm flipH="1">
              <a:off x="9837000" y="2330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84" name="Line 30"/>
            <p:cNvSpPr/>
            <p:nvPr/>
          </p:nvSpPr>
          <p:spPr>
            <a:xfrm flipH="1">
              <a:off x="9482760" y="2403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85" name="Oval 80"/>
            <p:cNvSpPr/>
            <p:nvPr/>
          </p:nvSpPr>
          <p:spPr>
            <a:xfrm flipH="1">
              <a:off x="9837000" y="26640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86" name="Line 44"/>
            <p:cNvSpPr/>
            <p:nvPr/>
          </p:nvSpPr>
          <p:spPr>
            <a:xfrm flipH="1">
              <a:off x="9482760" y="273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grpSp>
      <p:sp>
        <p:nvSpPr>
          <p:cNvPr id="387" name="Rectangle 78"/>
          <p:cNvSpPr/>
          <p:nvPr/>
        </p:nvSpPr>
        <p:spPr>
          <a:xfrm>
            <a:off x="7115400" y="31741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388" name="AutoShape 6"/>
          <p:cNvSpPr/>
          <p:nvPr/>
        </p:nvSpPr>
        <p:spPr>
          <a:xfrm>
            <a:off x="5421600" y="21344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pc="-1" strike="noStrike">
                <a:solidFill>
                  <a:srgbClr val="002060"/>
                </a:solidFill>
                <a:latin typeface="Arial"/>
              </a:rPr>
              <a:t>Partita</a:t>
            </a:r>
            <a:endParaRPr b="0" lang="it-IT" sz="1800" spc="-1" strike="noStrike">
              <a:solidFill>
                <a:srgbClr val="000000"/>
              </a:solidFill>
              <a:latin typeface="Arial"/>
            </a:endParaRPr>
          </a:p>
        </p:txBody>
      </p:sp>
      <p:sp>
        <p:nvSpPr>
          <p:cNvPr id="389" name="Rectangle 80"/>
          <p:cNvSpPr/>
          <p:nvPr/>
        </p:nvSpPr>
        <p:spPr>
          <a:xfrm>
            <a:off x="7081560" y="15548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390" name="AutoShape 8"/>
          <p:cNvCxnSpPr>
            <a:stCxn id="388" idx="2"/>
            <a:endCxn id="379" idx="2"/>
          </p:cNvCxnSpPr>
          <p:nvPr/>
        </p:nvCxnSpPr>
        <p:spPr>
          <a:xfrm flipH="1" flipV="1" rot="5400000">
            <a:off x="7447680" y="1508040"/>
            <a:ext cx="37440" cy="2796120"/>
          </a:xfrm>
          <a:prstGeom prst="bentConnector3">
            <a:avLst>
              <a:gd name="adj1" fmla="val -995145"/>
            </a:avLst>
          </a:prstGeom>
          <a:ln w="9525">
            <a:solidFill>
              <a:srgbClr val="000000"/>
            </a:solidFill>
            <a:miter/>
          </a:ln>
        </p:spPr>
      </p:cxnSp>
      <p:cxnSp>
        <p:nvCxnSpPr>
          <p:cNvPr id="391" name="AutoShape 17"/>
          <p:cNvCxnSpPr>
            <a:stCxn id="388" idx="0"/>
            <a:endCxn id="379" idx="0"/>
          </p:cNvCxnSpPr>
          <p:nvPr/>
        </p:nvCxnSpPr>
        <p:spPr>
          <a:xfrm flipH="1" rot="16200000">
            <a:off x="7412760" y="790200"/>
            <a:ext cx="107640" cy="2796120"/>
          </a:xfrm>
          <a:prstGeom prst="bentConnector3">
            <a:avLst>
              <a:gd name="adj1" fmla="val -288926"/>
            </a:avLst>
          </a:prstGeom>
          <a:ln w="9525">
            <a:solidFill>
              <a:srgbClr val="000000"/>
            </a:solidFill>
            <a:miter/>
          </a:ln>
        </p:spPr>
      </p:cxnSp>
      <p:sp>
        <p:nvSpPr>
          <p:cNvPr id="392" name=""/>
          <p:cNvSpPr/>
          <p:nvPr/>
        </p:nvSpPr>
        <p:spPr>
          <a:xfrm>
            <a:off x="396720" y="1761840"/>
            <a:ext cx="3086640" cy="166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Svantaggio: due squadre non si posso incontrare più di due volte. Possiamo avere al massimo</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X vs Y</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Y vs X</a:t>
            </a:r>
            <a:endParaRPr b="0" lang="it-IT" sz="1800" spc="-1" strike="noStrike">
              <a:solidFill>
                <a:srgbClr val="000000"/>
              </a:solidFill>
              <a:latin typeface="Arial"/>
            </a:endParaRPr>
          </a:p>
        </p:txBody>
      </p:sp>
      <p:sp>
        <p:nvSpPr>
          <p:cNvPr id="393" name="Oval 82"/>
          <p:cNvSpPr/>
          <p:nvPr/>
        </p:nvSpPr>
        <p:spPr>
          <a:xfrm>
            <a:off x="4937040" y="2465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94" name="Line 49"/>
          <p:cNvSpPr/>
          <p:nvPr/>
        </p:nvSpPr>
        <p:spPr>
          <a:xfrm>
            <a:off x="5084640" y="2538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95" name="Rectangle 81"/>
          <p:cNvSpPr/>
          <p:nvPr/>
        </p:nvSpPr>
        <p:spPr>
          <a:xfrm>
            <a:off x="4761360" y="217836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396" name="Oval 83"/>
          <p:cNvSpPr/>
          <p:nvPr/>
        </p:nvSpPr>
        <p:spPr>
          <a:xfrm>
            <a:off x="5274000" y="2680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397" name="Line 67"/>
          <p:cNvSpPr/>
          <p:nvPr/>
        </p:nvSpPr>
        <p:spPr>
          <a:xfrm>
            <a:off x="5421600" y="2752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398" name="Rectangle 84"/>
          <p:cNvSpPr/>
          <p:nvPr/>
        </p:nvSpPr>
        <p:spPr>
          <a:xfrm>
            <a:off x="4835880" y="28036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Risultato</a:t>
            </a:r>
            <a:endParaRPr b="0" lang="it-IT" sz="1200" spc="-1" strike="noStrike">
              <a:solidFill>
                <a:srgbClr val="000000"/>
              </a:solidFill>
              <a:latin typeface="Arial"/>
            </a:endParaRPr>
          </a:p>
        </p:txBody>
      </p:sp>
      <p:sp>
        <p:nvSpPr>
          <p:cNvPr id="399" name=""/>
          <p:cNvSpPr/>
          <p:nvPr/>
        </p:nvSpPr>
        <p:spPr>
          <a:xfrm>
            <a:off x="357120" y="4008240"/>
            <a:ext cx="3927960" cy="2134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In questa soluzione, abbiamo reificato la relazione Partita, che ora è un’entità identificata dalla Data e dalla squadra che gioca in casa. </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Ora,</a:t>
            </a:r>
            <a:r>
              <a:rPr b="0" i="1" lang="it-IT" sz="1800" spc="-1" strike="noStrike">
                <a:solidFill>
                  <a:srgbClr val="000000"/>
                </a:solidFill>
                <a:latin typeface="Arial"/>
              </a:rPr>
              <a:t> una squadra può giocare solo una partita in una certa data.</a:t>
            </a:r>
            <a:endParaRPr b="0" lang="it-IT" sz="1800" spc="-1" strike="noStrike">
              <a:solidFill>
                <a:srgbClr val="000000"/>
              </a:solidFill>
              <a:latin typeface="Arial"/>
            </a:endParaRPr>
          </a:p>
        </p:txBody>
      </p:sp>
    </p:spTree>
  </p:cSld>
  <p:transition spd="med">
    <p:wipe dir="r"/>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Reificazione di relazione ricorsiva</a:t>
            </a:r>
            <a:endParaRPr b="0" lang="it-IT" sz="3200" spc="-1" strike="noStrike">
              <a:solidFill>
                <a:srgbClr val="000000"/>
              </a:solidFill>
              <a:latin typeface="Arial"/>
            </a:endParaRPr>
          </a:p>
        </p:txBody>
      </p:sp>
      <p:sp>
        <p:nvSpPr>
          <p:cNvPr id="401" name="Rectangle 85"/>
          <p:cNvSpPr/>
          <p:nvPr/>
        </p:nvSpPr>
        <p:spPr>
          <a:xfrm>
            <a:off x="5797440" y="45370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ARTITA</a:t>
            </a:r>
            <a:endParaRPr b="0" lang="it-IT" sz="1400" spc="-1" strike="noStrike">
              <a:solidFill>
                <a:srgbClr val="000000"/>
              </a:solidFill>
              <a:latin typeface="Arial"/>
            </a:endParaRPr>
          </a:p>
        </p:txBody>
      </p:sp>
      <p:sp>
        <p:nvSpPr>
          <p:cNvPr id="402" name="Rectangle 90"/>
          <p:cNvSpPr/>
          <p:nvPr/>
        </p:nvSpPr>
        <p:spPr>
          <a:xfrm>
            <a:off x="7317360" y="38163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403" name="Rectangle 92"/>
          <p:cNvSpPr/>
          <p:nvPr/>
        </p:nvSpPr>
        <p:spPr>
          <a:xfrm>
            <a:off x="9302760" y="45352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QUADRA</a:t>
            </a:r>
            <a:endParaRPr b="0" lang="it-IT" sz="1400" spc="-1" strike="noStrike">
              <a:solidFill>
                <a:srgbClr val="000000"/>
              </a:solidFill>
              <a:latin typeface="Arial"/>
            </a:endParaRPr>
          </a:p>
        </p:txBody>
      </p:sp>
      <p:sp>
        <p:nvSpPr>
          <p:cNvPr id="404" name="AutoShape 26"/>
          <p:cNvSpPr/>
          <p:nvPr/>
        </p:nvSpPr>
        <p:spPr>
          <a:xfrm>
            <a:off x="7532640" y="381636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C</a:t>
            </a:r>
            <a:r>
              <a:rPr b="1" lang="it-IT" sz="1400" spc="-1" strike="noStrike">
                <a:solidFill>
                  <a:srgbClr val="002060"/>
                </a:solidFill>
                <a:latin typeface="Arial"/>
              </a:rPr>
              <a:t>ASA</a:t>
            </a:r>
            <a:endParaRPr b="0" lang="it-IT" sz="1400" spc="-1" strike="noStrike">
              <a:solidFill>
                <a:srgbClr val="000000"/>
              </a:solidFill>
              <a:latin typeface="Arial"/>
            </a:endParaRPr>
          </a:p>
        </p:txBody>
      </p:sp>
      <p:sp>
        <p:nvSpPr>
          <p:cNvPr id="405" name="Rectangle 99"/>
          <p:cNvSpPr/>
          <p:nvPr/>
        </p:nvSpPr>
        <p:spPr>
          <a:xfrm>
            <a:off x="8541720" y="38163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406" name="Oval 84"/>
          <p:cNvSpPr/>
          <p:nvPr/>
        </p:nvSpPr>
        <p:spPr>
          <a:xfrm>
            <a:off x="5289480" y="4624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07" name="Rectangle 109"/>
          <p:cNvSpPr/>
          <p:nvPr/>
        </p:nvSpPr>
        <p:spPr>
          <a:xfrm>
            <a:off x="5078520" y="433692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408" name="Line 71"/>
          <p:cNvSpPr/>
          <p:nvPr/>
        </p:nvSpPr>
        <p:spPr>
          <a:xfrm>
            <a:off x="54370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09" name="Oval 104"/>
          <p:cNvSpPr/>
          <p:nvPr/>
        </p:nvSpPr>
        <p:spPr>
          <a:xfrm>
            <a:off x="5289480" y="4957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10" name="Rectangle 110"/>
          <p:cNvSpPr/>
          <p:nvPr/>
        </p:nvSpPr>
        <p:spPr>
          <a:xfrm>
            <a:off x="4964400" y="51292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Risultato</a:t>
            </a:r>
            <a:endParaRPr b="0" lang="it-IT" sz="1200" spc="-1" strike="noStrike">
              <a:solidFill>
                <a:srgbClr val="000000"/>
              </a:solidFill>
              <a:latin typeface="Arial"/>
            </a:endParaRPr>
          </a:p>
        </p:txBody>
      </p:sp>
      <p:sp>
        <p:nvSpPr>
          <p:cNvPr id="411" name="Line 73"/>
          <p:cNvSpPr/>
          <p:nvPr/>
        </p:nvSpPr>
        <p:spPr>
          <a:xfrm>
            <a:off x="54370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12" name="Rectangle 115"/>
          <p:cNvSpPr/>
          <p:nvPr/>
        </p:nvSpPr>
        <p:spPr>
          <a:xfrm>
            <a:off x="10696320" y="4321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13" name="Rectangle 118"/>
          <p:cNvSpPr/>
          <p:nvPr/>
        </p:nvSpPr>
        <p:spPr>
          <a:xfrm>
            <a:off x="10721520" y="51130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grpSp>
        <p:nvGrpSpPr>
          <p:cNvPr id="414" name="Group 9"/>
          <p:cNvGrpSpPr/>
          <p:nvPr/>
        </p:nvGrpSpPr>
        <p:grpSpPr>
          <a:xfrm>
            <a:off x="10532880" y="4624200"/>
            <a:ext cx="496800" cy="475920"/>
            <a:chOff x="10532880" y="4624200"/>
            <a:chExt cx="496800" cy="475920"/>
          </a:xfrm>
        </p:grpSpPr>
        <p:sp>
          <p:nvSpPr>
            <p:cNvPr id="415" name="Oval 108"/>
            <p:cNvSpPr/>
            <p:nvPr/>
          </p:nvSpPr>
          <p:spPr>
            <a:xfrm flipH="1">
              <a:off x="10887120" y="46242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16" name="Line 75"/>
            <p:cNvSpPr/>
            <p:nvPr/>
          </p:nvSpPr>
          <p:spPr>
            <a:xfrm flipH="1">
              <a:off x="105328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17" name="Oval 109"/>
            <p:cNvSpPr/>
            <p:nvPr/>
          </p:nvSpPr>
          <p:spPr>
            <a:xfrm flipH="1">
              <a:off x="10887120" y="4957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18" name="Line 79"/>
            <p:cNvSpPr/>
            <p:nvPr/>
          </p:nvSpPr>
          <p:spPr>
            <a:xfrm flipH="1">
              <a:off x="105328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grpSp>
      <p:cxnSp>
        <p:nvCxnSpPr>
          <p:cNvPr id="419" name="AutoShape 30"/>
          <p:cNvCxnSpPr>
            <a:stCxn id="401" idx="0"/>
            <a:endCxn id="404" idx="1"/>
          </p:cNvCxnSpPr>
          <p:nvPr/>
        </p:nvCxnSpPr>
        <p:spPr>
          <a:xfrm flipH="1" flipV="1" rot="5400000">
            <a:off x="6807960" y="3812760"/>
            <a:ext cx="325800" cy="1123920"/>
          </a:xfrm>
          <a:prstGeom prst="bentConnector2">
            <a:avLst/>
          </a:prstGeom>
          <a:ln w="9525">
            <a:solidFill>
              <a:srgbClr val="000000"/>
            </a:solidFill>
            <a:miter/>
          </a:ln>
        </p:spPr>
      </p:cxnSp>
      <p:cxnSp>
        <p:nvCxnSpPr>
          <p:cNvPr id="420" name="AutoShape 31"/>
          <p:cNvCxnSpPr>
            <a:stCxn id="404" idx="3"/>
            <a:endCxn id="403" idx="0"/>
          </p:cNvCxnSpPr>
          <p:nvPr/>
        </p:nvCxnSpPr>
        <p:spPr>
          <a:xfrm>
            <a:off x="8826120" y="4211640"/>
            <a:ext cx="1088640" cy="324000"/>
          </a:xfrm>
          <a:prstGeom prst="bentConnector2">
            <a:avLst/>
          </a:prstGeom>
          <a:ln w="9525">
            <a:solidFill>
              <a:srgbClr val="000000"/>
            </a:solidFill>
            <a:miter/>
          </a:ln>
        </p:spPr>
      </p:cxnSp>
      <p:sp>
        <p:nvSpPr>
          <p:cNvPr id="421" name="Rectangle 122"/>
          <p:cNvSpPr/>
          <p:nvPr/>
        </p:nvSpPr>
        <p:spPr>
          <a:xfrm>
            <a:off x="7384320" y="52196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422" name="AutoShape 40"/>
          <p:cNvSpPr/>
          <p:nvPr/>
        </p:nvSpPr>
        <p:spPr>
          <a:xfrm>
            <a:off x="7599240" y="52196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O</a:t>
            </a:r>
            <a:r>
              <a:rPr b="1" lang="it-IT" sz="1400" spc="-1" strike="noStrike">
                <a:solidFill>
                  <a:srgbClr val="002060"/>
                </a:solidFill>
                <a:latin typeface="Arial"/>
              </a:rPr>
              <a:t>SPITE</a:t>
            </a:r>
            <a:endParaRPr b="0" lang="it-IT" sz="1400" spc="-1" strike="noStrike">
              <a:solidFill>
                <a:srgbClr val="000000"/>
              </a:solidFill>
              <a:latin typeface="Arial"/>
            </a:endParaRPr>
          </a:p>
        </p:txBody>
      </p:sp>
      <p:sp>
        <p:nvSpPr>
          <p:cNvPr id="423" name="Rectangle 123"/>
          <p:cNvSpPr/>
          <p:nvPr/>
        </p:nvSpPr>
        <p:spPr>
          <a:xfrm>
            <a:off x="8608320" y="52196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424" name="AutoShape 79"/>
          <p:cNvCxnSpPr>
            <a:stCxn id="401" idx="2"/>
            <a:endCxn id="422" idx="1"/>
          </p:cNvCxnSpPr>
          <p:nvPr/>
        </p:nvCxnSpPr>
        <p:spPr>
          <a:xfrm flipH="1" rot="16200000">
            <a:off x="6788160" y="4803840"/>
            <a:ext cx="432360" cy="1190520"/>
          </a:xfrm>
          <a:prstGeom prst="bentConnector2">
            <a:avLst/>
          </a:prstGeom>
          <a:ln w="9525">
            <a:solidFill>
              <a:srgbClr val="000000"/>
            </a:solidFill>
            <a:miter/>
          </a:ln>
        </p:spPr>
      </p:cxnSp>
      <p:cxnSp>
        <p:nvCxnSpPr>
          <p:cNvPr id="425" name="AutoShape 82"/>
          <p:cNvCxnSpPr>
            <a:stCxn id="422" idx="3"/>
            <a:endCxn id="403" idx="2"/>
          </p:cNvCxnSpPr>
          <p:nvPr/>
        </p:nvCxnSpPr>
        <p:spPr>
          <a:xfrm flipV="1">
            <a:off x="8892720" y="5181120"/>
            <a:ext cx="1022040" cy="434160"/>
          </a:xfrm>
          <a:prstGeom prst="bentConnector2">
            <a:avLst/>
          </a:prstGeom>
          <a:ln w="9525">
            <a:solidFill>
              <a:srgbClr val="000000"/>
            </a:solidFill>
            <a:miter/>
          </a:ln>
        </p:spPr>
      </p:cxnSp>
      <p:sp>
        <p:nvSpPr>
          <p:cNvPr id="426" name="Oval 111"/>
          <p:cNvSpPr/>
          <p:nvPr/>
        </p:nvSpPr>
        <p:spPr>
          <a:xfrm>
            <a:off x="5581800" y="48243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427" name="Oval 113"/>
          <p:cNvSpPr/>
          <p:nvPr/>
        </p:nvSpPr>
        <p:spPr>
          <a:xfrm>
            <a:off x="5942160" y="4356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428" name="AutoShape 83"/>
          <p:cNvCxnSpPr>
            <a:stCxn id="426" idx="0"/>
            <a:endCxn id="427" idx="2"/>
          </p:cNvCxnSpPr>
          <p:nvPr/>
        </p:nvCxnSpPr>
        <p:spPr>
          <a:xfrm flipH="1" flipV="1" rot="5400000">
            <a:off x="5563080" y="4445280"/>
            <a:ext cx="433080" cy="325800"/>
          </a:xfrm>
          <a:prstGeom prst="curvedConnector2">
            <a:avLst/>
          </a:prstGeom>
          <a:ln w="9525">
            <a:solidFill>
              <a:srgbClr val="000000"/>
            </a:solidFill>
            <a:round/>
          </a:ln>
        </p:spPr>
      </p:cxnSp>
      <p:sp>
        <p:nvSpPr>
          <p:cNvPr id="429" name="Oval 114"/>
          <p:cNvSpPr/>
          <p:nvPr/>
        </p:nvSpPr>
        <p:spPr>
          <a:xfrm>
            <a:off x="6734160" y="4356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430" name="AutoShape 85"/>
          <p:cNvCxnSpPr>
            <a:stCxn id="427" idx="2"/>
            <a:endCxn id="429" idx="2"/>
          </p:cNvCxnSpPr>
          <p:nvPr/>
        </p:nvCxnSpPr>
        <p:spPr>
          <a:xfrm>
            <a:off x="5942160" y="4391640"/>
            <a:ext cx="792360" cy="360"/>
          </a:xfrm>
          <a:prstGeom prst="straightConnector1">
            <a:avLst/>
          </a:prstGeom>
          <a:ln w="9525">
            <a:solidFill>
              <a:srgbClr val="000000"/>
            </a:solidFill>
            <a:round/>
          </a:ln>
        </p:spPr>
      </p:cxnSp>
      <p:sp>
        <p:nvSpPr>
          <p:cNvPr id="431" name="Oval 115"/>
          <p:cNvSpPr/>
          <p:nvPr/>
        </p:nvSpPr>
        <p:spPr>
          <a:xfrm>
            <a:off x="5605560" y="46544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432" name="Oval 116"/>
          <p:cNvSpPr/>
          <p:nvPr/>
        </p:nvSpPr>
        <p:spPr>
          <a:xfrm>
            <a:off x="6373800" y="43574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433" name="Rectangle 124"/>
          <p:cNvSpPr/>
          <p:nvPr/>
        </p:nvSpPr>
        <p:spPr>
          <a:xfrm>
            <a:off x="8252640" y="224172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QUADRA</a:t>
            </a:r>
            <a:endParaRPr b="0" lang="it-IT" sz="1400" spc="-1" strike="noStrike">
              <a:solidFill>
                <a:srgbClr val="000000"/>
              </a:solidFill>
              <a:latin typeface="Arial"/>
            </a:endParaRPr>
          </a:p>
        </p:txBody>
      </p:sp>
      <p:sp>
        <p:nvSpPr>
          <p:cNvPr id="434" name="Rectangle 126"/>
          <p:cNvSpPr/>
          <p:nvPr/>
        </p:nvSpPr>
        <p:spPr>
          <a:xfrm>
            <a:off x="9646200" y="202752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35" name="Rectangle 130"/>
          <p:cNvSpPr/>
          <p:nvPr/>
        </p:nvSpPr>
        <p:spPr>
          <a:xfrm>
            <a:off x="9671400" y="28195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grpSp>
        <p:nvGrpSpPr>
          <p:cNvPr id="436" name="Group 13"/>
          <p:cNvGrpSpPr/>
          <p:nvPr/>
        </p:nvGrpSpPr>
        <p:grpSpPr>
          <a:xfrm>
            <a:off x="9482760" y="2330640"/>
            <a:ext cx="496800" cy="475920"/>
            <a:chOff x="9482760" y="2330640"/>
            <a:chExt cx="496800" cy="475920"/>
          </a:xfrm>
        </p:grpSpPr>
        <p:sp>
          <p:nvSpPr>
            <p:cNvPr id="437" name="Oval 117"/>
            <p:cNvSpPr/>
            <p:nvPr/>
          </p:nvSpPr>
          <p:spPr>
            <a:xfrm flipH="1">
              <a:off x="9837000" y="2330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38" name="Line 81"/>
            <p:cNvSpPr/>
            <p:nvPr/>
          </p:nvSpPr>
          <p:spPr>
            <a:xfrm flipH="1">
              <a:off x="9482760" y="2403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39" name="Oval 120"/>
            <p:cNvSpPr/>
            <p:nvPr/>
          </p:nvSpPr>
          <p:spPr>
            <a:xfrm flipH="1">
              <a:off x="9837000" y="26640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40" name="Line 82"/>
            <p:cNvSpPr/>
            <p:nvPr/>
          </p:nvSpPr>
          <p:spPr>
            <a:xfrm flipH="1">
              <a:off x="9482760" y="273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grpSp>
      <p:sp>
        <p:nvSpPr>
          <p:cNvPr id="441" name="Rectangle 131"/>
          <p:cNvSpPr/>
          <p:nvPr/>
        </p:nvSpPr>
        <p:spPr>
          <a:xfrm>
            <a:off x="7115400" y="31741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442" name="AutoShape 86"/>
          <p:cNvSpPr/>
          <p:nvPr/>
        </p:nvSpPr>
        <p:spPr>
          <a:xfrm>
            <a:off x="5421600" y="21344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pc="-1" strike="noStrike">
                <a:solidFill>
                  <a:srgbClr val="002060"/>
                </a:solidFill>
                <a:latin typeface="Arial"/>
              </a:rPr>
              <a:t>Partita</a:t>
            </a:r>
            <a:endParaRPr b="0" lang="it-IT" sz="1800" spc="-1" strike="noStrike">
              <a:solidFill>
                <a:srgbClr val="000000"/>
              </a:solidFill>
              <a:latin typeface="Arial"/>
            </a:endParaRPr>
          </a:p>
        </p:txBody>
      </p:sp>
      <p:sp>
        <p:nvSpPr>
          <p:cNvPr id="443" name="Rectangle 133"/>
          <p:cNvSpPr/>
          <p:nvPr/>
        </p:nvSpPr>
        <p:spPr>
          <a:xfrm>
            <a:off x="7081560" y="15548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444" name="AutoShape 87"/>
          <p:cNvCxnSpPr>
            <a:stCxn id="442" idx="2"/>
            <a:endCxn id="433" idx="2"/>
          </p:cNvCxnSpPr>
          <p:nvPr/>
        </p:nvCxnSpPr>
        <p:spPr>
          <a:xfrm flipH="1" flipV="1" rot="5400000">
            <a:off x="7447680" y="1508040"/>
            <a:ext cx="37440" cy="2796120"/>
          </a:xfrm>
          <a:prstGeom prst="bentConnector3">
            <a:avLst>
              <a:gd name="adj1" fmla="val -995145"/>
            </a:avLst>
          </a:prstGeom>
          <a:ln w="9525">
            <a:solidFill>
              <a:srgbClr val="000000"/>
            </a:solidFill>
            <a:miter/>
          </a:ln>
        </p:spPr>
      </p:cxnSp>
      <p:cxnSp>
        <p:nvCxnSpPr>
          <p:cNvPr id="445" name="AutoShape 89"/>
          <p:cNvCxnSpPr>
            <a:stCxn id="442" idx="0"/>
            <a:endCxn id="433" idx="0"/>
          </p:cNvCxnSpPr>
          <p:nvPr/>
        </p:nvCxnSpPr>
        <p:spPr>
          <a:xfrm flipH="1" rot="16200000">
            <a:off x="7412760" y="790200"/>
            <a:ext cx="107640" cy="2796120"/>
          </a:xfrm>
          <a:prstGeom prst="bentConnector3">
            <a:avLst>
              <a:gd name="adj1" fmla="val -288926"/>
            </a:avLst>
          </a:prstGeom>
          <a:ln w="9525">
            <a:solidFill>
              <a:srgbClr val="000000"/>
            </a:solidFill>
            <a:miter/>
          </a:ln>
        </p:spPr>
      </p:cxnSp>
      <p:sp>
        <p:nvSpPr>
          <p:cNvPr id="446" name=""/>
          <p:cNvSpPr/>
          <p:nvPr/>
        </p:nvSpPr>
        <p:spPr>
          <a:xfrm>
            <a:off x="396720" y="1761840"/>
            <a:ext cx="3086640" cy="166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Svantaggio: due squadre non si posso incontrare più di due volte. Possiamo avere al massimo</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X vs Y</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Y vs X</a:t>
            </a:r>
            <a:endParaRPr b="0" lang="it-IT" sz="1800" spc="-1" strike="noStrike">
              <a:solidFill>
                <a:srgbClr val="000000"/>
              </a:solidFill>
              <a:latin typeface="Arial"/>
            </a:endParaRPr>
          </a:p>
        </p:txBody>
      </p:sp>
      <p:sp>
        <p:nvSpPr>
          <p:cNvPr id="447" name="Oval 121"/>
          <p:cNvSpPr/>
          <p:nvPr/>
        </p:nvSpPr>
        <p:spPr>
          <a:xfrm>
            <a:off x="4937040" y="2465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48" name="Line 83"/>
          <p:cNvSpPr/>
          <p:nvPr/>
        </p:nvSpPr>
        <p:spPr>
          <a:xfrm>
            <a:off x="5084640" y="2538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49" name="Rectangle 134"/>
          <p:cNvSpPr/>
          <p:nvPr/>
        </p:nvSpPr>
        <p:spPr>
          <a:xfrm>
            <a:off x="4761360" y="217836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p:txBody>
      </p:sp>
      <p:sp>
        <p:nvSpPr>
          <p:cNvPr id="450" name="Oval 124"/>
          <p:cNvSpPr/>
          <p:nvPr/>
        </p:nvSpPr>
        <p:spPr>
          <a:xfrm>
            <a:off x="5274000" y="2680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51" name="Line 84"/>
          <p:cNvSpPr/>
          <p:nvPr/>
        </p:nvSpPr>
        <p:spPr>
          <a:xfrm>
            <a:off x="5421600" y="2752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52" name="Rectangle 137"/>
          <p:cNvSpPr/>
          <p:nvPr/>
        </p:nvSpPr>
        <p:spPr>
          <a:xfrm>
            <a:off x="4835880" y="28036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Risultato</a:t>
            </a:r>
            <a:endParaRPr b="0" lang="it-IT" sz="1200" spc="-1" strike="noStrike">
              <a:solidFill>
                <a:srgbClr val="000000"/>
              </a:solidFill>
              <a:latin typeface="Arial"/>
            </a:endParaRPr>
          </a:p>
        </p:txBody>
      </p:sp>
      <p:sp>
        <p:nvSpPr>
          <p:cNvPr id="453" name=""/>
          <p:cNvSpPr/>
          <p:nvPr/>
        </p:nvSpPr>
        <p:spPr>
          <a:xfrm>
            <a:off x="404640" y="3738600"/>
            <a:ext cx="3927960" cy="1705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In questa soluzione, la squadra X può giocare più volte contro Y, purchè in date diverse. E.g.:</a:t>
            </a:r>
            <a:br>
              <a:rPr sz="1800"/>
            </a:br>
            <a:r>
              <a:rPr b="0" lang="it-IT" sz="1800" spc="-1" strike="noStrike">
                <a:solidFill>
                  <a:srgbClr val="000000"/>
                </a:solidFill>
                <a:latin typeface="Arial"/>
              </a:rPr>
              <a:t>(</a:t>
            </a:r>
            <a:r>
              <a:rPr b="0" lang="it-IT" sz="1800" spc="-1" strike="noStrike" u="sng">
                <a:solidFill>
                  <a:srgbClr val="000000"/>
                </a:solidFill>
                <a:uFillTx/>
                <a:latin typeface="Arial"/>
              </a:rPr>
              <a:t>23/10/2024</a:t>
            </a:r>
            <a:r>
              <a:rPr b="0" lang="it-IT" sz="1800" spc="-1" strike="noStrike">
                <a:solidFill>
                  <a:srgbClr val="000000"/>
                </a:solidFill>
                <a:latin typeface="Arial"/>
              </a:rPr>
              <a:t>, 1-0, </a:t>
            </a:r>
            <a:r>
              <a:rPr b="0" lang="it-IT" sz="1800" spc="-1" strike="noStrike" u="sng">
                <a:solidFill>
                  <a:srgbClr val="000000"/>
                </a:solidFill>
                <a:uFillTx/>
                <a:latin typeface="Arial"/>
              </a:rPr>
              <a:t>X</a:t>
            </a:r>
            <a:r>
              <a:rPr b="0" lang="it-IT" sz="1800" spc="-1" strike="noStrike">
                <a:solidFill>
                  <a:srgbClr val="000000"/>
                </a:solidFill>
                <a:latin typeface="Arial"/>
              </a:rPr>
              <a:t>, Y)</a:t>
            </a:r>
            <a:br>
              <a:rPr sz="1800"/>
            </a:br>
            <a:r>
              <a:rPr b="0" lang="it-IT" sz="1800" spc="-1" strike="noStrike">
                <a:solidFill>
                  <a:srgbClr val="000000"/>
                </a:solidFill>
                <a:latin typeface="Arial"/>
              </a:rPr>
              <a:t>(</a:t>
            </a:r>
            <a:r>
              <a:rPr b="0" lang="it-IT" sz="1800" spc="-1" strike="noStrike" u="sng">
                <a:solidFill>
                  <a:srgbClr val="000000"/>
                </a:solidFill>
                <a:uFillTx/>
                <a:latin typeface="Arial"/>
              </a:rPr>
              <a:t>24/11/2024</a:t>
            </a:r>
            <a:r>
              <a:rPr b="0" lang="it-IT" sz="1800" spc="-1" strike="noStrike">
                <a:solidFill>
                  <a:srgbClr val="000000"/>
                </a:solidFill>
                <a:latin typeface="Arial"/>
              </a:rPr>
              <a:t>, 0-2, </a:t>
            </a:r>
            <a:r>
              <a:rPr b="0" lang="it-IT" sz="1800" spc="-1" strike="noStrike" u="sng">
                <a:solidFill>
                  <a:srgbClr val="000000"/>
                </a:solidFill>
                <a:uFillTx/>
                <a:latin typeface="Arial"/>
              </a:rPr>
              <a:t>X</a:t>
            </a:r>
            <a:r>
              <a:rPr b="0" lang="it-IT" sz="1800" spc="-1" strike="noStrike">
                <a:solidFill>
                  <a:srgbClr val="000000"/>
                </a:solidFill>
                <a:latin typeface="Arial"/>
              </a:rPr>
              <a:t>, Y)</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(05</a:t>
            </a:r>
            <a:r>
              <a:rPr b="0" lang="it-IT" sz="1800" spc="-1" strike="noStrike" u="sng">
                <a:solidFill>
                  <a:srgbClr val="000000"/>
                </a:solidFill>
                <a:uFillTx/>
                <a:latin typeface="Arial"/>
              </a:rPr>
              <a:t>/12/2024</a:t>
            </a:r>
            <a:r>
              <a:rPr b="0" lang="it-IT" sz="1800" spc="-1" strike="noStrike">
                <a:solidFill>
                  <a:srgbClr val="000000"/>
                </a:solidFill>
                <a:latin typeface="Arial"/>
              </a:rPr>
              <a:t>, 1-1, </a:t>
            </a:r>
            <a:r>
              <a:rPr b="0" lang="it-IT" sz="1800" spc="-1" strike="noStrike" u="sng">
                <a:solidFill>
                  <a:srgbClr val="000000"/>
                </a:solidFill>
                <a:uFillTx/>
                <a:latin typeface="Arial"/>
              </a:rPr>
              <a:t>X</a:t>
            </a:r>
            <a:r>
              <a:rPr b="0" lang="it-IT" sz="1800" spc="-1" strike="noStrike">
                <a:solidFill>
                  <a:srgbClr val="000000"/>
                </a:solidFill>
                <a:latin typeface="Arial"/>
              </a:rPr>
              <a:t>, Y)</a:t>
            </a:r>
            <a:endParaRPr b="0" lang="it-IT" sz="1800" spc="-1" strike="noStrike">
              <a:solidFill>
                <a:srgbClr val="000000"/>
              </a:solidFill>
              <a:latin typeface="Arial"/>
            </a:endParaRPr>
          </a:p>
        </p:txBody>
      </p:sp>
      <p:sp>
        <p:nvSpPr>
          <p:cNvPr id="454" name=""/>
          <p:cNvSpPr/>
          <p:nvPr/>
        </p:nvSpPr>
        <p:spPr>
          <a:xfrm>
            <a:off x="0" y="5571720"/>
            <a:ext cx="7507800" cy="857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ff0000"/>
                </a:solidFill>
                <a:latin typeface="Arial"/>
              </a:rPr>
              <a:t>Attenzione:</a:t>
            </a:r>
            <a:r>
              <a:rPr b="0" lang="it-IT" sz="1800" spc="-1" strike="noStrike">
                <a:solidFill>
                  <a:srgbClr val="000000"/>
                </a:solidFill>
                <a:latin typeface="Arial"/>
              </a:rPr>
              <a:t> ci può essere una partita tra una squadra e sè stessa. Vincolo non esprimibile in E-R. Aggiungere un </a:t>
            </a:r>
            <a:r>
              <a:rPr b="1" lang="it-IT" sz="1800" spc="-1" strike="noStrike" u="sng">
                <a:solidFill>
                  <a:srgbClr val="000000"/>
                </a:solidFill>
                <a:uFillTx/>
                <a:latin typeface="Arial"/>
              </a:rPr>
              <a:t>vincolo di integrità</a:t>
            </a:r>
            <a:r>
              <a:rPr b="0" lang="it-IT" sz="1800" spc="-1" strike="noStrike">
                <a:solidFill>
                  <a:srgbClr val="000000"/>
                </a:solidFill>
                <a:latin typeface="Arial"/>
              </a:rPr>
              <a:t> scritto in linguaggio naturale sotto lo schema E-R.</a:t>
            </a:r>
            <a:endParaRPr b="0" lang="it-IT" sz="1800" spc="-1" strike="noStrike">
              <a:solidFill>
                <a:srgbClr val="000000"/>
              </a:solidFill>
              <a:latin typeface="Arial"/>
            </a:endParaRPr>
          </a:p>
        </p:txBody>
      </p:sp>
    </p:spTree>
  </p:cSld>
  <p:transition spd="med">
    <p:wipe dir="r"/>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Caso particolare</a:t>
            </a:r>
            <a:endParaRPr b="0" lang="it-IT" sz="3200" spc="-1" strike="noStrike">
              <a:solidFill>
                <a:srgbClr val="000000"/>
              </a:solidFill>
              <a:latin typeface="Arial"/>
            </a:endParaRPr>
          </a:p>
        </p:txBody>
      </p:sp>
      <p:sp>
        <p:nvSpPr>
          <p:cNvPr id="456" name="Rectangle 12"/>
          <p:cNvSpPr/>
          <p:nvPr/>
        </p:nvSpPr>
        <p:spPr>
          <a:xfrm>
            <a:off x="8049960" y="27777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457" name="Rectangle 13"/>
          <p:cNvSpPr/>
          <p:nvPr/>
        </p:nvSpPr>
        <p:spPr>
          <a:xfrm>
            <a:off x="9633240" y="28954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ROGETTO</a:t>
            </a:r>
            <a:endParaRPr b="0" lang="it-IT" sz="1400" spc="-1" strike="noStrike">
              <a:solidFill>
                <a:srgbClr val="000000"/>
              </a:solidFill>
              <a:latin typeface="Arial"/>
            </a:endParaRPr>
          </a:p>
        </p:txBody>
      </p:sp>
      <p:sp>
        <p:nvSpPr>
          <p:cNvPr id="458" name="AutoShape 14"/>
          <p:cNvSpPr/>
          <p:nvPr/>
        </p:nvSpPr>
        <p:spPr>
          <a:xfrm>
            <a:off x="8191800" y="28206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pc="-1" strike="noStrike">
                <a:solidFill>
                  <a:srgbClr val="002060"/>
                </a:solidFill>
                <a:latin typeface="Arial"/>
              </a:rPr>
              <a:t>P</a:t>
            </a:r>
            <a:r>
              <a:rPr b="1" lang="it-IT" sz="1400" spc="-1" strike="noStrike">
                <a:solidFill>
                  <a:srgbClr val="002060"/>
                </a:solidFill>
                <a:latin typeface="Arial"/>
              </a:rPr>
              <a:t>ARTECIP.</a:t>
            </a:r>
            <a:endParaRPr b="0" lang="it-IT" sz="1400" spc="-1" strike="noStrike">
              <a:solidFill>
                <a:srgbClr val="000000"/>
              </a:solidFill>
              <a:latin typeface="Arial"/>
            </a:endParaRPr>
          </a:p>
        </p:txBody>
      </p:sp>
      <p:sp>
        <p:nvSpPr>
          <p:cNvPr id="459" name="Rectangle 15"/>
          <p:cNvSpPr/>
          <p:nvPr/>
        </p:nvSpPr>
        <p:spPr>
          <a:xfrm>
            <a:off x="9057960" y="27777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460" name="AutoShape 27"/>
          <p:cNvCxnSpPr>
            <a:stCxn id="461" idx="3"/>
            <a:endCxn id="458" idx="1"/>
          </p:cNvCxnSpPr>
          <p:nvPr/>
        </p:nvCxnSpPr>
        <p:spPr>
          <a:xfrm flipV="1">
            <a:off x="8007120" y="3215880"/>
            <a:ext cx="185040" cy="2880"/>
          </a:xfrm>
          <a:prstGeom prst="bentConnector3">
            <a:avLst>
              <a:gd name="adj1" fmla="val 50487"/>
            </a:avLst>
          </a:prstGeom>
          <a:ln w="9525">
            <a:solidFill>
              <a:srgbClr val="000000"/>
            </a:solidFill>
            <a:miter/>
          </a:ln>
        </p:spPr>
      </p:cxnSp>
      <p:cxnSp>
        <p:nvCxnSpPr>
          <p:cNvPr id="462" name="AutoShape 28"/>
          <p:cNvCxnSpPr>
            <a:stCxn id="458" idx="3"/>
            <a:endCxn id="457" idx="1"/>
          </p:cNvCxnSpPr>
          <p:nvPr/>
        </p:nvCxnSpPr>
        <p:spPr>
          <a:xfrm>
            <a:off x="9485280" y="3215880"/>
            <a:ext cx="148320" cy="2880"/>
          </a:xfrm>
          <a:prstGeom prst="bentConnector3">
            <a:avLst>
              <a:gd name="adj1" fmla="val 51094"/>
            </a:avLst>
          </a:prstGeom>
          <a:ln w="9525">
            <a:solidFill>
              <a:srgbClr val="000000"/>
            </a:solidFill>
            <a:miter/>
          </a:ln>
        </p:spPr>
      </p:cxnSp>
      <p:sp>
        <p:nvSpPr>
          <p:cNvPr id="461" name="Rectangle 29"/>
          <p:cNvSpPr/>
          <p:nvPr/>
        </p:nvSpPr>
        <p:spPr>
          <a:xfrm>
            <a:off x="6783480" y="28954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MPIEGATO</a:t>
            </a:r>
            <a:endParaRPr b="0" lang="it-IT" sz="1400" spc="-1" strike="noStrike">
              <a:solidFill>
                <a:srgbClr val="000000"/>
              </a:solidFill>
              <a:latin typeface="Arial"/>
            </a:endParaRPr>
          </a:p>
        </p:txBody>
      </p:sp>
      <p:sp>
        <p:nvSpPr>
          <p:cNvPr id="463" name="Rectangle 33"/>
          <p:cNvSpPr/>
          <p:nvPr/>
        </p:nvSpPr>
        <p:spPr>
          <a:xfrm>
            <a:off x="9705240" y="35589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464" name="AutoShape 42"/>
          <p:cNvSpPr/>
          <p:nvPr/>
        </p:nvSpPr>
        <p:spPr>
          <a:xfrm>
            <a:off x="7256880" y="3538440"/>
            <a:ext cx="285480" cy="390240"/>
          </a:xfrm>
          <a:prstGeom prst="upArrow">
            <a:avLst>
              <a:gd name="adj1" fmla="val 50000"/>
              <a:gd name="adj2" fmla="val 34116"/>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65" name="AutoShape 43"/>
          <p:cNvSpPr/>
          <p:nvPr/>
        </p:nvSpPr>
        <p:spPr>
          <a:xfrm>
            <a:off x="9598320" y="38574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G</a:t>
            </a:r>
            <a:r>
              <a:rPr b="1" lang="it-IT" sz="1400" spc="-1" strike="noStrike">
                <a:solidFill>
                  <a:srgbClr val="002060"/>
                </a:solidFill>
                <a:latin typeface="Arial"/>
              </a:rPr>
              <a:t>ESTIONE</a:t>
            </a:r>
            <a:endParaRPr b="0" lang="it-IT" sz="1400" spc="-1" strike="noStrike">
              <a:solidFill>
                <a:srgbClr val="000000"/>
              </a:solidFill>
              <a:latin typeface="Arial"/>
            </a:endParaRPr>
          </a:p>
        </p:txBody>
      </p:sp>
      <p:cxnSp>
        <p:nvCxnSpPr>
          <p:cNvPr id="466" name="AutoShape 44"/>
          <p:cNvCxnSpPr>
            <a:stCxn id="457" idx="2"/>
            <a:endCxn id="465" idx="0"/>
          </p:cNvCxnSpPr>
          <p:nvPr/>
        </p:nvCxnSpPr>
        <p:spPr>
          <a:xfrm>
            <a:off x="10244880" y="3541320"/>
            <a:ext cx="720" cy="316440"/>
          </a:xfrm>
          <a:prstGeom prst="straightConnector1">
            <a:avLst/>
          </a:prstGeom>
          <a:ln w="9525">
            <a:solidFill>
              <a:srgbClr val="000000"/>
            </a:solidFill>
            <a:round/>
          </a:ln>
        </p:spPr>
      </p:cxnSp>
      <p:cxnSp>
        <p:nvCxnSpPr>
          <p:cNvPr id="467" name="AutoShape 45"/>
          <p:cNvCxnSpPr>
            <a:stCxn id="465" idx="1"/>
            <a:endCxn id="468" idx="3"/>
          </p:cNvCxnSpPr>
          <p:nvPr/>
        </p:nvCxnSpPr>
        <p:spPr>
          <a:xfrm flipH="1">
            <a:off x="7999200" y="4252680"/>
            <a:ext cx="1599480" cy="1080"/>
          </a:xfrm>
          <a:prstGeom prst="straightConnector1">
            <a:avLst/>
          </a:prstGeom>
          <a:ln w="9525">
            <a:solidFill>
              <a:srgbClr val="000000"/>
            </a:solidFill>
            <a:round/>
          </a:ln>
        </p:spPr>
      </p:cxnSp>
      <p:sp>
        <p:nvSpPr>
          <p:cNvPr id="469" name="Rectangle 53"/>
          <p:cNvSpPr/>
          <p:nvPr/>
        </p:nvSpPr>
        <p:spPr>
          <a:xfrm>
            <a:off x="9057960" y="39049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470" name="Rectangle 54"/>
          <p:cNvSpPr/>
          <p:nvPr/>
        </p:nvSpPr>
        <p:spPr>
          <a:xfrm>
            <a:off x="7437240" y="2241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71" name="Line 55"/>
          <p:cNvSpPr/>
          <p:nvPr/>
        </p:nvSpPr>
        <p:spPr>
          <a:xfrm>
            <a:off x="7718400" y="2603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72" name="Oval 56"/>
          <p:cNvSpPr/>
          <p:nvPr/>
        </p:nvSpPr>
        <p:spPr>
          <a:xfrm>
            <a:off x="7005960" y="2528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73" name="Rectangle 57"/>
          <p:cNvSpPr/>
          <p:nvPr/>
        </p:nvSpPr>
        <p:spPr>
          <a:xfrm>
            <a:off x="6750360" y="224136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474" name="Line 58"/>
          <p:cNvSpPr/>
          <p:nvPr/>
        </p:nvSpPr>
        <p:spPr>
          <a:xfrm>
            <a:off x="7078680" y="2603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75" name="Oval 59"/>
          <p:cNvSpPr/>
          <p:nvPr/>
        </p:nvSpPr>
        <p:spPr>
          <a:xfrm>
            <a:off x="7645680" y="2528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76" name="Rectangle 60"/>
          <p:cNvSpPr/>
          <p:nvPr/>
        </p:nvSpPr>
        <p:spPr>
          <a:xfrm>
            <a:off x="10212840" y="2249280"/>
            <a:ext cx="8852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Scadenza</a:t>
            </a:r>
            <a:endParaRPr b="0" lang="it-IT" sz="1200" spc="-1" strike="noStrike">
              <a:solidFill>
                <a:srgbClr val="000000"/>
              </a:solidFill>
              <a:latin typeface="Arial"/>
            </a:endParaRPr>
          </a:p>
        </p:txBody>
      </p:sp>
      <p:sp>
        <p:nvSpPr>
          <p:cNvPr id="477" name="Line 61"/>
          <p:cNvSpPr/>
          <p:nvPr/>
        </p:nvSpPr>
        <p:spPr>
          <a:xfrm>
            <a:off x="10591920" y="26110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78" name="Oval 62"/>
          <p:cNvSpPr/>
          <p:nvPr/>
        </p:nvSpPr>
        <p:spPr>
          <a:xfrm>
            <a:off x="9879120" y="25365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79" name="Rectangle 63"/>
          <p:cNvSpPr/>
          <p:nvPr/>
        </p:nvSpPr>
        <p:spPr>
          <a:xfrm>
            <a:off x="9623520" y="2249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80" name="Line 64"/>
          <p:cNvSpPr/>
          <p:nvPr/>
        </p:nvSpPr>
        <p:spPr>
          <a:xfrm>
            <a:off x="9952200" y="26110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81" name="Oval 65"/>
          <p:cNvSpPr/>
          <p:nvPr/>
        </p:nvSpPr>
        <p:spPr>
          <a:xfrm>
            <a:off x="10518840" y="25365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68" name="Rectangle 30"/>
          <p:cNvSpPr/>
          <p:nvPr/>
        </p:nvSpPr>
        <p:spPr>
          <a:xfrm>
            <a:off x="6775560" y="39304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M</a:t>
            </a:r>
            <a:r>
              <a:rPr b="1" lang="it-IT" sz="1400" spc="-1" strike="noStrike">
                <a:solidFill>
                  <a:srgbClr val="002060"/>
                </a:solidFill>
                <a:latin typeface="Arial"/>
              </a:rPr>
              <a:t>ANAGER</a:t>
            </a:r>
            <a:endParaRPr b="0" lang="it-IT" sz="1400" spc="-1" strike="noStrike">
              <a:solidFill>
                <a:srgbClr val="000000"/>
              </a:solidFill>
              <a:latin typeface="Arial"/>
            </a:endParaRPr>
          </a:p>
        </p:txBody>
      </p:sp>
      <p:sp>
        <p:nvSpPr>
          <p:cNvPr id="482" name=""/>
          <p:cNvSpPr/>
          <p:nvPr/>
        </p:nvSpPr>
        <p:spPr>
          <a:xfrm>
            <a:off x="285840" y="2119320"/>
            <a:ext cx="5602680" cy="1967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Si vuole rappresentare il sottoinsieme degli impiegati che sono anche manager.</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---&gt; uso le generalizzazioni</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In questo modo, è possibile specializzare anche i vari ruoli di un impiegato (vedi relazione Gestione).</a:t>
            </a:r>
            <a:endParaRPr b="0" lang="it-IT" sz="1800" spc="-1" strike="noStrike">
              <a:solidFill>
                <a:srgbClr val="000000"/>
              </a:solidFill>
              <a:latin typeface="Arial"/>
            </a:endParaRPr>
          </a:p>
        </p:txBody>
      </p:sp>
      <p:sp>
        <p:nvSpPr>
          <p:cNvPr id="483" name=""/>
          <p:cNvSpPr/>
          <p:nvPr/>
        </p:nvSpPr>
        <p:spPr>
          <a:xfrm>
            <a:off x="333360" y="4397400"/>
            <a:ext cx="5769360" cy="1625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u="sng">
                <a:solidFill>
                  <a:srgbClr val="ff0000"/>
                </a:solidFill>
                <a:uFillTx/>
                <a:latin typeface="Arial"/>
              </a:rPr>
              <a:t>Attenzione ai cicli:</a:t>
            </a:r>
            <a:r>
              <a:rPr b="0" lang="it-IT" sz="1800" spc="-1" strike="noStrike">
                <a:solidFill>
                  <a:srgbClr val="000000"/>
                </a:solidFill>
                <a:latin typeface="Arial"/>
              </a:rPr>
              <a:t> abbiamo anche il vincolo che “ogni manager gestisce un (solo) progetto </a:t>
            </a:r>
            <a:r>
              <a:rPr b="0" i="1" lang="it-IT" sz="1800" spc="-1" strike="noStrike">
                <a:solidFill>
                  <a:srgbClr val="000000"/>
                </a:solidFill>
                <a:latin typeface="Arial"/>
              </a:rPr>
              <a:t>al quale partecipa</a:t>
            </a:r>
            <a:r>
              <a:rPr b="0" lang="it-IT" sz="1800" spc="-1" strike="noStrike">
                <a:solidFill>
                  <a:srgbClr val="000000"/>
                </a:solidFill>
                <a:latin typeface="Arial"/>
              </a:rPr>
              <a:t>”.</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Quindi ogni coppia (manage, progetto) in Gestione, deve comparire anche in Partipazione.</a:t>
            </a:r>
            <a:br>
              <a:rPr sz="1800"/>
            </a:br>
            <a:endParaRPr b="0" lang="it-IT" sz="1800" spc="-1" strike="noStrike">
              <a:solidFill>
                <a:srgbClr val="000000"/>
              </a:solidFill>
              <a:latin typeface="Arial"/>
            </a:endParaRPr>
          </a:p>
        </p:txBody>
      </p:sp>
      <p:sp>
        <p:nvSpPr>
          <p:cNvPr id="484" name=""/>
          <p:cNvSpPr/>
          <p:nvPr/>
        </p:nvSpPr>
        <p:spPr>
          <a:xfrm>
            <a:off x="6469200" y="5016240"/>
            <a:ext cx="5094720" cy="112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Vincolo non esprimibile in E-R. Scriverlo in linguaggio naturale come </a:t>
            </a:r>
            <a:r>
              <a:rPr b="1" lang="it-IT" sz="1800" spc="-1" strike="noStrike" u="sng">
                <a:solidFill>
                  <a:srgbClr val="000000"/>
                </a:solidFill>
                <a:uFillTx/>
                <a:latin typeface="Arial"/>
              </a:rPr>
              <a:t>vincolo di integrità</a:t>
            </a:r>
            <a:r>
              <a:rPr b="0" lang="it-IT" sz="1800" spc="-1" strike="noStrike">
                <a:solidFill>
                  <a:srgbClr val="000000"/>
                </a:solidFill>
                <a:latin typeface="Arial"/>
              </a:rPr>
              <a:t>. </a:t>
            </a:r>
            <a:br>
              <a:rPr sz="1800"/>
            </a:br>
            <a:r>
              <a:rPr b="0" lang="it-IT" sz="1800" spc="-1" strike="noStrike">
                <a:solidFill>
                  <a:srgbClr val="000000"/>
                </a:solidFill>
                <a:latin typeface="Arial"/>
              </a:rPr>
              <a:t>Verrà risolto tramite </a:t>
            </a:r>
            <a:r>
              <a:rPr b="1" lang="it-IT" sz="1800" spc="-1" strike="noStrike" u="sng">
                <a:solidFill>
                  <a:srgbClr val="000000"/>
                </a:solidFill>
                <a:uFillTx/>
                <a:latin typeface="Arial"/>
              </a:rPr>
              <a:t>trigger</a:t>
            </a:r>
            <a:r>
              <a:rPr b="0" lang="it-IT" sz="1800" spc="-1" strike="noStrike">
                <a:solidFill>
                  <a:srgbClr val="000000"/>
                </a:solidFill>
                <a:latin typeface="Arial"/>
              </a:rPr>
              <a:t> durante la progettazione fisica.</a:t>
            </a:r>
            <a:endParaRPr b="0" lang="it-IT" sz="1800" spc="-1" strike="noStrike">
              <a:solidFill>
                <a:srgbClr val="000000"/>
              </a:solidFill>
              <a:latin typeface="Arial"/>
            </a:endParaRPr>
          </a:p>
        </p:txBody>
      </p:sp>
    </p:spTree>
  </p:cSld>
  <p:transition spd="med">
    <p:wipe dir="r"/>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title"/>
          </p:nvPr>
        </p:nvSpPr>
        <p:spPr>
          <a:xfrm>
            <a:off x="233280" y="550800"/>
            <a:ext cx="881460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Storicizzazione di concetto</a:t>
            </a:r>
            <a:endParaRPr b="0" lang="it-IT" sz="3200" spc="-1" strike="noStrike">
              <a:solidFill>
                <a:srgbClr val="000000"/>
              </a:solidFill>
              <a:latin typeface="Arial"/>
            </a:endParaRPr>
          </a:p>
        </p:txBody>
      </p:sp>
      <p:grpSp>
        <p:nvGrpSpPr>
          <p:cNvPr id="486" name="Gruppo 2"/>
          <p:cNvGrpSpPr/>
          <p:nvPr/>
        </p:nvGrpSpPr>
        <p:grpSpPr>
          <a:xfrm>
            <a:off x="128880" y="3741480"/>
            <a:ext cx="4068000" cy="2463840"/>
            <a:chOff x="128880" y="3741480"/>
            <a:chExt cx="4068000" cy="2463840"/>
          </a:xfrm>
        </p:grpSpPr>
        <p:sp>
          <p:nvSpPr>
            <p:cNvPr id="487" name="Rectangle 59"/>
            <p:cNvSpPr/>
            <p:nvPr/>
          </p:nvSpPr>
          <p:spPr>
            <a:xfrm>
              <a:off x="1963800" y="43894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OFTWARE</a:t>
              </a:r>
              <a:endParaRPr b="0" lang="it-IT" sz="1400" spc="-1" strike="noStrike">
                <a:solidFill>
                  <a:srgbClr val="000000"/>
                </a:solidFill>
                <a:latin typeface="Arial"/>
              </a:endParaRPr>
            </a:p>
          </p:txBody>
        </p:sp>
        <p:sp>
          <p:nvSpPr>
            <p:cNvPr id="488" name="AutoShape 60"/>
            <p:cNvSpPr/>
            <p:nvPr/>
          </p:nvSpPr>
          <p:spPr>
            <a:xfrm>
              <a:off x="2448000" y="5038560"/>
              <a:ext cx="285480" cy="28548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89" name="Rectangle 61"/>
            <p:cNvSpPr/>
            <p:nvPr/>
          </p:nvSpPr>
          <p:spPr>
            <a:xfrm>
              <a:off x="2255400" y="37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90" name="Line 62"/>
            <p:cNvSpPr/>
            <p:nvPr/>
          </p:nvSpPr>
          <p:spPr>
            <a:xfrm>
              <a:off x="2538360" y="410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91" name="Rectangle 63"/>
            <p:cNvSpPr/>
            <p:nvPr/>
          </p:nvSpPr>
          <p:spPr>
            <a:xfrm>
              <a:off x="1534680" y="37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492" name="Line 64"/>
            <p:cNvSpPr/>
            <p:nvPr/>
          </p:nvSpPr>
          <p:spPr>
            <a:xfrm>
              <a:off x="2011320" y="410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93" name="Oval 65"/>
            <p:cNvSpPr/>
            <p:nvPr/>
          </p:nvSpPr>
          <p:spPr>
            <a:xfrm>
              <a:off x="2465280" y="40291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94" name="Oval 66"/>
            <p:cNvSpPr/>
            <p:nvPr/>
          </p:nvSpPr>
          <p:spPr>
            <a:xfrm>
              <a:off x="496800" y="58356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495" name="Rectangle 67"/>
            <p:cNvSpPr/>
            <p:nvPr/>
          </p:nvSpPr>
          <p:spPr>
            <a:xfrm>
              <a:off x="128880" y="5379840"/>
              <a:ext cx="82440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pc="-1" strike="noStrike">
                  <a:solidFill>
                    <a:srgbClr val="002060"/>
                  </a:solidFill>
                  <a:latin typeface="Arial"/>
                </a:rPr>
                <a:t>Data fine</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validità</a:t>
              </a:r>
              <a:endParaRPr b="0" lang="it-IT" sz="1200" spc="-1" strike="noStrike">
                <a:solidFill>
                  <a:srgbClr val="000000"/>
                </a:solidFill>
                <a:latin typeface="Arial"/>
              </a:endParaRPr>
            </a:p>
          </p:txBody>
        </p:sp>
        <p:sp>
          <p:nvSpPr>
            <p:cNvPr id="496" name="Line 68"/>
            <p:cNvSpPr/>
            <p:nvPr/>
          </p:nvSpPr>
          <p:spPr>
            <a:xfrm>
              <a:off x="644400" y="59083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497" name="Rectangle 69"/>
            <p:cNvSpPr/>
            <p:nvPr/>
          </p:nvSpPr>
          <p:spPr>
            <a:xfrm>
              <a:off x="2833920" y="3741480"/>
              <a:ext cx="10454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Dimensione</a:t>
              </a:r>
              <a:endParaRPr b="0" lang="it-IT" sz="1200" spc="-1" strike="noStrike">
                <a:solidFill>
                  <a:srgbClr val="000000"/>
                </a:solidFill>
                <a:latin typeface="Arial"/>
              </a:endParaRPr>
            </a:p>
          </p:txBody>
        </p:sp>
        <p:sp>
          <p:nvSpPr>
            <p:cNvPr id="498" name="Line 70"/>
            <p:cNvSpPr/>
            <p:nvPr/>
          </p:nvSpPr>
          <p:spPr>
            <a:xfrm>
              <a:off x="3101760" y="4101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499" name="Oval 71"/>
            <p:cNvSpPr/>
            <p:nvPr/>
          </p:nvSpPr>
          <p:spPr>
            <a:xfrm>
              <a:off x="3029040" y="40273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00" name="Oval 72"/>
            <p:cNvSpPr/>
            <p:nvPr/>
          </p:nvSpPr>
          <p:spPr>
            <a:xfrm>
              <a:off x="1457280" y="46051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01" name="Rectangle 73"/>
            <p:cNvSpPr/>
            <p:nvPr/>
          </p:nvSpPr>
          <p:spPr>
            <a:xfrm>
              <a:off x="1132560" y="4173480"/>
              <a:ext cx="71604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pc="-1" strike="noStrike">
                  <a:solidFill>
                    <a:srgbClr val="002060"/>
                  </a:solidFill>
                  <a:latin typeface="Arial"/>
                </a:rPr>
                <a:t>Data</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rilascio</a:t>
              </a:r>
              <a:endParaRPr b="0" lang="it-IT" sz="1200" spc="-1" strike="noStrike">
                <a:solidFill>
                  <a:srgbClr val="000000"/>
                </a:solidFill>
                <a:latin typeface="Arial"/>
              </a:endParaRPr>
            </a:p>
          </p:txBody>
        </p:sp>
        <p:sp>
          <p:nvSpPr>
            <p:cNvPr id="502" name="Line 74"/>
            <p:cNvSpPr/>
            <p:nvPr/>
          </p:nvSpPr>
          <p:spPr>
            <a:xfrm>
              <a:off x="1604880" y="46782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03" name="Rectangle 75"/>
            <p:cNvSpPr/>
            <p:nvPr/>
          </p:nvSpPr>
          <p:spPr>
            <a:xfrm>
              <a:off x="3381120" y="4187880"/>
              <a:ext cx="4860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S.O.</a:t>
              </a:r>
              <a:endParaRPr b="0" lang="it-IT" sz="1200" spc="-1" strike="noStrike">
                <a:solidFill>
                  <a:srgbClr val="000000"/>
                </a:solidFill>
                <a:latin typeface="Arial"/>
              </a:endParaRPr>
            </a:p>
          </p:txBody>
        </p:sp>
        <p:sp>
          <p:nvSpPr>
            <p:cNvPr id="504" name="Rectangle 76"/>
            <p:cNvSpPr/>
            <p:nvPr/>
          </p:nvSpPr>
          <p:spPr>
            <a:xfrm>
              <a:off x="3264840" y="4894200"/>
              <a:ext cx="824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Requisiti</a:t>
              </a:r>
              <a:endParaRPr b="0" lang="it-IT" sz="1200" spc="-1" strike="noStrike">
                <a:solidFill>
                  <a:srgbClr val="000000"/>
                </a:solidFill>
                <a:latin typeface="Arial"/>
              </a:endParaRPr>
            </a:p>
          </p:txBody>
        </p:sp>
        <p:sp>
          <p:nvSpPr>
            <p:cNvPr id="505" name="Oval 77"/>
            <p:cNvSpPr/>
            <p:nvPr/>
          </p:nvSpPr>
          <p:spPr>
            <a:xfrm flipH="1">
              <a:off x="3543480" y="4462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06" name="Line 78"/>
            <p:cNvSpPr/>
            <p:nvPr/>
          </p:nvSpPr>
          <p:spPr>
            <a:xfrm flipH="1">
              <a:off x="3189240" y="453528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07" name="Oval 79"/>
            <p:cNvSpPr/>
            <p:nvPr/>
          </p:nvSpPr>
          <p:spPr>
            <a:xfrm flipH="1">
              <a:off x="3543480" y="47959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08" name="Line 80"/>
            <p:cNvSpPr/>
            <p:nvPr/>
          </p:nvSpPr>
          <p:spPr>
            <a:xfrm flipH="1">
              <a:off x="3189240" y="486864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09" name="Rectangle 82"/>
            <p:cNvSpPr/>
            <p:nvPr/>
          </p:nvSpPr>
          <p:spPr>
            <a:xfrm>
              <a:off x="996840" y="5559480"/>
              <a:ext cx="125856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OFTWARE</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OBSOLETO</a:t>
              </a:r>
              <a:endParaRPr b="0" lang="it-IT" sz="1400" spc="-1" strike="noStrike">
                <a:solidFill>
                  <a:srgbClr val="000000"/>
                </a:solidFill>
                <a:latin typeface="Arial"/>
              </a:endParaRPr>
            </a:p>
          </p:txBody>
        </p:sp>
        <p:sp>
          <p:nvSpPr>
            <p:cNvPr id="510" name="Rectangle 83"/>
            <p:cNvSpPr/>
            <p:nvPr/>
          </p:nvSpPr>
          <p:spPr>
            <a:xfrm>
              <a:off x="2938320" y="5554440"/>
              <a:ext cx="125856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OFTWARE</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AGGIORNATO</a:t>
              </a:r>
              <a:endParaRPr b="0" lang="it-IT" sz="1400" spc="-1" strike="noStrike">
                <a:solidFill>
                  <a:srgbClr val="000000"/>
                </a:solidFill>
                <a:latin typeface="Arial"/>
              </a:endParaRPr>
            </a:p>
          </p:txBody>
        </p:sp>
        <p:cxnSp>
          <p:nvCxnSpPr>
            <p:cNvPr id="511" name="AutoShape 84"/>
            <p:cNvCxnSpPr>
              <a:stCxn id="509" idx="0"/>
              <a:endCxn id="510" idx="0"/>
            </p:cNvCxnSpPr>
            <p:nvPr/>
          </p:nvCxnSpPr>
          <p:spPr>
            <a:xfrm flipH="1" flipV="1" rot="5400000">
              <a:off x="2594160" y="4586400"/>
              <a:ext cx="5400" cy="1941840"/>
            </a:xfrm>
            <a:prstGeom prst="bentConnector3">
              <a:avLst>
                <a:gd name="adj1" fmla="val 5950000"/>
              </a:avLst>
            </a:prstGeom>
            <a:ln w="9525">
              <a:solidFill>
                <a:srgbClr val="000000"/>
              </a:solidFill>
              <a:miter/>
            </a:ln>
          </p:spPr>
        </p:cxnSp>
        <p:sp>
          <p:nvSpPr>
            <p:cNvPr id="512" name="Oval 85"/>
            <p:cNvSpPr/>
            <p:nvPr/>
          </p:nvSpPr>
          <p:spPr>
            <a:xfrm>
              <a:off x="1938240" y="40291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13" name="Oval 86"/>
            <p:cNvSpPr/>
            <p:nvPr/>
          </p:nvSpPr>
          <p:spPr>
            <a:xfrm>
              <a:off x="1676520" y="48225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514" name="Oval 87"/>
            <p:cNvSpPr/>
            <p:nvPr/>
          </p:nvSpPr>
          <p:spPr>
            <a:xfrm>
              <a:off x="1892160" y="42685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515" name="AutoShape 88"/>
            <p:cNvCxnSpPr>
              <a:stCxn id="513" idx="0"/>
              <a:endCxn id="514" idx="2"/>
            </p:cNvCxnSpPr>
            <p:nvPr/>
          </p:nvCxnSpPr>
          <p:spPr>
            <a:xfrm flipH="1" flipV="1" rot="5400000">
              <a:off x="1542600" y="4473000"/>
              <a:ext cx="518760" cy="181080"/>
            </a:xfrm>
            <a:prstGeom prst="curvedConnector2">
              <a:avLst/>
            </a:prstGeom>
            <a:ln w="9525">
              <a:solidFill>
                <a:srgbClr val="000000"/>
              </a:solidFill>
              <a:round/>
            </a:ln>
          </p:spPr>
        </p:cxnSp>
        <p:sp>
          <p:nvSpPr>
            <p:cNvPr id="516" name="Oval 89"/>
            <p:cNvSpPr/>
            <p:nvPr/>
          </p:nvSpPr>
          <p:spPr>
            <a:xfrm>
              <a:off x="2252520" y="426852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517" name="AutoShape 90"/>
            <p:cNvCxnSpPr>
              <a:stCxn id="514" idx="2"/>
              <a:endCxn id="516" idx="2"/>
            </p:cNvCxnSpPr>
            <p:nvPr/>
          </p:nvCxnSpPr>
          <p:spPr>
            <a:xfrm>
              <a:off x="1892160" y="4304160"/>
              <a:ext cx="360720" cy="360"/>
            </a:xfrm>
            <a:prstGeom prst="straightConnector1">
              <a:avLst/>
            </a:prstGeom>
            <a:ln w="9525">
              <a:solidFill>
                <a:srgbClr val="000000"/>
              </a:solidFill>
              <a:round/>
            </a:ln>
          </p:spPr>
        </p:cxnSp>
        <p:sp>
          <p:nvSpPr>
            <p:cNvPr id="518" name="Oval 91"/>
            <p:cNvSpPr/>
            <p:nvPr/>
          </p:nvSpPr>
          <p:spPr>
            <a:xfrm>
              <a:off x="1681200" y="46371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519" name="Oval 92"/>
            <p:cNvSpPr/>
            <p:nvPr/>
          </p:nvSpPr>
          <p:spPr>
            <a:xfrm>
              <a:off x="1979640" y="427032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grpSp>
      <p:grpSp>
        <p:nvGrpSpPr>
          <p:cNvPr id="520" name="Gruppo 3"/>
          <p:cNvGrpSpPr/>
          <p:nvPr/>
        </p:nvGrpSpPr>
        <p:grpSpPr>
          <a:xfrm>
            <a:off x="6177240" y="1267560"/>
            <a:ext cx="4123440" cy="2246040"/>
            <a:chOff x="6177240" y="1267560"/>
            <a:chExt cx="4123440" cy="2246040"/>
          </a:xfrm>
        </p:grpSpPr>
        <p:sp>
          <p:nvSpPr>
            <p:cNvPr id="521" name="AutoShape 7"/>
            <p:cNvSpPr/>
            <p:nvPr/>
          </p:nvSpPr>
          <p:spPr>
            <a:xfrm>
              <a:off x="8496000" y="2571120"/>
              <a:ext cx="285480" cy="28548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22" name="Rectangle 8"/>
            <p:cNvSpPr/>
            <p:nvPr/>
          </p:nvSpPr>
          <p:spPr>
            <a:xfrm>
              <a:off x="8287920" y="12726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523" name="Line 9"/>
            <p:cNvSpPr/>
            <p:nvPr/>
          </p:nvSpPr>
          <p:spPr>
            <a:xfrm>
              <a:off x="8570520" y="163404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524" name="Rectangle 11"/>
            <p:cNvSpPr/>
            <p:nvPr/>
          </p:nvSpPr>
          <p:spPr>
            <a:xfrm>
              <a:off x="7702200" y="1267560"/>
              <a:ext cx="589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P. IVA</a:t>
              </a:r>
              <a:endParaRPr b="0" lang="it-IT" sz="1200" spc="-1" strike="noStrike">
                <a:solidFill>
                  <a:srgbClr val="000000"/>
                </a:solidFill>
                <a:latin typeface="Arial"/>
              </a:endParaRPr>
            </a:p>
          </p:txBody>
        </p:sp>
        <p:sp>
          <p:nvSpPr>
            <p:cNvPr id="525" name="Line 12"/>
            <p:cNvSpPr/>
            <p:nvPr/>
          </p:nvSpPr>
          <p:spPr>
            <a:xfrm>
              <a:off x="8043480" y="163404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526" name="Oval 13"/>
            <p:cNvSpPr/>
            <p:nvPr/>
          </p:nvSpPr>
          <p:spPr>
            <a:xfrm>
              <a:off x="8497440" y="15598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27" name="Oval 19"/>
            <p:cNvSpPr/>
            <p:nvPr/>
          </p:nvSpPr>
          <p:spPr>
            <a:xfrm>
              <a:off x="6544800" y="31438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28" name="Rectangle 20"/>
            <p:cNvSpPr/>
            <p:nvPr/>
          </p:nvSpPr>
          <p:spPr>
            <a:xfrm>
              <a:off x="6177240" y="2688120"/>
              <a:ext cx="82440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pc="-1" strike="noStrike">
                  <a:solidFill>
                    <a:srgbClr val="002060"/>
                  </a:solidFill>
                  <a:latin typeface="Arial"/>
                </a:rPr>
                <a:t>Data fine</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validità</a:t>
              </a:r>
              <a:endParaRPr b="0" lang="it-IT" sz="1200" spc="-1" strike="noStrike">
                <a:solidFill>
                  <a:srgbClr val="000000"/>
                </a:solidFill>
                <a:latin typeface="Arial"/>
              </a:endParaRPr>
            </a:p>
          </p:txBody>
        </p:sp>
        <p:sp>
          <p:nvSpPr>
            <p:cNvPr id="529" name="Line 21"/>
            <p:cNvSpPr/>
            <p:nvPr/>
          </p:nvSpPr>
          <p:spPr>
            <a:xfrm>
              <a:off x="6692400" y="32166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30" name="Rectangle 22"/>
            <p:cNvSpPr/>
            <p:nvPr/>
          </p:nvSpPr>
          <p:spPr>
            <a:xfrm>
              <a:off x="8866440" y="127260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531" name="Line 23"/>
            <p:cNvSpPr/>
            <p:nvPr/>
          </p:nvSpPr>
          <p:spPr>
            <a:xfrm>
              <a:off x="9133920" y="16326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532" name="Oval 24"/>
            <p:cNvSpPr/>
            <p:nvPr/>
          </p:nvSpPr>
          <p:spPr>
            <a:xfrm>
              <a:off x="9061200" y="15580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33" name="Oval 25"/>
            <p:cNvSpPr/>
            <p:nvPr/>
          </p:nvSpPr>
          <p:spPr>
            <a:xfrm>
              <a:off x="7489440" y="21358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34" name="Rectangle 26"/>
            <p:cNvSpPr/>
            <p:nvPr/>
          </p:nvSpPr>
          <p:spPr>
            <a:xfrm>
              <a:off x="7017120" y="1672560"/>
              <a:ext cx="94320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pc="-1" strike="noStrike">
                  <a:solidFill>
                    <a:srgbClr val="002060"/>
                  </a:solidFill>
                  <a:latin typeface="Arial"/>
                </a:rPr>
                <a:t>Data inizio</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validità</a:t>
              </a:r>
              <a:endParaRPr b="0" lang="it-IT" sz="1200" spc="-1" strike="noStrike">
                <a:solidFill>
                  <a:srgbClr val="000000"/>
                </a:solidFill>
                <a:latin typeface="Arial"/>
              </a:endParaRPr>
            </a:p>
          </p:txBody>
        </p:sp>
        <p:sp>
          <p:nvSpPr>
            <p:cNvPr id="535" name="Line 27"/>
            <p:cNvSpPr/>
            <p:nvPr/>
          </p:nvSpPr>
          <p:spPr>
            <a:xfrm>
              <a:off x="7637040" y="22089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36" name="Rectangle 28"/>
            <p:cNvSpPr/>
            <p:nvPr/>
          </p:nvSpPr>
          <p:spPr>
            <a:xfrm>
              <a:off x="9313560" y="1718640"/>
              <a:ext cx="8046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Telefono</a:t>
              </a:r>
              <a:endParaRPr b="0" lang="it-IT" sz="1200" spc="-1" strike="noStrike">
                <a:solidFill>
                  <a:srgbClr val="000000"/>
                </a:solidFill>
                <a:latin typeface="Arial"/>
              </a:endParaRPr>
            </a:p>
          </p:txBody>
        </p:sp>
        <p:sp>
          <p:nvSpPr>
            <p:cNvPr id="537" name="Rectangle 29"/>
            <p:cNvSpPr/>
            <p:nvPr/>
          </p:nvSpPr>
          <p:spPr>
            <a:xfrm>
              <a:off x="9400680" y="2126880"/>
              <a:ext cx="7740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Capitale</a:t>
              </a:r>
              <a:endParaRPr b="0" lang="it-IT" sz="1200" spc="-1" strike="noStrike">
                <a:solidFill>
                  <a:srgbClr val="000000"/>
                </a:solidFill>
                <a:latin typeface="Arial"/>
              </a:endParaRPr>
            </a:p>
          </p:txBody>
        </p:sp>
        <p:sp>
          <p:nvSpPr>
            <p:cNvPr id="538" name="Oval 31"/>
            <p:cNvSpPr/>
            <p:nvPr/>
          </p:nvSpPr>
          <p:spPr>
            <a:xfrm flipH="1">
              <a:off x="9575640" y="19933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39" name="Line 32"/>
            <p:cNvSpPr/>
            <p:nvPr/>
          </p:nvSpPr>
          <p:spPr>
            <a:xfrm flipH="1">
              <a:off x="9221400" y="206604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40" name="Oval 33"/>
            <p:cNvSpPr/>
            <p:nvPr/>
          </p:nvSpPr>
          <p:spPr>
            <a:xfrm flipH="1">
              <a:off x="9575640" y="23266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41" name="Line 34"/>
            <p:cNvSpPr/>
            <p:nvPr/>
          </p:nvSpPr>
          <p:spPr>
            <a:xfrm flipH="1">
              <a:off x="9221400" y="23994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42" name="Oval 10"/>
            <p:cNvSpPr/>
            <p:nvPr/>
          </p:nvSpPr>
          <p:spPr>
            <a:xfrm>
              <a:off x="7970400" y="1559880"/>
              <a:ext cx="142560" cy="142560"/>
            </a:xfrm>
            <a:prstGeom prst="ellipse">
              <a:avLst/>
            </a:prstGeom>
            <a:solidFill>
              <a:schemeClr val="accent3"/>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it-IT" sz="2400" spc="-1" strike="noStrike">
                <a:solidFill>
                  <a:srgbClr val="002060"/>
                </a:solidFill>
                <a:latin typeface="Arial"/>
              </a:endParaRPr>
            </a:p>
          </p:txBody>
        </p:sp>
        <p:sp>
          <p:nvSpPr>
            <p:cNvPr id="543" name="Oval 46"/>
            <p:cNvSpPr/>
            <p:nvPr/>
          </p:nvSpPr>
          <p:spPr>
            <a:xfrm>
              <a:off x="7924680" y="17996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544" name="Oval 48"/>
            <p:cNvSpPr/>
            <p:nvPr/>
          </p:nvSpPr>
          <p:spPr>
            <a:xfrm>
              <a:off x="8285040" y="179964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545" name="Rectangle 5"/>
            <p:cNvSpPr/>
            <p:nvPr/>
          </p:nvSpPr>
          <p:spPr>
            <a:xfrm>
              <a:off x="7929360" y="1920240"/>
              <a:ext cx="1357200" cy="64584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NAGRAFICO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AZIENDA</a:t>
              </a:r>
              <a:endParaRPr b="0" lang="it-IT" sz="1400" spc="-1" strike="noStrike">
                <a:solidFill>
                  <a:srgbClr val="000000"/>
                </a:solidFill>
                <a:latin typeface="Arial"/>
              </a:endParaRPr>
            </a:p>
          </p:txBody>
        </p:sp>
        <p:grpSp>
          <p:nvGrpSpPr>
            <p:cNvPr id="546" name="Group 44"/>
            <p:cNvGrpSpPr/>
            <p:nvPr/>
          </p:nvGrpSpPr>
          <p:grpSpPr>
            <a:xfrm>
              <a:off x="6954480" y="2857680"/>
              <a:ext cx="3346200" cy="655920"/>
              <a:chOff x="6954480" y="2857680"/>
              <a:chExt cx="3346200" cy="655920"/>
            </a:xfrm>
          </p:grpSpPr>
          <p:sp>
            <p:nvSpPr>
              <p:cNvPr id="547" name="Rectangle 6"/>
              <p:cNvSpPr/>
              <p:nvPr/>
            </p:nvSpPr>
            <p:spPr>
              <a:xfrm>
                <a:off x="6954480" y="2867760"/>
                <a:ext cx="1293840" cy="64584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NAGRAFICO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STORICO</a:t>
                </a:r>
                <a:endParaRPr b="0" lang="it-IT" sz="1400" spc="-1" strike="noStrike">
                  <a:solidFill>
                    <a:srgbClr val="000000"/>
                  </a:solidFill>
                  <a:latin typeface="Arial"/>
                </a:endParaRPr>
              </a:p>
            </p:txBody>
          </p:sp>
          <p:sp>
            <p:nvSpPr>
              <p:cNvPr id="548" name="Rectangle 42"/>
              <p:cNvSpPr/>
              <p:nvPr/>
            </p:nvSpPr>
            <p:spPr>
              <a:xfrm>
                <a:off x="9006840" y="2862720"/>
                <a:ext cx="1293840" cy="64584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NAGRAFICO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CORRENTE</a:t>
                </a:r>
                <a:endParaRPr b="0" lang="it-IT" sz="1400" spc="-1" strike="noStrike">
                  <a:solidFill>
                    <a:srgbClr val="000000"/>
                  </a:solidFill>
                  <a:latin typeface="Arial"/>
                </a:endParaRPr>
              </a:p>
            </p:txBody>
          </p:sp>
          <p:cxnSp>
            <p:nvCxnSpPr>
              <p:cNvPr id="549" name="AutoShape 43"/>
              <p:cNvCxnSpPr/>
              <p:nvPr/>
            </p:nvCxnSpPr>
            <p:spPr>
              <a:xfrm flipV="1">
                <a:off x="7594200" y="2857680"/>
                <a:ext cx="2054160" cy="6480"/>
              </a:xfrm>
              <a:prstGeom prst="bentConnector3">
                <a:avLst>
                  <a:gd name="adj1" fmla="val 50008"/>
                </a:avLst>
              </a:prstGeom>
              <a:ln w="9525">
                <a:solidFill>
                  <a:srgbClr val="000000"/>
                </a:solidFill>
                <a:miter/>
              </a:ln>
            </p:spPr>
          </p:cxnSp>
        </p:grpSp>
        <p:sp>
          <p:nvSpPr>
            <p:cNvPr id="550" name="Oval 87"/>
            <p:cNvSpPr/>
            <p:nvPr/>
          </p:nvSpPr>
          <p:spPr>
            <a:xfrm>
              <a:off x="7926120" y="1809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551" name="AutoShape 88"/>
            <p:cNvCxnSpPr>
              <a:endCxn id="550" idx="2"/>
            </p:cNvCxnSpPr>
            <p:nvPr/>
          </p:nvCxnSpPr>
          <p:spPr>
            <a:xfrm flipV="1">
              <a:off x="7745760" y="1844640"/>
              <a:ext cx="180720" cy="519840"/>
            </a:xfrm>
            <a:prstGeom prst="curvedConnector3">
              <a:avLst>
                <a:gd name="adj1" fmla="val 100000"/>
              </a:avLst>
            </a:prstGeom>
            <a:ln w="9525">
              <a:solidFill>
                <a:srgbClr val="000000"/>
              </a:solidFill>
              <a:round/>
            </a:ln>
          </p:spPr>
        </p:cxnSp>
        <p:sp>
          <p:nvSpPr>
            <p:cNvPr id="552" name="Oval 89"/>
            <p:cNvSpPr/>
            <p:nvPr/>
          </p:nvSpPr>
          <p:spPr>
            <a:xfrm>
              <a:off x="8286480" y="18090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553" name="AutoShape 90"/>
            <p:cNvCxnSpPr>
              <a:stCxn id="550" idx="2"/>
              <a:endCxn id="552" idx="2"/>
            </p:cNvCxnSpPr>
            <p:nvPr/>
          </p:nvCxnSpPr>
          <p:spPr>
            <a:xfrm>
              <a:off x="7926120" y="1844640"/>
              <a:ext cx="360720" cy="360"/>
            </a:xfrm>
            <a:prstGeom prst="straightConnector1">
              <a:avLst/>
            </a:prstGeom>
            <a:ln w="9525">
              <a:solidFill>
                <a:srgbClr val="000000"/>
              </a:solidFill>
              <a:round/>
            </a:ln>
          </p:spPr>
        </p:cxnSp>
        <p:sp>
          <p:nvSpPr>
            <p:cNvPr id="554" name="Oval 91"/>
            <p:cNvSpPr/>
            <p:nvPr/>
          </p:nvSpPr>
          <p:spPr>
            <a:xfrm>
              <a:off x="7721280" y="2177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555" name="Oval 92"/>
            <p:cNvSpPr/>
            <p:nvPr/>
          </p:nvSpPr>
          <p:spPr>
            <a:xfrm>
              <a:off x="8010360" y="180432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grpSp>
      <p:sp>
        <p:nvSpPr>
          <p:cNvPr id="556" name=""/>
          <p:cNvSpPr/>
          <p:nvPr/>
        </p:nvSpPr>
        <p:spPr>
          <a:xfrm>
            <a:off x="246240" y="1182600"/>
            <a:ext cx="5571000" cy="2237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500" spc="-1" strike="noStrike">
                <a:solidFill>
                  <a:srgbClr val="000000"/>
                </a:solidFill>
                <a:latin typeface="Arial"/>
              </a:rPr>
              <a:t>Vogliamo memorizzare le informazioni correnti di un’azienda, tenendo però traccia dei dati che sono variati.</a:t>
            </a:r>
            <a:br>
              <a:rPr sz="1500"/>
            </a:br>
            <a:r>
              <a:rPr b="0" lang="it-IT" sz="1500" spc="-1" strike="noStrike" u="sng">
                <a:solidFill>
                  <a:srgbClr val="000000"/>
                </a:solidFill>
                <a:uFillTx/>
                <a:latin typeface="Arial"/>
              </a:rPr>
              <a:t>Soluzione efficace:</a:t>
            </a:r>
            <a:r>
              <a:rPr b="0" lang="it-IT" sz="1500" spc="-1" strike="noStrike">
                <a:solidFill>
                  <a:srgbClr val="000000"/>
                </a:solidFill>
                <a:latin typeface="Arial"/>
              </a:rPr>
              <a:t> uso 2 entità con gli stessi attributi, una rappresenta le informazioni aggiornate, l’altra lo storico.</a:t>
            </a:r>
            <a:endParaRPr b="0" lang="it-IT" sz="1500" spc="-1" strike="noStrike">
              <a:solidFill>
                <a:srgbClr val="000000"/>
              </a:solidFill>
              <a:latin typeface="Arial"/>
            </a:endParaRPr>
          </a:p>
        </p:txBody>
      </p:sp>
    </p:spTree>
  </p:cSld>
  <p:transition spd="med">
    <p:wipe dir="r"/>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title"/>
          </p:nvPr>
        </p:nvSpPr>
        <p:spPr>
          <a:xfrm>
            <a:off x="939600" y="519480"/>
            <a:ext cx="899712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pc="-1" strike="noStrike">
                <a:solidFill>
                  <a:srgbClr val="d41450"/>
                </a:solidFill>
                <a:latin typeface="Arial"/>
              </a:rPr>
              <a:t>Storicizzazione di concetto (relazione)</a:t>
            </a:r>
            <a:endParaRPr b="0" lang="it-IT" sz="2800" spc="-1" strike="noStrike">
              <a:solidFill>
                <a:srgbClr val="000000"/>
              </a:solidFill>
              <a:latin typeface="Arial"/>
            </a:endParaRPr>
          </a:p>
        </p:txBody>
      </p:sp>
      <p:sp>
        <p:nvSpPr>
          <p:cNvPr id="558" name="Rectangle 18"/>
          <p:cNvSpPr/>
          <p:nvPr/>
        </p:nvSpPr>
        <p:spPr>
          <a:xfrm>
            <a:off x="6134040" y="329076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ERSONA</a:t>
            </a:r>
            <a:endParaRPr b="0" lang="it-IT" sz="1400" spc="-1" strike="noStrike">
              <a:solidFill>
                <a:srgbClr val="000000"/>
              </a:solidFill>
              <a:latin typeface="Arial"/>
            </a:endParaRPr>
          </a:p>
        </p:txBody>
      </p:sp>
      <p:sp>
        <p:nvSpPr>
          <p:cNvPr id="559" name="Rectangle 19"/>
          <p:cNvSpPr/>
          <p:nvPr/>
        </p:nvSpPr>
        <p:spPr>
          <a:xfrm>
            <a:off x="7630200" y="25761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(0,1)</a:t>
            </a:r>
            <a:endParaRPr b="0" lang="it-IT" sz="1200" spc="-1" strike="noStrike">
              <a:solidFill>
                <a:srgbClr val="000000"/>
              </a:solidFill>
              <a:latin typeface="Arial"/>
            </a:endParaRPr>
          </a:p>
        </p:txBody>
      </p:sp>
      <p:sp>
        <p:nvSpPr>
          <p:cNvPr id="560" name="Rectangle 20"/>
          <p:cNvSpPr/>
          <p:nvPr/>
        </p:nvSpPr>
        <p:spPr>
          <a:xfrm>
            <a:off x="9567720" y="329544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ZIENDA</a:t>
            </a:r>
            <a:endParaRPr b="0" lang="it-IT" sz="1400" spc="-1" strike="noStrike">
              <a:solidFill>
                <a:srgbClr val="000000"/>
              </a:solidFill>
              <a:latin typeface="Arial"/>
            </a:endParaRPr>
          </a:p>
        </p:txBody>
      </p:sp>
      <p:sp>
        <p:nvSpPr>
          <p:cNvPr id="561" name="AutoShape 21"/>
          <p:cNvSpPr/>
          <p:nvPr/>
        </p:nvSpPr>
        <p:spPr>
          <a:xfrm>
            <a:off x="7845480" y="257616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I</a:t>
            </a:r>
            <a:r>
              <a:rPr b="1" lang="it-IT" sz="1200" spc="-1" strike="noStrike">
                <a:solidFill>
                  <a:srgbClr val="002060"/>
                </a:solidFill>
                <a:latin typeface="Arial"/>
              </a:rPr>
              <a:t>MPIEGO</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CORRENTE</a:t>
            </a:r>
            <a:endParaRPr b="0" lang="it-IT" sz="1200" spc="-1" strike="noStrike">
              <a:solidFill>
                <a:srgbClr val="000000"/>
              </a:solidFill>
              <a:latin typeface="Arial"/>
            </a:endParaRPr>
          </a:p>
        </p:txBody>
      </p:sp>
      <p:sp>
        <p:nvSpPr>
          <p:cNvPr id="562" name="Rectangle 22"/>
          <p:cNvSpPr/>
          <p:nvPr/>
        </p:nvSpPr>
        <p:spPr>
          <a:xfrm>
            <a:off x="8854560" y="25761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563" name="Oval 23"/>
          <p:cNvSpPr/>
          <p:nvPr/>
        </p:nvSpPr>
        <p:spPr>
          <a:xfrm>
            <a:off x="5626080" y="33778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64" name="Rectangle 24"/>
          <p:cNvSpPr/>
          <p:nvPr/>
        </p:nvSpPr>
        <p:spPr>
          <a:xfrm>
            <a:off x="5532120" y="3090600"/>
            <a:ext cx="382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CF</a:t>
            </a:r>
            <a:endParaRPr b="0" lang="it-IT" sz="1200" spc="-1" strike="noStrike">
              <a:solidFill>
                <a:srgbClr val="000000"/>
              </a:solidFill>
              <a:latin typeface="Arial"/>
            </a:endParaRPr>
          </a:p>
        </p:txBody>
      </p:sp>
      <p:sp>
        <p:nvSpPr>
          <p:cNvPr id="565" name="Line 25"/>
          <p:cNvSpPr/>
          <p:nvPr/>
        </p:nvSpPr>
        <p:spPr>
          <a:xfrm>
            <a:off x="5773680" y="34506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66" name="Oval 26"/>
          <p:cNvSpPr/>
          <p:nvPr/>
        </p:nvSpPr>
        <p:spPr>
          <a:xfrm>
            <a:off x="5626080" y="37112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67" name="Rectangle 27"/>
          <p:cNvSpPr/>
          <p:nvPr/>
        </p:nvSpPr>
        <p:spPr>
          <a:xfrm>
            <a:off x="5315400" y="388116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568" name="Line 28"/>
          <p:cNvSpPr/>
          <p:nvPr/>
        </p:nvSpPr>
        <p:spPr>
          <a:xfrm>
            <a:off x="5773680" y="37839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69" name="Rectangle 29"/>
          <p:cNvSpPr/>
          <p:nvPr/>
        </p:nvSpPr>
        <p:spPr>
          <a:xfrm>
            <a:off x="10961280" y="30808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570" name="Rectangle 30"/>
          <p:cNvSpPr/>
          <p:nvPr/>
        </p:nvSpPr>
        <p:spPr>
          <a:xfrm>
            <a:off x="10986840" y="38732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grpSp>
        <p:nvGrpSpPr>
          <p:cNvPr id="571" name="Group 31"/>
          <p:cNvGrpSpPr/>
          <p:nvPr/>
        </p:nvGrpSpPr>
        <p:grpSpPr>
          <a:xfrm>
            <a:off x="10797840" y="3384360"/>
            <a:ext cx="497160" cy="475920"/>
            <a:chOff x="10797840" y="3384360"/>
            <a:chExt cx="497160" cy="475920"/>
          </a:xfrm>
        </p:grpSpPr>
        <p:sp>
          <p:nvSpPr>
            <p:cNvPr id="572" name="Oval 32"/>
            <p:cNvSpPr/>
            <p:nvPr/>
          </p:nvSpPr>
          <p:spPr>
            <a:xfrm flipH="1">
              <a:off x="11152440" y="338436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73" name="Line 33"/>
            <p:cNvSpPr/>
            <p:nvPr/>
          </p:nvSpPr>
          <p:spPr>
            <a:xfrm flipH="1">
              <a:off x="10797840" y="34570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574" name="Oval 34"/>
            <p:cNvSpPr/>
            <p:nvPr/>
          </p:nvSpPr>
          <p:spPr>
            <a:xfrm flipH="1">
              <a:off x="11152440" y="37177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575" name="Line 35"/>
            <p:cNvSpPr/>
            <p:nvPr/>
          </p:nvSpPr>
          <p:spPr>
            <a:xfrm flipH="1">
              <a:off x="10797840" y="379044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grpSp>
      <p:cxnSp>
        <p:nvCxnSpPr>
          <p:cNvPr id="576" name="AutoShape 36"/>
          <p:cNvCxnSpPr>
            <a:stCxn id="558" idx="0"/>
            <a:endCxn id="561" idx="1"/>
          </p:cNvCxnSpPr>
          <p:nvPr/>
        </p:nvCxnSpPr>
        <p:spPr>
          <a:xfrm flipH="1" flipV="1" rot="5400000">
            <a:off x="7135560" y="2581200"/>
            <a:ext cx="319680" cy="1100160"/>
          </a:xfrm>
          <a:prstGeom prst="bentConnector2">
            <a:avLst/>
          </a:prstGeom>
          <a:ln w="9525">
            <a:solidFill>
              <a:srgbClr val="000000"/>
            </a:solidFill>
            <a:miter/>
          </a:ln>
        </p:spPr>
      </p:cxnSp>
      <p:cxnSp>
        <p:nvCxnSpPr>
          <p:cNvPr id="577" name="AutoShape 37"/>
          <p:cNvCxnSpPr>
            <a:stCxn id="561" idx="3"/>
            <a:endCxn id="560" idx="0"/>
          </p:cNvCxnSpPr>
          <p:nvPr/>
        </p:nvCxnSpPr>
        <p:spPr>
          <a:xfrm>
            <a:off x="9138960" y="2971440"/>
            <a:ext cx="1040760" cy="324360"/>
          </a:xfrm>
          <a:prstGeom prst="bentConnector2">
            <a:avLst/>
          </a:prstGeom>
          <a:ln w="9525">
            <a:solidFill>
              <a:srgbClr val="000000"/>
            </a:solidFill>
            <a:miter/>
          </a:ln>
        </p:spPr>
      </p:cxnSp>
      <p:sp>
        <p:nvSpPr>
          <p:cNvPr id="578" name="Rectangle 38"/>
          <p:cNvSpPr/>
          <p:nvPr/>
        </p:nvSpPr>
        <p:spPr>
          <a:xfrm>
            <a:off x="7649640" y="38905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579" name="AutoShape 39"/>
          <p:cNvSpPr/>
          <p:nvPr/>
        </p:nvSpPr>
        <p:spPr>
          <a:xfrm>
            <a:off x="7864560" y="389052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I</a:t>
            </a:r>
            <a:r>
              <a:rPr b="1" lang="it-IT" sz="1200" spc="-1" strike="noStrike">
                <a:solidFill>
                  <a:srgbClr val="002060"/>
                </a:solidFill>
                <a:latin typeface="Arial"/>
              </a:rPr>
              <a:t>MPIEGO</a:t>
            </a:r>
            <a:endParaRPr b="0" lang="it-IT" sz="1200" spc="-1" strike="noStrike">
              <a:solidFill>
                <a:srgbClr val="000000"/>
              </a:solidFill>
              <a:latin typeface="Arial"/>
            </a:endParaRPr>
          </a:p>
          <a:p>
            <a:pPr algn="ctr">
              <a:lnSpc>
                <a:spcPct val="100000"/>
              </a:lnSpc>
            </a:pPr>
            <a:r>
              <a:rPr b="1" lang="it-IT" sz="1200" spc="-1" strike="noStrike">
                <a:solidFill>
                  <a:srgbClr val="002060"/>
                </a:solidFill>
                <a:latin typeface="Arial"/>
              </a:rPr>
              <a:t>PASSATO</a:t>
            </a:r>
            <a:endParaRPr b="0" lang="it-IT" sz="1200" spc="-1" strike="noStrike">
              <a:solidFill>
                <a:srgbClr val="000000"/>
              </a:solidFill>
              <a:latin typeface="Arial"/>
            </a:endParaRPr>
          </a:p>
        </p:txBody>
      </p:sp>
      <p:sp>
        <p:nvSpPr>
          <p:cNvPr id="580" name="Rectangle 40"/>
          <p:cNvSpPr/>
          <p:nvPr/>
        </p:nvSpPr>
        <p:spPr>
          <a:xfrm>
            <a:off x="8873640" y="38905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cxnSp>
        <p:nvCxnSpPr>
          <p:cNvPr id="581" name="AutoShape 41"/>
          <p:cNvCxnSpPr>
            <a:stCxn id="558" idx="2"/>
            <a:endCxn id="579" idx="1"/>
          </p:cNvCxnSpPr>
          <p:nvPr/>
        </p:nvCxnSpPr>
        <p:spPr>
          <a:xfrm flipH="1" rot="16200000">
            <a:off x="7130520" y="3551760"/>
            <a:ext cx="349560" cy="1119240"/>
          </a:xfrm>
          <a:prstGeom prst="bentConnector2">
            <a:avLst/>
          </a:prstGeom>
          <a:ln w="9525">
            <a:solidFill>
              <a:srgbClr val="000000"/>
            </a:solidFill>
            <a:miter/>
          </a:ln>
        </p:spPr>
      </p:cxnSp>
      <p:cxnSp>
        <p:nvCxnSpPr>
          <p:cNvPr id="582" name="AutoShape 42"/>
          <p:cNvCxnSpPr>
            <a:stCxn id="579" idx="3"/>
            <a:endCxn id="560" idx="2"/>
          </p:cNvCxnSpPr>
          <p:nvPr/>
        </p:nvCxnSpPr>
        <p:spPr>
          <a:xfrm flipV="1">
            <a:off x="9158040" y="3941280"/>
            <a:ext cx="1021680" cy="344880"/>
          </a:xfrm>
          <a:prstGeom prst="bentConnector2">
            <a:avLst/>
          </a:prstGeom>
          <a:ln w="9525">
            <a:solidFill>
              <a:srgbClr val="000000"/>
            </a:solidFill>
            <a:miter/>
          </a:ln>
        </p:spPr>
      </p:cxnSp>
      <p:sp>
        <p:nvSpPr>
          <p:cNvPr id="583" name="Oval 50"/>
          <p:cNvSpPr/>
          <p:nvPr/>
        </p:nvSpPr>
        <p:spPr>
          <a:xfrm>
            <a:off x="8423280" y="23065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584" name="AutoShape 51"/>
          <p:cNvCxnSpPr>
            <a:stCxn id="561" idx="0"/>
            <a:endCxn id="583" idx="4"/>
          </p:cNvCxnSpPr>
          <p:nvPr/>
        </p:nvCxnSpPr>
        <p:spPr>
          <a:xfrm flipV="1">
            <a:off x="8492400" y="2449080"/>
            <a:ext cx="2520" cy="127440"/>
          </a:xfrm>
          <a:prstGeom prst="straightConnector1">
            <a:avLst/>
          </a:prstGeom>
          <a:ln w="9525">
            <a:solidFill>
              <a:srgbClr val="000000"/>
            </a:solidFill>
            <a:round/>
          </a:ln>
        </p:spPr>
      </p:cxnSp>
      <p:sp>
        <p:nvSpPr>
          <p:cNvPr id="585" name="Rectangle 52"/>
          <p:cNvSpPr/>
          <p:nvPr/>
        </p:nvSpPr>
        <p:spPr>
          <a:xfrm>
            <a:off x="8234280" y="2041200"/>
            <a:ext cx="5698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Inizio</a:t>
            </a:r>
            <a:endParaRPr b="0" lang="it-IT" sz="1200" spc="-1" strike="noStrike">
              <a:solidFill>
                <a:srgbClr val="000000"/>
              </a:solidFill>
              <a:latin typeface="Arial"/>
            </a:endParaRPr>
          </a:p>
        </p:txBody>
      </p:sp>
      <p:sp>
        <p:nvSpPr>
          <p:cNvPr id="586" name="Oval 56"/>
          <p:cNvSpPr/>
          <p:nvPr/>
        </p:nvSpPr>
        <p:spPr>
          <a:xfrm>
            <a:off x="8429760" y="48621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587" name="AutoShape 57"/>
          <p:cNvCxnSpPr>
            <a:endCxn id="586" idx="0"/>
          </p:cNvCxnSpPr>
          <p:nvPr/>
        </p:nvCxnSpPr>
        <p:spPr>
          <a:xfrm flipH="1">
            <a:off x="8501040" y="4682520"/>
            <a:ext cx="7920" cy="180000"/>
          </a:xfrm>
          <a:prstGeom prst="straightConnector1">
            <a:avLst/>
          </a:prstGeom>
          <a:ln w="9525">
            <a:solidFill>
              <a:srgbClr val="000000"/>
            </a:solidFill>
            <a:round/>
          </a:ln>
        </p:spPr>
      </p:cxnSp>
      <p:sp>
        <p:nvSpPr>
          <p:cNvPr id="588" name="Rectangle 58"/>
          <p:cNvSpPr/>
          <p:nvPr/>
        </p:nvSpPr>
        <p:spPr>
          <a:xfrm>
            <a:off x="8273880" y="494640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Fine</a:t>
            </a:r>
            <a:endParaRPr b="0" lang="it-IT" sz="1200" spc="-1" strike="noStrike">
              <a:solidFill>
                <a:srgbClr val="000000"/>
              </a:solidFill>
              <a:latin typeface="Arial"/>
            </a:endParaRPr>
          </a:p>
        </p:txBody>
      </p:sp>
      <p:sp>
        <p:nvSpPr>
          <p:cNvPr id="589" name="Oval 126"/>
          <p:cNvSpPr/>
          <p:nvPr/>
        </p:nvSpPr>
        <p:spPr>
          <a:xfrm>
            <a:off x="8447040" y="36288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cxnSp>
        <p:nvCxnSpPr>
          <p:cNvPr id="590" name="AutoShape 127"/>
          <p:cNvCxnSpPr>
            <a:endCxn id="589" idx="4"/>
          </p:cNvCxnSpPr>
          <p:nvPr/>
        </p:nvCxnSpPr>
        <p:spPr>
          <a:xfrm flipV="1">
            <a:off x="8516880" y="3771360"/>
            <a:ext cx="1800" cy="128880"/>
          </a:xfrm>
          <a:prstGeom prst="straightConnector1">
            <a:avLst/>
          </a:prstGeom>
          <a:ln w="9525">
            <a:solidFill>
              <a:srgbClr val="000000"/>
            </a:solidFill>
            <a:round/>
          </a:ln>
        </p:spPr>
      </p:cxnSp>
      <p:sp>
        <p:nvSpPr>
          <p:cNvPr id="591" name="Rectangle 128"/>
          <p:cNvSpPr/>
          <p:nvPr/>
        </p:nvSpPr>
        <p:spPr>
          <a:xfrm>
            <a:off x="8258040" y="3363480"/>
            <a:ext cx="5698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Inizio</a:t>
            </a:r>
            <a:endParaRPr b="0" lang="it-IT" sz="1200" spc="-1" strike="noStrike">
              <a:solidFill>
                <a:srgbClr val="000000"/>
              </a:solidFill>
              <a:latin typeface="Arial"/>
            </a:endParaRPr>
          </a:p>
        </p:txBody>
      </p:sp>
      <p:sp>
        <p:nvSpPr>
          <p:cNvPr id="592" name=""/>
          <p:cNvSpPr/>
          <p:nvPr/>
        </p:nvSpPr>
        <p:spPr>
          <a:xfrm>
            <a:off x="150840" y="1412640"/>
            <a:ext cx="4991760" cy="4856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Si vuole storicizzare un concetto rappresentato da una relazione.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Possibile soluzione: quella a destra.</a:t>
            </a:r>
            <a:br>
              <a:rPr sz="1800"/>
            </a:br>
            <a:r>
              <a:rPr b="0" lang="it-IT" sz="1800" spc="-1" strike="noStrike">
                <a:solidFill>
                  <a:srgbClr val="000000"/>
                </a:solidFill>
                <a:latin typeface="Arial"/>
              </a:rPr>
              <a:t>Notare le differenti cardinalità delle partecipazioni dell’entità Persona alle due relazioni.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Svantaggi: </a:t>
            </a:r>
            <a:r>
              <a:rPr b="0" lang="it-IT" sz="1800" spc="-1" strike="noStrike" u="sng">
                <a:solidFill>
                  <a:srgbClr val="000000"/>
                </a:solidFill>
                <a:uFillTx/>
                <a:latin typeface="Arial"/>
              </a:rPr>
              <a:t>non</a:t>
            </a:r>
            <a:r>
              <a:rPr b="0" lang="it-IT" sz="1800" spc="-1" strike="noStrike">
                <a:solidFill>
                  <a:srgbClr val="000000"/>
                </a:solidFill>
                <a:latin typeface="Arial"/>
              </a:rPr>
              <a:t> possiamo rappresentare il fatto che una persona possa aver lavorato, in periodi differenti, per la stessa azienda. </a:t>
            </a:r>
            <a:r>
              <a:rPr b="0" i="1" lang="it-IT" sz="1800" spc="-1" strike="noStrike">
                <a:solidFill>
                  <a:srgbClr val="000000"/>
                </a:solidFill>
                <a:latin typeface="Arial"/>
              </a:rPr>
              <a:t>(altrimenti avremmo due occorrenze identiche nella relazione Impiego Passato)</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ff0000"/>
                </a:solidFill>
                <a:latin typeface="Arial"/>
              </a:rPr>
              <a:t>Soluzione: reificazione delle relazioni.</a:t>
            </a:r>
            <a:endParaRPr b="0" lang="it-IT" sz="1800" spc="-1" strike="noStrike">
              <a:solidFill>
                <a:srgbClr val="000000"/>
              </a:solidFill>
              <a:latin typeface="Arial"/>
            </a:endParaRPr>
          </a:p>
        </p:txBody>
      </p:sp>
    </p:spTree>
  </p:cSld>
  <p:transition spd="med">
    <p:wipe dir="r"/>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type="title"/>
          </p:nvPr>
        </p:nvSpPr>
        <p:spPr>
          <a:xfrm>
            <a:off x="2082600" y="646200"/>
            <a:ext cx="76874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pc="-1" strike="noStrike">
                <a:solidFill>
                  <a:srgbClr val="d41450"/>
                </a:solidFill>
                <a:latin typeface="Arial"/>
              </a:rPr>
              <a:t>Storicizzazione di concetto (relazione)</a:t>
            </a:r>
            <a:endParaRPr b="0" lang="it-IT" sz="2800" spc="-1" strike="noStrike">
              <a:solidFill>
                <a:srgbClr val="000000"/>
              </a:solidFill>
              <a:latin typeface="Arial"/>
            </a:endParaRPr>
          </a:p>
        </p:txBody>
      </p:sp>
      <p:sp>
        <p:nvSpPr>
          <p:cNvPr id="594" name="Rectangle 150"/>
          <p:cNvSpPr/>
          <p:nvPr/>
        </p:nvSpPr>
        <p:spPr>
          <a:xfrm>
            <a:off x="2302920" y="18676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ERSONA</a:t>
            </a:r>
            <a:endParaRPr b="0" lang="it-IT" sz="1400" spc="-1" strike="noStrike">
              <a:solidFill>
                <a:srgbClr val="000000"/>
              </a:solidFill>
              <a:latin typeface="Arial"/>
            </a:endParaRPr>
          </a:p>
        </p:txBody>
      </p:sp>
      <p:sp>
        <p:nvSpPr>
          <p:cNvPr id="595" name="Rectangle 151"/>
          <p:cNvSpPr/>
          <p:nvPr/>
        </p:nvSpPr>
        <p:spPr>
          <a:xfrm>
            <a:off x="6440760" y="17582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596" name="Rectangle 152"/>
          <p:cNvSpPr/>
          <p:nvPr/>
        </p:nvSpPr>
        <p:spPr>
          <a:xfrm>
            <a:off x="8024400" y="18676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ZIENDA</a:t>
            </a:r>
            <a:endParaRPr b="0" lang="it-IT" sz="1400" spc="-1" strike="noStrike">
              <a:solidFill>
                <a:srgbClr val="000000"/>
              </a:solidFill>
              <a:latin typeface="Arial"/>
            </a:endParaRPr>
          </a:p>
        </p:txBody>
      </p:sp>
      <p:sp>
        <p:nvSpPr>
          <p:cNvPr id="597" name="AutoShape 97"/>
          <p:cNvSpPr/>
          <p:nvPr/>
        </p:nvSpPr>
        <p:spPr>
          <a:xfrm>
            <a:off x="6582960" y="17964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pc="-1" strike="noStrike">
              <a:solidFill>
                <a:srgbClr val="002060"/>
              </a:solidFill>
              <a:latin typeface="Arial"/>
            </a:endParaRPr>
          </a:p>
        </p:txBody>
      </p:sp>
      <p:sp>
        <p:nvSpPr>
          <p:cNvPr id="598" name="Rectangle 153"/>
          <p:cNvSpPr/>
          <p:nvPr/>
        </p:nvSpPr>
        <p:spPr>
          <a:xfrm>
            <a:off x="7449120" y="17582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599" name="Oval 129"/>
          <p:cNvSpPr/>
          <p:nvPr/>
        </p:nvSpPr>
        <p:spPr>
          <a:xfrm>
            <a:off x="1794960" y="19440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00" name="Rectangle 154"/>
          <p:cNvSpPr/>
          <p:nvPr/>
        </p:nvSpPr>
        <p:spPr>
          <a:xfrm>
            <a:off x="1701360" y="1656720"/>
            <a:ext cx="382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CF</a:t>
            </a:r>
            <a:endParaRPr b="0" lang="it-IT" sz="1200" spc="-1" strike="noStrike">
              <a:solidFill>
                <a:srgbClr val="000000"/>
              </a:solidFill>
              <a:latin typeface="Arial"/>
            </a:endParaRPr>
          </a:p>
        </p:txBody>
      </p:sp>
      <p:sp>
        <p:nvSpPr>
          <p:cNvPr id="601" name="Line 89"/>
          <p:cNvSpPr/>
          <p:nvPr/>
        </p:nvSpPr>
        <p:spPr>
          <a:xfrm>
            <a:off x="1942560" y="201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02" name="Oval 130"/>
          <p:cNvSpPr/>
          <p:nvPr/>
        </p:nvSpPr>
        <p:spPr>
          <a:xfrm>
            <a:off x="1794960" y="227736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03" name="Rectangle 155"/>
          <p:cNvSpPr/>
          <p:nvPr/>
        </p:nvSpPr>
        <p:spPr>
          <a:xfrm>
            <a:off x="1449720" y="257580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604" name="Line 90"/>
          <p:cNvSpPr/>
          <p:nvPr/>
        </p:nvSpPr>
        <p:spPr>
          <a:xfrm>
            <a:off x="1942560" y="23500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05" name="Rectangle 156"/>
          <p:cNvSpPr/>
          <p:nvPr/>
        </p:nvSpPr>
        <p:spPr>
          <a:xfrm>
            <a:off x="9417960" y="1647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606" name="Rectangle 157"/>
          <p:cNvSpPr/>
          <p:nvPr/>
        </p:nvSpPr>
        <p:spPr>
          <a:xfrm>
            <a:off x="9443160" y="24393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Città</a:t>
            </a:r>
            <a:endParaRPr b="0" lang="it-IT" sz="1200" spc="-1" strike="noStrike">
              <a:solidFill>
                <a:srgbClr val="000000"/>
              </a:solidFill>
              <a:latin typeface="Arial"/>
            </a:endParaRPr>
          </a:p>
        </p:txBody>
      </p:sp>
      <p:sp>
        <p:nvSpPr>
          <p:cNvPr id="607" name="Oval 131"/>
          <p:cNvSpPr/>
          <p:nvPr/>
        </p:nvSpPr>
        <p:spPr>
          <a:xfrm flipH="1">
            <a:off x="9608760" y="1961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08" name="Line 91"/>
          <p:cNvSpPr/>
          <p:nvPr/>
        </p:nvSpPr>
        <p:spPr>
          <a:xfrm flipH="1">
            <a:off x="9254520" y="2034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09" name="Oval 132"/>
          <p:cNvSpPr/>
          <p:nvPr/>
        </p:nvSpPr>
        <p:spPr>
          <a:xfrm flipH="1">
            <a:off x="9608760" y="22950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10" name="Line 92"/>
          <p:cNvSpPr/>
          <p:nvPr/>
        </p:nvSpPr>
        <p:spPr>
          <a:xfrm flipH="1">
            <a:off x="9254520" y="2367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cxnSp>
        <p:nvCxnSpPr>
          <p:cNvPr id="611" name="AutoShape 98"/>
          <p:cNvCxnSpPr>
            <a:stCxn id="612" idx="3"/>
            <a:endCxn id="597" idx="1"/>
          </p:cNvCxnSpPr>
          <p:nvPr/>
        </p:nvCxnSpPr>
        <p:spPr>
          <a:xfrm>
            <a:off x="6398640" y="2190600"/>
            <a:ext cx="184680" cy="1440"/>
          </a:xfrm>
          <a:prstGeom prst="bentConnector3">
            <a:avLst>
              <a:gd name="adj1" fmla="val 50585"/>
            </a:avLst>
          </a:prstGeom>
          <a:ln w="9525">
            <a:solidFill>
              <a:srgbClr val="000000"/>
            </a:solidFill>
            <a:miter/>
          </a:ln>
        </p:spPr>
      </p:cxnSp>
      <p:cxnSp>
        <p:nvCxnSpPr>
          <p:cNvPr id="613" name="AutoShape 100"/>
          <p:cNvCxnSpPr>
            <a:stCxn id="597" idx="3"/>
            <a:endCxn id="596" idx="1"/>
          </p:cNvCxnSpPr>
          <p:nvPr/>
        </p:nvCxnSpPr>
        <p:spPr>
          <a:xfrm flipV="1">
            <a:off x="7876440" y="2190600"/>
            <a:ext cx="148320" cy="1440"/>
          </a:xfrm>
          <a:prstGeom prst="bentConnector3">
            <a:avLst>
              <a:gd name="adj1" fmla="val 51094"/>
            </a:avLst>
          </a:prstGeom>
          <a:ln w="9525">
            <a:solidFill>
              <a:srgbClr val="000000"/>
            </a:solidFill>
            <a:miter/>
          </a:ln>
        </p:spPr>
      </p:cxnSp>
      <p:sp>
        <p:nvSpPr>
          <p:cNvPr id="612" name="Rectangle 158"/>
          <p:cNvSpPr/>
          <p:nvPr/>
        </p:nvSpPr>
        <p:spPr>
          <a:xfrm>
            <a:off x="5175000" y="18676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MPIEGO</a:t>
            </a:r>
            <a:endParaRPr b="0" lang="it-IT" sz="1400" spc="-1" strike="noStrike">
              <a:solidFill>
                <a:srgbClr val="000000"/>
              </a:solidFill>
              <a:latin typeface="Arial"/>
            </a:endParaRPr>
          </a:p>
        </p:txBody>
      </p:sp>
      <p:sp>
        <p:nvSpPr>
          <p:cNvPr id="614" name="Rectangle 159"/>
          <p:cNvSpPr/>
          <p:nvPr/>
        </p:nvSpPr>
        <p:spPr>
          <a:xfrm>
            <a:off x="6079680" y="31014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PASSATO</a:t>
            </a:r>
            <a:endParaRPr b="0" lang="it-IT" sz="1400" spc="-1" strike="noStrike">
              <a:solidFill>
                <a:srgbClr val="000000"/>
              </a:solidFill>
              <a:latin typeface="Arial"/>
            </a:endParaRPr>
          </a:p>
        </p:txBody>
      </p:sp>
      <p:sp>
        <p:nvSpPr>
          <p:cNvPr id="615" name="Rectangle 160"/>
          <p:cNvSpPr/>
          <p:nvPr/>
        </p:nvSpPr>
        <p:spPr>
          <a:xfrm>
            <a:off x="3559680" y="17582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(0,N)</a:t>
            </a:r>
            <a:endParaRPr b="0" lang="it-IT" sz="1200" spc="-1" strike="noStrike">
              <a:solidFill>
                <a:srgbClr val="000000"/>
              </a:solidFill>
              <a:latin typeface="Arial"/>
            </a:endParaRPr>
          </a:p>
        </p:txBody>
      </p:sp>
      <p:sp>
        <p:nvSpPr>
          <p:cNvPr id="616" name="AutoShape 103"/>
          <p:cNvSpPr/>
          <p:nvPr/>
        </p:nvSpPr>
        <p:spPr>
          <a:xfrm>
            <a:off x="3720600" y="17964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pc="-1" strike="noStrike">
              <a:solidFill>
                <a:srgbClr val="002060"/>
              </a:solidFill>
              <a:latin typeface="Arial"/>
            </a:endParaRPr>
          </a:p>
        </p:txBody>
      </p:sp>
      <p:sp>
        <p:nvSpPr>
          <p:cNvPr id="617" name="Rectangle 161"/>
          <p:cNvSpPr/>
          <p:nvPr/>
        </p:nvSpPr>
        <p:spPr>
          <a:xfrm>
            <a:off x="4640400" y="175032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cxnSp>
        <p:nvCxnSpPr>
          <p:cNvPr id="618" name="AutoShape 104"/>
          <p:cNvCxnSpPr>
            <a:stCxn id="594" idx="3"/>
            <a:endCxn id="616" idx="1"/>
          </p:cNvCxnSpPr>
          <p:nvPr/>
        </p:nvCxnSpPr>
        <p:spPr>
          <a:xfrm>
            <a:off x="3526560" y="2190600"/>
            <a:ext cx="194400" cy="1440"/>
          </a:xfrm>
          <a:prstGeom prst="bentConnector3">
            <a:avLst>
              <a:gd name="adj1" fmla="val 51020"/>
            </a:avLst>
          </a:prstGeom>
          <a:ln w="9525">
            <a:solidFill>
              <a:srgbClr val="000000"/>
            </a:solidFill>
            <a:miter/>
          </a:ln>
        </p:spPr>
      </p:cxnSp>
      <p:cxnSp>
        <p:nvCxnSpPr>
          <p:cNvPr id="619" name="AutoShape 105"/>
          <p:cNvCxnSpPr>
            <a:stCxn id="616" idx="3"/>
            <a:endCxn id="612" idx="1"/>
          </p:cNvCxnSpPr>
          <p:nvPr/>
        </p:nvCxnSpPr>
        <p:spPr>
          <a:xfrm flipV="1">
            <a:off x="5014080" y="2190600"/>
            <a:ext cx="161280" cy="1440"/>
          </a:xfrm>
          <a:prstGeom prst="bentConnector3">
            <a:avLst>
              <a:gd name="adj1" fmla="val 51006"/>
            </a:avLst>
          </a:prstGeom>
          <a:ln w="9525">
            <a:solidFill>
              <a:srgbClr val="000000"/>
            </a:solidFill>
            <a:miter/>
          </a:ln>
        </p:spPr>
      </p:cxnSp>
      <p:sp>
        <p:nvSpPr>
          <p:cNvPr id="620" name="Rectangle 162"/>
          <p:cNvSpPr/>
          <p:nvPr/>
        </p:nvSpPr>
        <p:spPr>
          <a:xfrm>
            <a:off x="5508000" y="1229760"/>
            <a:ext cx="5698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Inizio</a:t>
            </a:r>
            <a:endParaRPr b="0" lang="it-IT" sz="1200" spc="-1" strike="noStrike">
              <a:solidFill>
                <a:srgbClr val="000000"/>
              </a:solidFill>
              <a:latin typeface="Arial"/>
            </a:endParaRPr>
          </a:p>
        </p:txBody>
      </p:sp>
      <p:sp>
        <p:nvSpPr>
          <p:cNvPr id="621" name="Line 93"/>
          <p:cNvSpPr/>
          <p:nvPr/>
        </p:nvSpPr>
        <p:spPr>
          <a:xfrm>
            <a:off x="5755680" y="158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22" name="Oval 133"/>
          <p:cNvSpPr/>
          <p:nvPr/>
        </p:nvSpPr>
        <p:spPr>
          <a:xfrm>
            <a:off x="5682960" y="15091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23" name="Rectangle 163"/>
          <p:cNvSpPr/>
          <p:nvPr/>
        </p:nvSpPr>
        <p:spPr>
          <a:xfrm>
            <a:off x="7787520" y="330120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Fine</a:t>
            </a:r>
            <a:endParaRPr b="0" lang="it-IT" sz="1200" spc="-1" strike="noStrike">
              <a:solidFill>
                <a:srgbClr val="000000"/>
              </a:solidFill>
              <a:latin typeface="Arial"/>
            </a:endParaRPr>
          </a:p>
        </p:txBody>
      </p:sp>
      <p:sp>
        <p:nvSpPr>
          <p:cNvPr id="624" name="Oval 134"/>
          <p:cNvSpPr/>
          <p:nvPr/>
        </p:nvSpPr>
        <p:spPr>
          <a:xfrm flipH="1">
            <a:off x="7665840" y="33728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25" name="Line 94"/>
          <p:cNvSpPr/>
          <p:nvPr/>
        </p:nvSpPr>
        <p:spPr>
          <a:xfrm flipH="1">
            <a:off x="7311600" y="344556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26" name="AutoShape 106"/>
          <p:cNvSpPr/>
          <p:nvPr/>
        </p:nvSpPr>
        <p:spPr>
          <a:xfrm>
            <a:off x="5648040" y="2510640"/>
            <a:ext cx="285480" cy="352080"/>
          </a:xfrm>
          <a:prstGeom prst="upArrow">
            <a:avLst>
              <a:gd name="adj1" fmla="val 50000"/>
              <a:gd name="adj2" fmla="val 30801"/>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27" name="Oval 135"/>
          <p:cNvSpPr/>
          <p:nvPr/>
        </p:nvSpPr>
        <p:spPr>
          <a:xfrm>
            <a:off x="5030280" y="23266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628" name="Oval 137"/>
          <p:cNvSpPr/>
          <p:nvPr/>
        </p:nvSpPr>
        <p:spPr>
          <a:xfrm>
            <a:off x="5287680" y="170280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629" name="AutoShape 107"/>
          <p:cNvCxnSpPr>
            <a:stCxn id="627" idx="0"/>
            <a:endCxn id="628" idx="2"/>
          </p:cNvCxnSpPr>
          <p:nvPr/>
        </p:nvCxnSpPr>
        <p:spPr>
          <a:xfrm flipH="1" flipV="1" rot="5400000">
            <a:off x="4882320" y="1921320"/>
            <a:ext cx="588600" cy="222840"/>
          </a:xfrm>
          <a:prstGeom prst="curvedConnector2">
            <a:avLst/>
          </a:prstGeom>
          <a:ln w="9525">
            <a:solidFill>
              <a:srgbClr val="000000"/>
            </a:solidFill>
            <a:round/>
          </a:ln>
        </p:spPr>
      </p:cxnSp>
      <p:cxnSp>
        <p:nvCxnSpPr>
          <p:cNvPr id="630" name="AutoShape 108"/>
          <p:cNvCxnSpPr>
            <a:stCxn id="628" idx="2"/>
          </p:cNvCxnSpPr>
          <p:nvPr/>
        </p:nvCxnSpPr>
        <p:spPr>
          <a:xfrm>
            <a:off x="5287680" y="1738440"/>
            <a:ext cx="793800" cy="2520"/>
          </a:xfrm>
          <a:prstGeom prst="straightConnector1">
            <a:avLst/>
          </a:prstGeom>
          <a:ln w="9525">
            <a:solidFill>
              <a:srgbClr val="000000"/>
            </a:solidFill>
            <a:round/>
          </a:ln>
        </p:spPr>
      </p:cxnSp>
      <p:sp>
        <p:nvSpPr>
          <p:cNvPr id="631" name="Oval 138"/>
          <p:cNvSpPr/>
          <p:nvPr/>
        </p:nvSpPr>
        <p:spPr>
          <a:xfrm>
            <a:off x="5038200" y="215028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632" name="Oval 139"/>
          <p:cNvSpPr/>
          <p:nvPr/>
        </p:nvSpPr>
        <p:spPr>
          <a:xfrm>
            <a:off x="5719320" y="17042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633" name="Rectangle 165"/>
          <p:cNvSpPr/>
          <p:nvPr/>
        </p:nvSpPr>
        <p:spPr>
          <a:xfrm>
            <a:off x="4316040" y="309348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MPIEGO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CORRENTE</a:t>
            </a:r>
            <a:endParaRPr b="0" lang="it-IT" sz="1400" spc="-1" strike="noStrike">
              <a:solidFill>
                <a:srgbClr val="000000"/>
              </a:solidFill>
              <a:latin typeface="Arial"/>
            </a:endParaRPr>
          </a:p>
        </p:txBody>
      </p:sp>
      <p:cxnSp>
        <p:nvCxnSpPr>
          <p:cNvPr id="634" name="AutoShape 110"/>
          <p:cNvCxnSpPr>
            <a:stCxn id="633" idx="0"/>
            <a:endCxn id="614" idx="0"/>
          </p:cNvCxnSpPr>
          <p:nvPr/>
        </p:nvCxnSpPr>
        <p:spPr>
          <a:xfrm flipH="1" rot="16200000">
            <a:off x="5805360" y="2215440"/>
            <a:ext cx="8280" cy="1764000"/>
          </a:xfrm>
          <a:prstGeom prst="bentConnector3">
            <a:avLst>
              <a:gd name="adj1" fmla="val -3454545"/>
            </a:avLst>
          </a:prstGeom>
          <a:ln w="9525">
            <a:solidFill>
              <a:srgbClr val="000000"/>
            </a:solidFill>
            <a:miter/>
          </a:ln>
        </p:spPr>
      </p:cxnSp>
      <p:sp>
        <p:nvSpPr>
          <p:cNvPr id="635" name="AutoShape 111"/>
          <p:cNvSpPr/>
          <p:nvPr/>
        </p:nvSpPr>
        <p:spPr>
          <a:xfrm>
            <a:off x="2256840" y="301068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pc="-1" strike="noStrike">
              <a:solidFill>
                <a:srgbClr val="002060"/>
              </a:solidFill>
              <a:latin typeface="Arial"/>
            </a:endParaRPr>
          </a:p>
        </p:txBody>
      </p:sp>
      <p:cxnSp>
        <p:nvCxnSpPr>
          <p:cNvPr id="636" name="Connettore 1 1"/>
          <p:cNvCxnSpPr>
            <a:stCxn id="635" idx="3"/>
            <a:endCxn id="633" idx="1"/>
          </p:cNvCxnSpPr>
          <p:nvPr/>
        </p:nvCxnSpPr>
        <p:spPr>
          <a:xfrm>
            <a:off x="3550320" y="3405960"/>
            <a:ext cx="766080" cy="10800"/>
          </a:xfrm>
          <a:prstGeom prst="straightConnector1">
            <a:avLst/>
          </a:prstGeom>
          <a:ln w="0">
            <a:solidFill>
              <a:srgbClr val="000000"/>
            </a:solidFill>
          </a:ln>
        </p:spPr>
      </p:cxnSp>
      <p:cxnSp>
        <p:nvCxnSpPr>
          <p:cNvPr id="637" name="Connettore 1 2"/>
          <p:cNvCxnSpPr>
            <a:stCxn id="594" idx="2"/>
            <a:endCxn id="635" idx="0"/>
          </p:cNvCxnSpPr>
          <p:nvPr/>
        </p:nvCxnSpPr>
        <p:spPr>
          <a:xfrm flipH="1">
            <a:off x="2903760" y="2513520"/>
            <a:ext cx="11160" cy="497520"/>
          </a:xfrm>
          <a:prstGeom prst="straightConnector1">
            <a:avLst/>
          </a:prstGeom>
          <a:ln w="0">
            <a:solidFill>
              <a:srgbClr val="000000"/>
            </a:solidFill>
          </a:ln>
        </p:spPr>
      </p:cxnSp>
      <p:sp>
        <p:nvSpPr>
          <p:cNvPr id="638" name="Rectangle 166"/>
          <p:cNvSpPr/>
          <p:nvPr/>
        </p:nvSpPr>
        <p:spPr>
          <a:xfrm>
            <a:off x="2401920" y="27345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(0,1)</a:t>
            </a:r>
            <a:endParaRPr b="0" lang="it-IT" sz="1200" spc="-1" strike="noStrike">
              <a:solidFill>
                <a:srgbClr val="000000"/>
              </a:solidFill>
              <a:latin typeface="Arial"/>
            </a:endParaRPr>
          </a:p>
        </p:txBody>
      </p:sp>
      <p:sp>
        <p:nvSpPr>
          <p:cNvPr id="639" name="Rectangle 167"/>
          <p:cNvSpPr/>
          <p:nvPr/>
        </p:nvSpPr>
        <p:spPr>
          <a:xfrm>
            <a:off x="3400560" y="345060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640" name=""/>
          <p:cNvSpPr/>
          <p:nvPr/>
        </p:nvSpPr>
        <p:spPr>
          <a:xfrm>
            <a:off x="611280" y="4159080"/>
            <a:ext cx="10913040" cy="1991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Usiamo una generalizzazione per gestire la storicizzazione di Impiego.</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Attenzione:</a:t>
            </a:r>
            <a:r>
              <a:rPr b="0" lang="it-IT" sz="1800" spc="-1" strike="noStrike">
                <a:solidFill>
                  <a:srgbClr val="000000"/>
                </a:solidFill>
                <a:latin typeface="Arial"/>
              </a:rPr>
              <a:t> anche in questo caso risulta necessario l’inserimento di un vincolo esterno allo schema che impone che tutte le occorrenze della relazione tra </a:t>
            </a:r>
            <a:r>
              <a:rPr b="0" i="1" lang="it-IT" sz="1800" spc="-1" strike="noStrike">
                <a:solidFill>
                  <a:srgbClr val="000000"/>
                </a:solidFill>
                <a:latin typeface="Arial"/>
              </a:rPr>
              <a:t>Persona</a:t>
            </a:r>
            <a:r>
              <a:rPr b="0" lang="it-IT" sz="1800" spc="-1" strike="noStrike">
                <a:solidFill>
                  <a:srgbClr val="000000"/>
                </a:solidFill>
                <a:latin typeface="Arial"/>
              </a:rPr>
              <a:t> e </a:t>
            </a:r>
            <a:r>
              <a:rPr b="0" i="1" lang="it-IT" sz="1800" spc="-1" strike="noStrike">
                <a:solidFill>
                  <a:srgbClr val="000000"/>
                </a:solidFill>
                <a:latin typeface="Arial"/>
              </a:rPr>
              <a:t>Impiego Corrente</a:t>
            </a:r>
            <a:r>
              <a:rPr b="0" lang="it-IT" sz="1800" spc="-1" strike="noStrike">
                <a:solidFill>
                  <a:srgbClr val="000000"/>
                </a:solidFill>
                <a:latin typeface="Arial"/>
              </a:rPr>
              <a:t> compaiano anche tra le occorrenze della relazione tra </a:t>
            </a:r>
            <a:r>
              <a:rPr b="0" i="1" lang="it-IT" sz="1800" spc="-1" strike="noStrike">
                <a:solidFill>
                  <a:srgbClr val="000000"/>
                </a:solidFill>
                <a:latin typeface="Arial"/>
              </a:rPr>
              <a:t>Persona</a:t>
            </a:r>
            <a:r>
              <a:rPr b="0" lang="it-IT" sz="1800" spc="-1" strike="noStrike">
                <a:solidFill>
                  <a:srgbClr val="000000"/>
                </a:solidFill>
                <a:latin typeface="Arial"/>
              </a:rPr>
              <a:t> e </a:t>
            </a:r>
            <a:r>
              <a:rPr b="0" i="1" lang="it-IT" sz="1800" spc="-1" strike="noStrike">
                <a:solidFill>
                  <a:srgbClr val="000000"/>
                </a:solidFill>
                <a:latin typeface="Arial"/>
              </a:rPr>
              <a:t>Impiego</a:t>
            </a:r>
            <a:r>
              <a:rPr b="0" lang="it-IT" sz="1800" spc="-1" strike="noStrike">
                <a:solidFill>
                  <a:srgbClr val="000000"/>
                </a:solidFill>
                <a:latin typeface="Arial"/>
              </a:rPr>
              <a:t>.</a:t>
            </a:r>
            <a:endParaRPr b="0" lang="it-IT" sz="1800" spc="-1" strike="noStrike">
              <a:solidFill>
                <a:srgbClr val="000000"/>
              </a:solidFill>
              <a:latin typeface="Arial"/>
            </a:endParaRPr>
          </a:p>
        </p:txBody>
      </p:sp>
    </p:spTree>
  </p:cSld>
  <p:transition spd="med">
    <p:wipe dir="r"/>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Evoluzione di concetto</a:t>
            </a:r>
            <a:endParaRPr b="0" lang="it-IT" sz="3200" spc="-1" strike="noStrike">
              <a:solidFill>
                <a:srgbClr val="000000"/>
              </a:solidFill>
              <a:latin typeface="Arial"/>
            </a:endParaRPr>
          </a:p>
        </p:txBody>
      </p:sp>
      <p:sp>
        <p:nvSpPr>
          <p:cNvPr id="642" name="Rectangle 9"/>
          <p:cNvSpPr/>
          <p:nvPr/>
        </p:nvSpPr>
        <p:spPr>
          <a:xfrm>
            <a:off x="4076640" y="24210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ROGETTO</a:t>
            </a:r>
            <a:endParaRPr b="0" lang="it-IT" sz="1400" spc="-1" strike="noStrike">
              <a:solidFill>
                <a:srgbClr val="000000"/>
              </a:solidFill>
              <a:latin typeface="Arial"/>
            </a:endParaRPr>
          </a:p>
        </p:txBody>
      </p:sp>
      <p:sp>
        <p:nvSpPr>
          <p:cNvPr id="643" name="AutoShape 11"/>
          <p:cNvSpPr/>
          <p:nvPr/>
        </p:nvSpPr>
        <p:spPr>
          <a:xfrm>
            <a:off x="4560840" y="3070080"/>
            <a:ext cx="285480" cy="390240"/>
          </a:xfrm>
          <a:prstGeom prst="upArrow">
            <a:avLst>
              <a:gd name="adj1" fmla="val 50000"/>
              <a:gd name="adj2" fmla="val 34116"/>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44" name="Rectangle 13"/>
          <p:cNvSpPr/>
          <p:nvPr/>
        </p:nvSpPr>
        <p:spPr>
          <a:xfrm>
            <a:off x="4370040" y="1773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645" name="Line 14"/>
          <p:cNvSpPr/>
          <p:nvPr/>
        </p:nvSpPr>
        <p:spPr>
          <a:xfrm>
            <a:off x="465120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46" name="Oval 15"/>
          <p:cNvSpPr/>
          <p:nvPr/>
        </p:nvSpPr>
        <p:spPr>
          <a:xfrm>
            <a:off x="4051440" y="2060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47" name="Rectangle 16"/>
          <p:cNvSpPr/>
          <p:nvPr/>
        </p:nvSpPr>
        <p:spPr>
          <a:xfrm>
            <a:off x="3651480" y="177336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648" name="Line 17"/>
          <p:cNvSpPr/>
          <p:nvPr/>
        </p:nvSpPr>
        <p:spPr>
          <a:xfrm>
            <a:off x="412416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49" name="Oval 18"/>
          <p:cNvSpPr/>
          <p:nvPr/>
        </p:nvSpPr>
        <p:spPr>
          <a:xfrm>
            <a:off x="4578480" y="2060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50" name="Rectangle 19"/>
          <p:cNvSpPr/>
          <p:nvPr/>
        </p:nvSpPr>
        <p:spPr>
          <a:xfrm>
            <a:off x="7464600" y="242100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R</a:t>
            </a:r>
            <a:r>
              <a:rPr b="1" lang="it-IT" sz="1400" spc="-1" strike="noStrike">
                <a:solidFill>
                  <a:srgbClr val="002060"/>
                </a:solidFill>
                <a:latin typeface="Arial"/>
              </a:rPr>
              <a:t>ICERCATORE</a:t>
            </a:r>
            <a:endParaRPr b="0" lang="it-IT" sz="1400" spc="-1" strike="noStrike">
              <a:solidFill>
                <a:srgbClr val="000000"/>
              </a:solidFill>
              <a:latin typeface="Arial"/>
            </a:endParaRPr>
          </a:p>
        </p:txBody>
      </p:sp>
      <p:sp>
        <p:nvSpPr>
          <p:cNvPr id="651" name="AutoShape 20"/>
          <p:cNvSpPr/>
          <p:nvPr/>
        </p:nvSpPr>
        <p:spPr>
          <a:xfrm>
            <a:off x="5703840" y="234792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pc="-1" strike="noStrike">
                <a:solidFill>
                  <a:srgbClr val="002060"/>
                </a:solidFill>
                <a:latin typeface="Arial"/>
              </a:rPr>
              <a:t>P</a:t>
            </a:r>
            <a:r>
              <a:rPr b="1" lang="it-IT" sz="1400" spc="-1" strike="noStrike">
                <a:solidFill>
                  <a:srgbClr val="002060"/>
                </a:solidFill>
                <a:latin typeface="Arial"/>
              </a:rPr>
              <a:t>ARTECIP.</a:t>
            </a:r>
            <a:endParaRPr b="0" lang="it-IT" sz="1400" spc="-1" strike="noStrike">
              <a:solidFill>
                <a:srgbClr val="000000"/>
              </a:solidFill>
              <a:latin typeface="Arial"/>
            </a:endParaRPr>
          </a:p>
        </p:txBody>
      </p:sp>
      <p:cxnSp>
        <p:nvCxnSpPr>
          <p:cNvPr id="652" name="AutoShape 21"/>
          <p:cNvCxnSpPr>
            <a:stCxn id="651" idx="3"/>
            <a:endCxn id="650" idx="1"/>
          </p:cNvCxnSpPr>
          <p:nvPr/>
        </p:nvCxnSpPr>
        <p:spPr>
          <a:xfrm>
            <a:off x="6997320" y="2743200"/>
            <a:ext cx="467640" cy="1080"/>
          </a:xfrm>
          <a:prstGeom prst="straightConnector1">
            <a:avLst/>
          </a:prstGeom>
          <a:ln w="9525">
            <a:solidFill>
              <a:srgbClr val="000000"/>
            </a:solidFill>
            <a:round/>
          </a:ln>
        </p:spPr>
      </p:cxnSp>
      <p:cxnSp>
        <p:nvCxnSpPr>
          <p:cNvPr id="653" name="AutoShape 22"/>
          <p:cNvCxnSpPr>
            <a:stCxn id="651" idx="1"/>
          </p:cNvCxnSpPr>
          <p:nvPr/>
        </p:nvCxnSpPr>
        <p:spPr>
          <a:xfrm flipH="1">
            <a:off x="5303520" y="2743200"/>
            <a:ext cx="400680" cy="3240"/>
          </a:xfrm>
          <a:prstGeom prst="straightConnector1">
            <a:avLst/>
          </a:prstGeom>
          <a:ln w="9525">
            <a:solidFill>
              <a:srgbClr val="000000"/>
            </a:solidFill>
            <a:round/>
          </a:ln>
        </p:spPr>
      </p:cxnSp>
      <p:sp>
        <p:nvSpPr>
          <p:cNvPr id="654" name="Rectangle 33"/>
          <p:cNvSpPr/>
          <p:nvPr/>
        </p:nvSpPr>
        <p:spPr>
          <a:xfrm>
            <a:off x="6784200" y="236232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655" name="Rectangle 34"/>
          <p:cNvSpPr/>
          <p:nvPr/>
        </p:nvSpPr>
        <p:spPr>
          <a:xfrm>
            <a:off x="5416200" y="23623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656" name="Oval 46"/>
          <p:cNvSpPr/>
          <p:nvPr/>
        </p:nvSpPr>
        <p:spPr>
          <a:xfrm>
            <a:off x="3579840" y="35164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57" name="Rectangle 47"/>
          <p:cNvSpPr/>
          <p:nvPr/>
        </p:nvSpPr>
        <p:spPr>
          <a:xfrm>
            <a:off x="3051720" y="3197160"/>
            <a:ext cx="124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Finanziamento</a:t>
            </a:r>
            <a:endParaRPr b="0" lang="it-IT" sz="1200" spc="-1" strike="noStrike">
              <a:solidFill>
                <a:srgbClr val="000000"/>
              </a:solidFill>
              <a:latin typeface="Arial"/>
            </a:endParaRPr>
          </a:p>
        </p:txBody>
      </p:sp>
      <p:sp>
        <p:nvSpPr>
          <p:cNvPr id="658" name="Line 48"/>
          <p:cNvSpPr/>
          <p:nvPr/>
        </p:nvSpPr>
        <p:spPr>
          <a:xfrm>
            <a:off x="3727440" y="358920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59" name="Oval 49"/>
          <p:cNvSpPr/>
          <p:nvPr/>
        </p:nvSpPr>
        <p:spPr>
          <a:xfrm>
            <a:off x="3579840" y="38498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60" name="Rectangle 50"/>
          <p:cNvSpPr/>
          <p:nvPr/>
        </p:nvSpPr>
        <p:spPr>
          <a:xfrm>
            <a:off x="3148560" y="4019400"/>
            <a:ext cx="94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Data inizio</a:t>
            </a:r>
            <a:endParaRPr b="0" lang="it-IT" sz="1200" spc="-1" strike="noStrike">
              <a:solidFill>
                <a:srgbClr val="000000"/>
              </a:solidFill>
              <a:latin typeface="Arial"/>
            </a:endParaRPr>
          </a:p>
        </p:txBody>
      </p:sp>
      <p:sp>
        <p:nvSpPr>
          <p:cNvPr id="661" name="Line 51"/>
          <p:cNvSpPr/>
          <p:nvPr/>
        </p:nvSpPr>
        <p:spPr>
          <a:xfrm>
            <a:off x="3727440" y="392256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pc="-1" strike="noStrike">
              <a:solidFill>
                <a:schemeClr val="accent1"/>
              </a:solidFill>
              <a:latin typeface="Arial"/>
            </a:endParaRPr>
          </a:p>
        </p:txBody>
      </p:sp>
      <p:sp>
        <p:nvSpPr>
          <p:cNvPr id="662" name="Rectangle 52"/>
          <p:cNvSpPr/>
          <p:nvPr/>
        </p:nvSpPr>
        <p:spPr>
          <a:xfrm>
            <a:off x="4979880" y="1771560"/>
            <a:ext cx="840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Obiettivo</a:t>
            </a:r>
            <a:endParaRPr b="0" lang="it-IT" sz="1200" spc="-1" strike="noStrike">
              <a:solidFill>
                <a:srgbClr val="000000"/>
              </a:solidFill>
              <a:latin typeface="Arial"/>
            </a:endParaRPr>
          </a:p>
        </p:txBody>
      </p:sp>
      <p:sp>
        <p:nvSpPr>
          <p:cNvPr id="663" name="Line 53"/>
          <p:cNvSpPr/>
          <p:nvPr/>
        </p:nvSpPr>
        <p:spPr>
          <a:xfrm>
            <a:off x="5214600" y="2133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64" name="Oval 54"/>
          <p:cNvSpPr/>
          <p:nvPr/>
        </p:nvSpPr>
        <p:spPr>
          <a:xfrm>
            <a:off x="5141880" y="20588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65" name="Rectangle 61"/>
          <p:cNvSpPr/>
          <p:nvPr/>
        </p:nvSpPr>
        <p:spPr>
          <a:xfrm>
            <a:off x="8328960" y="1773360"/>
            <a:ext cx="391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CV</a:t>
            </a:r>
            <a:endParaRPr b="0" lang="it-IT" sz="1200" spc="-1" strike="noStrike">
              <a:solidFill>
                <a:srgbClr val="000000"/>
              </a:solidFill>
              <a:latin typeface="Arial"/>
            </a:endParaRPr>
          </a:p>
        </p:txBody>
      </p:sp>
      <p:sp>
        <p:nvSpPr>
          <p:cNvPr id="666" name="Line 62"/>
          <p:cNvSpPr/>
          <p:nvPr/>
        </p:nvSpPr>
        <p:spPr>
          <a:xfrm>
            <a:off x="851184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67" name="Oval 63"/>
          <p:cNvSpPr/>
          <p:nvPr/>
        </p:nvSpPr>
        <p:spPr>
          <a:xfrm>
            <a:off x="7799400" y="2060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68" name="Rectangle 64"/>
          <p:cNvSpPr/>
          <p:nvPr/>
        </p:nvSpPr>
        <p:spPr>
          <a:xfrm>
            <a:off x="7543440" y="1773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669" name="Line 65"/>
          <p:cNvSpPr/>
          <p:nvPr/>
        </p:nvSpPr>
        <p:spPr>
          <a:xfrm>
            <a:off x="787212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70" name="Oval 66"/>
          <p:cNvSpPr/>
          <p:nvPr/>
        </p:nvSpPr>
        <p:spPr>
          <a:xfrm>
            <a:off x="8439120" y="2060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71" name="Rectangle 10"/>
          <p:cNvSpPr/>
          <p:nvPr/>
        </p:nvSpPr>
        <p:spPr>
          <a:xfrm>
            <a:off x="4079880" y="3462480"/>
            <a:ext cx="122364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P</a:t>
            </a:r>
            <a:r>
              <a:rPr b="1" lang="it-IT" sz="1400" spc="-1" strike="noStrike">
                <a:solidFill>
                  <a:srgbClr val="002060"/>
                </a:solidFill>
                <a:latin typeface="Arial"/>
              </a:rPr>
              <a:t>ROGETTO</a:t>
            </a:r>
            <a:endParaRPr b="0" lang="it-IT" sz="1400" spc="-1" strike="noStrike">
              <a:solidFill>
                <a:srgbClr val="000000"/>
              </a:solidFill>
              <a:latin typeface="Arial"/>
            </a:endParaRPr>
          </a:p>
          <a:p>
            <a:pPr algn="ctr">
              <a:lnSpc>
                <a:spcPct val="100000"/>
              </a:lnSpc>
            </a:pPr>
            <a:r>
              <a:rPr b="1" lang="it-IT" sz="1400" spc="-1" strike="noStrike">
                <a:solidFill>
                  <a:srgbClr val="002060"/>
                </a:solidFill>
                <a:latin typeface="Arial"/>
              </a:rPr>
              <a:t>ACCETTATO</a:t>
            </a:r>
            <a:endParaRPr b="0" lang="it-IT" sz="1400" spc="-1" strike="noStrike">
              <a:solidFill>
                <a:srgbClr val="000000"/>
              </a:solidFill>
              <a:latin typeface="Arial"/>
            </a:endParaRPr>
          </a:p>
        </p:txBody>
      </p:sp>
    </p:spTree>
  </p:cSld>
  <p:transition spd="med">
    <p:wipe dir="r"/>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2" name="PlaceHolder 1"/>
          <p:cNvSpPr>
            <a:spLocks noGrp="1"/>
          </p:cNvSpPr>
          <p:nvPr>
            <p:ph type="title"/>
          </p:nvPr>
        </p:nvSpPr>
        <p:spPr>
          <a:xfrm>
            <a:off x="1001880" y="54864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Relazione ternaria</a:t>
            </a:r>
            <a:endParaRPr b="0" lang="it-IT" sz="3200" spc="-1" strike="noStrike">
              <a:solidFill>
                <a:srgbClr val="000000"/>
              </a:solidFill>
              <a:latin typeface="Arial"/>
            </a:endParaRPr>
          </a:p>
        </p:txBody>
      </p:sp>
      <p:sp>
        <p:nvSpPr>
          <p:cNvPr id="673" name="Rectangle 6"/>
          <p:cNvSpPr/>
          <p:nvPr/>
        </p:nvSpPr>
        <p:spPr>
          <a:xfrm>
            <a:off x="7260840" y="271584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O</a:t>
            </a:r>
            <a:r>
              <a:rPr b="1" lang="it-IT" sz="1400" spc="-1" strike="noStrike">
                <a:solidFill>
                  <a:srgbClr val="002060"/>
                </a:solidFill>
                <a:latin typeface="Arial"/>
              </a:rPr>
              <a:t>PERATORE</a:t>
            </a:r>
            <a:endParaRPr b="0" lang="it-IT" sz="1400" spc="-1" strike="noStrike">
              <a:solidFill>
                <a:srgbClr val="000000"/>
              </a:solidFill>
              <a:latin typeface="Arial"/>
            </a:endParaRPr>
          </a:p>
        </p:txBody>
      </p:sp>
      <p:sp>
        <p:nvSpPr>
          <p:cNvPr id="674" name="Rectangle 7"/>
          <p:cNvSpPr/>
          <p:nvPr/>
        </p:nvSpPr>
        <p:spPr>
          <a:xfrm>
            <a:off x="7902000" y="206964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675" name="Line 8"/>
          <p:cNvSpPr/>
          <p:nvPr/>
        </p:nvSpPr>
        <p:spPr>
          <a:xfrm>
            <a:off x="818316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76" name="Oval 9"/>
          <p:cNvSpPr/>
          <p:nvPr/>
        </p:nvSpPr>
        <p:spPr>
          <a:xfrm>
            <a:off x="7480080" y="235692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77" name="Rectangle 10"/>
          <p:cNvSpPr/>
          <p:nvPr/>
        </p:nvSpPr>
        <p:spPr>
          <a:xfrm>
            <a:off x="7183080" y="206964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678" name="Line 11"/>
          <p:cNvSpPr/>
          <p:nvPr/>
        </p:nvSpPr>
        <p:spPr>
          <a:xfrm>
            <a:off x="755280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79" name="Oval 12"/>
          <p:cNvSpPr/>
          <p:nvPr/>
        </p:nvSpPr>
        <p:spPr>
          <a:xfrm>
            <a:off x="8110080" y="23569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80" name="Rectangle 13"/>
          <p:cNvSpPr/>
          <p:nvPr/>
        </p:nvSpPr>
        <p:spPr>
          <a:xfrm>
            <a:off x="10420200" y="271584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EDE</a:t>
            </a:r>
            <a:endParaRPr b="0" lang="it-IT" sz="1400" spc="-1" strike="noStrike">
              <a:solidFill>
                <a:srgbClr val="000000"/>
              </a:solidFill>
              <a:latin typeface="Arial"/>
            </a:endParaRPr>
          </a:p>
        </p:txBody>
      </p:sp>
      <p:cxnSp>
        <p:nvCxnSpPr>
          <p:cNvPr id="681" name="AutoShape 15"/>
          <p:cNvCxnSpPr>
            <a:stCxn id="682" idx="3"/>
            <a:endCxn id="680" idx="1"/>
          </p:cNvCxnSpPr>
          <p:nvPr/>
        </p:nvCxnSpPr>
        <p:spPr>
          <a:xfrm>
            <a:off x="10110240" y="3038040"/>
            <a:ext cx="310320" cy="1080"/>
          </a:xfrm>
          <a:prstGeom prst="straightConnector1">
            <a:avLst/>
          </a:prstGeom>
          <a:ln w="9525">
            <a:solidFill>
              <a:srgbClr val="000000"/>
            </a:solidFill>
            <a:round/>
          </a:ln>
        </p:spPr>
      </p:cxnSp>
      <p:cxnSp>
        <p:nvCxnSpPr>
          <p:cNvPr id="683" name="AutoShape 16"/>
          <p:cNvCxnSpPr>
            <a:stCxn id="682" idx="1"/>
            <a:endCxn id="673" idx="3"/>
          </p:cNvCxnSpPr>
          <p:nvPr/>
        </p:nvCxnSpPr>
        <p:spPr>
          <a:xfrm flipH="1">
            <a:off x="8484480" y="3038040"/>
            <a:ext cx="332640" cy="1080"/>
          </a:xfrm>
          <a:prstGeom prst="straightConnector1">
            <a:avLst/>
          </a:prstGeom>
          <a:ln w="9525">
            <a:solidFill>
              <a:srgbClr val="000000"/>
            </a:solidFill>
            <a:round/>
          </a:ln>
        </p:spPr>
      </p:cxnSp>
      <p:sp>
        <p:nvSpPr>
          <p:cNvPr id="684" name="Rectangle 17"/>
          <p:cNvSpPr/>
          <p:nvPr/>
        </p:nvSpPr>
        <p:spPr>
          <a:xfrm>
            <a:off x="9884520" y="26571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685" name="Rectangle 18"/>
          <p:cNvSpPr/>
          <p:nvPr/>
        </p:nvSpPr>
        <p:spPr>
          <a:xfrm>
            <a:off x="8516160" y="265716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686" name="Rectangle 22"/>
          <p:cNvSpPr/>
          <p:nvPr/>
        </p:nvSpPr>
        <p:spPr>
          <a:xfrm>
            <a:off x="11073240" y="206964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687" name="Line 23"/>
          <p:cNvSpPr/>
          <p:nvPr/>
        </p:nvSpPr>
        <p:spPr>
          <a:xfrm>
            <a:off x="1146744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88" name="Oval 24"/>
          <p:cNvSpPr/>
          <p:nvPr/>
        </p:nvSpPr>
        <p:spPr>
          <a:xfrm>
            <a:off x="10755000" y="235692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89" name="Rectangle 25"/>
          <p:cNvSpPr/>
          <p:nvPr/>
        </p:nvSpPr>
        <p:spPr>
          <a:xfrm>
            <a:off x="10499040" y="206964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690" name="Line 26"/>
          <p:cNvSpPr/>
          <p:nvPr/>
        </p:nvSpPr>
        <p:spPr>
          <a:xfrm>
            <a:off x="1082772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91" name="Oval 27"/>
          <p:cNvSpPr/>
          <p:nvPr/>
        </p:nvSpPr>
        <p:spPr>
          <a:xfrm>
            <a:off x="11394720" y="235692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92" name="Rectangle 28"/>
          <p:cNvSpPr/>
          <p:nvPr/>
        </p:nvSpPr>
        <p:spPr>
          <a:xfrm>
            <a:off x="8764200" y="365256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TTIVITA’</a:t>
            </a:r>
            <a:endParaRPr b="0" lang="it-IT" sz="1400" spc="-1" strike="noStrike">
              <a:solidFill>
                <a:srgbClr val="000000"/>
              </a:solidFill>
              <a:latin typeface="Arial"/>
            </a:endParaRPr>
          </a:p>
        </p:txBody>
      </p:sp>
      <p:cxnSp>
        <p:nvCxnSpPr>
          <p:cNvPr id="693" name="AutoShape 29"/>
          <p:cNvCxnSpPr>
            <a:stCxn id="692" idx="0"/>
            <a:endCxn id="682" idx="2"/>
          </p:cNvCxnSpPr>
          <p:nvPr/>
        </p:nvCxnSpPr>
        <p:spPr>
          <a:xfrm flipV="1">
            <a:off x="9463320" y="3432960"/>
            <a:ext cx="720" cy="219960"/>
          </a:xfrm>
          <a:prstGeom prst="straightConnector1">
            <a:avLst/>
          </a:prstGeom>
          <a:ln w="9525">
            <a:solidFill>
              <a:srgbClr val="000000"/>
            </a:solidFill>
            <a:round/>
          </a:ln>
        </p:spPr>
      </p:cxnSp>
      <p:sp>
        <p:nvSpPr>
          <p:cNvPr id="694" name="Rectangle 30"/>
          <p:cNvSpPr/>
          <p:nvPr/>
        </p:nvSpPr>
        <p:spPr>
          <a:xfrm>
            <a:off x="8909640" y="329220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695" name="Rectangle 31"/>
          <p:cNvSpPr/>
          <p:nvPr/>
        </p:nvSpPr>
        <p:spPr>
          <a:xfrm>
            <a:off x="9372240" y="4660560"/>
            <a:ext cx="1137600" cy="272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1200" spc="-1" strike="noStrike">
                <a:solidFill>
                  <a:srgbClr val="002060"/>
                </a:solidFill>
                <a:latin typeface="Arial"/>
              </a:rPr>
              <a:t>Descrizione</a:t>
            </a:r>
            <a:endParaRPr b="0" lang="it-IT" sz="1200" spc="-1" strike="noStrike">
              <a:solidFill>
                <a:srgbClr val="000000"/>
              </a:solidFill>
              <a:latin typeface="Arial"/>
            </a:endParaRPr>
          </a:p>
        </p:txBody>
      </p:sp>
      <p:sp>
        <p:nvSpPr>
          <p:cNvPr id="696" name="Oval 32"/>
          <p:cNvSpPr/>
          <p:nvPr/>
        </p:nvSpPr>
        <p:spPr>
          <a:xfrm>
            <a:off x="8980200" y="45158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97" name="Rectangle 33"/>
          <p:cNvSpPr/>
          <p:nvPr/>
        </p:nvSpPr>
        <p:spPr>
          <a:xfrm>
            <a:off x="8767440" y="4660560"/>
            <a:ext cx="545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Sigla</a:t>
            </a:r>
            <a:endParaRPr b="0" lang="it-IT" sz="1200" spc="-1" strike="noStrike">
              <a:solidFill>
                <a:srgbClr val="000000"/>
              </a:solidFill>
              <a:latin typeface="Arial"/>
            </a:endParaRPr>
          </a:p>
        </p:txBody>
      </p:sp>
      <p:sp>
        <p:nvSpPr>
          <p:cNvPr id="698" name="Line 35"/>
          <p:cNvSpPr/>
          <p:nvPr/>
        </p:nvSpPr>
        <p:spPr>
          <a:xfrm>
            <a:off x="9051480" y="4299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699" name="Line 36"/>
          <p:cNvSpPr/>
          <p:nvPr/>
        </p:nvSpPr>
        <p:spPr>
          <a:xfrm>
            <a:off x="9843480" y="4299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00" name="Oval 34"/>
          <p:cNvSpPr/>
          <p:nvPr/>
        </p:nvSpPr>
        <p:spPr>
          <a:xfrm>
            <a:off x="9772200" y="45158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01" name="Rectangle 37"/>
          <p:cNvSpPr/>
          <p:nvPr/>
        </p:nvSpPr>
        <p:spPr>
          <a:xfrm>
            <a:off x="9127080" y="206820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Durata</a:t>
            </a:r>
            <a:endParaRPr b="0" lang="it-IT" sz="1200" spc="-1" strike="noStrike">
              <a:solidFill>
                <a:srgbClr val="000000"/>
              </a:solidFill>
              <a:latin typeface="Arial"/>
            </a:endParaRPr>
          </a:p>
        </p:txBody>
      </p:sp>
      <p:sp>
        <p:nvSpPr>
          <p:cNvPr id="702" name="Line 38"/>
          <p:cNvSpPr/>
          <p:nvPr/>
        </p:nvSpPr>
        <p:spPr>
          <a:xfrm>
            <a:off x="9467280" y="2428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03" name="Oval 39"/>
          <p:cNvSpPr/>
          <p:nvPr/>
        </p:nvSpPr>
        <p:spPr>
          <a:xfrm>
            <a:off x="9394560" y="23554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682" name="AutoShape 14"/>
          <p:cNvSpPr/>
          <p:nvPr/>
        </p:nvSpPr>
        <p:spPr>
          <a:xfrm>
            <a:off x="8816760" y="264276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400" spc="-1" strike="noStrike">
                <a:solidFill>
                  <a:srgbClr val="002060"/>
                </a:solidFill>
                <a:latin typeface="Arial"/>
              </a:rPr>
              <a:t>I</a:t>
            </a:r>
            <a:r>
              <a:rPr b="1" lang="it-IT" sz="1200" spc="-1" strike="noStrike">
                <a:solidFill>
                  <a:srgbClr val="002060"/>
                </a:solidFill>
                <a:latin typeface="Arial"/>
              </a:rPr>
              <a:t>NTERVENTO</a:t>
            </a:r>
            <a:endParaRPr b="0" lang="it-IT" sz="1200" spc="-1" strike="noStrike">
              <a:solidFill>
                <a:srgbClr val="000000"/>
              </a:solidFill>
              <a:latin typeface="Arial"/>
            </a:endParaRPr>
          </a:p>
        </p:txBody>
      </p:sp>
      <p:sp>
        <p:nvSpPr>
          <p:cNvPr id="704" name=""/>
          <p:cNvSpPr/>
          <p:nvPr/>
        </p:nvSpPr>
        <p:spPr>
          <a:xfrm>
            <a:off x="356040" y="1432800"/>
            <a:ext cx="6410160" cy="44388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Negli schemi E-R, le relazioni ternarie si incontrano raramente.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Le relazioni che coinvolgono più di 3 entità sono fortemente </a:t>
            </a:r>
            <a:r>
              <a:rPr b="0" i="1" lang="it-IT" sz="1800" spc="-1" strike="noStrike">
                <a:solidFill>
                  <a:srgbClr val="000000"/>
                </a:solidFill>
                <a:latin typeface="Arial"/>
              </a:rPr>
              <a:t>sconsigliate</a:t>
            </a:r>
            <a:r>
              <a:rPr b="0" lang="it-IT" sz="1800" spc="-1" strike="noStrike">
                <a:solidFill>
                  <a:srgbClr val="000000"/>
                </a:solidFill>
                <a:latin typeface="Arial"/>
              </a:rPr>
              <a:t>, perchè tipicamente cercano di rappresentare con un unico costrutto entità tra loro indipendenti.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Nell’esempio a destra, l’uso della relazione ternaria risulta una buona soluzione nel caso in cui:</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Un operatore può effettuare operazioni che consistono in attività diverse svolte in sedi diverse</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In ogni sede, possono operare operatori diversi svolgendo attività diverse</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Le attività possono essere svolte da operatori diversi e in sedi diverse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Se la realtà da modellare non è questa (e.g. ci sono vincoli più stretti sui punti 1,2,3), allora la reificazione di Intervento è necessaria.</a:t>
            </a:r>
            <a:endParaRPr b="0" lang="it-IT" sz="1800" spc="-1" strike="noStrike">
              <a:solidFill>
                <a:srgbClr val="000000"/>
              </a:solidFill>
              <a:latin typeface="Arial"/>
            </a:endParaRPr>
          </a:p>
        </p:txBody>
      </p:sp>
    </p:spTree>
  </p:cSld>
  <p:transition spd="med">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Cos’è la progettazione concettuale</a:t>
            </a:r>
            <a:endParaRPr b="0" lang="it-IT" sz="3200" spc="-1" strike="noStrike">
              <a:solidFill>
                <a:srgbClr val="000000"/>
              </a:solidFill>
              <a:latin typeface="Arial"/>
            </a:endParaRPr>
          </a:p>
        </p:txBody>
      </p:sp>
      <p:sp>
        <p:nvSpPr>
          <p:cNvPr id="93"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Il suo scopo è quello di rappresentare le specifiche informali della realtà di interesse</a:t>
            </a:r>
            <a:endParaRPr b="0" lang="it-IT" sz="2400" spc="-1" strike="noStrike">
              <a:solidFill>
                <a:srgbClr val="000000"/>
              </a:solidFill>
              <a:latin typeface="Arial"/>
            </a:endParaRPr>
          </a:p>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È </a:t>
            </a:r>
            <a:r>
              <a:rPr b="0" i="1" lang="it-IT" sz="2400" spc="-1" strike="noStrike">
                <a:solidFill>
                  <a:schemeClr val="dk1"/>
                </a:solidFill>
                <a:latin typeface="Arial"/>
              </a:rPr>
              <a:t>indipendente</a:t>
            </a:r>
            <a:r>
              <a:rPr b="0" lang="it-IT" sz="2400" spc="-1" strike="noStrike">
                <a:solidFill>
                  <a:schemeClr val="dk1"/>
                </a:solidFill>
                <a:latin typeface="Arial"/>
              </a:rPr>
              <a:t> dai criteri di rappresentazione usati dai DBMS</a:t>
            </a:r>
            <a:endParaRPr b="0" lang="it-IT" sz="2400" spc="-1" strike="noStrike">
              <a:solidFill>
                <a:srgbClr val="000000"/>
              </a:solidFill>
              <a:latin typeface="Arial"/>
            </a:endParaRPr>
          </a:p>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Il prodotto di questa fase viene chiamato </a:t>
            </a:r>
            <a:r>
              <a:rPr b="0" i="1" lang="it-IT" sz="2400" spc="-1" strike="noStrike">
                <a:solidFill>
                  <a:schemeClr val="dk1"/>
                </a:solidFill>
                <a:latin typeface="Arial"/>
              </a:rPr>
              <a:t>modello concettuale</a:t>
            </a:r>
            <a:endParaRPr b="0" lang="it-IT" sz="2400" spc="-1" strike="noStrike">
              <a:solidFill>
                <a:srgbClr val="000000"/>
              </a:solidFill>
              <a:latin typeface="Arial"/>
            </a:endParaRPr>
          </a:p>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In questa fase, il progettista deve rappresentare il </a:t>
            </a:r>
            <a:r>
              <a:rPr b="0" i="1" lang="it-IT" sz="2400" spc="-1" strike="noStrike">
                <a:solidFill>
                  <a:schemeClr val="dk1"/>
                </a:solidFill>
                <a:latin typeface="Arial"/>
              </a:rPr>
              <a:t>contenuto informativo</a:t>
            </a:r>
            <a:r>
              <a:rPr b="0" lang="it-IT" sz="2400" spc="-1" strike="noStrike">
                <a:solidFill>
                  <a:schemeClr val="dk1"/>
                </a:solidFill>
                <a:latin typeface="Arial"/>
              </a:rPr>
              <a:t> della base di dati, senza preoccuparti nè delle modalità di rappresentazione nè dell’efficienza</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PlaceHolder 1"/>
          <p:cNvSpPr>
            <a:spLocks noGrp="1"/>
          </p:cNvSpPr>
          <p:nvPr>
            <p:ph type="title"/>
          </p:nvPr>
        </p:nvSpPr>
        <p:spPr>
          <a:xfrm>
            <a:off x="1324800" y="54864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Reificazione di relazione ternaria</a:t>
            </a:r>
            <a:endParaRPr b="0" lang="it-IT" sz="3200" spc="-1" strike="noStrike">
              <a:solidFill>
                <a:srgbClr val="000000"/>
              </a:solidFill>
              <a:latin typeface="Arial"/>
            </a:endParaRPr>
          </a:p>
        </p:txBody>
      </p:sp>
      <p:sp>
        <p:nvSpPr>
          <p:cNvPr id="706" name="Rectangle 3"/>
          <p:cNvSpPr/>
          <p:nvPr/>
        </p:nvSpPr>
        <p:spPr>
          <a:xfrm>
            <a:off x="4741200" y="270756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O</a:t>
            </a:r>
            <a:r>
              <a:rPr b="1" lang="it-IT" sz="1400" spc="-1" strike="noStrike">
                <a:solidFill>
                  <a:srgbClr val="002060"/>
                </a:solidFill>
                <a:latin typeface="Arial"/>
              </a:rPr>
              <a:t>PERATORE</a:t>
            </a:r>
            <a:endParaRPr b="0" lang="it-IT" sz="1400" spc="-1" strike="noStrike">
              <a:solidFill>
                <a:srgbClr val="000000"/>
              </a:solidFill>
              <a:latin typeface="Arial"/>
            </a:endParaRPr>
          </a:p>
        </p:txBody>
      </p:sp>
      <p:sp>
        <p:nvSpPr>
          <p:cNvPr id="707" name="Rectangle 4"/>
          <p:cNvSpPr/>
          <p:nvPr/>
        </p:nvSpPr>
        <p:spPr>
          <a:xfrm>
            <a:off x="5382000" y="2061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708" name="Line 5"/>
          <p:cNvSpPr/>
          <p:nvPr/>
        </p:nvSpPr>
        <p:spPr>
          <a:xfrm>
            <a:off x="5663160" y="24217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09" name="Oval 6"/>
          <p:cNvSpPr/>
          <p:nvPr/>
        </p:nvSpPr>
        <p:spPr>
          <a:xfrm>
            <a:off x="4960080" y="2348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10" name="Rectangle 7"/>
          <p:cNvSpPr/>
          <p:nvPr/>
        </p:nvSpPr>
        <p:spPr>
          <a:xfrm>
            <a:off x="4663440" y="206136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711" name="Line 8"/>
          <p:cNvSpPr/>
          <p:nvPr/>
        </p:nvSpPr>
        <p:spPr>
          <a:xfrm>
            <a:off x="5032800" y="24217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12" name="Oval 9"/>
          <p:cNvSpPr/>
          <p:nvPr/>
        </p:nvSpPr>
        <p:spPr>
          <a:xfrm>
            <a:off x="5590440" y="2348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13" name="Rectangle 10"/>
          <p:cNvSpPr/>
          <p:nvPr/>
        </p:nvSpPr>
        <p:spPr>
          <a:xfrm>
            <a:off x="10552680" y="269316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EDE</a:t>
            </a:r>
            <a:endParaRPr b="0" lang="it-IT" sz="1400" spc="-1" strike="noStrike">
              <a:solidFill>
                <a:srgbClr val="000000"/>
              </a:solidFill>
              <a:latin typeface="Arial"/>
            </a:endParaRPr>
          </a:p>
        </p:txBody>
      </p:sp>
      <p:cxnSp>
        <p:nvCxnSpPr>
          <p:cNvPr id="714" name="AutoShape 11"/>
          <p:cNvCxnSpPr>
            <a:stCxn id="715" idx="3"/>
            <a:endCxn id="713" idx="1"/>
          </p:cNvCxnSpPr>
          <p:nvPr/>
        </p:nvCxnSpPr>
        <p:spPr>
          <a:xfrm flipV="1">
            <a:off x="8926920" y="3016080"/>
            <a:ext cx="1626120" cy="2160"/>
          </a:xfrm>
          <a:prstGeom prst="straightConnector1">
            <a:avLst/>
          </a:prstGeom>
          <a:ln w="9525">
            <a:solidFill>
              <a:srgbClr val="000000"/>
            </a:solidFill>
            <a:round/>
          </a:ln>
        </p:spPr>
      </p:cxnSp>
      <p:cxnSp>
        <p:nvCxnSpPr>
          <p:cNvPr id="716" name="AutoShape 12"/>
          <p:cNvCxnSpPr>
            <a:stCxn id="715" idx="1"/>
            <a:endCxn id="706" idx="3"/>
          </p:cNvCxnSpPr>
          <p:nvPr/>
        </p:nvCxnSpPr>
        <p:spPr>
          <a:xfrm flipH="1">
            <a:off x="5964840" y="3017880"/>
            <a:ext cx="1595880" cy="12960"/>
          </a:xfrm>
          <a:prstGeom prst="straightConnector1">
            <a:avLst/>
          </a:prstGeom>
          <a:ln w="9525">
            <a:solidFill>
              <a:srgbClr val="000000"/>
            </a:solidFill>
            <a:round/>
          </a:ln>
        </p:spPr>
      </p:cxnSp>
      <p:sp>
        <p:nvSpPr>
          <p:cNvPr id="717" name="Rectangle 13"/>
          <p:cNvSpPr/>
          <p:nvPr/>
        </p:nvSpPr>
        <p:spPr>
          <a:xfrm>
            <a:off x="8929440" y="25520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718" name="Rectangle 14"/>
          <p:cNvSpPr/>
          <p:nvPr/>
        </p:nvSpPr>
        <p:spPr>
          <a:xfrm>
            <a:off x="5977080" y="25502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719" name="Rectangle 15"/>
          <p:cNvSpPr/>
          <p:nvPr/>
        </p:nvSpPr>
        <p:spPr>
          <a:xfrm>
            <a:off x="11206080" y="204696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720" name="Line 16"/>
          <p:cNvSpPr/>
          <p:nvPr/>
        </p:nvSpPr>
        <p:spPr>
          <a:xfrm>
            <a:off x="11600280" y="24073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21" name="Oval 17"/>
          <p:cNvSpPr/>
          <p:nvPr/>
        </p:nvSpPr>
        <p:spPr>
          <a:xfrm>
            <a:off x="10887840" y="23346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22" name="Rectangle 18"/>
          <p:cNvSpPr/>
          <p:nvPr/>
        </p:nvSpPr>
        <p:spPr>
          <a:xfrm>
            <a:off x="10631880" y="20469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723" name="Line 19"/>
          <p:cNvSpPr/>
          <p:nvPr/>
        </p:nvSpPr>
        <p:spPr>
          <a:xfrm>
            <a:off x="10960560" y="24073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24" name="Oval 20"/>
          <p:cNvSpPr/>
          <p:nvPr/>
        </p:nvSpPr>
        <p:spPr>
          <a:xfrm>
            <a:off x="11527560" y="23346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25" name="Rectangle 21"/>
          <p:cNvSpPr/>
          <p:nvPr/>
        </p:nvSpPr>
        <p:spPr>
          <a:xfrm>
            <a:off x="7560360" y="450756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TTIVITA’</a:t>
            </a:r>
            <a:endParaRPr b="0" lang="it-IT" sz="1400" spc="-1" strike="noStrike">
              <a:solidFill>
                <a:srgbClr val="000000"/>
              </a:solidFill>
              <a:latin typeface="Arial"/>
            </a:endParaRPr>
          </a:p>
        </p:txBody>
      </p:sp>
      <p:cxnSp>
        <p:nvCxnSpPr>
          <p:cNvPr id="726" name="AutoShape 22"/>
          <p:cNvCxnSpPr>
            <a:stCxn id="725" idx="0"/>
            <a:endCxn id="715" idx="2"/>
          </p:cNvCxnSpPr>
          <p:nvPr/>
        </p:nvCxnSpPr>
        <p:spPr>
          <a:xfrm flipH="1" flipV="1">
            <a:off x="8243640" y="3340800"/>
            <a:ext cx="16200" cy="1167120"/>
          </a:xfrm>
          <a:prstGeom prst="straightConnector1">
            <a:avLst/>
          </a:prstGeom>
          <a:ln w="9525">
            <a:solidFill>
              <a:srgbClr val="000000"/>
            </a:solidFill>
            <a:round/>
          </a:ln>
        </p:spPr>
      </p:cxnSp>
      <p:sp>
        <p:nvSpPr>
          <p:cNvPr id="727" name="Rectangle 23"/>
          <p:cNvSpPr/>
          <p:nvPr/>
        </p:nvSpPr>
        <p:spPr>
          <a:xfrm>
            <a:off x="7641000" y="414252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728" name="Rectangle 24"/>
          <p:cNvSpPr/>
          <p:nvPr/>
        </p:nvSpPr>
        <p:spPr>
          <a:xfrm>
            <a:off x="8168400" y="5515920"/>
            <a:ext cx="9745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1200" spc="-1" strike="noStrike">
                <a:solidFill>
                  <a:srgbClr val="002060"/>
                </a:solidFill>
                <a:latin typeface="Arial"/>
              </a:rPr>
              <a:t>Descrizione</a:t>
            </a:r>
            <a:endParaRPr b="0" lang="it-IT" sz="1200" spc="-1" strike="noStrike">
              <a:solidFill>
                <a:srgbClr val="000000"/>
              </a:solidFill>
              <a:latin typeface="Arial"/>
            </a:endParaRPr>
          </a:p>
        </p:txBody>
      </p:sp>
      <p:sp>
        <p:nvSpPr>
          <p:cNvPr id="729" name="Oval 25"/>
          <p:cNvSpPr/>
          <p:nvPr/>
        </p:nvSpPr>
        <p:spPr>
          <a:xfrm>
            <a:off x="7776360" y="537120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30" name="Rectangle 26"/>
          <p:cNvSpPr/>
          <p:nvPr/>
        </p:nvSpPr>
        <p:spPr>
          <a:xfrm>
            <a:off x="7563600" y="5515920"/>
            <a:ext cx="545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Sigla</a:t>
            </a:r>
            <a:endParaRPr b="0" lang="it-IT" sz="1200" spc="-1" strike="noStrike">
              <a:solidFill>
                <a:srgbClr val="000000"/>
              </a:solidFill>
              <a:latin typeface="Arial"/>
            </a:endParaRPr>
          </a:p>
        </p:txBody>
      </p:sp>
      <p:sp>
        <p:nvSpPr>
          <p:cNvPr id="731" name="Line 27"/>
          <p:cNvSpPr/>
          <p:nvPr/>
        </p:nvSpPr>
        <p:spPr>
          <a:xfrm>
            <a:off x="7847640" y="5155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32" name="Line 28"/>
          <p:cNvSpPr/>
          <p:nvPr/>
        </p:nvSpPr>
        <p:spPr>
          <a:xfrm>
            <a:off x="8639640" y="5155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33" name="Oval 29"/>
          <p:cNvSpPr/>
          <p:nvPr/>
        </p:nvSpPr>
        <p:spPr>
          <a:xfrm>
            <a:off x="8568360" y="5371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34" name="Rectangle 30"/>
          <p:cNvSpPr/>
          <p:nvPr/>
        </p:nvSpPr>
        <p:spPr>
          <a:xfrm>
            <a:off x="7923240" y="205992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Durata</a:t>
            </a:r>
            <a:endParaRPr b="0" lang="it-IT" sz="1200" spc="-1" strike="noStrike">
              <a:solidFill>
                <a:srgbClr val="000000"/>
              </a:solidFill>
              <a:latin typeface="Arial"/>
            </a:endParaRPr>
          </a:p>
        </p:txBody>
      </p:sp>
      <p:sp>
        <p:nvSpPr>
          <p:cNvPr id="735" name="Line 31"/>
          <p:cNvSpPr/>
          <p:nvPr/>
        </p:nvSpPr>
        <p:spPr>
          <a:xfrm>
            <a:off x="8263440" y="24199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36" name="Oval 32"/>
          <p:cNvSpPr/>
          <p:nvPr/>
        </p:nvSpPr>
        <p:spPr>
          <a:xfrm>
            <a:off x="8190720" y="234720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37" name="AutoShape 34"/>
          <p:cNvSpPr/>
          <p:nvPr/>
        </p:nvSpPr>
        <p:spPr>
          <a:xfrm>
            <a:off x="6076080" y="26312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O-I</a:t>
            </a:r>
            <a:endParaRPr b="0" lang="it-IT" sz="1600" spc="-1" strike="noStrike">
              <a:solidFill>
                <a:srgbClr val="000000"/>
              </a:solidFill>
              <a:latin typeface="Arial"/>
            </a:endParaRPr>
          </a:p>
        </p:txBody>
      </p:sp>
      <p:sp>
        <p:nvSpPr>
          <p:cNvPr id="738" name="AutoShape 35"/>
          <p:cNvSpPr/>
          <p:nvPr/>
        </p:nvSpPr>
        <p:spPr>
          <a:xfrm>
            <a:off x="7607880" y="354240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I-A</a:t>
            </a:r>
            <a:endParaRPr b="0" lang="it-IT" sz="1600" spc="-1" strike="noStrike">
              <a:solidFill>
                <a:srgbClr val="000000"/>
              </a:solidFill>
              <a:latin typeface="Arial"/>
            </a:endParaRPr>
          </a:p>
        </p:txBody>
      </p:sp>
      <p:sp>
        <p:nvSpPr>
          <p:cNvPr id="739" name="AutoShape 36"/>
          <p:cNvSpPr/>
          <p:nvPr/>
        </p:nvSpPr>
        <p:spPr>
          <a:xfrm>
            <a:off x="9071640" y="261684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I-S</a:t>
            </a:r>
            <a:endParaRPr b="0" lang="it-IT" sz="1600" spc="-1" strike="noStrike">
              <a:solidFill>
                <a:srgbClr val="000000"/>
              </a:solidFill>
              <a:latin typeface="Arial"/>
            </a:endParaRPr>
          </a:p>
        </p:txBody>
      </p:sp>
      <p:sp>
        <p:nvSpPr>
          <p:cNvPr id="715" name="Rectangle 37"/>
          <p:cNvSpPr/>
          <p:nvPr/>
        </p:nvSpPr>
        <p:spPr>
          <a:xfrm>
            <a:off x="7560360" y="2694960"/>
            <a:ext cx="136656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I</a:t>
            </a:r>
            <a:r>
              <a:rPr b="1" lang="it-IT" sz="1400" spc="-1" strike="noStrike">
                <a:solidFill>
                  <a:srgbClr val="002060"/>
                </a:solidFill>
                <a:latin typeface="Arial"/>
              </a:rPr>
              <a:t>NTERVENTO</a:t>
            </a:r>
            <a:endParaRPr b="0" lang="it-IT" sz="1400" spc="-1" strike="noStrike">
              <a:solidFill>
                <a:srgbClr val="000000"/>
              </a:solidFill>
              <a:latin typeface="Arial"/>
            </a:endParaRPr>
          </a:p>
        </p:txBody>
      </p:sp>
      <p:sp>
        <p:nvSpPr>
          <p:cNvPr id="740" name="Rectangle 38"/>
          <p:cNvSpPr/>
          <p:nvPr/>
        </p:nvSpPr>
        <p:spPr>
          <a:xfrm>
            <a:off x="10009440" y="255024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741" name="Rectangle 39"/>
          <p:cNvSpPr/>
          <p:nvPr/>
        </p:nvSpPr>
        <p:spPr>
          <a:xfrm>
            <a:off x="6984720" y="255024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742" name="Rectangle 40"/>
          <p:cNvSpPr/>
          <p:nvPr/>
        </p:nvSpPr>
        <p:spPr>
          <a:xfrm>
            <a:off x="7632720" y="341568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743" name="Oval 42"/>
          <p:cNvSpPr/>
          <p:nvPr/>
        </p:nvSpPr>
        <p:spPr>
          <a:xfrm>
            <a:off x="7595280" y="3415680"/>
            <a:ext cx="69480" cy="68040"/>
          </a:xfrm>
          <a:prstGeom prst="ellipse">
            <a:avLst/>
          </a:prstGeom>
          <a:noFill/>
          <a:ln w="9525">
            <a:solidFill>
              <a:srgbClr val="eaeaea"/>
            </a:solidFill>
            <a:round/>
          </a:ln>
        </p:spPr>
        <p:style>
          <a:lnRef idx="0"/>
          <a:fillRef idx="0"/>
          <a:effectRef idx="0"/>
          <a:fontRef idx="minor"/>
        </p:style>
        <p:txBody>
          <a:bodyPr wrap="none" lIns="90000" rIns="90000" tIns="4320" bIns="4320" anchor="ctr">
            <a:noAutofit/>
          </a:bodyPr>
          <a:p>
            <a:pPr>
              <a:lnSpc>
                <a:spcPct val="100000"/>
              </a:lnSpc>
            </a:pPr>
            <a:endParaRPr b="1" lang="en-GB" sz="2400" spc="-1" strike="noStrike">
              <a:solidFill>
                <a:srgbClr val="002060"/>
              </a:solidFill>
              <a:latin typeface="Arial"/>
            </a:endParaRPr>
          </a:p>
        </p:txBody>
      </p:sp>
      <p:cxnSp>
        <p:nvCxnSpPr>
          <p:cNvPr id="744" name="AutoShape 43"/>
          <p:cNvCxnSpPr>
            <a:stCxn id="745" idx="4"/>
            <a:endCxn id="743" idx="2"/>
          </p:cNvCxnSpPr>
          <p:nvPr/>
        </p:nvCxnSpPr>
        <p:spPr>
          <a:xfrm flipH="1" rot="16200000">
            <a:off x="7250760" y="3105000"/>
            <a:ext cx="540000" cy="149760"/>
          </a:xfrm>
          <a:prstGeom prst="curvedConnector4">
            <a:avLst>
              <a:gd name="adj1" fmla="val 58505"/>
              <a:gd name="adj2" fmla="val -45783"/>
            </a:avLst>
          </a:prstGeom>
          <a:ln w="9525">
            <a:solidFill>
              <a:srgbClr val="000000"/>
            </a:solidFill>
            <a:round/>
          </a:ln>
        </p:spPr>
      </p:cxnSp>
      <p:cxnSp>
        <p:nvCxnSpPr>
          <p:cNvPr id="746" name="AutoShape 44"/>
          <p:cNvCxnSpPr>
            <a:stCxn id="743" idx="2"/>
            <a:endCxn id="747" idx="6"/>
          </p:cNvCxnSpPr>
          <p:nvPr/>
        </p:nvCxnSpPr>
        <p:spPr>
          <a:xfrm>
            <a:off x="7595280" y="3449880"/>
            <a:ext cx="1311480" cy="1800"/>
          </a:xfrm>
          <a:prstGeom prst="straightConnector1">
            <a:avLst/>
          </a:prstGeom>
          <a:ln w="9525">
            <a:solidFill>
              <a:srgbClr val="000000"/>
            </a:solidFill>
            <a:round/>
          </a:ln>
        </p:spPr>
      </p:cxnSp>
      <p:sp>
        <p:nvSpPr>
          <p:cNvPr id="748" name="Oval 45"/>
          <p:cNvSpPr/>
          <p:nvPr/>
        </p:nvSpPr>
        <p:spPr>
          <a:xfrm>
            <a:off x="7412760" y="299016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749" name="Oval 46"/>
          <p:cNvSpPr/>
          <p:nvPr/>
        </p:nvSpPr>
        <p:spPr>
          <a:xfrm>
            <a:off x="8209800" y="34106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747" name="Oval 47"/>
          <p:cNvSpPr/>
          <p:nvPr/>
        </p:nvSpPr>
        <p:spPr>
          <a:xfrm>
            <a:off x="8836920" y="341568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cxnSp>
        <p:nvCxnSpPr>
          <p:cNvPr id="750" name="AutoShape 48"/>
          <p:cNvCxnSpPr>
            <a:stCxn id="751" idx="4"/>
            <a:endCxn id="747" idx="6"/>
          </p:cNvCxnSpPr>
          <p:nvPr/>
        </p:nvCxnSpPr>
        <p:spPr>
          <a:xfrm rot="5400000">
            <a:off x="8690040" y="3126960"/>
            <a:ext cx="541080" cy="108360"/>
          </a:xfrm>
          <a:prstGeom prst="curvedConnector4">
            <a:avLst>
              <a:gd name="adj1" fmla="val 58521"/>
              <a:gd name="adj2" fmla="val -99000"/>
            </a:avLst>
          </a:prstGeom>
          <a:ln w="9525">
            <a:solidFill>
              <a:srgbClr val="000000"/>
            </a:solidFill>
            <a:round/>
          </a:ln>
        </p:spPr>
      </p:cxnSp>
      <p:sp>
        <p:nvSpPr>
          <p:cNvPr id="751" name="Oval 50"/>
          <p:cNvSpPr/>
          <p:nvPr/>
        </p:nvSpPr>
        <p:spPr>
          <a:xfrm>
            <a:off x="8979480" y="2840760"/>
            <a:ext cx="69480" cy="7128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752" name="Oval 51"/>
          <p:cNvSpPr/>
          <p:nvPr/>
        </p:nvSpPr>
        <p:spPr>
          <a:xfrm>
            <a:off x="8974800" y="2980440"/>
            <a:ext cx="69480" cy="7128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pc="-1" strike="noStrike">
              <a:solidFill>
                <a:srgbClr val="002060"/>
              </a:solidFill>
              <a:latin typeface="Arial"/>
            </a:endParaRPr>
          </a:p>
        </p:txBody>
      </p:sp>
      <p:sp>
        <p:nvSpPr>
          <p:cNvPr id="745" name="Oval 52"/>
          <p:cNvSpPr/>
          <p:nvPr/>
        </p:nvSpPr>
        <p:spPr>
          <a:xfrm>
            <a:off x="7374600" y="27676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53" name=""/>
          <p:cNvSpPr/>
          <p:nvPr/>
        </p:nvSpPr>
        <p:spPr>
          <a:xfrm>
            <a:off x="66240" y="993960"/>
            <a:ext cx="4571280" cy="53996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Il nuovo schema modella esattamente la situazione dello schema originario perchè </a:t>
            </a:r>
            <a:r>
              <a:rPr b="0" i="1" lang="it-IT" sz="1800" spc="-1" strike="noStrike">
                <a:solidFill>
                  <a:srgbClr val="000000"/>
                </a:solidFill>
                <a:latin typeface="Arial"/>
              </a:rPr>
              <a:t>la nuova entità risulta identificata da tutte le entità originarie.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Cambiando opportunamente l’identificazione, siamo però in grado di modellare con questo pattern altre situazioni per le quali la relazione ternaria </a:t>
            </a:r>
            <a:r>
              <a:rPr b="0" lang="it-IT" sz="1800" spc="-1" strike="noStrike" u="sng">
                <a:solidFill>
                  <a:srgbClr val="000000"/>
                </a:solidFill>
                <a:uFillTx/>
                <a:latin typeface="Arial"/>
              </a:rPr>
              <a:t>non</a:t>
            </a:r>
            <a:r>
              <a:rPr b="0" lang="it-IT" sz="1800" spc="-1" strike="noStrike">
                <a:solidFill>
                  <a:srgbClr val="000000"/>
                </a:solidFill>
                <a:latin typeface="Arial"/>
              </a:rPr>
              <a:t> sarebbe corretta.</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Esempio:</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i="1" lang="it-IT" sz="1800" spc="-1" strike="noStrike">
                <a:solidFill>
                  <a:srgbClr val="000000"/>
                </a:solidFill>
                <a:latin typeface="Arial"/>
              </a:rPr>
              <a:t>“</a:t>
            </a:r>
            <a:r>
              <a:rPr b="0" i="1" lang="it-IT" sz="1800" spc="-1" strike="noStrike">
                <a:solidFill>
                  <a:srgbClr val="000000"/>
                </a:solidFill>
                <a:latin typeface="Arial"/>
              </a:rPr>
              <a:t>in ogni sede ogni operatore svolge sempre la stessa attività”</a:t>
            </a:r>
            <a:r>
              <a:rPr b="0" lang="it-IT" sz="1800" spc="-1" strike="noStrike">
                <a:solidFill>
                  <a:srgbClr val="000000"/>
                </a:solidFill>
                <a:latin typeface="Arial"/>
              </a:rPr>
              <a:t>: identificatore Sede-Operatore</a:t>
            </a:r>
            <a:r>
              <a:rPr b="0" i="1" lang="it-IT" sz="1800" spc="-1" strike="noStrike">
                <a:solidFill>
                  <a:srgbClr val="000000"/>
                </a:solidFill>
                <a:latin typeface="Arial"/>
              </a:rPr>
              <a:t>.</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i="1" lang="it-IT" sz="1800" spc="-1" strike="noStrike">
                <a:solidFill>
                  <a:srgbClr val="000000"/>
                </a:solidFill>
                <a:latin typeface="Arial"/>
              </a:rPr>
              <a:t>“</a:t>
            </a:r>
            <a:r>
              <a:rPr b="0" i="1" lang="it-IT" sz="1800" spc="-1" strike="noStrike">
                <a:solidFill>
                  <a:srgbClr val="000000"/>
                </a:solidFill>
                <a:latin typeface="Arial"/>
              </a:rPr>
              <a:t>in ogni sede ogni attività viene svolta sempre dallo stesso operatore”:</a:t>
            </a:r>
            <a:r>
              <a:rPr b="0" lang="it-IT" sz="1800" spc="-1" strike="noStrike">
                <a:solidFill>
                  <a:srgbClr val="000000"/>
                </a:solidFill>
                <a:latin typeface="Arial"/>
              </a:rPr>
              <a:t> identificatore Attività-Sede.</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i="1" lang="it-IT" sz="1800" spc="-1" strike="noStrike">
                <a:solidFill>
                  <a:srgbClr val="000000"/>
                </a:solidFill>
                <a:latin typeface="Arial"/>
              </a:rPr>
              <a:t>“</a:t>
            </a:r>
            <a:r>
              <a:rPr b="0" i="1" lang="it-IT" sz="1800" spc="-1" strike="noStrike">
                <a:solidFill>
                  <a:srgbClr val="000000"/>
                </a:solidFill>
                <a:latin typeface="Arial"/>
              </a:rPr>
              <a:t>ogni operatore svolge ogni attività in una sola sede”:</a:t>
            </a:r>
            <a:r>
              <a:rPr b="0" lang="it-IT" sz="1800" spc="-1" strike="noStrike">
                <a:solidFill>
                  <a:srgbClr val="000000"/>
                </a:solidFill>
                <a:latin typeface="Arial"/>
              </a:rPr>
              <a:t> identificatore Operatore-Attività.</a:t>
            </a:r>
            <a:endParaRPr b="0" lang="it-IT" sz="1800" spc="-1" strike="noStrike">
              <a:solidFill>
                <a:srgbClr val="000000"/>
              </a:solidFill>
              <a:latin typeface="Arial"/>
            </a:endParaRPr>
          </a:p>
        </p:txBody>
      </p:sp>
    </p:spTree>
  </p:cSld>
  <p:transition spd="med">
    <p:wipe dir="r"/>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4"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Reificazione di relazione ternaria 2</a:t>
            </a:r>
            <a:endParaRPr b="0" lang="it-IT" sz="3200" spc="-1" strike="noStrike">
              <a:solidFill>
                <a:srgbClr val="000000"/>
              </a:solidFill>
              <a:latin typeface="Arial"/>
            </a:endParaRPr>
          </a:p>
        </p:txBody>
      </p:sp>
      <p:sp>
        <p:nvSpPr>
          <p:cNvPr id="755" name="Rectangle 3"/>
          <p:cNvSpPr/>
          <p:nvPr/>
        </p:nvSpPr>
        <p:spPr>
          <a:xfrm>
            <a:off x="2629080" y="2649600"/>
            <a:ext cx="12236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O</a:t>
            </a:r>
            <a:r>
              <a:rPr b="1" lang="it-IT" sz="1400" spc="-1" strike="noStrike">
                <a:solidFill>
                  <a:srgbClr val="002060"/>
                </a:solidFill>
                <a:latin typeface="Arial"/>
              </a:rPr>
              <a:t>PERATORE</a:t>
            </a:r>
            <a:endParaRPr b="0" lang="it-IT" sz="1400" spc="-1" strike="noStrike">
              <a:solidFill>
                <a:srgbClr val="000000"/>
              </a:solidFill>
              <a:latin typeface="Arial"/>
            </a:endParaRPr>
          </a:p>
        </p:txBody>
      </p:sp>
      <p:sp>
        <p:nvSpPr>
          <p:cNvPr id="756" name="Rectangle 4"/>
          <p:cNvSpPr/>
          <p:nvPr/>
        </p:nvSpPr>
        <p:spPr>
          <a:xfrm>
            <a:off x="3269880" y="20034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757" name="Line 5"/>
          <p:cNvSpPr/>
          <p:nvPr/>
        </p:nvSpPr>
        <p:spPr>
          <a:xfrm>
            <a:off x="3551040" y="23637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58" name="Oval 6"/>
          <p:cNvSpPr/>
          <p:nvPr/>
        </p:nvSpPr>
        <p:spPr>
          <a:xfrm>
            <a:off x="2847960" y="229068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59" name="Rectangle 7"/>
          <p:cNvSpPr/>
          <p:nvPr/>
        </p:nvSpPr>
        <p:spPr>
          <a:xfrm>
            <a:off x="2551320" y="2003400"/>
            <a:ext cx="688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Codice</a:t>
            </a:r>
            <a:endParaRPr b="0" lang="it-IT" sz="1200" spc="-1" strike="noStrike">
              <a:solidFill>
                <a:srgbClr val="000000"/>
              </a:solidFill>
              <a:latin typeface="Arial"/>
            </a:endParaRPr>
          </a:p>
        </p:txBody>
      </p:sp>
      <p:sp>
        <p:nvSpPr>
          <p:cNvPr id="760" name="Line 8"/>
          <p:cNvSpPr/>
          <p:nvPr/>
        </p:nvSpPr>
        <p:spPr>
          <a:xfrm>
            <a:off x="2920680" y="23637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61" name="Oval 9"/>
          <p:cNvSpPr/>
          <p:nvPr/>
        </p:nvSpPr>
        <p:spPr>
          <a:xfrm>
            <a:off x="3478320" y="22906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62" name="Rectangle 10"/>
          <p:cNvSpPr/>
          <p:nvPr/>
        </p:nvSpPr>
        <p:spPr>
          <a:xfrm>
            <a:off x="8440560" y="2635200"/>
            <a:ext cx="1398240" cy="64584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S</a:t>
            </a:r>
            <a:r>
              <a:rPr b="1" lang="it-IT" sz="1400" spc="-1" strike="noStrike">
                <a:solidFill>
                  <a:srgbClr val="002060"/>
                </a:solidFill>
                <a:latin typeface="Arial"/>
              </a:rPr>
              <a:t>EDE</a:t>
            </a:r>
            <a:endParaRPr b="0" lang="it-IT" sz="1400" spc="-1" strike="noStrike">
              <a:solidFill>
                <a:srgbClr val="000000"/>
              </a:solidFill>
              <a:latin typeface="Arial"/>
            </a:endParaRPr>
          </a:p>
        </p:txBody>
      </p:sp>
      <p:cxnSp>
        <p:nvCxnSpPr>
          <p:cNvPr id="763" name="AutoShape 11"/>
          <p:cNvCxnSpPr>
            <a:stCxn id="764" idx="3"/>
            <a:endCxn id="762" idx="1"/>
          </p:cNvCxnSpPr>
          <p:nvPr/>
        </p:nvCxnSpPr>
        <p:spPr>
          <a:xfrm flipV="1">
            <a:off x="6814800" y="2958120"/>
            <a:ext cx="1626120" cy="2160"/>
          </a:xfrm>
          <a:prstGeom prst="straightConnector1">
            <a:avLst/>
          </a:prstGeom>
          <a:ln w="9525">
            <a:solidFill>
              <a:srgbClr val="000000"/>
            </a:solidFill>
            <a:round/>
          </a:ln>
        </p:spPr>
      </p:cxnSp>
      <p:cxnSp>
        <p:nvCxnSpPr>
          <p:cNvPr id="765" name="AutoShape 12"/>
          <p:cNvCxnSpPr>
            <a:stCxn id="764" idx="1"/>
            <a:endCxn id="755" idx="3"/>
          </p:cNvCxnSpPr>
          <p:nvPr/>
        </p:nvCxnSpPr>
        <p:spPr>
          <a:xfrm flipH="1">
            <a:off x="3852720" y="2959920"/>
            <a:ext cx="1595880" cy="12960"/>
          </a:xfrm>
          <a:prstGeom prst="straightConnector1">
            <a:avLst/>
          </a:prstGeom>
          <a:ln w="9525">
            <a:solidFill>
              <a:srgbClr val="000000"/>
            </a:solidFill>
            <a:round/>
          </a:ln>
        </p:spPr>
      </p:cxnSp>
      <p:sp>
        <p:nvSpPr>
          <p:cNvPr id="766" name="Rectangle 13"/>
          <p:cNvSpPr/>
          <p:nvPr/>
        </p:nvSpPr>
        <p:spPr>
          <a:xfrm>
            <a:off x="6817320" y="248616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767" name="Rectangle 14"/>
          <p:cNvSpPr/>
          <p:nvPr/>
        </p:nvSpPr>
        <p:spPr>
          <a:xfrm>
            <a:off x="3864960" y="24922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768" name="Rectangle 15"/>
          <p:cNvSpPr/>
          <p:nvPr/>
        </p:nvSpPr>
        <p:spPr>
          <a:xfrm>
            <a:off x="9093960" y="1989000"/>
            <a:ext cx="798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Indirizzo</a:t>
            </a:r>
            <a:endParaRPr b="0" lang="it-IT" sz="1200" spc="-1" strike="noStrike">
              <a:solidFill>
                <a:srgbClr val="000000"/>
              </a:solidFill>
              <a:latin typeface="Arial"/>
            </a:endParaRPr>
          </a:p>
        </p:txBody>
      </p:sp>
      <p:sp>
        <p:nvSpPr>
          <p:cNvPr id="769" name="Line 16"/>
          <p:cNvSpPr/>
          <p:nvPr/>
        </p:nvSpPr>
        <p:spPr>
          <a:xfrm>
            <a:off x="948816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70" name="Oval 17"/>
          <p:cNvSpPr/>
          <p:nvPr/>
        </p:nvSpPr>
        <p:spPr>
          <a:xfrm>
            <a:off x="8775720" y="2276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71" name="Rectangle 18"/>
          <p:cNvSpPr/>
          <p:nvPr/>
        </p:nvSpPr>
        <p:spPr>
          <a:xfrm>
            <a:off x="8519760" y="1989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Nome</a:t>
            </a:r>
            <a:endParaRPr b="0" lang="it-IT" sz="1200" spc="-1" strike="noStrike">
              <a:solidFill>
                <a:srgbClr val="000000"/>
              </a:solidFill>
              <a:latin typeface="Arial"/>
            </a:endParaRPr>
          </a:p>
        </p:txBody>
      </p:sp>
      <p:sp>
        <p:nvSpPr>
          <p:cNvPr id="772" name="Line 19"/>
          <p:cNvSpPr/>
          <p:nvPr/>
        </p:nvSpPr>
        <p:spPr>
          <a:xfrm>
            <a:off x="884844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73" name="Oval 20"/>
          <p:cNvSpPr/>
          <p:nvPr/>
        </p:nvSpPr>
        <p:spPr>
          <a:xfrm>
            <a:off x="9415440" y="2276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74" name="Rectangle 30"/>
          <p:cNvSpPr/>
          <p:nvPr/>
        </p:nvSpPr>
        <p:spPr>
          <a:xfrm>
            <a:off x="7268400" y="192420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Durata</a:t>
            </a:r>
            <a:endParaRPr b="0" lang="it-IT" sz="1200" spc="-1" strike="noStrike">
              <a:solidFill>
                <a:srgbClr val="000000"/>
              </a:solidFill>
              <a:latin typeface="Arial"/>
            </a:endParaRPr>
          </a:p>
        </p:txBody>
      </p:sp>
      <p:sp>
        <p:nvSpPr>
          <p:cNvPr id="775" name="Line 31"/>
          <p:cNvSpPr/>
          <p:nvPr/>
        </p:nvSpPr>
        <p:spPr>
          <a:xfrm>
            <a:off x="7608600" y="2284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76" name="Oval 32"/>
          <p:cNvSpPr/>
          <p:nvPr/>
        </p:nvSpPr>
        <p:spPr>
          <a:xfrm>
            <a:off x="7535880" y="221148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77" name="AutoShape 33"/>
          <p:cNvSpPr/>
          <p:nvPr/>
        </p:nvSpPr>
        <p:spPr>
          <a:xfrm>
            <a:off x="3963960" y="257328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O-S</a:t>
            </a:r>
            <a:endParaRPr b="0" lang="it-IT" sz="1600" spc="-1" strike="noStrike">
              <a:solidFill>
                <a:srgbClr val="000000"/>
              </a:solidFill>
              <a:latin typeface="Arial"/>
            </a:endParaRPr>
          </a:p>
        </p:txBody>
      </p:sp>
      <p:sp>
        <p:nvSpPr>
          <p:cNvPr id="778" name="AutoShape 35"/>
          <p:cNvSpPr/>
          <p:nvPr/>
        </p:nvSpPr>
        <p:spPr>
          <a:xfrm>
            <a:off x="6959520" y="2558880"/>
            <a:ext cx="1293480" cy="79020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pc="-1" strike="noStrike">
                <a:solidFill>
                  <a:srgbClr val="002060"/>
                </a:solidFill>
                <a:latin typeface="Arial"/>
              </a:rPr>
              <a:t>S-I</a:t>
            </a:r>
            <a:endParaRPr b="0" lang="it-IT" sz="1600" spc="-1" strike="noStrike">
              <a:solidFill>
                <a:srgbClr val="000000"/>
              </a:solidFill>
              <a:latin typeface="Arial"/>
            </a:endParaRPr>
          </a:p>
        </p:txBody>
      </p:sp>
      <p:sp>
        <p:nvSpPr>
          <p:cNvPr id="764" name="Rectangle 36"/>
          <p:cNvSpPr/>
          <p:nvPr/>
        </p:nvSpPr>
        <p:spPr>
          <a:xfrm>
            <a:off x="5448240" y="2637000"/>
            <a:ext cx="1366560" cy="64584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pc="-1" strike="noStrike">
                <a:solidFill>
                  <a:srgbClr val="002060"/>
                </a:solidFill>
                <a:latin typeface="Arial"/>
              </a:rPr>
              <a:t>A</a:t>
            </a:r>
            <a:r>
              <a:rPr b="1" lang="it-IT" sz="1400" spc="-1" strike="noStrike">
                <a:solidFill>
                  <a:srgbClr val="002060"/>
                </a:solidFill>
                <a:latin typeface="Arial"/>
              </a:rPr>
              <a:t>TTIVITA’</a:t>
            </a:r>
            <a:endParaRPr b="0" lang="it-IT" sz="1400" spc="-1" strike="noStrike">
              <a:solidFill>
                <a:srgbClr val="000000"/>
              </a:solidFill>
              <a:latin typeface="Arial"/>
            </a:endParaRPr>
          </a:p>
        </p:txBody>
      </p:sp>
      <p:sp>
        <p:nvSpPr>
          <p:cNvPr id="779" name="Rectangle 37"/>
          <p:cNvSpPr/>
          <p:nvPr/>
        </p:nvSpPr>
        <p:spPr>
          <a:xfrm>
            <a:off x="7897320" y="2492280"/>
            <a:ext cx="5180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(1,N)</a:t>
            </a:r>
            <a:endParaRPr b="0" lang="it-IT" sz="1200" spc="-1" strike="noStrike">
              <a:solidFill>
                <a:srgbClr val="000000"/>
              </a:solidFill>
              <a:latin typeface="Arial"/>
            </a:endParaRPr>
          </a:p>
        </p:txBody>
      </p:sp>
      <p:sp>
        <p:nvSpPr>
          <p:cNvPr id="780" name="Rectangle 38"/>
          <p:cNvSpPr/>
          <p:nvPr/>
        </p:nvSpPr>
        <p:spPr>
          <a:xfrm>
            <a:off x="4872600" y="2492280"/>
            <a:ext cx="493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(1,1)</a:t>
            </a:r>
            <a:endParaRPr b="0" lang="it-IT" sz="1200" spc="-1" strike="noStrike">
              <a:solidFill>
                <a:srgbClr val="000000"/>
              </a:solidFill>
              <a:latin typeface="Arial"/>
            </a:endParaRPr>
          </a:p>
        </p:txBody>
      </p:sp>
      <p:sp>
        <p:nvSpPr>
          <p:cNvPr id="781" name="Rectangle 50"/>
          <p:cNvSpPr/>
          <p:nvPr/>
        </p:nvSpPr>
        <p:spPr>
          <a:xfrm>
            <a:off x="5955480" y="1989000"/>
            <a:ext cx="10375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Descrizione</a:t>
            </a:r>
            <a:endParaRPr b="0" lang="it-IT" sz="1200" spc="-1" strike="noStrike">
              <a:solidFill>
                <a:srgbClr val="000000"/>
              </a:solidFill>
              <a:latin typeface="Arial"/>
            </a:endParaRPr>
          </a:p>
        </p:txBody>
      </p:sp>
      <p:sp>
        <p:nvSpPr>
          <p:cNvPr id="782" name="Line 51"/>
          <p:cNvSpPr/>
          <p:nvPr/>
        </p:nvSpPr>
        <p:spPr>
          <a:xfrm>
            <a:off x="642456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83" name="Oval 52"/>
          <p:cNvSpPr/>
          <p:nvPr/>
        </p:nvSpPr>
        <p:spPr>
          <a:xfrm>
            <a:off x="5711760" y="2276640"/>
            <a:ext cx="142560" cy="142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84" name="Rectangle 53"/>
          <p:cNvSpPr/>
          <p:nvPr/>
        </p:nvSpPr>
        <p:spPr>
          <a:xfrm>
            <a:off x="5523120" y="1989000"/>
            <a:ext cx="545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pc="-1" strike="noStrike">
                <a:solidFill>
                  <a:srgbClr val="002060"/>
                </a:solidFill>
                <a:latin typeface="Arial"/>
              </a:rPr>
              <a:t>Sigla</a:t>
            </a:r>
            <a:endParaRPr b="0" lang="it-IT" sz="1200" spc="-1" strike="noStrike">
              <a:solidFill>
                <a:srgbClr val="000000"/>
              </a:solidFill>
              <a:latin typeface="Arial"/>
            </a:endParaRPr>
          </a:p>
        </p:txBody>
      </p:sp>
      <p:sp>
        <p:nvSpPr>
          <p:cNvPr id="785" name="Line 54"/>
          <p:cNvSpPr/>
          <p:nvPr/>
        </p:nvSpPr>
        <p:spPr>
          <a:xfrm>
            <a:off x="578484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786" name="Oval 55"/>
          <p:cNvSpPr/>
          <p:nvPr/>
        </p:nvSpPr>
        <p:spPr>
          <a:xfrm>
            <a:off x="6351480" y="2276640"/>
            <a:ext cx="142560" cy="14256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pc="-1" strike="noStrike">
              <a:solidFill>
                <a:srgbClr val="002060"/>
              </a:solidFill>
              <a:latin typeface="Arial"/>
            </a:endParaRPr>
          </a:p>
        </p:txBody>
      </p:sp>
      <p:sp>
        <p:nvSpPr>
          <p:cNvPr id="787" name=""/>
          <p:cNvSpPr/>
          <p:nvPr/>
        </p:nvSpPr>
        <p:spPr>
          <a:xfrm>
            <a:off x="794880" y="3951000"/>
            <a:ext cx="10253160" cy="1895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Ogni attività viene svolta in una sola sede da un solo operatore.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Lo schema, in questo caso, si semplifica perchè il legame tra l’attività e la sede si può rappresentare separamente da quello tra l’attività e l’operatore.</a:t>
            </a:r>
            <a:endParaRPr b="0" lang="it-IT" sz="1800" spc="-1" strike="noStrike">
              <a:solidFill>
                <a:srgbClr val="000000"/>
              </a:solidFill>
              <a:latin typeface="Arial"/>
            </a:endParaRPr>
          </a:p>
        </p:txBody>
      </p:sp>
    </p:spTree>
  </p:cSld>
  <p:transition spd="med">
    <p:wipe dir="r"/>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8"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Strategie di progetto</a:t>
            </a:r>
            <a:endParaRPr b="0" lang="it-IT" sz="3200" spc="-1" strike="noStrike">
              <a:solidFill>
                <a:srgbClr val="000000"/>
              </a:solidFill>
              <a:latin typeface="Arial"/>
            </a:endParaRPr>
          </a:p>
        </p:txBody>
      </p:sp>
      <p:sp>
        <p:nvSpPr>
          <p:cNvPr id="789"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en-US" sz="2800" spc="-1" strike="noStrike">
                <a:solidFill>
                  <a:schemeClr val="dk1"/>
                </a:solidFill>
                <a:latin typeface="Arial"/>
              </a:rPr>
              <a:t>Lo sviluppo di uno </a:t>
            </a:r>
            <a:r>
              <a:rPr b="0" i="1" lang="en-US" sz="2800" spc="-1" strike="noStrike">
                <a:solidFill>
                  <a:schemeClr val="dk1"/>
                </a:solidFill>
                <a:latin typeface="Arial"/>
              </a:rPr>
              <a:t>schema concettuale</a:t>
            </a:r>
            <a:r>
              <a:rPr b="0" lang="en-US" sz="2800" spc="-1" strike="noStrike">
                <a:solidFill>
                  <a:schemeClr val="dk1"/>
                </a:solidFill>
                <a:latin typeface="Arial"/>
              </a:rPr>
              <a:t> a partire dalle sue </a:t>
            </a:r>
            <a:r>
              <a:rPr b="0" i="1" lang="en-US" sz="2800" spc="-1" strike="noStrike">
                <a:solidFill>
                  <a:schemeClr val="dk1"/>
                </a:solidFill>
                <a:latin typeface="Arial"/>
              </a:rPr>
              <a:t>specifiche</a:t>
            </a:r>
            <a:r>
              <a:rPr b="0" lang="en-US" sz="2800" spc="-1" strike="noStrike">
                <a:solidFill>
                  <a:schemeClr val="dk1"/>
                </a:solidFill>
                <a:latin typeface="Arial"/>
              </a:rPr>
              <a:t> può essere considerato a tutti gli effetti un processo di ingegnerizzazione.</a:t>
            </a:r>
            <a:endParaRPr b="0" lang="it-IT" sz="2800" spc="-1" strike="noStrike">
              <a:solidFill>
                <a:srgbClr val="000000"/>
              </a:solidFill>
              <a:latin typeface="Arial"/>
            </a:endParaRPr>
          </a:p>
          <a:p>
            <a:pPr marL="287280" indent="-287280">
              <a:lnSpc>
                <a:spcPct val="100000"/>
              </a:lnSpc>
              <a:spcBef>
                <a:spcPts val="561"/>
              </a:spcBef>
              <a:buClr>
                <a:srgbClr val="000000"/>
              </a:buClr>
              <a:buFont typeface="Symbol"/>
              <a:buChar char=""/>
            </a:pPr>
            <a:r>
              <a:rPr b="0" lang="en-US" sz="2800" spc="-1" strike="noStrike">
                <a:solidFill>
                  <a:schemeClr val="dk1"/>
                </a:solidFill>
                <a:latin typeface="Arial"/>
              </a:rPr>
              <a:t>Strategie:</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top-down</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bottom-up</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inside-out</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title"/>
          </p:nvPr>
        </p:nvSpPr>
        <p:spPr>
          <a:xfrm>
            <a:off x="108252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top-down</a:t>
            </a:r>
            <a:endParaRPr b="0" lang="it-IT" sz="3200" spc="-1" strike="noStrike">
              <a:solidFill>
                <a:srgbClr val="000000"/>
              </a:solidFill>
              <a:latin typeface="Arial"/>
            </a:endParaRPr>
          </a:p>
        </p:txBody>
      </p:sp>
      <p:pic>
        <p:nvPicPr>
          <p:cNvPr id="791" name="" descr=""/>
          <p:cNvPicPr/>
          <p:nvPr/>
        </p:nvPicPr>
        <p:blipFill>
          <a:blip r:embed="rId1"/>
          <a:stretch/>
        </p:blipFill>
        <p:spPr>
          <a:xfrm>
            <a:off x="0" y="1074240"/>
            <a:ext cx="4936680" cy="5350680"/>
          </a:xfrm>
          <a:prstGeom prst="rect">
            <a:avLst/>
          </a:prstGeom>
          <a:ln w="0">
            <a:noFill/>
          </a:ln>
        </p:spPr>
      </p:pic>
      <p:sp>
        <p:nvSpPr>
          <p:cNvPr id="792" name=""/>
          <p:cNvSpPr/>
          <p:nvPr/>
        </p:nvSpPr>
        <p:spPr>
          <a:xfrm>
            <a:off x="5334120" y="2508120"/>
            <a:ext cx="6793920" cy="3897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Lo schema concettuale viene prodotto mediante una serie di </a:t>
            </a:r>
            <a:r>
              <a:rPr b="0" i="1" lang="it-IT" sz="2100" spc="-1" strike="noStrike">
                <a:solidFill>
                  <a:srgbClr val="000000"/>
                </a:solidFill>
                <a:latin typeface="Arial"/>
              </a:rPr>
              <a:t>raffinamenti</a:t>
            </a:r>
            <a:r>
              <a:rPr b="0" lang="it-IT" sz="2100" spc="-1" strike="noStrike">
                <a:solidFill>
                  <a:srgbClr val="000000"/>
                </a:solidFill>
                <a:latin typeface="Arial"/>
              </a:rPr>
              <a:t> successivi, a partire da uno </a:t>
            </a:r>
            <a:r>
              <a:rPr b="0" i="1" lang="it-IT" sz="2100" spc="-1" strike="noStrike">
                <a:solidFill>
                  <a:srgbClr val="000000"/>
                </a:solidFill>
                <a:latin typeface="Arial"/>
              </a:rPr>
              <a:t>schema iniziale</a:t>
            </a:r>
            <a:r>
              <a:rPr b="0" lang="it-IT" sz="2100" spc="-1" strike="noStrike">
                <a:solidFill>
                  <a:srgbClr val="000000"/>
                </a:solidFill>
                <a:latin typeface="Arial"/>
              </a:rPr>
              <a:t> che descrive tutte le specifiche con </a:t>
            </a:r>
            <a:r>
              <a:rPr b="0" lang="it-IT" sz="2100" spc="-1" strike="noStrike" u="sng">
                <a:solidFill>
                  <a:srgbClr val="000000"/>
                </a:solidFill>
                <a:uFillTx/>
                <a:latin typeface="Arial"/>
              </a:rPr>
              <a:t>pochi</a:t>
            </a:r>
            <a:r>
              <a:rPr b="0" lang="it-IT" sz="2100" spc="-1" strike="noStrike">
                <a:solidFill>
                  <a:srgbClr val="000000"/>
                </a:solidFill>
                <a:latin typeface="Arial"/>
              </a:rPr>
              <a:t> concetti </a:t>
            </a:r>
            <a:r>
              <a:rPr b="0" lang="it-IT" sz="2100" spc="-1" strike="noStrike" u="sng">
                <a:solidFill>
                  <a:srgbClr val="000000"/>
                </a:solidFill>
                <a:uFillTx/>
                <a:latin typeface="Arial"/>
              </a:rPr>
              <a:t>molto</a:t>
            </a:r>
            <a:r>
              <a:rPr b="0" lang="it-IT" sz="2100" spc="-1" strike="noStrike">
                <a:solidFill>
                  <a:srgbClr val="000000"/>
                </a:solidFill>
                <a:latin typeface="Arial"/>
              </a:rPr>
              <a:t> astratti.</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Lo schema viene poi raffinato mediante opportune trasformazioni (chiamate </a:t>
            </a:r>
            <a:r>
              <a:rPr b="0" i="1" lang="it-IT" sz="2100" spc="-1" strike="noStrike" u="sng">
                <a:solidFill>
                  <a:srgbClr val="000000"/>
                </a:solidFill>
                <a:uFillTx/>
                <a:latin typeface="Arial"/>
              </a:rPr>
              <a:t>primitive di trasformazione top-down</a:t>
            </a:r>
            <a:r>
              <a:rPr b="0" lang="it-IT" sz="2100" spc="-1" strike="noStrike">
                <a:solidFill>
                  <a:srgbClr val="000000"/>
                </a:solidFill>
                <a:latin typeface="Arial"/>
              </a:rPr>
              <a:t>) che aumentano il dettaglio dei vari concetti.</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Ogni livello (vedi figura a sinistra) descrive le medesime informazioni a un diverso livello di dettaglio: </a:t>
            </a:r>
            <a:r>
              <a:rPr b="0" i="1" lang="it-IT" sz="2100" spc="-1" strike="noStrike">
                <a:solidFill>
                  <a:srgbClr val="000000"/>
                </a:solidFill>
                <a:latin typeface="Arial"/>
              </a:rPr>
              <a:t>tutte le informazioni presenti nello schema finale sono presenti a ogni livello di raffinamento.</a:t>
            </a:r>
            <a:endParaRPr b="0" lang="it-IT"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title"/>
          </p:nvPr>
        </p:nvSpPr>
        <p:spPr>
          <a:xfrm>
            <a:off x="1175040" y="630000"/>
            <a:ext cx="92228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Primitive di raffinamento top-down</a:t>
            </a:r>
            <a:endParaRPr b="0" lang="it-IT" sz="3200" spc="-1" strike="noStrike">
              <a:solidFill>
                <a:srgbClr val="000000"/>
              </a:solidFill>
              <a:latin typeface="Arial"/>
            </a:endParaRPr>
          </a:p>
        </p:txBody>
      </p:sp>
      <p:sp>
        <p:nvSpPr>
          <p:cNvPr id="794" name=""/>
          <p:cNvSpPr/>
          <p:nvPr/>
        </p:nvSpPr>
        <p:spPr>
          <a:xfrm>
            <a:off x="357120" y="1896840"/>
            <a:ext cx="5397120" cy="39128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OpenSymbol"/>
              <a:buAutoNum type="arabicParenR"/>
            </a:pPr>
            <a:r>
              <a:rPr b="0" lang="it-IT" sz="2100" spc="-1" strike="noStrike">
                <a:solidFill>
                  <a:srgbClr val="000000"/>
                </a:solidFill>
                <a:latin typeface="Arial"/>
              </a:rPr>
              <a:t>Definizione degli attributi di un’entità o di una relazione. E.g.: la specifica, per una entità Persona, di tutti gli attributi di interesse:</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Codice Fiscale</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Cognome</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Età</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Sesso</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Città di nascita</a:t>
            </a:r>
            <a:endParaRPr b="0" lang="it-IT" sz="2100" spc="-1" strike="noStrike">
              <a:solidFill>
                <a:srgbClr val="000000"/>
              </a:solidFill>
              <a:latin typeface="Arial"/>
            </a:endParaRPr>
          </a:p>
          <a:p>
            <a:pPr marL="216000" indent="-216000">
              <a:lnSpc>
                <a:spcPct val="100000"/>
              </a:lnSpc>
              <a:buClr>
                <a:srgbClr val="000000"/>
              </a:buClr>
              <a:buFont typeface="OpenSymbol"/>
              <a:buAutoNum type="arabicParenR"/>
            </a:pPr>
            <a:r>
              <a:rPr b="0" lang="it-IT" sz="2100" spc="-1" strike="noStrike">
                <a:solidFill>
                  <a:srgbClr val="000000"/>
                </a:solidFill>
                <a:latin typeface="Arial"/>
              </a:rPr>
              <a:t>Reificazione di un attributo o di un’entità.</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Esempio: figura a destra</a:t>
            </a:r>
            <a:endParaRPr b="0" lang="it-IT" sz="2100" spc="-1" strike="noStrike">
              <a:solidFill>
                <a:srgbClr val="000000"/>
              </a:solidFill>
              <a:latin typeface="Arial"/>
            </a:endParaRPr>
          </a:p>
        </p:txBody>
      </p:sp>
      <p:pic>
        <p:nvPicPr>
          <p:cNvPr id="795" name="" descr=""/>
          <p:cNvPicPr/>
          <p:nvPr/>
        </p:nvPicPr>
        <p:blipFill>
          <a:blip r:embed="rId1"/>
          <a:stretch/>
        </p:blipFill>
        <p:spPr>
          <a:xfrm>
            <a:off x="6351480" y="2095200"/>
            <a:ext cx="5167440" cy="351612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title"/>
          </p:nvPr>
        </p:nvSpPr>
        <p:spPr>
          <a:xfrm>
            <a:off x="1175040" y="630000"/>
            <a:ext cx="92228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Primitive di raffinamento top-down</a:t>
            </a:r>
            <a:endParaRPr b="0" lang="it-IT" sz="3200" spc="-1" strike="noStrike">
              <a:solidFill>
                <a:srgbClr val="000000"/>
              </a:solidFill>
              <a:latin typeface="Arial"/>
            </a:endParaRPr>
          </a:p>
        </p:txBody>
      </p:sp>
      <p:sp>
        <p:nvSpPr>
          <p:cNvPr id="797" name=""/>
          <p:cNvSpPr/>
          <p:nvPr/>
        </p:nvSpPr>
        <p:spPr>
          <a:xfrm>
            <a:off x="357120" y="1896840"/>
            <a:ext cx="5397120" cy="39128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OpenSymbol"/>
              <a:buAutoNum type="arabicParenR" startAt="3"/>
            </a:pPr>
            <a:r>
              <a:rPr b="0" lang="it-IT" sz="2100" spc="-1" strike="noStrike">
                <a:solidFill>
                  <a:srgbClr val="000000"/>
                </a:solidFill>
                <a:latin typeface="Arial"/>
              </a:rPr>
              <a:t> </a:t>
            </a:r>
            <a:r>
              <a:rPr b="0" lang="it-IT" sz="2100" spc="-1" strike="noStrike">
                <a:solidFill>
                  <a:srgbClr val="000000"/>
                </a:solidFill>
                <a:latin typeface="Arial"/>
              </a:rPr>
              <a:t>Decomposizione di una relazione in due relazioni distinte.</a:t>
            </a: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	</a:t>
            </a:r>
            <a:r>
              <a:rPr b="0" lang="it-IT" sz="2100" spc="-1" strike="noStrike">
                <a:solidFill>
                  <a:srgbClr val="000000"/>
                </a:solidFill>
                <a:latin typeface="Arial"/>
              </a:rPr>
              <a:t>impego corrente</a:t>
            </a:r>
            <a:br>
              <a:rPr sz="2100"/>
            </a:br>
            <a:r>
              <a:rPr b="0" lang="it-IT" sz="2100" spc="-1" strike="noStrike">
                <a:solidFill>
                  <a:srgbClr val="000000"/>
                </a:solidFill>
                <a:latin typeface="Arial"/>
              </a:rPr>
              <a:t>	</a:t>
            </a:r>
            <a:r>
              <a:rPr b="0" lang="it-IT" sz="2100" spc="-1" strike="noStrike">
                <a:solidFill>
                  <a:srgbClr val="000000"/>
                </a:solidFill>
                <a:latin typeface="Arial"/>
              </a:rPr>
              <a:t>	</a:t>
            </a:r>
            <a:r>
              <a:rPr b="0" lang="it-IT" sz="2100" spc="-1" strike="noStrike">
                <a:solidFill>
                  <a:srgbClr val="000000"/>
                </a:solidFill>
                <a:latin typeface="Arial"/>
              </a:rPr>
              <a:t>vs</a:t>
            </a:r>
            <a:br>
              <a:rPr sz="2100"/>
            </a:br>
            <a:r>
              <a:rPr b="0" lang="it-IT" sz="2100" spc="-1" strike="noStrike">
                <a:solidFill>
                  <a:srgbClr val="000000"/>
                </a:solidFill>
                <a:latin typeface="Arial"/>
              </a:rPr>
              <a:t>	</a:t>
            </a:r>
            <a:r>
              <a:rPr b="0" lang="it-IT" sz="2100" spc="-1" strike="noStrike">
                <a:solidFill>
                  <a:srgbClr val="000000"/>
                </a:solidFill>
                <a:latin typeface="Arial"/>
              </a:rPr>
              <a:t>impiego passato</a:t>
            </a:r>
            <a:endParaRPr b="0" lang="it-IT" sz="2100" spc="-1" strike="noStrike">
              <a:solidFill>
                <a:srgbClr val="000000"/>
              </a:solidFill>
              <a:latin typeface="Arial"/>
            </a:endParaRPr>
          </a:p>
          <a:p>
            <a:pPr marL="216000" indent="-216000">
              <a:lnSpc>
                <a:spcPct val="100000"/>
              </a:lnSpc>
              <a:buClr>
                <a:srgbClr val="000000"/>
              </a:buClr>
              <a:buFont typeface="OpenSymbol"/>
              <a:buAutoNum type="arabicParenR" startAt="3"/>
            </a:pPr>
            <a:r>
              <a:rPr b="0" lang="it-IT" sz="2100" spc="-1" strike="noStrike">
                <a:solidFill>
                  <a:srgbClr val="000000"/>
                </a:solidFill>
                <a:latin typeface="Arial"/>
              </a:rPr>
              <a:t> </a:t>
            </a:r>
            <a:r>
              <a:rPr b="0" lang="it-IT" sz="2100" spc="-1" strike="noStrike">
                <a:solidFill>
                  <a:srgbClr val="000000"/>
                </a:solidFill>
                <a:latin typeface="Arial"/>
              </a:rPr>
              <a:t>Trasformazione di un’entità in una gerarchia di generalizzazione:</a:t>
            </a: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	</a:t>
            </a:r>
            <a:r>
              <a:rPr b="0" lang="it-IT" sz="2100" spc="-1" strike="noStrike">
                <a:solidFill>
                  <a:srgbClr val="000000"/>
                </a:solidFill>
                <a:latin typeface="Arial"/>
              </a:rPr>
              <a:t>anagrafico azienda</a:t>
            </a: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	</a:t>
            </a:r>
            <a:r>
              <a:rPr b="0" lang="it-IT" sz="2100" spc="-1" strike="noStrike">
                <a:solidFill>
                  <a:srgbClr val="000000"/>
                </a:solidFill>
                <a:latin typeface="Arial"/>
              </a:rPr>
              <a:t>- anagrafico storico</a:t>
            </a: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	</a:t>
            </a:r>
            <a:r>
              <a:rPr b="0" lang="it-IT" sz="2100" spc="-1" strike="noStrike">
                <a:solidFill>
                  <a:srgbClr val="000000"/>
                </a:solidFill>
                <a:latin typeface="Arial"/>
              </a:rPr>
              <a:t>- anagrafico corrente</a:t>
            </a: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	</a:t>
            </a:r>
            <a:endParaRPr b="0" lang="it-IT" sz="2100" spc="-1" strike="noStrike">
              <a:solidFill>
                <a:srgbClr val="000000"/>
              </a:solidFill>
              <a:latin typeface="Arial"/>
            </a:endParaRPr>
          </a:p>
        </p:txBody>
      </p:sp>
      <p:pic>
        <p:nvPicPr>
          <p:cNvPr id="798" name="" descr=""/>
          <p:cNvPicPr/>
          <p:nvPr/>
        </p:nvPicPr>
        <p:blipFill>
          <a:blip r:embed="rId1"/>
          <a:stretch/>
        </p:blipFill>
        <p:spPr>
          <a:xfrm>
            <a:off x="5747040" y="1101240"/>
            <a:ext cx="6444720" cy="2668320"/>
          </a:xfrm>
          <a:prstGeom prst="rect">
            <a:avLst/>
          </a:prstGeom>
          <a:ln w="0">
            <a:noFill/>
          </a:ln>
        </p:spPr>
      </p:pic>
      <p:pic>
        <p:nvPicPr>
          <p:cNvPr id="799" name="" descr=""/>
          <p:cNvPicPr/>
          <p:nvPr/>
        </p:nvPicPr>
        <p:blipFill>
          <a:blip r:embed="rId2"/>
          <a:stretch/>
        </p:blipFill>
        <p:spPr>
          <a:xfrm>
            <a:off x="5802120" y="3822120"/>
            <a:ext cx="5087520" cy="266256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0" name="PlaceHolder 1"/>
          <p:cNvSpPr>
            <a:spLocks noGrp="1"/>
          </p:cNvSpPr>
          <p:nvPr>
            <p:ph type="title"/>
          </p:nvPr>
        </p:nvSpPr>
        <p:spPr>
          <a:xfrm>
            <a:off x="1175040" y="630000"/>
            <a:ext cx="92228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Vantaggi e svantaggi dell’approccio top-down</a:t>
            </a:r>
            <a:endParaRPr b="0" lang="it-IT" sz="3200" spc="-1" strike="noStrike">
              <a:solidFill>
                <a:srgbClr val="000000"/>
              </a:solidFill>
              <a:latin typeface="Arial"/>
            </a:endParaRPr>
          </a:p>
        </p:txBody>
      </p:sp>
      <p:sp>
        <p:nvSpPr>
          <p:cNvPr id="801" name=""/>
          <p:cNvSpPr/>
          <p:nvPr/>
        </p:nvSpPr>
        <p:spPr>
          <a:xfrm>
            <a:off x="563400" y="1976400"/>
            <a:ext cx="4849560" cy="3952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it-IT" sz="2100" spc="-1" strike="noStrike" u="sng">
                <a:solidFill>
                  <a:srgbClr val="000000"/>
                </a:solidFill>
                <a:uFillTx/>
                <a:latin typeface="Arial"/>
              </a:rPr>
              <a:t>Vantaggi:</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Il progettista può descrivere inizialmente tutte le specifiche dei dati trascurandone i dettagli</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E solo dopo entrare nel merito di un concetto alla volta</a:t>
            </a:r>
            <a:endParaRPr b="0" lang="it-IT" sz="2100" spc="-1" strike="noStrike">
              <a:solidFill>
                <a:srgbClr val="000000"/>
              </a:solidFill>
              <a:latin typeface="Arial"/>
            </a:endParaRPr>
          </a:p>
        </p:txBody>
      </p:sp>
      <p:sp>
        <p:nvSpPr>
          <p:cNvPr id="802" name=""/>
          <p:cNvSpPr/>
          <p:nvPr/>
        </p:nvSpPr>
        <p:spPr>
          <a:xfrm>
            <a:off x="6643800" y="1944720"/>
            <a:ext cx="5103360" cy="349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it-IT" sz="2100" spc="-1" strike="noStrike" u="sng">
                <a:solidFill>
                  <a:srgbClr val="000000"/>
                </a:solidFill>
                <a:uFillTx/>
                <a:latin typeface="Arial"/>
              </a:rPr>
              <a:t>Svantaggi:</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É possibile solo quando si possiede, </a:t>
            </a:r>
            <a:r>
              <a:rPr b="1" i="1" lang="it-IT" sz="2100" spc="-1" strike="noStrike">
                <a:solidFill>
                  <a:srgbClr val="000000"/>
                </a:solidFill>
                <a:latin typeface="Arial"/>
              </a:rPr>
              <a:t>sin dall’inizio</a:t>
            </a:r>
            <a:r>
              <a:rPr b="0" lang="it-IT" sz="2100" spc="-1" strike="noStrike">
                <a:solidFill>
                  <a:srgbClr val="000000"/>
                </a:solidFill>
                <a:latin typeface="Arial"/>
              </a:rPr>
              <a:t>, una visione globale e astratta di </a:t>
            </a:r>
            <a:r>
              <a:rPr b="0" i="1" lang="it-IT" sz="2100" spc="-1" strike="noStrike">
                <a:solidFill>
                  <a:srgbClr val="000000"/>
                </a:solidFill>
                <a:latin typeface="Arial"/>
              </a:rPr>
              <a:t>tutte</a:t>
            </a:r>
            <a:r>
              <a:rPr b="0" lang="it-IT" sz="2100" spc="-1" strike="noStrike">
                <a:solidFill>
                  <a:srgbClr val="000000"/>
                </a:solidFill>
                <a:latin typeface="Arial"/>
              </a:rPr>
              <a:t> le componenti del sistema.</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Può risultare difficile con applicazione complesse.</a:t>
            </a:r>
            <a:endParaRPr b="0" lang="it-IT"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3" name="PlaceHolder 1"/>
          <p:cNvSpPr>
            <a:spLocks noGrp="1"/>
          </p:cNvSpPr>
          <p:nvPr>
            <p:ph type="title"/>
          </p:nvPr>
        </p:nvSpPr>
        <p:spPr>
          <a:xfrm>
            <a:off x="141588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bottom-up</a:t>
            </a:r>
            <a:endParaRPr b="0" lang="it-IT" sz="3200" spc="-1" strike="noStrike">
              <a:solidFill>
                <a:srgbClr val="000000"/>
              </a:solidFill>
              <a:latin typeface="Arial"/>
            </a:endParaRPr>
          </a:p>
        </p:txBody>
      </p:sp>
      <p:pic>
        <p:nvPicPr>
          <p:cNvPr id="804" name="" descr=""/>
          <p:cNvPicPr/>
          <p:nvPr/>
        </p:nvPicPr>
        <p:blipFill>
          <a:blip r:embed="rId1"/>
          <a:stretch/>
        </p:blipFill>
        <p:spPr>
          <a:xfrm>
            <a:off x="6705720" y="1023480"/>
            <a:ext cx="5486040" cy="5396400"/>
          </a:xfrm>
          <a:prstGeom prst="rect">
            <a:avLst/>
          </a:prstGeom>
          <a:ln w="0">
            <a:noFill/>
          </a:ln>
        </p:spPr>
      </p:pic>
      <p:sp>
        <p:nvSpPr>
          <p:cNvPr id="805" name=""/>
          <p:cNvSpPr/>
          <p:nvPr/>
        </p:nvSpPr>
        <p:spPr>
          <a:xfrm>
            <a:off x="135000" y="1388880"/>
            <a:ext cx="6238440" cy="46231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Le specifiche iniziali sono suddivise in componenti via via sempre più piccole </a:t>
            </a:r>
            <a:r>
              <a:rPr b="0" i="1" lang="it-IT" sz="2000" spc="-1" strike="noStrike">
                <a:solidFill>
                  <a:srgbClr val="000000"/>
                </a:solidFill>
                <a:latin typeface="Arial"/>
              </a:rPr>
              <a:t>fino a quando</a:t>
            </a:r>
            <a:r>
              <a:rPr b="0" lang="it-IT" sz="2000" spc="-1" strike="noStrike">
                <a:solidFill>
                  <a:srgbClr val="000000"/>
                </a:solidFill>
                <a:latin typeface="Arial"/>
              </a:rPr>
              <a:t> tali componenti descrivono un frammento elementare della realtà di interesse.</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A questo punto, le varie componenti vengono rappresentate da </a:t>
            </a:r>
            <a:r>
              <a:rPr b="0" i="1" lang="it-IT" sz="2000" spc="-1" strike="noStrike">
                <a:solidFill>
                  <a:srgbClr val="000000"/>
                </a:solidFill>
                <a:latin typeface="Arial"/>
              </a:rPr>
              <a:t>semplici schemi concettuali </a:t>
            </a:r>
            <a:r>
              <a:rPr b="0" lang="it-IT" sz="2000" spc="-1" strike="noStrike">
                <a:solidFill>
                  <a:srgbClr val="000000"/>
                </a:solidFill>
                <a:latin typeface="Arial"/>
              </a:rPr>
              <a:t>(che possono consistere anche in singoli concetti).</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Successivamente, gli schemi vengono </a:t>
            </a:r>
            <a:r>
              <a:rPr b="1" i="1" lang="it-IT" sz="2000" spc="-1" strike="noStrike">
                <a:solidFill>
                  <a:srgbClr val="000000"/>
                </a:solidFill>
                <a:latin typeface="Arial"/>
              </a:rPr>
              <a:t>integrati</a:t>
            </a:r>
            <a:r>
              <a:rPr b="0" lang="it-IT" sz="2000" spc="-1" strike="noStrike">
                <a:solidFill>
                  <a:srgbClr val="000000"/>
                </a:solidFill>
                <a:latin typeface="Arial"/>
              </a:rPr>
              <a:t>, fino a giungere allo schema finale.</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Anche in questo caso, lo schema finale si ottiene tramite alcune </a:t>
            </a:r>
            <a:r>
              <a:rPr b="0" i="1" lang="it-IT" sz="2000" spc="-1" strike="noStrike" u="sng">
                <a:solidFill>
                  <a:srgbClr val="000000"/>
                </a:solidFill>
                <a:uFillTx/>
                <a:latin typeface="Arial"/>
              </a:rPr>
              <a:t>primitive di trasformazione bottom-up</a:t>
            </a:r>
            <a:r>
              <a:rPr b="0" lang="it-IT" sz="2000" spc="-1" strike="noStrike">
                <a:solidFill>
                  <a:srgbClr val="000000"/>
                </a:solidFill>
                <a:latin typeface="Arial"/>
              </a:rPr>
              <a:t>:</a:t>
            </a:r>
            <a:endParaRPr b="0" lang="it-IT" sz="20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000" spc="-1" strike="noStrike">
                <a:solidFill>
                  <a:srgbClr val="000000"/>
                </a:solidFill>
                <a:latin typeface="Arial"/>
              </a:rPr>
              <a:t>E.g: aggregazione di un insieme di attributi in un’entità: </a:t>
            </a:r>
            <a:endParaRPr b="0" lang="it-IT" sz="20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000" spc="-1" strike="noStrike">
                <a:solidFill>
                  <a:srgbClr val="000000"/>
                </a:solidFill>
                <a:latin typeface="Arial"/>
              </a:rPr>
              <a:t>Integrazione di “matricola”, “Cognome”, “Data di nascita”, “città di nascita” nell’entità “Studente”.</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6" name="PlaceHolder 1"/>
          <p:cNvSpPr>
            <a:spLocks noGrp="1"/>
          </p:cNvSpPr>
          <p:nvPr>
            <p:ph type="title"/>
          </p:nvPr>
        </p:nvSpPr>
        <p:spPr>
          <a:xfrm>
            <a:off x="141588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bottom-up</a:t>
            </a:r>
            <a:endParaRPr b="0" lang="it-IT" sz="3200" spc="-1" strike="noStrike">
              <a:solidFill>
                <a:srgbClr val="000000"/>
              </a:solidFill>
              <a:latin typeface="Arial"/>
            </a:endParaRPr>
          </a:p>
        </p:txBody>
      </p:sp>
      <p:pic>
        <p:nvPicPr>
          <p:cNvPr id="807" name="" descr=""/>
          <p:cNvPicPr/>
          <p:nvPr/>
        </p:nvPicPr>
        <p:blipFill>
          <a:blip r:embed="rId1"/>
          <a:stretch/>
        </p:blipFill>
        <p:spPr>
          <a:xfrm>
            <a:off x="6705720" y="1023480"/>
            <a:ext cx="5486040" cy="5396400"/>
          </a:xfrm>
          <a:prstGeom prst="rect">
            <a:avLst/>
          </a:prstGeom>
          <a:ln w="0">
            <a:noFill/>
          </a:ln>
        </p:spPr>
      </p:pic>
      <p:sp>
        <p:nvSpPr>
          <p:cNvPr id="808" name=""/>
          <p:cNvSpPr/>
          <p:nvPr/>
        </p:nvSpPr>
        <p:spPr>
          <a:xfrm>
            <a:off x="135000" y="1388880"/>
            <a:ext cx="6238440" cy="4397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000" spc="-1" strike="noStrike" u="sng">
                <a:solidFill>
                  <a:srgbClr val="000000"/>
                </a:solidFill>
                <a:uFillTx/>
                <a:latin typeface="Arial"/>
              </a:rPr>
              <a:t>Vantaggi:</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Si adatta molto bene ad una decomposizione del problema (</a:t>
            </a:r>
            <a:r>
              <a:rPr b="1" lang="it-IT" sz="2000" spc="-1" strike="noStrike">
                <a:solidFill>
                  <a:srgbClr val="000000"/>
                </a:solidFill>
                <a:latin typeface="Arial"/>
              </a:rPr>
              <a:t>divisione dei compiti</a:t>
            </a:r>
            <a:r>
              <a:rPr b="0" lang="it-IT" sz="2000" spc="-1" strike="noStrike">
                <a:solidFill>
                  <a:srgbClr val="000000"/>
                </a:solidFill>
                <a:latin typeface="Arial"/>
              </a:rPr>
              <a:t>).</a:t>
            </a:r>
            <a:endParaRPr b="0" lang="it-IT" sz="2000" spc="-1" strike="noStrike">
              <a:solidFill>
                <a:srgbClr val="000000"/>
              </a:solidFill>
              <a:latin typeface="Arial"/>
            </a:endParaRPr>
          </a:p>
          <a:p>
            <a:pPr>
              <a:lnSpc>
                <a:spcPct val="100000"/>
              </a:lnSpc>
            </a:pPr>
            <a:endParaRPr b="0" lang="it-IT" sz="2000" spc="-1" strike="noStrike">
              <a:solidFill>
                <a:srgbClr val="000000"/>
              </a:solidFill>
              <a:latin typeface="Arial"/>
            </a:endParaRPr>
          </a:p>
          <a:p>
            <a:pPr>
              <a:lnSpc>
                <a:spcPct val="100000"/>
              </a:lnSpc>
            </a:pPr>
            <a:r>
              <a:rPr b="0" lang="it-IT" sz="2000" spc="-1" strike="noStrike">
                <a:solidFill>
                  <a:srgbClr val="000000"/>
                </a:solidFill>
                <a:latin typeface="Arial"/>
              </a:rPr>
              <a:t>   </a:t>
            </a:r>
            <a:r>
              <a:rPr b="0" lang="it-IT" sz="2000" spc="-1" strike="noStrike" u="sng">
                <a:solidFill>
                  <a:srgbClr val="000000"/>
                </a:solidFill>
                <a:uFillTx/>
                <a:latin typeface="Arial"/>
              </a:rPr>
              <a:t>Svantaggi</a:t>
            </a:r>
            <a:r>
              <a:rPr b="0" lang="it-IT" sz="2000" spc="-1" strike="noStrike">
                <a:solidFill>
                  <a:srgbClr val="000000"/>
                </a:solidFill>
                <a:latin typeface="Arial"/>
              </a:rPr>
              <a:t>:</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Richiede operazioni di integrazione.</a:t>
            </a:r>
            <a:endParaRPr b="0" lang="it-IT" sz="20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000" spc="-1" strike="noStrike">
                <a:solidFill>
                  <a:srgbClr val="000000"/>
                </a:solidFill>
                <a:latin typeface="Arial"/>
              </a:rPr>
              <a:t>Nel caso di schemi concettuali complessi, questo può essere un problema.</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9" name="PlaceHolder 1"/>
          <p:cNvSpPr>
            <a:spLocks noGrp="1"/>
          </p:cNvSpPr>
          <p:nvPr>
            <p:ph type="title"/>
          </p:nvPr>
        </p:nvSpPr>
        <p:spPr>
          <a:xfrm>
            <a:off x="141588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inside-out</a:t>
            </a:r>
            <a:endParaRPr b="0" lang="it-IT" sz="3200" spc="-1" strike="noStrike">
              <a:solidFill>
                <a:srgbClr val="000000"/>
              </a:solidFill>
              <a:latin typeface="Arial"/>
            </a:endParaRPr>
          </a:p>
        </p:txBody>
      </p:sp>
      <p:pic>
        <p:nvPicPr>
          <p:cNvPr id="810" name="" descr=""/>
          <p:cNvPicPr/>
          <p:nvPr/>
        </p:nvPicPr>
        <p:blipFill>
          <a:blip r:embed="rId1"/>
          <a:stretch/>
        </p:blipFill>
        <p:spPr>
          <a:xfrm>
            <a:off x="5105160" y="1920600"/>
            <a:ext cx="7086600" cy="3769920"/>
          </a:xfrm>
          <a:prstGeom prst="rect">
            <a:avLst/>
          </a:prstGeom>
          <a:ln w="0">
            <a:noFill/>
          </a:ln>
        </p:spPr>
      </p:pic>
      <p:sp>
        <p:nvSpPr>
          <p:cNvPr id="811" name=""/>
          <p:cNvSpPr/>
          <p:nvPr/>
        </p:nvSpPr>
        <p:spPr>
          <a:xfrm>
            <a:off x="55440" y="2135160"/>
            <a:ext cx="4968720" cy="4222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Si individuano inizialmente solo alcuni concetti importanti (vedi Impiegato).</a:t>
            </a:r>
            <a:endParaRPr b="0" lang="it-IT" sz="21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2100" spc="-1" strike="noStrike">
                <a:solidFill>
                  <a:srgbClr val="000000"/>
                </a:solidFill>
                <a:latin typeface="Arial"/>
              </a:rPr>
              <a:t>A partire da questi, si procede a </a:t>
            </a:r>
            <a:r>
              <a:rPr b="1" i="1" lang="it-IT" sz="2100" spc="-1" strike="noStrike">
                <a:solidFill>
                  <a:srgbClr val="000000"/>
                </a:solidFill>
                <a:latin typeface="Arial"/>
              </a:rPr>
              <a:t>macchia d’olio</a:t>
            </a:r>
            <a:r>
              <a:rPr b="0" lang="it-IT" sz="2100" spc="-1" strike="noStrike">
                <a:solidFill>
                  <a:srgbClr val="000000"/>
                </a:solidFill>
                <a:latin typeface="Arial"/>
              </a:rPr>
              <a:t>. Ovvero:</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Si rappresentano prima i concetti in relazione con i concetti iniziali</a:t>
            </a:r>
            <a:endParaRPr b="0" lang="it-IT" sz="21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2100" spc="-1" strike="noStrike">
                <a:solidFill>
                  <a:srgbClr val="000000"/>
                </a:solidFill>
                <a:latin typeface="Arial"/>
              </a:rPr>
              <a:t>Per poi muoversi verso quelli più lontani attraverso una </a:t>
            </a:r>
            <a:r>
              <a:rPr b="0" i="1" lang="it-IT" sz="2100" spc="-1" strike="noStrike" u="sng">
                <a:solidFill>
                  <a:srgbClr val="000000"/>
                </a:solidFill>
                <a:uFillTx/>
                <a:latin typeface="Arial"/>
              </a:rPr>
              <a:t>navigazione tra i requisiti</a:t>
            </a:r>
            <a:r>
              <a:rPr b="0" lang="it-IT" sz="2100" spc="-1" strike="noStrike">
                <a:solidFill>
                  <a:srgbClr val="000000"/>
                </a:solidFill>
                <a:latin typeface="Arial"/>
              </a:rPr>
              <a:t>.</a:t>
            </a:r>
            <a:endParaRPr b="0" lang="it-IT"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Cos’è la progettazione logica</a:t>
            </a:r>
            <a:endParaRPr b="0" lang="it-IT" sz="3200" spc="-1" strike="noStrike">
              <a:solidFill>
                <a:srgbClr val="000000"/>
              </a:solidFill>
              <a:latin typeface="Arial"/>
            </a:endParaRPr>
          </a:p>
        </p:txBody>
      </p:sp>
      <p:sp>
        <p:nvSpPr>
          <p:cNvPr id="95"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Consiste nella traduzione dello schema concettuale in un modello di rappresentazione dei dati adottato dal sistema di gestione della base di dati a disposizione</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Il prodotto di questa fase viene chiamato </a:t>
            </a:r>
            <a:r>
              <a:rPr b="0" i="1" lang="it-IT" sz="2400" spc="-1" strike="noStrike">
                <a:solidFill>
                  <a:srgbClr val="000000"/>
                </a:solidFill>
                <a:latin typeface="Arial"/>
              </a:rPr>
              <a:t>schema logico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E’ ancora indipendente dai dettagli fisici</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Possono essere comunque presenti alcuni criteri di ottimizzazione delle operazioni da effettuare, e controlli formali di qualità:</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Nel caso del modello relazionale, la tecnica comunemente usata è quella della normalizzazione</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2" name="PlaceHolder 1"/>
          <p:cNvSpPr>
            <a:spLocks noGrp="1"/>
          </p:cNvSpPr>
          <p:nvPr>
            <p:ph type="title"/>
          </p:nvPr>
        </p:nvSpPr>
        <p:spPr>
          <a:xfrm>
            <a:off x="141588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a:t>
            </a:r>
            <a:r>
              <a:rPr b="1" lang="it-IT" sz="3200" spc="-1" strike="noStrike">
                <a:solidFill>
                  <a:srgbClr val="d41450"/>
                </a:solidFill>
                <a:latin typeface="Arial"/>
              </a:rPr>
              <a:t>ra</a:t>
            </a:r>
            <a:r>
              <a:rPr b="1" lang="it-IT" sz="3200" spc="-1" strike="noStrike">
                <a:solidFill>
                  <a:srgbClr val="d41450"/>
                </a:solidFill>
                <a:latin typeface="Arial"/>
              </a:rPr>
              <a:t>te</a:t>
            </a:r>
            <a:r>
              <a:rPr b="1" lang="it-IT" sz="3200" spc="-1" strike="noStrike">
                <a:solidFill>
                  <a:srgbClr val="d41450"/>
                </a:solidFill>
                <a:latin typeface="Arial"/>
              </a:rPr>
              <a:t>gi</a:t>
            </a:r>
            <a:r>
              <a:rPr b="1" lang="it-IT" sz="3200" spc="-1" strike="noStrike">
                <a:solidFill>
                  <a:srgbClr val="d41450"/>
                </a:solidFill>
                <a:latin typeface="Arial"/>
              </a:rPr>
              <a:t>a </a:t>
            </a:r>
            <a:r>
              <a:rPr b="1" lang="it-IT" sz="3200" spc="-1" strike="noStrike">
                <a:solidFill>
                  <a:srgbClr val="d41450"/>
                </a:solidFill>
                <a:latin typeface="Arial"/>
              </a:rPr>
              <a:t>in</a:t>
            </a:r>
            <a:r>
              <a:rPr b="1" lang="it-IT" sz="3200" spc="-1" strike="noStrike">
                <a:solidFill>
                  <a:srgbClr val="d41450"/>
                </a:solidFill>
                <a:latin typeface="Arial"/>
              </a:rPr>
              <a:t>si</a:t>
            </a:r>
            <a:r>
              <a:rPr b="1" lang="it-IT" sz="3200" spc="-1" strike="noStrike">
                <a:solidFill>
                  <a:srgbClr val="d41450"/>
                </a:solidFill>
                <a:latin typeface="Arial"/>
              </a:rPr>
              <a:t>d</a:t>
            </a:r>
            <a:r>
              <a:rPr b="1" lang="it-IT" sz="3200" spc="-1" strike="noStrike">
                <a:solidFill>
                  <a:srgbClr val="d41450"/>
                </a:solidFill>
                <a:latin typeface="Arial"/>
              </a:rPr>
              <a:t>e-</a:t>
            </a:r>
            <a:r>
              <a:rPr b="1" lang="it-IT" sz="3200" spc="-1" strike="noStrike">
                <a:solidFill>
                  <a:srgbClr val="d41450"/>
                </a:solidFill>
                <a:latin typeface="Arial"/>
              </a:rPr>
              <a:t>o</a:t>
            </a:r>
            <a:r>
              <a:rPr b="1" lang="it-IT" sz="3200" spc="-1" strike="noStrike">
                <a:solidFill>
                  <a:srgbClr val="d41450"/>
                </a:solidFill>
                <a:latin typeface="Arial"/>
              </a:rPr>
              <a:t>ut</a:t>
            </a:r>
            <a:endParaRPr b="0" lang="it-IT" sz="3200" spc="-1" strike="noStrike">
              <a:solidFill>
                <a:srgbClr val="000000"/>
              </a:solidFill>
              <a:latin typeface="Arial"/>
            </a:endParaRPr>
          </a:p>
        </p:txBody>
      </p:sp>
      <p:pic>
        <p:nvPicPr>
          <p:cNvPr id="813" name="" descr=""/>
          <p:cNvPicPr/>
          <p:nvPr/>
        </p:nvPicPr>
        <p:blipFill>
          <a:blip r:embed="rId1"/>
          <a:stretch/>
        </p:blipFill>
        <p:spPr>
          <a:xfrm>
            <a:off x="5105160" y="1920600"/>
            <a:ext cx="7086600" cy="3769920"/>
          </a:xfrm>
          <a:prstGeom prst="rect">
            <a:avLst/>
          </a:prstGeom>
          <a:ln w="0">
            <a:noFill/>
          </a:ln>
        </p:spPr>
      </p:pic>
      <p:sp>
        <p:nvSpPr>
          <p:cNvPr id="814" name=""/>
          <p:cNvSpPr/>
          <p:nvPr/>
        </p:nvSpPr>
        <p:spPr>
          <a:xfrm>
            <a:off x="55440" y="1158840"/>
            <a:ext cx="4968720" cy="5198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FASE 1:</a:t>
            </a:r>
            <a:r>
              <a:rPr b="0" lang="it-IT" sz="1800" spc="-1" strike="noStrike">
                <a:solidFill>
                  <a:srgbClr val="000000"/>
                </a:solidFill>
                <a:latin typeface="Arial"/>
              </a:rPr>
              <a:t> è stata individuata l’entità Impiegato, con i suoi attributi.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FASE 2:</a:t>
            </a:r>
            <a:r>
              <a:rPr b="0" lang="it-IT" sz="1800" spc="-1" strike="noStrike">
                <a:solidFill>
                  <a:srgbClr val="000000"/>
                </a:solidFill>
                <a:latin typeface="Arial"/>
              </a:rPr>
              <a:t> a partire da Impiegato, sono stati aggiunti la partecipazione degli impiegati ai progetti e tutte le proprietà dei progetti.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FASE 3</a:t>
            </a:r>
            <a:r>
              <a:rPr b="0" lang="it-IT" sz="1800" spc="-1" strike="noStrike">
                <a:solidFill>
                  <a:srgbClr val="000000"/>
                </a:solidFill>
                <a:latin typeface="Arial"/>
              </a:rPr>
              <a:t>: poi, vengono analizzate le correlazioni esistenti tra gli impiegati e i dipartimenti dell’azienda.</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1" lang="it-IT" sz="1800" spc="-1" strike="noStrike">
                <a:solidFill>
                  <a:srgbClr val="000000"/>
                </a:solidFill>
                <a:latin typeface="Arial"/>
              </a:rPr>
              <a:t>Nota: </a:t>
            </a:r>
            <a:r>
              <a:rPr b="0" lang="it-IT" sz="1800" spc="-1" strike="noStrike">
                <a:solidFill>
                  <a:srgbClr val="000000"/>
                </a:solidFill>
                <a:latin typeface="Arial"/>
              </a:rPr>
              <a:t>in questa fase, non è ancora possibile scegliere un identificatore per l’entità Dipartimento, perché è possibile avere dipartimenti con lo stesso nome in sedi diverse.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FASE 4</a:t>
            </a:r>
            <a:r>
              <a:rPr b="0" lang="it-IT" sz="1800" spc="-1" strike="noStrike">
                <a:solidFill>
                  <a:srgbClr val="000000"/>
                </a:solidFill>
                <a:latin typeface="Arial"/>
              </a:rPr>
              <a:t>: partendo da Dipartimento, sono state rappresentate le sedi dell’azienda e l’appartenenza dei dipartimenti alle relative sedi.</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1" lang="it-IT" sz="1800" spc="-1" strike="noStrike">
                <a:solidFill>
                  <a:srgbClr val="000000"/>
                </a:solidFill>
                <a:latin typeface="Arial"/>
              </a:rPr>
              <a:t>Nota:</a:t>
            </a:r>
            <a:r>
              <a:rPr b="0" lang="it-IT" sz="1800" spc="-1" strike="noStrike">
                <a:solidFill>
                  <a:srgbClr val="000000"/>
                </a:solidFill>
                <a:latin typeface="Arial"/>
              </a:rPr>
              <a:t> ora si può procedere all’identificazione dell’entità Dipartimento.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5" name="PlaceHolder 1"/>
          <p:cNvSpPr>
            <a:spLocks noGrp="1"/>
          </p:cNvSpPr>
          <p:nvPr>
            <p:ph type="title"/>
          </p:nvPr>
        </p:nvSpPr>
        <p:spPr>
          <a:xfrm>
            <a:off x="1415880" y="54900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inside-out</a:t>
            </a:r>
            <a:endParaRPr b="0" lang="it-IT" sz="3200" spc="-1" strike="noStrike">
              <a:solidFill>
                <a:srgbClr val="000000"/>
              </a:solidFill>
              <a:latin typeface="Arial"/>
            </a:endParaRPr>
          </a:p>
        </p:txBody>
      </p:sp>
      <p:pic>
        <p:nvPicPr>
          <p:cNvPr id="816" name="" descr=""/>
          <p:cNvPicPr/>
          <p:nvPr/>
        </p:nvPicPr>
        <p:blipFill>
          <a:blip r:embed="rId1"/>
          <a:stretch/>
        </p:blipFill>
        <p:spPr>
          <a:xfrm>
            <a:off x="5105160" y="1920600"/>
            <a:ext cx="7086600" cy="3769920"/>
          </a:xfrm>
          <a:prstGeom prst="rect">
            <a:avLst/>
          </a:prstGeom>
          <a:ln w="0">
            <a:noFill/>
          </a:ln>
        </p:spPr>
      </p:pic>
      <p:sp>
        <p:nvSpPr>
          <p:cNvPr id="817" name=""/>
          <p:cNvSpPr/>
          <p:nvPr/>
        </p:nvSpPr>
        <p:spPr>
          <a:xfrm>
            <a:off x="349200" y="1563480"/>
            <a:ext cx="4508280" cy="4587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u="sng">
                <a:solidFill>
                  <a:srgbClr val="000000"/>
                </a:solidFill>
                <a:uFillTx/>
                <a:latin typeface="Arial"/>
              </a:rPr>
              <a:t>Vantaggi: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Non richiede passi di integrazione</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u="sng">
                <a:solidFill>
                  <a:srgbClr val="000000"/>
                </a:solidFill>
                <a:uFillTx/>
                <a:latin typeface="Arial"/>
              </a:rPr>
              <a:t>Svantaggi: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Non è possibile procedere per livelli di astrazione.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8" name="Rectangle 2"/>
          <p:cNvSpPr/>
          <p:nvPr/>
        </p:nvSpPr>
        <p:spPr>
          <a:xfrm>
            <a:off x="1981080" y="2286000"/>
            <a:ext cx="8227800" cy="13698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3200" spc="-1" strike="noStrike">
                <a:solidFill>
                  <a:schemeClr val="dk2"/>
                </a:solidFill>
                <a:latin typeface="Arial"/>
              </a:rPr>
              <a:t>Strategia inside-out: </a:t>
            </a:r>
            <a:br>
              <a:rPr sz="3200"/>
            </a:br>
            <a:r>
              <a:rPr b="1" lang="it-IT" sz="3200" spc="-1" strike="noStrike">
                <a:solidFill>
                  <a:schemeClr val="dk2"/>
                </a:solidFill>
                <a:latin typeface="Arial"/>
              </a:rPr>
              <a:t>un esempio</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19" name="Group 2"/>
          <p:cNvGrpSpPr/>
          <p:nvPr/>
        </p:nvGrpSpPr>
        <p:grpSpPr>
          <a:xfrm>
            <a:off x="4151160" y="405720"/>
            <a:ext cx="5541840" cy="3549960"/>
            <a:chOff x="4151160" y="405720"/>
            <a:chExt cx="5541840" cy="3549960"/>
          </a:xfrm>
        </p:grpSpPr>
        <p:sp>
          <p:nvSpPr>
            <p:cNvPr id="820" name="Oval 3"/>
            <p:cNvSpPr/>
            <p:nvPr/>
          </p:nvSpPr>
          <p:spPr>
            <a:xfrm flipH="1" rot="16200000">
              <a:off x="8627040" y="1011600"/>
              <a:ext cx="174960" cy="16596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a:noAutofit/>
            </a:bodyPr>
            <a:p>
              <a:pPr>
                <a:lnSpc>
                  <a:spcPct val="100000"/>
                </a:lnSpc>
              </a:pPr>
              <a:endParaRPr b="1" lang="en-GB" sz="2400" spc="-1" strike="noStrike">
                <a:solidFill>
                  <a:schemeClr val="accent1"/>
                </a:solidFill>
                <a:latin typeface="Arial"/>
              </a:endParaRPr>
            </a:p>
          </p:txBody>
        </p:sp>
        <p:sp>
          <p:nvSpPr>
            <p:cNvPr id="821" name="Oval 4"/>
            <p:cNvSpPr/>
            <p:nvPr/>
          </p:nvSpPr>
          <p:spPr>
            <a:xfrm flipH="1" rot="16200000">
              <a:off x="8625600" y="2467800"/>
              <a:ext cx="174960" cy="16596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a:noAutofit/>
            </a:bodyPr>
            <a:p>
              <a:pPr>
                <a:lnSpc>
                  <a:spcPct val="100000"/>
                </a:lnSpc>
              </a:pPr>
              <a:endParaRPr b="1" lang="en-GB" sz="2400" spc="-1" strike="noStrike">
                <a:solidFill>
                  <a:schemeClr val="accent1"/>
                </a:solidFill>
                <a:latin typeface="Arial"/>
              </a:endParaRPr>
            </a:p>
          </p:txBody>
        </p:sp>
        <p:sp>
          <p:nvSpPr>
            <p:cNvPr id="822" name="Line 5"/>
            <p:cNvSpPr/>
            <p:nvPr/>
          </p:nvSpPr>
          <p:spPr>
            <a:xfrm flipH="1" flipV="1">
              <a:off x="8391240" y="2156760"/>
              <a:ext cx="268560" cy="36576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23" name="Line 6"/>
            <p:cNvSpPr/>
            <p:nvPr/>
          </p:nvSpPr>
          <p:spPr>
            <a:xfrm flipV="1">
              <a:off x="8324280" y="1119960"/>
              <a:ext cx="380160" cy="5245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24" name="Text Box 7"/>
            <p:cNvSpPr/>
            <p:nvPr/>
          </p:nvSpPr>
          <p:spPr>
            <a:xfrm>
              <a:off x="8224920" y="464400"/>
              <a:ext cx="14680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400" spc="-1" strike="noStrike">
                  <a:solidFill>
                    <a:schemeClr val="dk1"/>
                  </a:solidFill>
                  <a:latin typeface="Arial"/>
                </a:rPr>
                <a:t>Telefono</a:t>
              </a:r>
              <a:endParaRPr b="0" lang="it-IT" sz="2400" spc="-1" strike="noStrike">
                <a:solidFill>
                  <a:srgbClr val="000000"/>
                </a:solidFill>
                <a:latin typeface="Arial"/>
              </a:endParaRPr>
            </a:p>
          </p:txBody>
        </p:sp>
        <p:sp>
          <p:nvSpPr>
            <p:cNvPr id="825" name="Rectangle 8"/>
            <p:cNvSpPr/>
            <p:nvPr/>
          </p:nvSpPr>
          <p:spPr>
            <a:xfrm>
              <a:off x="7166520" y="1467720"/>
              <a:ext cx="2026080" cy="78516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dk1"/>
                  </a:solidFill>
                  <a:latin typeface="Arial"/>
                </a:rPr>
                <a:t>Dipartimento</a:t>
              </a:r>
              <a:endParaRPr b="0" lang="it-IT" sz="2800" spc="-1" strike="noStrike">
                <a:solidFill>
                  <a:srgbClr val="000000"/>
                </a:solidFill>
                <a:latin typeface="Arial"/>
              </a:endParaRPr>
            </a:p>
          </p:txBody>
        </p:sp>
        <p:sp>
          <p:nvSpPr>
            <p:cNvPr id="826" name="AutoShape 9"/>
            <p:cNvSpPr/>
            <p:nvPr/>
          </p:nvSpPr>
          <p:spPr>
            <a:xfrm>
              <a:off x="4770720" y="506880"/>
              <a:ext cx="2213280" cy="109620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dk1"/>
                  </a:solidFill>
                  <a:latin typeface="Arial"/>
                </a:rPr>
                <a:t>Direzione</a:t>
              </a:r>
              <a:endParaRPr b="0" lang="it-IT" sz="2400" spc="-1" strike="noStrike">
                <a:solidFill>
                  <a:srgbClr val="000000"/>
                </a:solidFill>
                <a:latin typeface="Arial"/>
              </a:endParaRPr>
            </a:p>
          </p:txBody>
        </p:sp>
        <p:sp>
          <p:nvSpPr>
            <p:cNvPr id="827" name="AutoShape 10"/>
            <p:cNvSpPr/>
            <p:nvPr/>
          </p:nvSpPr>
          <p:spPr>
            <a:xfrm>
              <a:off x="4770720" y="1971000"/>
              <a:ext cx="2213280" cy="109620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dk1"/>
                  </a:solidFill>
                  <a:latin typeface="Arial"/>
                </a:rPr>
                <a:t>Afferenza</a:t>
              </a:r>
              <a:endParaRPr b="0" lang="it-IT" sz="2400" spc="-1" strike="noStrike">
                <a:solidFill>
                  <a:srgbClr val="000000"/>
                </a:solidFill>
                <a:latin typeface="Arial"/>
              </a:endParaRPr>
            </a:p>
          </p:txBody>
        </p:sp>
        <p:sp>
          <p:nvSpPr>
            <p:cNvPr id="828" name="Line 11"/>
            <p:cNvSpPr/>
            <p:nvPr/>
          </p:nvSpPr>
          <p:spPr>
            <a:xfrm flipV="1">
              <a:off x="5907600" y="3056400"/>
              <a:ext cx="360" cy="292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29" name="Oval 12"/>
            <p:cNvSpPr/>
            <p:nvPr/>
          </p:nvSpPr>
          <p:spPr>
            <a:xfrm rot="5400000">
              <a:off x="5814000" y="3341520"/>
              <a:ext cx="174960" cy="16596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sp>
          <p:nvSpPr>
            <p:cNvPr id="830" name="Text Box 13"/>
            <p:cNvSpPr/>
            <p:nvPr/>
          </p:nvSpPr>
          <p:spPr>
            <a:xfrm>
              <a:off x="5464800" y="3439080"/>
              <a:ext cx="95076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Data</a:t>
              </a:r>
              <a:endParaRPr b="0" lang="it-IT" sz="2800" spc="-1" strike="noStrike">
                <a:solidFill>
                  <a:srgbClr val="000000"/>
                </a:solidFill>
                <a:latin typeface="Arial"/>
              </a:endParaRPr>
            </a:p>
          </p:txBody>
        </p:sp>
        <p:grpSp>
          <p:nvGrpSpPr>
            <p:cNvPr id="831" name="Group 14"/>
            <p:cNvGrpSpPr/>
            <p:nvPr/>
          </p:nvGrpSpPr>
          <p:grpSpPr>
            <a:xfrm>
              <a:off x="4151160" y="2092680"/>
              <a:ext cx="805320" cy="439560"/>
              <a:chOff x="4151160" y="2092680"/>
              <a:chExt cx="805320" cy="439560"/>
            </a:xfrm>
          </p:grpSpPr>
          <p:sp>
            <p:nvSpPr>
              <p:cNvPr id="832" name="Line 15"/>
              <p:cNvSpPr/>
              <p:nvPr/>
            </p:nvSpPr>
            <p:spPr>
              <a:xfrm>
                <a:off x="4156560" y="2092680"/>
                <a:ext cx="360" cy="439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33" name="Line 16"/>
              <p:cNvSpPr/>
              <p:nvPr/>
            </p:nvSpPr>
            <p:spPr>
              <a:xfrm>
                <a:off x="4151160" y="2531880"/>
                <a:ext cx="80532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grpSp>
          <p:nvGrpSpPr>
            <p:cNvPr id="834" name="Group 17"/>
            <p:cNvGrpSpPr/>
            <p:nvPr/>
          </p:nvGrpSpPr>
          <p:grpSpPr>
            <a:xfrm>
              <a:off x="4156560" y="1055880"/>
              <a:ext cx="805680" cy="438840"/>
              <a:chOff x="4156560" y="1055880"/>
              <a:chExt cx="805680" cy="438840"/>
            </a:xfrm>
          </p:grpSpPr>
          <p:sp>
            <p:nvSpPr>
              <p:cNvPr id="835" name="Line 18"/>
              <p:cNvSpPr/>
              <p:nvPr/>
            </p:nvSpPr>
            <p:spPr>
              <a:xfrm flipV="1">
                <a:off x="4162320" y="1055880"/>
                <a:ext cx="360" cy="43884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36" name="Line 19"/>
              <p:cNvSpPr/>
              <p:nvPr/>
            </p:nvSpPr>
            <p:spPr>
              <a:xfrm>
                <a:off x="4156560" y="1055880"/>
                <a:ext cx="8056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grpSp>
          <p:nvGrpSpPr>
            <p:cNvPr id="837" name="Group 20"/>
            <p:cNvGrpSpPr/>
            <p:nvPr/>
          </p:nvGrpSpPr>
          <p:grpSpPr>
            <a:xfrm>
              <a:off x="6864120" y="2086560"/>
              <a:ext cx="805680" cy="439560"/>
              <a:chOff x="6864120" y="2086560"/>
              <a:chExt cx="805680" cy="439560"/>
            </a:xfrm>
          </p:grpSpPr>
          <p:sp>
            <p:nvSpPr>
              <p:cNvPr id="838" name="Line 21"/>
              <p:cNvSpPr/>
              <p:nvPr/>
            </p:nvSpPr>
            <p:spPr>
              <a:xfrm>
                <a:off x="7664040" y="2086560"/>
                <a:ext cx="360" cy="439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39" name="Line 22"/>
              <p:cNvSpPr/>
              <p:nvPr/>
            </p:nvSpPr>
            <p:spPr>
              <a:xfrm flipH="1">
                <a:off x="6864120" y="2525760"/>
                <a:ext cx="8056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grpSp>
          <p:nvGrpSpPr>
            <p:cNvPr id="840" name="Group 23"/>
            <p:cNvGrpSpPr/>
            <p:nvPr/>
          </p:nvGrpSpPr>
          <p:grpSpPr>
            <a:xfrm>
              <a:off x="6864120" y="1055880"/>
              <a:ext cx="811080" cy="444960"/>
              <a:chOff x="6864120" y="1055880"/>
              <a:chExt cx="811080" cy="444960"/>
            </a:xfrm>
          </p:grpSpPr>
          <p:sp>
            <p:nvSpPr>
              <p:cNvPr id="841" name="Line 24"/>
              <p:cNvSpPr/>
              <p:nvPr/>
            </p:nvSpPr>
            <p:spPr>
              <a:xfrm flipV="1">
                <a:off x="7669800" y="1055880"/>
                <a:ext cx="360" cy="44496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42" name="Line 25"/>
              <p:cNvSpPr/>
              <p:nvPr/>
            </p:nvSpPr>
            <p:spPr>
              <a:xfrm flipH="1">
                <a:off x="6864120" y="1055880"/>
                <a:ext cx="8110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sp>
          <p:nvSpPr>
            <p:cNvPr id="843" name="Text Box 26"/>
            <p:cNvSpPr/>
            <p:nvPr/>
          </p:nvSpPr>
          <p:spPr>
            <a:xfrm>
              <a:off x="6489000" y="442440"/>
              <a:ext cx="8074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(1,1)</a:t>
              </a:r>
              <a:endParaRPr b="0" lang="it-IT" sz="2400" spc="-1" strike="noStrike">
                <a:solidFill>
                  <a:srgbClr val="000000"/>
                </a:solidFill>
                <a:latin typeface="Arial"/>
              </a:endParaRPr>
            </a:p>
          </p:txBody>
        </p:sp>
        <p:sp>
          <p:nvSpPr>
            <p:cNvPr id="844" name="Text Box 27"/>
            <p:cNvSpPr/>
            <p:nvPr/>
          </p:nvSpPr>
          <p:spPr>
            <a:xfrm>
              <a:off x="4547880" y="405720"/>
              <a:ext cx="8074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(0,1)</a:t>
              </a:r>
              <a:endParaRPr b="0" lang="it-IT" sz="2400" spc="-1" strike="noStrike">
                <a:solidFill>
                  <a:srgbClr val="000000"/>
                </a:solidFill>
                <a:latin typeface="Arial"/>
              </a:endParaRPr>
            </a:p>
          </p:txBody>
        </p:sp>
        <p:sp>
          <p:nvSpPr>
            <p:cNvPr id="845" name="Text Box 28"/>
            <p:cNvSpPr/>
            <p:nvPr/>
          </p:nvSpPr>
          <p:spPr>
            <a:xfrm>
              <a:off x="6282720" y="1824120"/>
              <a:ext cx="8578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(1,N)</a:t>
              </a:r>
              <a:endParaRPr b="0" lang="it-IT" sz="2400" spc="-1" strike="noStrike">
                <a:solidFill>
                  <a:srgbClr val="000000"/>
                </a:solidFill>
                <a:latin typeface="Arial"/>
              </a:endParaRPr>
            </a:p>
          </p:txBody>
        </p:sp>
        <p:sp>
          <p:nvSpPr>
            <p:cNvPr id="846" name="Text Box 29"/>
            <p:cNvSpPr/>
            <p:nvPr/>
          </p:nvSpPr>
          <p:spPr>
            <a:xfrm>
              <a:off x="4618440" y="1833840"/>
              <a:ext cx="8074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(0,1)</a:t>
              </a:r>
              <a:endParaRPr b="0" lang="it-IT" sz="2400" spc="-1" strike="noStrike">
                <a:solidFill>
                  <a:srgbClr val="000000"/>
                </a:solidFill>
                <a:latin typeface="Arial"/>
              </a:endParaRPr>
            </a:p>
          </p:txBody>
        </p:sp>
        <p:sp>
          <p:nvSpPr>
            <p:cNvPr id="847" name="Text Box 30"/>
            <p:cNvSpPr/>
            <p:nvPr/>
          </p:nvSpPr>
          <p:spPr>
            <a:xfrm>
              <a:off x="5838480" y="2935440"/>
              <a:ext cx="8074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(0,1)</a:t>
              </a:r>
              <a:endParaRPr b="0" lang="it-IT" sz="2400" spc="-1" strike="noStrike">
                <a:solidFill>
                  <a:srgbClr val="000000"/>
                </a:solidFill>
                <a:latin typeface="Arial"/>
              </a:endParaRPr>
            </a:p>
          </p:txBody>
        </p:sp>
        <p:sp>
          <p:nvSpPr>
            <p:cNvPr id="848" name="Text Box 31"/>
            <p:cNvSpPr/>
            <p:nvPr/>
          </p:nvSpPr>
          <p:spPr>
            <a:xfrm>
              <a:off x="8811720" y="971640"/>
              <a:ext cx="8578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(1,N)</a:t>
              </a:r>
              <a:endParaRPr b="0" lang="it-IT" sz="2400" spc="-1" strike="noStrike">
                <a:solidFill>
                  <a:srgbClr val="000000"/>
                </a:solidFill>
                <a:latin typeface="Arial"/>
              </a:endParaRPr>
            </a:p>
          </p:txBody>
        </p:sp>
      </p:grpSp>
      <p:grpSp>
        <p:nvGrpSpPr>
          <p:cNvPr id="849" name="Group 44"/>
          <p:cNvGrpSpPr/>
          <p:nvPr/>
        </p:nvGrpSpPr>
        <p:grpSpPr>
          <a:xfrm>
            <a:off x="5842800" y="2481120"/>
            <a:ext cx="4820760" cy="4374360"/>
            <a:chOff x="5842800" y="2481120"/>
            <a:chExt cx="4820760" cy="4374360"/>
          </a:xfrm>
        </p:grpSpPr>
        <p:sp>
          <p:nvSpPr>
            <p:cNvPr id="850" name="Text Box 45"/>
            <p:cNvSpPr/>
            <p:nvPr/>
          </p:nvSpPr>
          <p:spPr>
            <a:xfrm>
              <a:off x="7695360" y="2834280"/>
              <a:ext cx="8074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(1,1)</a:t>
              </a:r>
              <a:endParaRPr b="0" lang="it-IT" sz="2400" spc="-1" strike="noStrike">
                <a:solidFill>
                  <a:srgbClr val="000000"/>
                </a:solidFill>
                <a:latin typeface="Arial"/>
              </a:endParaRPr>
            </a:p>
          </p:txBody>
        </p:sp>
        <p:grpSp>
          <p:nvGrpSpPr>
            <p:cNvPr id="851" name="Group 46"/>
            <p:cNvGrpSpPr/>
            <p:nvPr/>
          </p:nvGrpSpPr>
          <p:grpSpPr>
            <a:xfrm>
              <a:off x="5842800" y="2481120"/>
              <a:ext cx="4820760" cy="4374360"/>
              <a:chOff x="5842800" y="2481120"/>
              <a:chExt cx="4820760" cy="4374360"/>
            </a:xfrm>
          </p:grpSpPr>
          <p:sp>
            <p:nvSpPr>
              <p:cNvPr id="852" name="Line 47"/>
              <p:cNvSpPr/>
              <p:nvPr/>
            </p:nvSpPr>
            <p:spPr>
              <a:xfrm>
                <a:off x="8735760" y="2481120"/>
                <a:ext cx="15840" cy="2425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53" name="Line 48"/>
              <p:cNvSpPr/>
              <p:nvPr/>
            </p:nvSpPr>
            <p:spPr>
              <a:xfrm flipH="1">
                <a:off x="8002080" y="5569200"/>
                <a:ext cx="432360" cy="373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54" name="Text Box 49"/>
              <p:cNvSpPr/>
              <p:nvPr/>
            </p:nvSpPr>
            <p:spPr>
              <a:xfrm>
                <a:off x="8947440" y="6048360"/>
                <a:ext cx="97056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Città</a:t>
                </a:r>
                <a:endParaRPr b="0" lang="it-IT" sz="2800" spc="-1" strike="noStrike">
                  <a:solidFill>
                    <a:srgbClr val="000000"/>
                  </a:solidFill>
                  <a:latin typeface="Arial"/>
                </a:endParaRPr>
              </a:p>
            </p:txBody>
          </p:sp>
          <p:sp>
            <p:nvSpPr>
              <p:cNvPr id="855" name="Oval 50"/>
              <p:cNvSpPr/>
              <p:nvPr/>
            </p:nvSpPr>
            <p:spPr>
              <a:xfrm>
                <a:off x="6961320" y="5846760"/>
                <a:ext cx="1523880" cy="671400"/>
              </a:xfrm>
              <a:prstGeom prst="ellipse">
                <a:avLst/>
              </a:prstGeom>
              <a:solidFill>
                <a:schemeClr val="accent1"/>
              </a:solidFill>
              <a:ln w="9525">
                <a:solidFill>
                  <a:srgbClr val="3333cc"/>
                </a:solidFill>
                <a:round/>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dk1"/>
                    </a:solidFill>
                    <a:latin typeface="Arial"/>
                  </a:rPr>
                  <a:t>Indirizzo</a:t>
                </a:r>
                <a:endParaRPr b="0" lang="it-IT" sz="2800" spc="-1" strike="noStrike">
                  <a:solidFill>
                    <a:srgbClr val="000000"/>
                  </a:solidFill>
                  <a:latin typeface="Arial"/>
                </a:endParaRPr>
              </a:p>
            </p:txBody>
          </p:sp>
          <p:sp>
            <p:nvSpPr>
              <p:cNvPr id="856" name="AutoShape 51"/>
              <p:cNvSpPr/>
              <p:nvPr/>
            </p:nvSpPr>
            <p:spPr>
              <a:xfrm>
                <a:off x="7497720" y="3076560"/>
                <a:ext cx="2512800" cy="114120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dk1"/>
                    </a:solidFill>
                    <a:latin typeface="Arial"/>
                  </a:rPr>
                  <a:t>Composizione</a:t>
                </a:r>
                <a:endParaRPr b="0" lang="it-IT" sz="2400" spc="-1" strike="noStrike">
                  <a:solidFill>
                    <a:srgbClr val="000000"/>
                  </a:solidFill>
                  <a:latin typeface="Arial"/>
                </a:endParaRPr>
              </a:p>
            </p:txBody>
          </p:sp>
          <p:sp>
            <p:nvSpPr>
              <p:cNvPr id="857" name="Rectangle 52"/>
              <p:cNvSpPr/>
              <p:nvPr/>
            </p:nvSpPr>
            <p:spPr>
              <a:xfrm>
                <a:off x="7599240" y="4762440"/>
                <a:ext cx="2300040" cy="81720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dk1"/>
                    </a:solidFill>
                    <a:latin typeface="Arial"/>
                  </a:rPr>
                  <a:t>Sede</a:t>
                </a:r>
                <a:endParaRPr b="0" lang="it-IT" sz="2800" spc="-1" strike="noStrike">
                  <a:solidFill>
                    <a:srgbClr val="000000"/>
                  </a:solidFill>
                  <a:latin typeface="Arial"/>
                </a:endParaRPr>
              </a:p>
            </p:txBody>
          </p:sp>
          <p:sp>
            <p:nvSpPr>
              <p:cNvPr id="858" name="Line 53"/>
              <p:cNvSpPr/>
              <p:nvPr/>
            </p:nvSpPr>
            <p:spPr>
              <a:xfrm>
                <a:off x="8945280" y="5591160"/>
                <a:ext cx="457200" cy="3808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59" name="Text Box 54"/>
              <p:cNvSpPr/>
              <p:nvPr/>
            </p:nvSpPr>
            <p:spPr>
              <a:xfrm>
                <a:off x="9497880" y="2693880"/>
                <a:ext cx="11656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Nome</a:t>
                </a:r>
                <a:endParaRPr b="0" lang="it-IT" sz="2800" spc="-1" strike="noStrike">
                  <a:solidFill>
                    <a:srgbClr val="000000"/>
                  </a:solidFill>
                  <a:latin typeface="Arial"/>
                </a:endParaRPr>
              </a:p>
            </p:txBody>
          </p:sp>
          <p:sp>
            <p:nvSpPr>
              <p:cNvPr id="860" name="Text Box 55"/>
              <p:cNvSpPr/>
              <p:nvPr/>
            </p:nvSpPr>
            <p:spPr>
              <a:xfrm>
                <a:off x="5974920" y="5391000"/>
                <a:ext cx="7070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Via</a:t>
                </a:r>
                <a:endParaRPr b="0" lang="it-IT" sz="2800" spc="-1" strike="noStrike">
                  <a:solidFill>
                    <a:srgbClr val="000000"/>
                  </a:solidFill>
                  <a:latin typeface="Arial"/>
                </a:endParaRPr>
              </a:p>
            </p:txBody>
          </p:sp>
          <p:sp>
            <p:nvSpPr>
              <p:cNvPr id="861" name="Text Box 56"/>
              <p:cNvSpPr/>
              <p:nvPr/>
            </p:nvSpPr>
            <p:spPr>
              <a:xfrm>
                <a:off x="5842800" y="6338880"/>
                <a:ext cx="9280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CAP</a:t>
                </a:r>
                <a:endParaRPr b="0" lang="it-IT" sz="2800" spc="-1" strike="noStrike">
                  <a:solidFill>
                    <a:srgbClr val="000000"/>
                  </a:solidFill>
                  <a:latin typeface="Arial"/>
                </a:endParaRPr>
              </a:p>
            </p:txBody>
          </p:sp>
          <p:sp>
            <p:nvSpPr>
              <p:cNvPr id="862" name="Oval 57"/>
              <p:cNvSpPr/>
              <p:nvPr/>
            </p:nvSpPr>
            <p:spPr>
              <a:xfrm rot="2951400">
                <a:off x="6646680" y="558504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sp>
            <p:nvSpPr>
              <p:cNvPr id="863" name="Oval 58"/>
              <p:cNvSpPr/>
              <p:nvPr/>
            </p:nvSpPr>
            <p:spPr>
              <a:xfrm rot="2951400">
                <a:off x="6681600" y="656280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sp>
            <p:nvSpPr>
              <p:cNvPr id="864" name="Line 59"/>
              <p:cNvSpPr/>
              <p:nvPr/>
            </p:nvSpPr>
            <p:spPr>
              <a:xfrm flipV="1">
                <a:off x="6754680" y="6414840"/>
                <a:ext cx="457200" cy="2286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65" name="Line 60"/>
              <p:cNvSpPr/>
              <p:nvPr/>
            </p:nvSpPr>
            <p:spPr>
              <a:xfrm flipH="1" flipV="1">
                <a:off x="6767280" y="5702040"/>
                <a:ext cx="444600" cy="3319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66" name="Text Box 61"/>
              <p:cNvSpPr/>
              <p:nvPr/>
            </p:nvSpPr>
            <p:spPr>
              <a:xfrm>
                <a:off x="7724160" y="4039200"/>
                <a:ext cx="8578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(1,N)</a:t>
                </a:r>
                <a:endParaRPr b="0" lang="it-IT" sz="2400" spc="-1" strike="noStrike">
                  <a:solidFill>
                    <a:srgbClr val="000000"/>
                  </a:solidFill>
                  <a:latin typeface="Arial"/>
                </a:endParaRPr>
              </a:p>
            </p:txBody>
          </p:sp>
          <p:grpSp>
            <p:nvGrpSpPr>
              <p:cNvPr id="867" name="Group 62"/>
              <p:cNvGrpSpPr/>
              <p:nvPr/>
            </p:nvGrpSpPr>
            <p:grpSpPr>
              <a:xfrm>
                <a:off x="8267760" y="2589480"/>
                <a:ext cx="1230120" cy="261360"/>
                <a:chOff x="8267760" y="2589480"/>
                <a:chExt cx="1230120" cy="261360"/>
              </a:xfrm>
            </p:grpSpPr>
            <p:sp>
              <p:nvSpPr>
                <p:cNvPr id="868" name="Line 63"/>
                <p:cNvSpPr/>
                <p:nvPr/>
              </p:nvSpPr>
              <p:spPr>
                <a:xfrm>
                  <a:off x="8431200" y="2719080"/>
                  <a:ext cx="1066680" cy="360"/>
                </a:xfrm>
                <a:prstGeom prst="line">
                  <a:avLst/>
                </a:prstGeom>
                <a:ln w="38100">
                  <a:solidFill>
                    <a:srgbClr val="3333cc"/>
                  </a:solidFill>
                  <a:round/>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sp>
              <p:nvSpPr>
                <p:cNvPr id="869" name="Oval 64"/>
                <p:cNvSpPr/>
                <p:nvPr/>
              </p:nvSpPr>
              <p:spPr>
                <a:xfrm rot="2951400">
                  <a:off x="8307360" y="262584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grpSp>
          <p:sp>
            <p:nvSpPr>
              <p:cNvPr id="870" name="Oval 65"/>
              <p:cNvSpPr/>
              <p:nvPr/>
            </p:nvSpPr>
            <p:spPr>
              <a:xfrm rot="2951400">
                <a:off x="9269280" y="588348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grpSp>
      </p:grpSp>
      <p:grpSp>
        <p:nvGrpSpPr>
          <p:cNvPr id="871" name="Group 32"/>
          <p:cNvGrpSpPr/>
          <p:nvPr/>
        </p:nvGrpSpPr>
        <p:grpSpPr>
          <a:xfrm>
            <a:off x="1922760" y="2276280"/>
            <a:ext cx="3222360" cy="4212360"/>
            <a:chOff x="1922760" y="2276280"/>
            <a:chExt cx="3222360" cy="4212360"/>
          </a:xfrm>
        </p:grpSpPr>
        <p:sp>
          <p:nvSpPr>
            <p:cNvPr id="872" name="Line 33"/>
            <p:cNvSpPr/>
            <p:nvPr/>
          </p:nvSpPr>
          <p:spPr>
            <a:xfrm>
              <a:off x="3506760" y="2276280"/>
              <a:ext cx="360" cy="2743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73" name="Rectangle 34"/>
            <p:cNvSpPr/>
            <p:nvPr/>
          </p:nvSpPr>
          <p:spPr>
            <a:xfrm>
              <a:off x="2406600" y="4791240"/>
              <a:ext cx="2300040" cy="81720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dk1"/>
                  </a:solidFill>
                  <a:latin typeface="Arial"/>
                </a:rPr>
                <a:t>Progetto</a:t>
              </a:r>
              <a:endParaRPr b="0" lang="it-IT" sz="2800" spc="-1" strike="noStrike">
                <a:solidFill>
                  <a:srgbClr val="000000"/>
                </a:solidFill>
                <a:latin typeface="Arial"/>
              </a:endParaRPr>
            </a:p>
          </p:txBody>
        </p:sp>
        <p:sp>
          <p:nvSpPr>
            <p:cNvPr id="874" name="AutoShape 35"/>
            <p:cNvSpPr/>
            <p:nvPr/>
          </p:nvSpPr>
          <p:spPr>
            <a:xfrm>
              <a:off x="2178000" y="2962440"/>
              <a:ext cx="2665080" cy="121752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dk1"/>
                  </a:solidFill>
                  <a:latin typeface="Arial"/>
                </a:rPr>
                <a:t>Partecipazione</a:t>
              </a:r>
              <a:endParaRPr b="0" lang="it-IT" sz="2400" spc="-1" strike="noStrike">
                <a:solidFill>
                  <a:srgbClr val="000000"/>
                </a:solidFill>
                <a:latin typeface="Arial"/>
              </a:endParaRPr>
            </a:p>
          </p:txBody>
        </p:sp>
        <p:sp>
          <p:nvSpPr>
            <p:cNvPr id="875" name="Text Box 36"/>
            <p:cNvSpPr/>
            <p:nvPr/>
          </p:nvSpPr>
          <p:spPr>
            <a:xfrm>
              <a:off x="3979440" y="5972040"/>
              <a:ext cx="11656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Nome</a:t>
              </a:r>
              <a:endParaRPr b="0" lang="it-IT" sz="2800" spc="-1" strike="noStrike">
                <a:solidFill>
                  <a:srgbClr val="000000"/>
                </a:solidFill>
                <a:latin typeface="Arial"/>
              </a:endParaRPr>
            </a:p>
          </p:txBody>
        </p:sp>
        <p:sp>
          <p:nvSpPr>
            <p:cNvPr id="876" name="Text Box 37"/>
            <p:cNvSpPr/>
            <p:nvPr/>
          </p:nvSpPr>
          <p:spPr>
            <a:xfrm>
              <a:off x="1922760" y="5972040"/>
              <a:ext cx="14018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Budget</a:t>
              </a:r>
              <a:endParaRPr b="0" lang="it-IT" sz="2800" spc="-1" strike="noStrike">
                <a:solidFill>
                  <a:srgbClr val="000000"/>
                </a:solidFill>
                <a:latin typeface="Arial"/>
              </a:endParaRPr>
            </a:p>
          </p:txBody>
        </p:sp>
        <p:sp>
          <p:nvSpPr>
            <p:cNvPr id="877" name="Line 38"/>
            <p:cNvSpPr/>
            <p:nvPr/>
          </p:nvSpPr>
          <p:spPr>
            <a:xfrm>
              <a:off x="3976560" y="5591160"/>
              <a:ext cx="457200" cy="3808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78" name="Oval 39"/>
            <p:cNvSpPr/>
            <p:nvPr/>
          </p:nvSpPr>
          <p:spPr>
            <a:xfrm rot="2951400">
              <a:off x="2684520" y="589140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sp>
          <p:nvSpPr>
            <p:cNvPr id="879" name="Line 40"/>
            <p:cNvSpPr/>
            <p:nvPr/>
          </p:nvSpPr>
          <p:spPr>
            <a:xfrm flipH="1">
              <a:off x="2757240" y="5514840"/>
              <a:ext cx="533520" cy="457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80" name="Text Box 41"/>
            <p:cNvSpPr/>
            <p:nvPr/>
          </p:nvSpPr>
          <p:spPr>
            <a:xfrm>
              <a:off x="3630240" y="2650320"/>
              <a:ext cx="8578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(0,N)</a:t>
              </a:r>
              <a:endParaRPr b="0" lang="it-IT" sz="2400" spc="-1" strike="noStrike">
                <a:solidFill>
                  <a:srgbClr val="000000"/>
                </a:solidFill>
                <a:latin typeface="Arial"/>
              </a:endParaRPr>
            </a:p>
          </p:txBody>
        </p:sp>
        <p:sp>
          <p:nvSpPr>
            <p:cNvPr id="881" name="Text Box 42"/>
            <p:cNvSpPr/>
            <p:nvPr/>
          </p:nvSpPr>
          <p:spPr>
            <a:xfrm>
              <a:off x="3641040" y="4026600"/>
              <a:ext cx="85788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pc="-1" strike="noStrike">
                  <a:solidFill>
                    <a:schemeClr val="dk1"/>
                  </a:solidFill>
                  <a:latin typeface="Arial"/>
                </a:rPr>
                <a:t>(1,N)</a:t>
              </a:r>
              <a:endParaRPr b="0" lang="it-IT" sz="2400" spc="-1" strike="noStrike">
                <a:solidFill>
                  <a:srgbClr val="000000"/>
                </a:solidFill>
                <a:latin typeface="Arial"/>
              </a:endParaRPr>
            </a:p>
          </p:txBody>
        </p:sp>
        <p:sp>
          <p:nvSpPr>
            <p:cNvPr id="882" name="Oval 43"/>
            <p:cNvSpPr/>
            <p:nvPr/>
          </p:nvSpPr>
          <p:spPr>
            <a:xfrm rot="2951400">
              <a:off x="4379760" y="591984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grpSp>
      <p:grpSp>
        <p:nvGrpSpPr>
          <p:cNvPr id="883" name="Group 66"/>
          <p:cNvGrpSpPr/>
          <p:nvPr/>
        </p:nvGrpSpPr>
        <p:grpSpPr>
          <a:xfrm>
            <a:off x="1528200" y="549360"/>
            <a:ext cx="3116520" cy="2669040"/>
            <a:chOff x="1528200" y="549360"/>
            <a:chExt cx="3116520" cy="2669040"/>
          </a:xfrm>
        </p:grpSpPr>
        <p:sp>
          <p:nvSpPr>
            <p:cNvPr id="884" name="Rectangle 67"/>
            <p:cNvSpPr/>
            <p:nvPr/>
          </p:nvSpPr>
          <p:spPr>
            <a:xfrm>
              <a:off x="2344680" y="1541520"/>
              <a:ext cx="2300040" cy="81720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dk1"/>
                  </a:solidFill>
                  <a:latin typeface="Arial"/>
                </a:rPr>
                <a:t>Impiegato</a:t>
              </a:r>
              <a:endParaRPr b="0" lang="it-IT" sz="2800" spc="-1" strike="noStrike">
                <a:solidFill>
                  <a:srgbClr val="000000"/>
                </a:solidFill>
                <a:latin typeface="Arial"/>
              </a:endParaRPr>
            </a:p>
          </p:txBody>
        </p:sp>
        <p:sp>
          <p:nvSpPr>
            <p:cNvPr id="885" name="Text Box 68"/>
            <p:cNvSpPr/>
            <p:nvPr/>
          </p:nvSpPr>
          <p:spPr>
            <a:xfrm>
              <a:off x="1528200" y="549360"/>
              <a:ext cx="181476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Cognome</a:t>
              </a:r>
              <a:endParaRPr b="0" lang="it-IT" sz="2800" spc="-1" strike="noStrike">
                <a:solidFill>
                  <a:srgbClr val="000000"/>
                </a:solidFill>
                <a:latin typeface="Arial"/>
              </a:endParaRPr>
            </a:p>
          </p:txBody>
        </p:sp>
        <p:sp>
          <p:nvSpPr>
            <p:cNvPr id="886" name="Oval 69"/>
            <p:cNvSpPr/>
            <p:nvPr/>
          </p:nvSpPr>
          <p:spPr>
            <a:xfrm rot="5400000">
              <a:off x="2652840" y="107784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sp>
          <p:nvSpPr>
            <p:cNvPr id="887" name="Line 70"/>
            <p:cNvSpPr/>
            <p:nvPr/>
          </p:nvSpPr>
          <p:spPr>
            <a:xfrm flipH="1" flipV="1">
              <a:off x="2755800" y="1198440"/>
              <a:ext cx="431640" cy="5461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88" name="Text Box 71"/>
            <p:cNvSpPr/>
            <p:nvPr/>
          </p:nvSpPr>
          <p:spPr>
            <a:xfrm>
              <a:off x="1579320" y="2701800"/>
              <a:ext cx="13636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chemeClr val="dk1"/>
                  </a:solidFill>
                  <a:latin typeface="Arial"/>
                </a:rPr>
                <a:t>Codice</a:t>
              </a:r>
              <a:endParaRPr b="0" lang="it-IT" sz="2800" spc="-1" strike="noStrike">
                <a:solidFill>
                  <a:srgbClr val="000000"/>
                </a:solidFill>
                <a:latin typeface="Arial"/>
              </a:endParaRPr>
            </a:p>
          </p:txBody>
        </p:sp>
        <p:sp>
          <p:nvSpPr>
            <p:cNvPr id="889" name="Line 72"/>
            <p:cNvSpPr/>
            <p:nvPr/>
          </p:nvSpPr>
          <p:spPr>
            <a:xfrm flipV="1">
              <a:off x="2806560" y="2277720"/>
              <a:ext cx="304920" cy="38124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890" name="Oval 73"/>
            <p:cNvSpPr/>
            <p:nvPr/>
          </p:nvSpPr>
          <p:spPr>
            <a:xfrm rot="2951400">
              <a:off x="2670120" y="2632320"/>
              <a:ext cx="182520" cy="1886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pc="-1" strike="noStrike">
                <a:solidFill>
                  <a:schemeClr val="accent1"/>
                </a:solidFill>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2" presetSubtype="8">
                                  <p:stCondLst>
                                    <p:cond delay="0"/>
                                  </p:stCondLst>
                                  <p:childTnLst>
                                    <p:set>
                                      <p:cBhvr>
                                        <p:cTn id="6" dur="1" fill="hold">
                                          <p:stCondLst>
                                            <p:cond delay="0"/>
                                          </p:stCondLst>
                                        </p:cTn>
                                        <p:tgtEl>
                                          <p:spTgt spid="819"/>
                                        </p:tgtEl>
                                        <p:attrNameLst>
                                          <p:attrName>style.visibility</p:attrName>
                                        </p:attrNameLst>
                                      </p:cBhvr>
                                      <p:to>
                                        <p:strVal val="visible"/>
                                      </p:to>
                                    </p:set>
                                    <p:animEffect filter="wipe(left)" transition="in">
                                      <p:cBhvr additive="repl">
                                        <p:cTn id="7" dur="500"/>
                                        <p:tgtEl>
                                          <p:spTgt spid="819"/>
                                        </p:tgtEl>
                                      </p:cBhvr>
                                    </p:animEffect>
                                  </p:childTnLst>
                                </p:cTn>
                              </p:par>
                            </p:childTnLst>
                          </p:cTn>
                        </p:par>
                      </p:childTnLst>
                    </p:cTn>
                  </p:par>
                  <p:par>
                    <p:cTn id="8" nodeType="clickEffect" fill="hold">
                      <p:stCondLst>
                        <p:cond delay="indefinite"/>
                      </p:stCondLst>
                      <p:childTnLst>
                        <p:par>
                          <p:cTn id="9" nodeType="withEffect" fill="hold">
                            <p:stCondLst>
                              <p:cond delay="0"/>
                            </p:stCondLst>
                            <p:childTnLst>
                              <p:par>
                                <p:cTn id="10" nodeType="clickEffect" fill="hold" presetClass="entr" presetID="22" presetSubtype="1">
                                  <p:stCondLst>
                                    <p:cond delay="0"/>
                                  </p:stCondLst>
                                  <p:childTnLst>
                                    <p:set>
                                      <p:cBhvr>
                                        <p:cTn id="11" dur="1" fill="hold">
                                          <p:stCondLst>
                                            <p:cond delay="0"/>
                                          </p:stCondLst>
                                        </p:cTn>
                                        <p:tgtEl>
                                          <p:spTgt spid="871"/>
                                        </p:tgtEl>
                                        <p:attrNameLst>
                                          <p:attrName>style.visibility</p:attrName>
                                        </p:attrNameLst>
                                      </p:cBhvr>
                                      <p:to>
                                        <p:strVal val="visible"/>
                                      </p:to>
                                    </p:set>
                                    <p:animEffect filter="wipe(up)" transition="in">
                                      <p:cBhvr additive="repl">
                                        <p:cTn id="12" dur="500"/>
                                        <p:tgtEl>
                                          <p:spTgt spid="871"/>
                                        </p:tgtEl>
                                      </p:cBhvr>
                                    </p:animEffect>
                                  </p:childTnLst>
                                </p:cTn>
                              </p:par>
                            </p:childTnLst>
                          </p:cTn>
                        </p:par>
                      </p:childTnLst>
                    </p:cTn>
                  </p:par>
                  <p:par>
                    <p:cTn id="13" nodeType="clickEffect" fill="hold">
                      <p:stCondLst>
                        <p:cond delay="indefinite"/>
                      </p:stCondLst>
                      <p:childTnLst>
                        <p:par>
                          <p:cTn id="14" nodeType="withEffect" fill="hold">
                            <p:stCondLst>
                              <p:cond delay="0"/>
                            </p:stCondLst>
                            <p:childTnLst>
                              <p:par>
                                <p:cTn id="15" nodeType="clickEffect" fill="hold" presetClass="entr" presetID="22" presetSubtype="1">
                                  <p:stCondLst>
                                    <p:cond delay="0"/>
                                  </p:stCondLst>
                                  <p:childTnLst>
                                    <p:set>
                                      <p:cBhvr>
                                        <p:cTn id="16" dur="1" fill="hold">
                                          <p:stCondLst>
                                            <p:cond delay="0"/>
                                          </p:stCondLst>
                                        </p:cTn>
                                        <p:tgtEl>
                                          <p:spTgt spid="849"/>
                                        </p:tgtEl>
                                        <p:attrNameLst>
                                          <p:attrName>style.visibility</p:attrName>
                                        </p:attrNameLst>
                                      </p:cBhvr>
                                      <p:to>
                                        <p:strVal val="visible"/>
                                      </p:to>
                                    </p:set>
                                    <p:animEffect filter="wipe(up)" transition="in">
                                      <p:cBhvr additive="repl">
                                        <p:cTn id="17" dur="500"/>
                                        <p:tgtEl>
                                          <p:spTgt spid="8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1" name="Rectangle 2"/>
          <p:cNvSpPr/>
          <p:nvPr/>
        </p:nvSpPr>
        <p:spPr>
          <a:xfrm>
            <a:off x="1828800" y="990720"/>
            <a:ext cx="306000" cy="517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GB" sz="2800" spc="-1" strike="noStrike">
              <a:solidFill>
                <a:schemeClr val="dk1"/>
              </a:solidFill>
              <a:latin typeface="Arial"/>
            </a:endParaRPr>
          </a:p>
        </p:txBody>
      </p:sp>
      <p:sp>
        <p:nvSpPr>
          <p:cNvPr id="892"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Strategia mista</a:t>
            </a:r>
            <a:endParaRPr b="0" lang="it-IT" sz="3200" spc="-1" strike="noStrike">
              <a:solidFill>
                <a:srgbClr val="000000"/>
              </a:solidFill>
              <a:latin typeface="Arial"/>
            </a:endParaRPr>
          </a:p>
        </p:txBody>
      </p:sp>
      <p:sp>
        <p:nvSpPr>
          <p:cNvPr id="893" name="PlaceHolder 2"/>
          <p:cNvSpPr>
            <a:spLocks noGrp="1"/>
          </p:cNvSpPr>
          <p:nvPr>
            <p:ph/>
          </p:nvPr>
        </p:nvSpPr>
        <p:spPr>
          <a:xfrm>
            <a:off x="550800" y="1917000"/>
            <a:ext cx="11088360" cy="246384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000" spc="-1" strike="noStrike">
                <a:solidFill>
                  <a:schemeClr val="dk1"/>
                </a:solidFill>
                <a:latin typeface="Arial"/>
              </a:rPr>
              <a:t>Si procede di solito con una strategia </a:t>
            </a:r>
            <a:r>
              <a:rPr b="0" lang="it-IT" sz="2000" spc="-1" strike="noStrike">
                <a:solidFill>
                  <a:schemeClr val="accent2"/>
                </a:solidFill>
                <a:latin typeface="Arial"/>
              </a:rPr>
              <a:t>mista</a:t>
            </a:r>
            <a:r>
              <a:rPr b="0" lang="it-IT" sz="2000" spc="-1" strike="noStrike">
                <a:solidFill>
                  <a:schemeClr val="dk1"/>
                </a:solidFill>
                <a:latin typeface="Arial"/>
              </a:rPr>
              <a:t>:</a:t>
            </a:r>
            <a:endParaRPr b="0" lang="it-IT" sz="20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000" spc="-1" strike="noStrike">
                <a:solidFill>
                  <a:schemeClr val="dk1"/>
                </a:solidFill>
                <a:latin typeface="Arial"/>
              </a:rPr>
              <a:t>Si cerca di combinare i vantaggi delle strategie top-down e bottom-up</a:t>
            </a:r>
            <a:endParaRPr b="0" lang="it-IT" sz="20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000" spc="-1" strike="noStrike">
                <a:solidFill>
                  <a:schemeClr val="dk1"/>
                </a:solidFill>
                <a:latin typeface="Arial"/>
              </a:rPr>
              <a:t>Si individuano i concetti principali e si realizza uno </a:t>
            </a:r>
            <a:r>
              <a:rPr b="0" lang="it-IT" sz="2000" spc="-1" strike="noStrike">
                <a:solidFill>
                  <a:schemeClr val="accent2"/>
                </a:solidFill>
                <a:latin typeface="Arial"/>
              </a:rPr>
              <a:t>schema scheletro</a:t>
            </a:r>
            <a:endParaRPr b="0" lang="it-IT" sz="2000" spc="-1" strike="noStrike">
              <a:solidFill>
                <a:srgbClr val="000000"/>
              </a:solidFill>
              <a:latin typeface="Arial"/>
            </a:endParaRPr>
          </a:p>
          <a:p>
            <a:pPr lvl="2" marL="1296000" indent="-288000">
              <a:lnSpc>
                <a:spcPct val="100000"/>
              </a:lnSpc>
              <a:spcBef>
                <a:spcPts val="850"/>
              </a:spcBef>
              <a:buClr>
                <a:srgbClr val="000000"/>
              </a:buClr>
              <a:buSzPct val="45000"/>
              <a:buFont typeface="Wingdings" charset="2"/>
              <a:buChar char=""/>
            </a:pPr>
            <a:r>
              <a:rPr b="0" lang="it-IT" sz="2000" spc="-1" strike="noStrike">
                <a:solidFill>
                  <a:srgbClr val="000000"/>
                </a:solidFill>
                <a:latin typeface="Arial"/>
              </a:rPr>
              <a:t>Fornisce una visione unitaria dell’intero progetto</a:t>
            </a:r>
            <a:endParaRPr b="0" lang="it-IT" sz="20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000" spc="-1" strike="noStrike">
                <a:solidFill>
                  <a:schemeClr val="dk1"/>
                </a:solidFill>
                <a:latin typeface="Arial"/>
              </a:rPr>
              <a:t>Sulla base di questo si può decomporre</a:t>
            </a:r>
            <a:endParaRPr b="0" lang="it-IT" sz="20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000" spc="-1" strike="noStrike">
                <a:solidFill>
                  <a:schemeClr val="dk1"/>
                </a:solidFill>
                <a:latin typeface="Arial"/>
              </a:rPr>
              <a:t>Poi si raffina, si espande, si integra</a:t>
            </a:r>
            <a:endParaRPr b="0" lang="it-IT" sz="2000" spc="-1" strike="noStrike">
              <a:solidFill>
                <a:srgbClr val="000000"/>
              </a:solidFill>
              <a:latin typeface="Arial"/>
            </a:endParaRPr>
          </a:p>
        </p:txBody>
      </p:sp>
      <p:sp>
        <p:nvSpPr>
          <p:cNvPr id="894" name=""/>
          <p:cNvSpPr/>
          <p:nvPr/>
        </p:nvSpPr>
        <p:spPr>
          <a:xfrm>
            <a:off x="444600" y="4564080"/>
            <a:ext cx="11167560" cy="1713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it-IT" sz="1800" spc="-1" strike="noStrike">
                <a:solidFill>
                  <a:srgbClr val="000000"/>
                </a:solidFill>
                <a:latin typeface="Arial"/>
              </a:rPr>
              <a:t>Nota</a:t>
            </a:r>
            <a:r>
              <a:rPr b="0" lang="it-IT" sz="1800" spc="-1" strike="noStrike">
                <a:solidFill>
                  <a:srgbClr val="000000"/>
                </a:solidFill>
                <a:latin typeface="Arial"/>
              </a:rPr>
              <a:t>: nel progetto potete scrivere quale strategia avete usato.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Qualità di uno schema concettuale</a:t>
            </a:r>
            <a:endParaRPr b="0" lang="it-IT" sz="3200" spc="-1" strike="noStrike">
              <a:solidFill>
                <a:srgbClr val="000000"/>
              </a:solidFill>
              <a:latin typeface="Arial"/>
            </a:endParaRPr>
          </a:p>
        </p:txBody>
      </p:sp>
      <p:sp>
        <p:nvSpPr>
          <p:cNvPr id="896" name="PlaceHolder 2"/>
          <p:cNvSpPr>
            <a:spLocks noGrp="1"/>
          </p:cNvSpPr>
          <p:nvPr>
            <p:ph/>
          </p:nvPr>
        </p:nvSpPr>
        <p:spPr>
          <a:xfrm>
            <a:off x="249120" y="2067840"/>
            <a:ext cx="11088360" cy="3733920"/>
          </a:xfrm>
          <a:prstGeom prst="rect">
            <a:avLst/>
          </a:prstGeom>
          <a:noFill/>
          <a:ln w="0">
            <a:noFill/>
          </a:ln>
        </p:spPr>
        <p:txBody>
          <a:bodyPr numCol="1" spcCol="0" lIns="91440" rIns="91440" tIns="45720" bIns="45720" anchor="t">
            <a:noAutofit/>
          </a:bodyPr>
          <a:p>
            <a:pPr marL="432000" indent="-324000">
              <a:lnSpc>
                <a:spcPct val="100000"/>
              </a:lnSpc>
              <a:spcBef>
                <a:spcPts val="1417"/>
              </a:spcBef>
              <a:buClr>
                <a:srgbClr val="000000"/>
              </a:buClr>
              <a:buFont typeface="OpenSymbol"/>
              <a:buAutoNum type="arabicParenR"/>
            </a:pPr>
            <a:r>
              <a:rPr b="0" lang="it-IT" sz="1800" spc="-1" strike="noStrike" u="sng">
                <a:solidFill>
                  <a:srgbClr val="000000"/>
                </a:solidFill>
                <a:uFillTx/>
                <a:latin typeface="Arial"/>
              </a:rPr>
              <a:t>Correttezza:</a:t>
            </a:r>
            <a:r>
              <a:rPr b="0" lang="it-IT" sz="1800" spc="-1" strike="noStrike">
                <a:solidFill>
                  <a:srgbClr val="000000"/>
                </a:solidFill>
                <a:latin typeface="Arial"/>
              </a:rPr>
              <a:t> uno schema concettuale è </a:t>
            </a:r>
            <a:r>
              <a:rPr b="0" i="1" lang="it-IT" sz="1800" spc="-1" strike="noStrike">
                <a:solidFill>
                  <a:srgbClr val="000000"/>
                </a:solidFill>
                <a:latin typeface="Arial"/>
              </a:rPr>
              <a:t>corretto</a:t>
            </a:r>
            <a:r>
              <a:rPr b="0" lang="it-IT" sz="1800" spc="-1" strike="noStrike">
                <a:solidFill>
                  <a:srgbClr val="000000"/>
                </a:solidFill>
                <a:latin typeface="Arial"/>
              </a:rPr>
              <a:t> quando utilizza propriamente i costrutti messi a disposizione dal modello concettuale di riferimento.</a:t>
            </a:r>
            <a:endParaRPr b="0" lang="it-IT" sz="18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1800" spc="-1" strike="noStrike">
                <a:solidFill>
                  <a:srgbClr val="000000"/>
                </a:solidFill>
                <a:latin typeface="Arial"/>
              </a:rPr>
              <a:t>Errori </a:t>
            </a:r>
            <a:r>
              <a:rPr b="0" i="1" lang="it-IT" sz="1800" spc="-1" strike="noStrike">
                <a:solidFill>
                  <a:srgbClr val="000000"/>
                </a:solidFill>
                <a:latin typeface="Arial"/>
              </a:rPr>
              <a:t>sintattici</a:t>
            </a:r>
            <a:r>
              <a:rPr b="0" lang="it-IT" sz="1800" spc="-1" strike="noStrike">
                <a:solidFill>
                  <a:srgbClr val="000000"/>
                </a:solidFill>
                <a:latin typeface="Arial"/>
              </a:rPr>
              <a:t>: riguardano un uso non ammesso di costrutti, e.g. una generalizzazione tra relazione invece che tra entità.</a:t>
            </a:r>
            <a:endParaRPr b="0" lang="it-IT" sz="18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1800" spc="-1" strike="noStrike">
                <a:solidFill>
                  <a:srgbClr val="000000"/>
                </a:solidFill>
                <a:latin typeface="Arial"/>
              </a:rPr>
              <a:t>Errori </a:t>
            </a:r>
            <a:r>
              <a:rPr b="0" i="1" lang="it-IT" sz="1800" spc="-1" strike="noStrike">
                <a:solidFill>
                  <a:srgbClr val="000000"/>
                </a:solidFill>
                <a:latin typeface="Arial"/>
              </a:rPr>
              <a:t>semantici:</a:t>
            </a:r>
            <a:r>
              <a:rPr b="0" lang="it-IT" sz="1800" spc="-1" strike="noStrike">
                <a:solidFill>
                  <a:srgbClr val="000000"/>
                </a:solidFill>
                <a:latin typeface="Arial"/>
              </a:rPr>
              <a:t> riguardano un uso di costrutti che non rispetta la loro definizione, e.g. l’uso di una relazione per descrivere il fatto che un’entità è specializzazione di un’altra.</a:t>
            </a:r>
            <a:endParaRPr b="0" lang="it-IT" sz="1800" spc="-1" strike="noStrike">
              <a:solidFill>
                <a:srgbClr val="000000"/>
              </a:solidFill>
              <a:latin typeface="Arial"/>
            </a:endParaRPr>
          </a:p>
          <a:p>
            <a:pPr marL="432000" indent="-324000">
              <a:lnSpc>
                <a:spcPct val="100000"/>
              </a:lnSpc>
              <a:spcBef>
                <a:spcPts val="1417"/>
              </a:spcBef>
              <a:buClr>
                <a:srgbClr val="000000"/>
              </a:buClr>
              <a:buFont typeface="OpenSymbol"/>
              <a:buAutoNum type="arabicParenR"/>
            </a:pPr>
            <a:r>
              <a:rPr b="0" lang="it-IT" sz="1800" spc="-1" strike="noStrike" u="sng">
                <a:solidFill>
                  <a:srgbClr val="000000"/>
                </a:solidFill>
                <a:uFillTx/>
                <a:latin typeface="Arial"/>
              </a:rPr>
              <a:t>Completezza</a:t>
            </a:r>
            <a:r>
              <a:rPr b="0" lang="it-IT" sz="1800" spc="-1" strike="noStrike">
                <a:solidFill>
                  <a:srgbClr val="000000"/>
                </a:solidFill>
                <a:latin typeface="Arial"/>
              </a:rPr>
              <a:t>: uno schema concettuale è </a:t>
            </a:r>
            <a:r>
              <a:rPr b="0" i="1" lang="it-IT" sz="1800" spc="-1" strike="noStrike">
                <a:solidFill>
                  <a:srgbClr val="000000"/>
                </a:solidFill>
                <a:latin typeface="Arial"/>
              </a:rPr>
              <a:t>completo</a:t>
            </a:r>
            <a:r>
              <a:rPr b="0" lang="it-IT" sz="1800" spc="-1" strike="noStrike">
                <a:solidFill>
                  <a:srgbClr val="000000"/>
                </a:solidFill>
                <a:latin typeface="Arial"/>
              </a:rPr>
              <a:t> quando rappresenta tutti i dati di interesse e quando tutte le operazioni possono essere eseguite a partire dai concetti descritti nello schema. </a:t>
            </a:r>
            <a:endParaRPr b="0" lang="it-IT" sz="18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1800" spc="-1" strike="noStrike">
                <a:solidFill>
                  <a:srgbClr val="000000"/>
                </a:solidFill>
                <a:latin typeface="Arial"/>
              </a:rPr>
              <a:t>La completezza di uno schema si può verificare controllando che </a:t>
            </a:r>
            <a:r>
              <a:rPr b="0" i="1" lang="it-IT" sz="1800" spc="-1" strike="noStrike">
                <a:solidFill>
                  <a:srgbClr val="000000"/>
                </a:solidFill>
                <a:latin typeface="Arial"/>
              </a:rPr>
              <a:t>tutte le specifiche</a:t>
            </a:r>
            <a:r>
              <a:rPr b="0" lang="it-IT" sz="1800" spc="-1" strike="noStrike">
                <a:solidFill>
                  <a:srgbClr val="000000"/>
                </a:solidFill>
                <a:latin typeface="Arial"/>
              </a:rPr>
              <a:t> sui dati siano rappresentate da qualche concetto presente nello schema.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Qualità di uno schema concettuale</a:t>
            </a:r>
            <a:endParaRPr b="0" lang="it-IT" sz="3200" spc="-1" strike="noStrike">
              <a:solidFill>
                <a:srgbClr val="000000"/>
              </a:solidFill>
              <a:latin typeface="Arial"/>
            </a:endParaRPr>
          </a:p>
        </p:txBody>
      </p:sp>
      <p:sp>
        <p:nvSpPr>
          <p:cNvPr id="898" name="PlaceHolder 2"/>
          <p:cNvSpPr>
            <a:spLocks noGrp="1"/>
          </p:cNvSpPr>
          <p:nvPr>
            <p:ph/>
          </p:nvPr>
        </p:nvSpPr>
        <p:spPr>
          <a:xfrm>
            <a:off x="249120" y="2067840"/>
            <a:ext cx="11088360" cy="2455920"/>
          </a:xfrm>
          <a:prstGeom prst="rect">
            <a:avLst/>
          </a:prstGeom>
          <a:noFill/>
          <a:ln w="0">
            <a:noFill/>
          </a:ln>
        </p:spPr>
        <p:txBody>
          <a:bodyPr numCol="1" spcCol="0" lIns="91440" rIns="91440" tIns="45720" bIns="45720" anchor="t">
            <a:noAutofit/>
          </a:bodyPr>
          <a:p>
            <a:pPr marL="432000" indent="-324000">
              <a:lnSpc>
                <a:spcPct val="100000"/>
              </a:lnSpc>
              <a:spcBef>
                <a:spcPts val="1417"/>
              </a:spcBef>
              <a:buClr>
                <a:srgbClr val="000000"/>
              </a:buClr>
              <a:buFont typeface="OpenSymbol"/>
              <a:buAutoNum type="arabicParenR" startAt="3"/>
            </a:pPr>
            <a:r>
              <a:rPr b="0" lang="it-IT" sz="1800" spc="-1" strike="noStrike" u="sng">
                <a:solidFill>
                  <a:srgbClr val="000000"/>
                </a:solidFill>
                <a:uFillTx/>
                <a:latin typeface="Arial"/>
              </a:rPr>
              <a:t>Leggibilità</a:t>
            </a:r>
            <a:endParaRPr b="0" lang="it-IT" sz="1800" spc="-1" strike="noStrike">
              <a:solidFill>
                <a:srgbClr val="000000"/>
              </a:solidFill>
              <a:latin typeface="Arial"/>
            </a:endParaRPr>
          </a:p>
          <a:p>
            <a:pPr marL="432000" indent="-324000">
              <a:lnSpc>
                <a:spcPct val="100000"/>
              </a:lnSpc>
              <a:spcBef>
                <a:spcPts val="1417"/>
              </a:spcBef>
              <a:buClr>
                <a:srgbClr val="000000"/>
              </a:buClr>
              <a:buFont typeface="OpenSymbol"/>
              <a:buAutoNum type="arabicParenR" startAt="3"/>
            </a:pPr>
            <a:r>
              <a:rPr b="0" lang="it-IT" sz="1800" spc="-1" strike="noStrike" u="sng">
                <a:solidFill>
                  <a:srgbClr val="000000"/>
                </a:solidFill>
                <a:uFillTx/>
                <a:latin typeface="Arial"/>
              </a:rPr>
              <a:t>Minimalità</a:t>
            </a:r>
            <a:r>
              <a:rPr b="0" lang="it-IT" sz="1800" spc="-1" strike="noStrike">
                <a:solidFill>
                  <a:srgbClr val="000000"/>
                </a:solidFill>
                <a:latin typeface="Arial"/>
              </a:rPr>
              <a:t>: uno schema è </a:t>
            </a:r>
            <a:r>
              <a:rPr b="0" i="1" lang="it-IT" sz="1800" spc="-1" strike="noStrike">
                <a:solidFill>
                  <a:srgbClr val="000000"/>
                </a:solidFill>
                <a:latin typeface="Arial"/>
              </a:rPr>
              <a:t>minimale</a:t>
            </a:r>
            <a:r>
              <a:rPr b="0" lang="it-IT" sz="1800" spc="-1" strike="noStrike">
                <a:solidFill>
                  <a:srgbClr val="000000"/>
                </a:solidFill>
                <a:latin typeface="Arial"/>
              </a:rPr>
              <a:t> quando tutte le specifiche sui dati sono rappresentate una sola volta. Quindi, uno schema </a:t>
            </a:r>
            <a:r>
              <a:rPr b="0" lang="it-IT" sz="1800" spc="-1" strike="noStrike" u="sng">
                <a:solidFill>
                  <a:srgbClr val="000000"/>
                </a:solidFill>
                <a:uFillTx/>
                <a:latin typeface="Arial"/>
              </a:rPr>
              <a:t>non</a:t>
            </a:r>
            <a:r>
              <a:rPr b="0" lang="it-IT" sz="1800" spc="-1" strike="noStrike">
                <a:solidFill>
                  <a:srgbClr val="000000"/>
                </a:solidFill>
                <a:latin typeface="Arial"/>
              </a:rPr>
              <a:t> è minimale quando esistono delle </a:t>
            </a:r>
            <a:r>
              <a:rPr b="0" i="1" lang="it-IT" sz="1800" spc="-1" strike="noStrike" u="sng">
                <a:solidFill>
                  <a:srgbClr val="000000"/>
                </a:solidFill>
                <a:uFillTx/>
                <a:latin typeface="Arial"/>
              </a:rPr>
              <a:t>ridondanze</a:t>
            </a:r>
            <a:r>
              <a:rPr b="0" lang="it-IT" sz="1800" spc="-1" strike="noStrike">
                <a:solidFill>
                  <a:srgbClr val="000000"/>
                </a:solidFill>
                <a:latin typeface="Arial"/>
              </a:rPr>
              <a:t>, ovvero concetti che possono essere derivati da altri. </a:t>
            </a:r>
            <a:br>
              <a:rPr sz="1800"/>
            </a:br>
            <a:r>
              <a:rPr b="0" lang="it-IT" sz="1800" spc="-1" strike="noStrike">
                <a:solidFill>
                  <a:srgbClr val="000000"/>
                </a:solidFill>
                <a:latin typeface="Arial"/>
              </a:rPr>
              <a:t>Possibili fonti di ridondanza:</a:t>
            </a:r>
            <a:endParaRPr b="0" lang="it-IT" sz="1800" spc="-1" strike="noStrike">
              <a:solidFill>
                <a:srgbClr val="000000"/>
              </a:solidFill>
              <a:latin typeface="Arial"/>
            </a:endParaRPr>
          </a:p>
          <a:p>
            <a:pPr lvl="3" marL="864000" indent="-216000">
              <a:lnSpc>
                <a:spcPct val="100000"/>
              </a:lnSpc>
              <a:spcBef>
                <a:spcPts val="567"/>
              </a:spcBef>
              <a:buClr>
                <a:srgbClr val="000000"/>
              </a:buClr>
              <a:buSzPct val="45000"/>
              <a:buFont typeface="Wingdings" charset="2"/>
              <a:buChar char=""/>
            </a:pPr>
            <a:r>
              <a:rPr b="0" lang="it-IT" sz="1800" spc="-1" strike="noStrike">
                <a:solidFill>
                  <a:srgbClr val="000000"/>
                </a:solidFill>
                <a:latin typeface="Arial"/>
              </a:rPr>
              <a:t>Presenza di cicli dovuti a relazioni e/o specializzazioni</a:t>
            </a:r>
            <a:endParaRPr b="0" lang="it-IT" sz="1800" spc="-1" strike="noStrike">
              <a:solidFill>
                <a:srgbClr val="000000"/>
              </a:solidFill>
              <a:latin typeface="Arial"/>
            </a:endParaRPr>
          </a:p>
          <a:p>
            <a:pPr lvl="3" marL="864000" indent="-216000">
              <a:lnSpc>
                <a:spcPct val="100000"/>
              </a:lnSpc>
              <a:spcBef>
                <a:spcPts val="567"/>
              </a:spcBef>
              <a:buClr>
                <a:srgbClr val="000000"/>
              </a:buClr>
              <a:buSzPct val="45000"/>
              <a:buFont typeface="Wingdings" charset="2"/>
              <a:buChar char=""/>
            </a:pPr>
            <a:r>
              <a:rPr b="0" lang="it-IT" sz="1800" spc="-1" strike="noStrike">
                <a:solidFill>
                  <a:srgbClr val="000000"/>
                </a:solidFill>
                <a:latin typeface="Arial"/>
              </a:rPr>
              <a:t>Attributi derivati</a:t>
            </a:r>
            <a:endParaRPr b="0" lang="it-IT" sz="1800" spc="-1" strike="noStrike">
              <a:solidFill>
                <a:srgbClr val="000000"/>
              </a:solidFill>
              <a:latin typeface="Arial"/>
            </a:endParaRPr>
          </a:p>
        </p:txBody>
      </p:sp>
      <p:sp>
        <p:nvSpPr>
          <p:cNvPr id="899" name=""/>
          <p:cNvSpPr/>
          <p:nvPr/>
        </p:nvSpPr>
        <p:spPr>
          <a:xfrm>
            <a:off x="484200" y="4682880"/>
            <a:ext cx="10667520" cy="14738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417"/>
              </a:spcBef>
            </a:pPr>
            <a:r>
              <a:rPr b="0" lang="it-IT" sz="1800" spc="-1" strike="noStrike">
                <a:solidFill>
                  <a:srgbClr val="2a6099"/>
                </a:solidFill>
                <a:latin typeface="Arial"/>
              </a:rPr>
              <a:t>Non sempre una ridondanza è indesiderata: a volte, può nascere da precise scelte progettuali.</a:t>
            </a:r>
            <a:endParaRPr b="0" lang="it-IT" sz="1800" spc="-1" strike="noStrike">
              <a:solidFill>
                <a:srgbClr val="000000"/>
              </a:solidFill>
              <a:latin typeface="Arial"/>
            </a:endParaRPr>
          </a:p>
          <a:p>
            <a:pPr>
              <a:lnSpc>
                <a:spcPct val="100000"/>
              </a:lnSpc>
              <a:spcBef>
                <a:spcPts val="1417"/>
              </a:spcBef>
            </a:pPr>
            <a:r>
              <a:rPr b="0" lang="it-IT" sz="1800" spc="-1" strike="noStrike">
                <a:solidFill>
                  <a:srgbClr val="2a6099"/>
                </a:solidFill>
                <a:latin typeface="Arial"/>
              </a:rPr>
              <a:t>La scelta tra il </a:t>
            </a:r>
            <a:r>
              <a:rPr b="0" i="1" lang="it-IT" sz="1800" spc="-1" strike="noStrike">
                <a:solidFill>
                  <a:srgbClr val="2a6099"/>
                </a:solidFill>
                <a:latin typeface="Arial"/>
              </a:rPr>
              <a:t>mantenere</a:t>
            </a:r>
            <a:r>
              <a:rPr b="0" lang="it-IT" sz="1800" spc="-1" strike="noStrike">
                <a:solidFill>
                  <a:srgbClr val="2a6099"/>
                </a:solidFill>
                <a:latin typeface="Arial"/>
              </a:rPr>
              <a:t> o l’</a:t>
            </a:r>
            <a:r>
              <a:rPr b="0" i="1" lang="it-IT" sz="1800" spc="-1" strike="noStrike">
                <a:solidFill>
                  <a:srgbClr val="2a6099"/>
                </a:solidFill>
                <a:latin typeface="Arial"/>
              </a:rPr>
              <a:t>eliminare</a:t>
            </a:r>
            <a:r>
              <a:rPr b="0" lang="it-IT" sz="1800" spc="-1" strike="noStrike">
                <a:solidFill>
                  <a:srgbClr val="2a6099"/>
                </a:solidFill>
                <a:latin typeface="Arial"/>
              </a:rPr>
              <a:t> le ridondanze è compito della fase dell’</a:t>
            </a:r>
            <a:r>
              <a:rPr b="0" i="1" lang="it-IT" sz="1800" spc="-1" strike="noStrike">
                <a:solidFill>
                  <a:srgbClr val="2a6099"/>
                </a:solidFill>
                <a:latin typeface="Arial"/>
              </a:rPr>
              <a:t>analisi delle ridondanze</a:t>
            </a:r>
            <a:r>
              <a:rPr b="0" lang="it-IT" sz="1800" spc="-1" strike="noStrike">
                <a:solidFill>
                  <a:srgbClr val="2a6099"/>
                </a:solidFill>
                <a:latin typeface="Arial"/>
              </a:rPr>
              <a:t>, sotto fase della progettazione logica</a:t>
            </a:r>
            <a:r>
              <a:rPr b="0" i="1" lang="it-IT" sz="1800" spc="-1" strike="noStrike">
                <a:solidFill>
                  <a:srgbClr val="2a6099"/>
                </a:solidFill>
                <a:latin typeface="Arial"/>
              </a:rPr>
              <a:t>. </a:t>
            </a:r>
            <a:endParaRPr b="0" lang="it-IT" sz="1800" spc="-1" strike="noStrike">
              <a:solidFill>
                <a:srgbClr val="000000"/>
              </a:solidFill>
              <a:latin typeface="Arial"/>
            </a:endParaRPr>
          </a:p>
          <a:p>
            <a:pPr>
              <a:lnSpc>
                <a:spcPct val="100000"/>
              </a:lnSpc>
              <a:spcBef>
                <a:spcPts val="1417"/>
              </a:spcBef>
            </a:pPr>
            <a:r>
              <a:rPr b="0" lang="it-IT" sz="1800" spc="-1" strike="noStrike">
                <a:solidFill>
                  <a:srgbClr val="2a6099"/>
                </a:solidFill>
                <a:latin typeface="Arial"/>
              </a:rPr>
              <a:t>Ne riparleremo fra qualche lezione.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0"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Una metodologia</a:t>
            </a:r>
            <a:endParaRPr b="0" lang="it-IT" sz="3200" spc="-1" strike="noStrike">
              <a:solidFill>
                <a:srgbClr val="000000"/>
              </a:solidFill>
              <a:latin typeface="Arial"/>
            </a:endParaRPr>
          </a:p>
        </p:txBody>
      </p:sp>
      <p:sp>
        <p:nvSpPr>
          <p:cNvPr id="901"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400"/>
              </a:spcBef>
              <a:buClr>
                <a:srgbClr val="3333cc"/>
              </a:buClr>
              <a:buFont typeface="Symbol"/>
              <a:buChar char=""/>
            </a:pPr>
            <a:r>
              <a:rPr b="0" lang="it-IT" sz="2000" spc="-1" strike="noStrike">
                <a:solidFill>
                  <a:schemeClr val="accent2"/>
                </a:solidFill>
                <a:latin typeface="Arial"/>
              </a:rPr>
              <a:t>Analisi dei requisiti</a:t>
            </a:r>
            <a:endParaRPr b="0" lang="it-IT" sz="20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Analizzare i requisiti ed eliminare le ambiguità</a:t>
            </a:r>
            <a:endParaRPr b="0" lang="it-IT" sz="20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Costruire un glossario dei termini </a:t>
            </a:r>
            <a:endParaRPr b="0" lang="it-IT" sz="20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Raggruppare i requisiti in insiemi omogenei</a:t>
            </a:r>
            <a:endParaRPr b="0" lang="it-IT" sz="2000" spc="-1" strike="noStrike">
              <a:solidFill>
                <a:srgbClr val="000000"/>
              </a:solidFill>
              <a:latin typeface="Arial"/>
            </a:endParaRPr>
          </a:p>
          <a:p>
            <a:pPr marL="287280" indent="-287280">
              <a:lnSpc>
                <a:spcPct val="100000"/>
              </a:lnSpc>
              <a:spcBef>
                <a:spcPts val="400"/>
              </a:spcBef>
              <a:buClr>
                <a:srgbClr val="3333cc"/>
              </a:buClr>
              <a:buFont typeface="Symbol"/>
              <a:buChar char=""/>
            </a:pPr>
            <a:r>
              <a:rPr b="0" lang="it-IT" sz="2000" spc="-1" strike="noStrike">
                <a:solidFill>
                  <a:schemeClr val="accent2"/>
                </a:solidFill>
                <a:latin typeface="Arial"/>
              </a:rPr>
              <a:t>Passo base</a:t>
            </a:r>
            <a:endParaRPr b="0" lang="it-IT" sz="20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Definire uno schema scheletro con i concetti più rilevanti </a:t>
            </a:r>
            <a:endParaRPr b="0" lang="it-IT" sz="2000" spc="-1" strike="noStrike">
              <a:solidFill>
                <a:srgbClr val="000000"/>
              </a:solidFill>
              <a:latin typeface="Arial"/>
            </a:endParaRPr>
          </a:p>
          <a:p>
            <a:pPr marL="287280" indent="-287280">
              <a:lnSpc>
                <a:spcPct val="100000"/>
              </a:lnSpc>
              <a:spcBef>
                <a:spcPts val="400"/>
              </a:spcBef>
              <a:buClr>
                <a:srgbClr val="3333cc"/>
              </a:buClr>
              <a:buFont typeface="Symbol"/>
              <a:buChar char=""/>
            </a:pPr>
            <a:r>
              <a:rPr b="0" lang="it-IT" sz="2000" spc="-1" strike="noStrike">
                <a:solidFill>
                  <a:schemeClr val="accent2"/>
                </a:solidFill>
                <a:latin typeface="Arial"/>
              </a:rPr>
              <a:t>Passo iterativo</a:t>
            </a:r>
            <a:r>
              <a:rPr b="0" lang="it-IT" sz="2000" spc="-1" strike="noStrike">
                <a:solidFill>
                  <a:schemeClr val="dk1"/>
                </a:solidFill>
                <a:latin typeface="Arial"/>
              </a:rPr>
              <a:t> </a:t>
            </a:r>
            <a:br>
              <a:rPr sz="2000"/>
            </a:br>
            <a:r>
              <a:rPr b="0" lang="it-IT" sz="1800" spc="-1" strike="noStrike">
                <a:solidFill>
                  <a:schemeClr val="dk1"/>
                </a:solidFill>
                <a:latin typeface="Arial"/>
              </a:rPr>
              <a:t>(da ripetere finché non si è soddisfatti)</a:t>
            </a:r>
            <a:endParaRPr b="0" lang="it-IT" sz="18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Raffinare i concetti presenti sulla base delle loro specifiche</a:t>
            </a:r>
            <a:endParaRPr b="0" lang="it-IT" sz="20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Aggiungere concetti per descrivere specifiche non descritte</a:t>
            </a:r>
            <a:endParaRPr b="0" lang="it-IT" sz="2000" spc="-1" strike="noStrike">
              <a:solidFill>
                <a:srgbClr val="000000"/>
              </a:solidFill>
              <a:latin typeface="Arial"/>
            </a:endParaRPr>
          </a:p>
          <a:p>
            <a:pPr marL="287280" indent="-287280">
              <a:lnSpc>
                <a:spcPct val="100000"/>
              </a:lnSpc>
              <a:spcBef>
                <a:spcPts val="400"/>
              </a:spcBef>
              <a:buClr>
                <a:srgbClr val="3333cc"/>
              </a:buClr>
              <a:buFont typeface="Symbol"/>
              <a:buChar char=""/>
            </a:pPr>
            <a:r>
              <a:rPr b="0" lang="it-IT" sz="2000" spc="-1" strike="noStrike">
                <a:solidFill>
                  <a:schemeClr val="accent2"/>
                </a:solidFill>
                <a:latin typeface="Arial"/>
              </a:rPr>
              <a:t>Analisi di qualità</a:t>
            </a:r>
            <a:r>
              <a:rPr b="0" lang="it-IT" sz="2000" spc="-1" strike="noStrike">
                <a:solidFill>
                  <a:schemeClr val="dk1"/>
                </a:solidFill>
                <a:latin typeface="Arial"/>
              </a:rPr>
              <a:t> </a:t>
            </a:r>
            <a:br>
              <a:rPr sz="2000"/>
            </a:br>
            <a:r>
              <a:rPr b="0" lang="it-IT" sz="1800" spc="-1" strike="noStrike">
                <a:solidFill>
                  <a:schemeClr val="dk1"/>
                </a:solidFill>
                <a:latin typeface="Arial"/>
              </a:rPr>
              <a:t>(ripetuta e distribuita)</a:t>
            </a:r>
            <a:endParaRPr b="0" lang="it-IT" sz="1800" spc="-1" strike="noStrike">
              <a:solidFill>
                <a:srgbClr val="000000"/>
              </a:solidFill>
              <a:latin typeface="Arial"/>
            </a:endParaRPr>
          </a:p>
          <a:p>
            <a:pPr lvl="1" marL="860400" indent="-382680">
              <a:lnSpc>
                <a:spcPct val="100000"/>
              </a:lnSpc>
              <a:spcBef>
                <a:spcPts val="400"/>
              </a:spcBef>
              <a:buClr>
                <a:srgbClr val="000000"/>
              </a:buClr>
              <a:buFont typeface="Symbol"/>
              <a:buChar char=""/>
            </a:pPr>
            <a:r>
              <a:rPr b="0" lang="it-IT" sz="2000" spc="-1" strike="noStrike">
                <a:solidFill>
                  <a:schemeClr val="dk1"/>
                </a:solidFill>
                <a:latin typeface="Arial"/>
              </a:rPr>
              <a:t>Verificare le qualità dello schema e modificarlo</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2" name="PlaceHolder 1"/>
          <p:cNvSpPr>
            <a:spLocks noGrp="1"/>
          </p:cNvSpPr>
          <p:nvPr>
            <p:ph type="title"/>
          </p:nvPr>
        </p:nvSpPr>
        <p:spPr>
          <a:xfrm>
            <a:off x="1074600" y="2000160"/>
            <a:ext cx="9338040" cy="265860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4000" spc="-1" strike="noStrike">
                <a:solidFill>
                  <a:srgbClr val="d41450"/>
                </a:solidFill>
                <a:latin typeface="Arial"/>
              </a:rPr>
              <a:t>Un esempio di progettazione concettuale</a:t>
            </a:r>
            <a:br>
              <a:rPr sz="4000"/>
            </a:br>
            <a:r>
              <a:rPr b="1" lang="it-IT" sz="4000" spc="-1" strike="noStrike">
                <a:solidFill>
                  <a:srgbClr val="d41450"/>
                </a:solidFill>
                <a:latin typeface="Arial"/>
              </a:rPr>
              <a:t>(società di formazione)</a:t>
            </a:r>
            <a:endParaRPr b="0" lang="it-IT"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03" name="Group 4"/>
          <p:cNvGrpSpPr/>
          <p:nvPr/>
        </p:nvGrpSpPr>
        <p:grpSpPr>
          <a:xfrm>
            <a:off x="2666880" y="2133360"/>
            <a:ext cx="6827760" cy="2283120"/>
            <a:chOff x="2666880" y="2133360"/>
            <a:chExt cx="6827760" cy="2283120"/>
          </a:xfrm>
        </p:grpSpPr>
        <p:sp>
          <p:nvSpPr>
            <p:cNvPr id="904" name="AutoShape 3"/>
            <p:cNvSpPr/>
            <p:nvPr/>
          </p:nvSpPr>
          <p:spPr>
            <a:xfrm>
              <a:off x="2666880" y="2133720"/>
              <a:ext cx="6795720" cy="2282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05" name="Rectangle 5"/>
            <p:cNvSpPr/>
            <p:nvPr/>
          </p:nvSpPr>
          <p:spPr>
            <a:xfrm>
              <a:off x="2786040" y="2162160"/>
              <a:ext cx="6676920" cy="40284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06" name="Rectangle 6"/>
            <p:cNvSpPr/>
            <p:nvPr/>
          </p:nvSpPr>
          <p:spPr>
            <a:xfrm>
              <a:off x="3969720" y="2166840"/>
              <a:ext cx="443160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pc="-1" strike="noStrike">
                  <a:solidFill>
                    <a:srgbClr val="000080"/>
                  </a:solidFill>
                  <a:latin typeface="Arial"/>
                </a:rPr>
                <a:t>Frasi di carattere generale</a:t>
              </a:r>
              <a:endParaRPr b="0" lang="it-IT" sz="2800" spc="-1" strike="noStrike">
                <a:solidFill>
                  <a:srgbClr val="000000"/>
                </a:solidFill>
                <a:latin typeface="Arial"/>
              </a:endParaRPr>
            </a:p>
          </p:txBody>
        </p:sp>
        <p:sp>
          <p:nvSpPr>
            <p:cNvPr id="907" name="Rectangle 7"/>
            <p:cNvSpPr/>
            <p:nvPr/>
          </p:nvSpPr>
          <p:spPr>
            <a:xfrm>
              <a:off x="2759040" y="2133720"/>
              <a:ext cx="25200" cy="2664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pc="-1" strike="noStrike">
                <a:solidFill>
                  <a:schemeClr val="accent1"/>
                </a:solidFill>
                <a:latin typeface="Arial"/>
              </a:endParaRPr>
            </a:p>
          </p:txBody>
        </p:sp>
        <p:sp>
          <p:nvSpPr>
            <p:cNvPr id="908" name="Line 8"/>
            <p:cNvSpPr/>
            <p:nvPr/>
          </p:nvSpPr>
          <p:spPr>
            <a:xfrm>
              <a:off x="2759040" y="2133360"/>
              <a:ext cx="1440" cy="28800"/>
            </a:xfrm>
            <a:prstGeom prst="line">
              <a:avLst/>
            </a:prstGeom>
            <a:ln w="0">
              <a:solidFill>
                <a:srgbClr val="000000"/>
              </a:solidFill>
            </a:ln>
          </p:spPr>
          <p:style>
            <a:lnRef idx="0"/>
            <a:fillRef idx="0"/>
            <a:effectRef idx="0"/>
            <a:fontRef idx="minor"/>
          </p:style>
          <p:txBody>
            <a:bodyPr lIns="90000" rIns="90000" tIns="-16200" bIns="-16200" anchor="t">
              <a:noAutofit/>
            </a:bodyPr>
            <a:p>
              <a:endParaRPr b="1" lang="en-GB" sz="2400" spc="-1" strike="noStrike">
                <a:solidFill>
                  <a:schemeClr val="accent1"/>
                </a:solidFill>
                <a:latin typeface="Arial"/>
              </a:endParaRPr>
            </a:p>
          </p:txBody>
        </p:sp>
        <p:sp>
          <p:nvSpPr>
            <p:cNvPr id="909" name="Rectangle 9"/>
            <p:cNvSpPr/>
            <p:nvPr/>
          </p:nvSpPr>
          <p:spPr>
            <a:xfrm>
              <a:off x="2759040" y="213372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10" name="Line 10"/>
            <p:cNvSpPr/>
            <p:nvPr/>
          </p:nvSpPr>
          <p:spPr>
            <a:xfrm>
              <a:off x="2759040" y="213336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11" name="Line 11"/>
            <p:cNvSpPr/>
            <p:nvPr/>
          </p:nvSpPr>
          <p:spPr>
            <a:xfrm>
              <a:off x="2759040" y="213336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sp>
          <p:nvSpPr>
            <p:cNvPr id="912" name="Rectangle 12"/>
            <p:cNvSpPr/>
            <p:nvPr/>
          </p:nvSpPr>
          <p:spPr>
            <a:xfrm>
              <a:off x="2786040" y="2133720"/>
              <a:ext cx="668016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13" name="Line 13"/>
            <p:cNvSpPr/>
            <p:nvPr/>
          </p:nvSpPr>
          <p:spPr>
            <a:xfrm>
              <a:off x="2786040" y="2133360"/>
              <a:ext cx="66816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14" name="Rectangle 14"/>
            <p:cNvSpPr/>
            <p:nvPr/>
          </p:nvSpPr>
          <p:spPr>
            <a:xfrm>
              <a:off x="2786040" y="2160720"/>
              <a:ext cx="6680160" cy="360"/>
            </a:xfrm>
            <a:prstGeom prst="rect">
              <a:avLst/>
            </a:prstGeom>
            <a:solidFill>
              <a:srgbClr val="e5e5e5"/>
            </a:solidFill>
            <a:ln w="0">
              <a:noFill/>
            </a:ln>
          </p:spPr>
          <p:style>
            <a:lnRef idx="0"/>
            <a:fillRef idx="0"/>
            <a:effectRef idx="0"/>
            <a:fontRef idx="minor"/>
          </p:style>
          <p:txBody>
            <a:bodyPr lIns="90000" rIns="90000" tIns="-43560" bIns="-43560" anchor="t">
              <a:noAutofit/>
            </a:bodyPr>
            <a:p>
              <a:pPr>
                <a:lnSpc>
                  <a:spcPct val="100000"/>
                </a:lnSpc>
              </a:pPr>
              <a:endParaRPr b="1" lang="en-GB" sz="2400" spc="-1" strike="noStrike">
                <a:solidFill>
                  <a:schemeClr val="accent1"/>
                </a:solidFill>
                <a:latin typeface="Arial"/>
              </a:endParaRPr>
            </a:p>
          </p:txBody>
        </p:sp>
        <p:sp>
          <p:nvSpPr>
            <p:cNvPr id="915" name="Rectangle 15"/>
            <p:cNvSpPr/>
            <p:nvPr/>
          </p:nvSpPr>
          <p:spPr>
            <a:xfrm>
              <a:off x="9468000" y="2133720"/>
              <a:ext cx="25200" cy="2664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pc="-1" strike="noStrike">
                <a:solidFill>
                  <a:schemeClr val="accent1"/>
                </a:solidFill>
                <a:latin typeface="Arial"/>
              </a:endParaRPr>
            </a:p>
          </p:txBody>
        </p:sp>
        <p:sp>
          <p:nvSpPr>
            <p:cNvPr id="916" name="Line 16"/>
            <p:cNvSpPr/>
            <p:nvPr/>
          </p:nvSpPr>
          <p:spPr>
            <a:xfrm>
              <a:off x="9467640" y="2133360"/>
              <a:ext cx="1440" cy="28800"/>
            </a:xfrm>
            <a:prstGeom prst="line">
              <a:avLst/>
            </a:prstGeom>
            <a:ln w="0">
              <a:solidFill>
                <a:srgbClr val="000000"/>
              </a:solidFill>
            </a:ln>
          </p:spPr>
          <p:style>
            <a:lnRef idx="0"/>
            <a:fillRef idx="0"/>
            <a:effectRef idx="0"/>
            <a:fontRef idx="minor"/>
          </p:style>
          <p:txBody>
            <a:bodyPr lIns="90000" rIns="90000" tIns="-16200" bIns="-16200" anchor="t">
              <a:noAutofit/>
            </a:bodyPr>
            <a:p>
              <a:endParaRPr b="1" lang="en-GB" sz="2400" spc="-1" strike="noStrike">
                <a:solidFill>
                  <a:schemeClr val="accent1"/>
                </a:solidFill>
                <a:latin typeface="Arial"/>
              </a:endParaRPr>
            </a:p>
          </p:txBody>
        </p:sp>
        <p:sp>
          <p:nvSpPr>
            <p:cNvPr id="917" name="Rectangle 17"/>
            <p:cNvSpPr/>
            <p:nvPr/>
          </p:nvSpPr>
          <p:spPr>
            <a:xfrm>
              <a:off x="9468000" y="213372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18" name="Line 18"/>
            <p:cNvSpPr/>
            <p:nvPr/>
          </p:nvSpPr>
          <p:spPr>
            <a:xfrm>
              <a:off x="9467640" y="213336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19" name="Line 19"/>
            <p:cNvSpPr/>
            <p:nvPr/>
          </p:nvSpPr>
          <p:spPr>
            <a:xfrm>
              <a:off x="9467640" y="213336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sp>
          <p:nvSpPr>
            <p:cNvPr id="920" name="Rectangle 20"/>
            <p:cNvSpPr/>
            <p:nvPr/>
          </p:nvSpPr>
          <p:spPr>
            <a:xfrm>
              <a:off x="2759040" y="2162160"/>
              <a:ext cx="25200" cy="40140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21" name="Line 21"/>
            <p:cNvSpPr/>
            <p:nvPr/>
          </p:nvSpPr>
          <p:spPr>
            <a:xfrm>
              <a:off x="2759040" y="2162160"/>
              <a:ext cx="1440" cy="4032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922" name="Rectangle 22"/>
            <p:cNvSpPr/>
            <p:nvPr/>
          </p:nvSpPr>
          <p:spPr>
            <a:xfrm>
              <a:off x="9468000" y="2162160"/>
              <a:ext cx="25200" cy="40140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23" name="Line 23"/>
            <p:cNvSpPr/>
            <p:nvPr/>
          </p:nvSpPr>
          <p:spPr>
            <a:xfrm>
              <a:off x="9467640" y="2162160"/>
              <a:ext cx="1440" cy="4032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924" name="Rectangle 24"/>
            <p:cNvSpPr/>
            <p:nvPr/>
          </p:nvSpPr>
          <p:spPr>
            <a:xfrm>
              <a:off x="2786040" y="2593800"/>
              <a:ext cx="6676920" cy="40284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25" name="Rectangle 25"/>
            <p:cNvSpPr/>
            <p:nvPr/>
          </p:nvSpPr>
          <p:spPr>
            <a:xfrm>
              <a:off x="2872080" y="2598840"/>
              <a:ext cx="652392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pc="-1" strike="noStrike">
                  <a:solidFill>
                    <a:srgbClr val="000080"/>
                  </a:solidFill>
                  <a:latin typeface="Arial"/>
                </a:rPr>
                <a:t>Si vuole realizzare una base di dati per</a:t>
              </a:r>
              <a:endParaRPr b="0" lang="it-IT" sz="2800" spc="-1" strike="noStrike">
                <a:solidFill>
                  <a:srgbClr val="000000"/>
                </a:solidFill>
                <a:latin typeface="Arial"/>
              </a:endParaRPr>
            </a:p>
          </p:txBody>
        </p:sp>
        <p:sp>
          <p:nvSpPr>
            <p:cNvPr id="926" name="Rectangle 26"/>
            <p:cNvSpPr/>
            <p:nvPr/>
          </p:nvSpPr>
          <p:spPr>
            <a:xfrm>
              <a:off x="2786040" y="2998800"/>
              <a:ext cx="6676920" cy="40140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27" name="Rectangle 27"/>
            <p:cNvSpPr/>
            <p:nvPr/>
          </p:nvSpPr>
          <p:spPr>
            <a:xfrm>
              <a:off x="2870640" y="3002040"/>
              <a:ext cx="581076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pc="-1" strike="noStrike">
                  <a:solidFill>
                    <a:srgbClr val="000080"/>
                  </a:solidFill>
                  <a:latin typeface="Arial"/>
                </a:rPr>
                <a:t>una società che eroga corsi, di cui</a:t>
              </a:r>
              <a:endParaRPr b="0" lang="it-IT" sz="2800" spc="-1" strike="noStrike">
                <a:solidFill>
                  <a:srgbClr val="000000"/>
                </a:solidFill>
                <a:latin typeface="Arial"/>
              </a:endParaRPr>
            </a:p>
          </p:txBody>
        </p:sp>
        <p:sp>
          <p:nvSpPr>
            <p:cNvPr id="928" name="Rectangle 28"/>
            <p:cNvSpPr/>
            <p:nvPr/>
          </p:nvSpPr>
          <p:spPr>
            <a:xfrm>
              <a:off x="2786040" y="3402000"/>
              <a:ext cx="6676920" cy="39996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29" name="Rectangle 29"/>
            <p:cNvSpPr/>
            <p:nvPr/>
          </p:nvSpPr>
          <p:spPr>
            <a:xfrm>
              <a:off x="2868840" y="3403440"/>
              <a:ext cx="557280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pc="-1" strike="noStrike">
                  <a:solidFill>
                    <a:srgbClr val="000080"/>
                  </a:solidFill>
                  <a:latin typeface="Arial"/>
                </a:rPr>
                <a:t>vogliamo rappresentare i dati dei</a:t>
              </a:r>
              <a:endParaRPr b="0" lang="it-IT" sz="2800" spc="-1" strike="noStrike">
                <a:solidFill>
                  <a:srgbClr val="000000"/>
                </a:solidFill>
                <a:latin typeface="Arial"/>
              </a:endParaRPr>
            </a:p>
          </p:txBody>
        </p:sp>
        <p:sp>
          <p:nvSpPr>
            <p:cNvPr id="930" name="Rectangle 30"/>
            <p:cNvSpPr/>
            <p:nvPr/>
          </p:nvSpPr>
          <p:spPr>
            <a:xfrm>
              <a:off x="2786040" y="3803760"/>
              <a:ext cx="6676920" cy="40284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31" name="Rectangle 31"/>
            <p:cNvSpPr/>
            <p:nvPr/>
          </p:nvSpPr>
          <p:spPr>
            <a:xfrm>
              <a:off x="2868840" y="3808440"/>
              <a:ext cx="5733000" cy="42660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pc="-1" strike="noStrike">
                  <a:solidFill>
                    <a:srgbClr val="000080"/>
                  </a:solidFill>
                  <a:latin typeface="Arial"/>
                </a:rPr>
                <a:t>partecipanti ai corsi e dei docenti.</a:t>
              </a:r>
              <a:endParaRPr b="0" lang="it-IT" sz="2800" spc="-1" strike="noStrike">
                <a:solidFill>
                  <a:srgbClr val="000000"/>
                </a:solidFill>
                <a:latin typeface="Arial"/>
              </a:endParaRPr>
            </a:p>
          </p:txBody>
        </p:sp>
        <p:sp>
          <p:nvSpPr>
            <p:cNvPr id="932" name="Rectangle 32"/>
            <p:cNvSpPr/>
            <p:nvPr/>
          </p:nvSpPr>
          <p:spPr>
            <a:xfrm>
              <a:off x="2759040" y="2565360"/>
              <a:ext cx="25200" cy="2664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pc="-1" strike="noStrike">
                <a:solidFill>
                  <a:schemeClr val="accent1"/>
                </a:solidFill>
                <a:latin typeface="Arial"/>
              </a:endParaRPr>
            </a:p>
          </p:txBody>
        </p:sp>
        <p:sp>
          <p:nvSpPr>
            <p:cNvPr id="933" name="Line 33"/>
            <p:cNvSpPr/>
            <p:nvPr/>
          </p:nvSpPr>
          <p:spPr>
            <a:xfrm>
              <a:off x="2759040" y="2565360"/>
              <a:ext cx="1440" cy="28440"/>
            </a:xfrm>
            <a:prstGeom prst="line">
              <a:avLst/>
            </a:prstGeom>
            <a:ln w="0">
              <a:solidFill>
                <a:srgbClr val="000000"/>
              </a:solidFill>
            </a:ln>
          </p:spPr>
          <p:style>
            <a:lnRef idx="0"/>
            <a:fillRef idx="0"/>
            <a:effectRef idx="0"/>
            <a:fontRef idx="minor"/>
          </p:style>
          <p:txBody>
            <a:bodyPr lIns="90000" rIns="90000" tIns="-16560" bIns="-16560" anchor="t">
              <a:noAutofit/>
            </a:bodyPr>
            <a:p>
              <a:endParaRPr b="1" lang="en-GB" sz="2400" spc="-1" strike="noStrike">
                <a:solidFill>
                  <a:schemeClr val="accent1"/>
                </a:solidFill>
                <a:latin typeface="Arial"/>
              </a:endParaRPr>
            </a:p>
          </p:txBody>
        </p:sp>
        <p:sp>
          <p:nvSpPr>
            <p:cNvPr id="934" name="Rectangle 34"/>
            <p:cNvSpPr/>
            <p:nvPr/>
          </p:nvSpPr>
          <p:spPr>
            <a:xfrm>
              <a:off x="2786040" y="2565360"/>
              <a:ext cx="668016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35" name="Line 35"/>
            <p:cNvSpPr/>
            <p:nvPr/>
          </p:nvSpPr>
          <p:spPr>
            <a:xfrm>
              <a:off x="2786040" y="2565360"/>
              <a:ext cx="668160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1" lang="en-GB" sz="2400" spc="-1" strike="noStrike">
                <a:solidFill>
                  <a:schemeClr val="accent1"/>
                </a:solidFill>
                <a:latin typeface="Arial"/>
              </a:endParaRPr>
            </a:p>
          </p:txBody>
        </p:sp>
        <p:sp>
          <p:nvSpPr>
            <p:cNvPr id="936" name="Rectangle 36"/>
            <p:cNvSpPr/>
            <p:nvPr/>
          </p:nvSpPr>
          <p:spPr>
            <a:xfrm>
              <a:off x="2786040" y="2592360"/>
              <a:ext cx="6680160" cy="360"/>
            </a:xfrm>
            <a:prstGeom prst="rect">
              <a:avLst/>
            </a:prstGeom>
            <a:solidFill>
              <a:srgbClr val="e5e5e5"/>
            </a:solidFill>
            <a:ln w="0">
              <a:noFill/>
            </a:ln>
          </p:spPr>
          <p:style>
            <a:lnRef idx="0"/>
            <a:fillRef idx="0"/>
            <a:effectRef idx="0"/>
            <a:fontRef idx="minor"/>
          </p:style>
          <p:txBody>
            <a:bodyPr lIns="90000" rIns="90000" tIns="-43560" bIns="-43560" anchor="t">
              <a:noAutofit/>
            </a:bodyPr>
            <a:p>
              <a:pPr>
                <a:lnSpc>
                  <a:spcPct val="100000"/>
                </a:lnSpc>
              </a:pPr>
              <a:endParaRPr b="1" lang="en-GB" sz="2400" spc="-1" strike="noStrike">
                <a:solidFill>
                  <a:schemeClr val="accent1"/>
                </a:solidFill>
                <a:latin typeface="Arial"/>
              </a:endParaRPr>
            </a:p>
          </p:txBody>
        </p:sp>
        <p:sp>
          <p:nvSpPr>
            <p:cNvPr id="937" name="Rectangle 37"/>
            <p:cNvSpPr/>
            <p:nvPr/>
          </p:nvSpPr>
          <p:spPr>
            <a:xfrm>
              <a:off x="9468000" y="2565360"/>
              <a:ext cx="25200" cy="2664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pc="-1" strike="noStrike">
                <a:solidFill>
                  <a:schemeClr val="accent1"/>
                </a:solidFill>
                <a:latin typeface="Arial"/>
              </a:endParaRPr>
            </a:p>
          </p:txBody>
        </p:sp>
        <p:sp>
          <p:nvSpPr>
            <p:cNvPr id="938" name="Line 38"/>
            <p:cNvSpPr/>
            <p:nvPr/>
          </p:nvSpPr>
          <p:spPr>
            <a:xfrm>
              <a:off x="9467640" y="2565360"/>
              <a:ext cx="1440" cy="28440"/>
            </a:xfrm>
            <a:prstGeom prst="line">
              <a:avLst/>
            </a:prstGeom>
            <a:ln w="0">
              <a:solidFill>
                <a:srgbClr val="000000"/>
              </a:solidFill>
            </a:ln>
          </p:spPr>
          <p:style>
            <a:lnRef idx="0"/>
            <a:fillRef idx="0"/>
            <a:effectRef idx="0"/>
            <a:fontRef idx="minor"/>
          </p:style>
          <p:txBody>
            <a:bodyPr lIns="90000" rIns="90000" tIns="-16560" bIns="-16560" anchor="t">
              <a:noAutofit/>
            </a:bodyPr>
            <a:p>
              <a:endParaRPr b="1" lang="en-GB" sz="2400" spc="-1" strike="noStrike">
                <a:solidFill>
                  <a:schemeClr val="accent1"/>
                </a:solidFill>
                <a:latin typeface="Arial"/>
              </a:endParaRPr>
            </a:p>
          </p:txBody>
        </p:sp>
        <p:sp>
          <p:nvSpPr>
            <p:cNvPr id="939" name="Rectangle 39"/>
            <p:cNvSpPr/>
            <p:nvPr/>
          </p:nvSpPr>
          <p:spPr>
            <a:xfrm>
              <a:off x="2759040" y="2593800"/>
              <a:ext cx="25200" cy="161100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40" name="Line 40"/>
            <p:cNvSpPr/>
            <p:nvPr/>
          </p:nvSpPr>
          <p:spPr>
            <a:xfrm>
              <a:off x="2759040" y="2593800"/>
              <a:ext cx="1440" cy="16128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941" name="Rectangle 41"/>
            <p:cNvSpPr/>
            <p:nvPr/>
          </p:nvSpPr>
          <p:spPr>
            <a:xfrm>
              <a:off x="2759040" y="420696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42" name="Line 42"/>
            <p:cNvSpPr/>
            <p:nvPr/>
          </p:nvSpPr>
          <p:spPr>
            <a:xfrm>
              <a:off x="27590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43" name="Line 43"/>
            <p:cNvSpPr/>
            <p:nvPr/>
          </p:nvSpPr>
          <p:spPr>
            <a:xfrm>
              <a:off x="27590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sp>
          <p:nvSpPr>
            <p:cNvPr id="944" name="Rectangle 44"/>
            <p:cNvSpPr/>
            <p:nvPr/>
          </p:nvSpPr>
          <p:spPr>
            <a:xfrm>
              <a:off x="2759040" y="420696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45" name="Line 45"/>
            <p:cNvSpPr/>
            <p:nvPr/>
          </p:nvSpPr>
          <p:spPr>
            <a:xfrm>
              <a:off x="27590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46" name="Line 46"/>
            <p:cNvSpPr/>
            <p:nvPr/>
          </p:nvSpPr>
          <p:spPr>
            <a:xfrm>
              <a:off x="27590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sp>
          <p:nvSpPr>
            <p:cNvPr id="947" name="Rectangle 47"/>
            <p:cNvSpPr/>
            <p:nvPr/>
          </p:nvSpPr>
          <p:spPr>
            <a:xfrm>
              <a:off x="2786040" y="4206960"/>
              <a:ext cx="668016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48" name="Line 48"/>
            <p:cNvSpPr/>
            <p:nvPr/>
          </p:nvSpPr>
          <p:spPr>
            <a:xfrm>
              <a:off x="2786040" y="4206600"/>
              <a:ext cx="66816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49" name="Rectangle 49"/>
            <p:cNvSpPr/>
            <p:nvPr/>
          </p:nvSpPr>
          <p:spPr>
            <a:xfrm>
              <a:off x="9468000" y="2593800"/>
              <a:ext cx="25200" cy="161100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pc="-1" strike="noStrike">
                <a:solidFill>
                  <a:schemeClr val="accent1"/>
                </a:solidFill>
                <a:latin typeface="Arial"/>
              </a:endParaRPr>
            </a:p>
          </p:txBody>
        </p:sp>
        <p:sp>
          <p:nvSpPr>
            <p:cNvPr id="950" name="Line 50"/>
            <p:cNvSpPr/>
            <p:nvPr/>
          </p:nvSpPr>
          <p:spPr>
            <a:xfrm>
              <a:off x="9467640" y="2593800"/>
              <a:ext cx="1440" cy="16128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pc="-1" strike="noStrike">
                <a:solidFill>
                  <a:schemeClr val="accent1"/>
                </a:solidFill>
                <a:latin typeface="Arial"/>
              </a:endParaRPr>
            </a:p>
          </p:txBody>
        </p:sp>
        <p:sp>
          <p:nvSpPr>
            <p:cNvPr id="951" name="Rectangle 51"/>
            <p:cNvSpPr/>
            <p:nvPr/>
          </p:nvSpPr>
          <p:spPr>
            <a:xfrm>
              <a:off x="9468000" y="420696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52" name="Line 52"/>
            <p:cNvSpPr/>
            <p:nvPr/>
          </p:nvSpPr>
          <p:spPr>
            <a:xfrm>
              <a:off x="94676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53" name="Line 53"/>
            <p:cNvSpPr/>
            <p:nvPr/>
          </p:nvSpPr>
          <p:spPr>
            <a:xfrm>
              <a:off x="94676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sp>
          <p:nvSpPr>
            <p:cNvPr id="954" name="Rectangle 54"/>
            <p:cNvSpPr/>
            <p:nvPr/>
          </p:nvSpPr>
          <p:spPr>
            <a:xfrm>
              <a:off x="9468000" y="4206960"/>
              <a:ext cx="25200" cy="2520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pc="-1" strike="noStrike">
                <a:solidFill>
                  <a:schemeClr val="accent1"/>
                </a:solidFill>
                <a:latin typeface="Arial"/>
              </a:endParaRPr>
            </a:p>
          </p:txBody>
        </p:sp>
        <p:sp>
          <p:nvSpPr>
            <p:cNvPr id="955" name="Line 55"/>
            <p:cNvSpPr/>
            <p:nvPr/>
          </p:nvSpPr>
          <p:spPr>
            <a:xfrm>
              <a:off x="94676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pc="-1" strike="noStrike">
                <a:solidFill>
                  <a:schemeClr val="accent1"/>
                </a:solidFill>
                <a:latin typeface="Arial"/>
              </a:endParaRPr>
            </a:p>
          </p:txBody>
        </p:sp>
        <p:sp>
          <p:nvSpPr>
            <p:cNvPr id="956" name="Line 56"/>
            <p:cNvSpPr/>
            <p:nvPr/>
          </p:nvSpPr>
          <p:spPr>
            <a:xfrm>
              <a:off x="94676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pc="-1" strike="noStrike">
                <a:solidFill>
                  <a:schemeClr val="accent1"/>
                </a:solidFill>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Cos’è la progettazione fisica</a:t>
            </a:r>
            <a:endParaRPr b="0" lang="it-IT" sz="3200" spc="-1" strike="noStrike">
              <a:solidFill>
                <a:srgbClr val="000000"/>
              </a:solidFill>
              <a:latin typeface="Arial"/>
            </a:endParaRPr>
          </a:p>
        </p:txBody>
      </p:sp>
      <p:sp>
        <p:nvSpPr>
          <p:cNvPr id="97"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In questa fase, lo schema logico viene completato con la specifica dei parametri fisici di memorizzazione dei dati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I dati vengono descritti da un punto di vista fisico (tipo e dimensione dei campi)</a:t>
            </a:r>
            <a:endParaRPr b="0" lang="it-IT" sz="2400" spc="-1" strike="noStrike">
              <a:solidFill>
                <a:srgbClr val="000000"/>
              </a:solidFill>
              <a:latin typeface="Arial"/>
            </a:endParaRPr>
          </a:p>
          <a:p>
            <a:pPr lvl="1" marL="864000" indent="-324000">
              <a:lnSpc>
                <a:spcPct val="100000"/>
              </a:lnSpc>
              <a:spcBef>
                <a:spcPts val="1134"/>
              </a:spcBef>
              <a:buClr>
                <a:srgbClr val="000000"/>
              </a:buClr>
              <a:buSzPct val="75000"/>
              <a:buFont typeface="Symbol"/>
              <a:buChar char=""/>
            </a:pPr>
            <a:r>
              <a:rPr b="0" lang="it-IT" sz="2400" spc="-1" strike="noStrike">
                <a:solidFill>
                  <a:srgbClr val="000000"/>
                </a:solidFill>
                <a:latin typeface="Arial"/>
              </a:rPr>
              <a:t>Definizione degli indici</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Il prodotto di questa fase viene detto </a:t>
            </a:r>
            <a:r>
              <a:rPr b="0" i="1" lang="it-IT" sz="2400" spc="-1" strike="noStrike">
                <a:solidFill>
                  <a:srgbClr val="000000"/>
                </a:solidFill>
                <a:latin typeface="Arial"/>
              </a:rPr>
              <a:t>schema fisico</a:t>
            </a:r>
            <a:endParaRPr b="0" lang="it-IT" sz="2400" spc="-1" strike="noStrike">
              <a:solidFill>
                <a:srgbClr val="000000"/>
              </a:solidFill>
              <a:latin typeface="Arial"/>
            </a:endParaRPr>
          </a:p>
          <a:p>
            <a:pPr marL="432000" indent="-324000">
              <a:lnSpc>
                <a:spcPct val="100000"/>
              </a:lnSpc>
              <a:spcBef>
                <a:spcPts val="1052"/>
              </a:spcBef>
              <a:buClr>
                <a:srgbClr val="000000"/>
              </a:buClr>
              <a:buSzPct val="45000"/>
              <a:buFont typeface="Wingdings" charset="2"/>
              <a:buChar char=""/>
            </a:pPr>
            <a:r>
              <a:rPr b="0" lang="it-IT" sz="2400" spc="-1" strike="noStrike">
                <a:solidFill>
                  <a:srgbClr val="000000"/>
                </a:solidFill>
                <a:latin typeface="Arial"/>
              </a:rPr>
              <a:t>Tale modello dipende dello specifico DBMS</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7" name="Rectangle 3"/>
          <p:cNvSpPr/>
          <p:nvPr/>
        </p:nvSpPr>
        <p:spPr>
          <a:xfrm>
            <a:off x="4711680" y="1660680"/>
            <a:ext cx="2589120" cy="8362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lt1"/>
                </a:solidFill>
                <a:latin typeface="Arial"/>
              </a:rPr>
              <a:t>Corso</a:t>
            </a:r>
            <a:endParaRPr b="0" lang="it-IT" sz="2800" spc="-1" strike="noStrike">
              <a:solidFill>
                <a:srgbClr val="000000"/>
              </a:solidFill>
              <a:latin typeface="Arial"/>
            </a:endParaRPr>
          </a:p>
        </p:txBody>
      </p:sp>
      <p:grpSp>
        <p:nvGrpSpPr>
          <p:cNvPr id="958" name="Group 5"/>
          <p:cNvGrpSpPr/>
          <p:nvPr/>
        </p:nvGrpSpPr>
        <p:grpSpPr>
          <a:xfrm>
            <a:off x="2425680" y="2041200"/>
            <a:ext cx="2773080" cy="2667240"/>
            <a:chOff x="2425680" y="2041200"/>
            <a:chExt cx="2773080" cy="2667240"/>
          </a:xfrm>
        </p:grpSpPr>
        <p:grpSp>
          <p:nvGrpSpPr>
            <p:cNvPr id="959" name="Group 6"/>
            <p:cNvGrpSpPr/>
            <p:nvPr/>
          </p:nvGrpSpPr>
          <p:grpSpPr>
            <a:xfrm>
              <a:off x="3797280" y="2041200"/>
              <a:ext cx="914400" cy="2667240"/>
              <a:chOff x="3797280" y="2041200"/>
              <a:chExt cx="914400" cy="2667240"/>
            </a:xfrm>
          </p:grpSpPr>
          <p:sp>
            <p:nvSpPr>
              <p:cNvPr id="960" name="Line 7"/>
              <p:cNvSpPr/>
              <p:nvPr/>
            </p:nvSpPr>
            <p:spPr>
              <a:xfrm>
                <a:off x="3822480" y="2041200"/>
                <a:ext cx="360" cy="2667240"/>
              </a:xfrm>
              <a:prstGeom prst="line">
                <a:avLst/>
              </a:prstGeom>
              <a:ln w="57150">
                <a:solidFill>
                  <a:srgbClr val="3333cc"/>
                </a:solidFill>
                <a:miter/>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961" name="Line 8"/>
              <p:cNvSpPr/>
              <p:nvPr/>
            </p:nvSpPr>
            <p:spPr>
              <a:xfrm flipH="1">
                <a:off x="3797280" y="2041200"/>
                <a:ext cx="914400" cy="360"/>
              </a:xfrm>
              <a:prstGeom prst="line">
                <a:avLst/>
              </a:prstGeom>
              <a:ln w="57150">
                <a:solidFill>
                  <a:srgbClr val="3333cc"/>
                </a:solidFill>
                <a:miter/>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sp>
          <p:nvSpPr>
            <p:cNvPr id="962" name="AutoShape 9"/>
            <p:cNvSpPr/>
            <p:nvPr/>
          </p:nvSpPr>
          <p:spPr>
            <a:xfrm>
              <a:off x="2425680" y="2727360"/>
              <a:ext cx="2773080" cy="126828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lt1"/>
                  </a:solidFill>
                  <a:latin typeface="Arial"/>
                </a:rPr>
                <a:t>Partecipazione</a:t>
              </a:r>
              <a:endParaRPr b="0" lang="it-IT" sz="2400" spc="-1" strike="noStrike">
                <a:solidFill>
                  <a:srgbClr val="000000"/>
                </a:solidFill>
                <a:latin typeface="Arial"/>
              </a:endParaRPr>
            </a:p>
          </p:txBody>
        </p:sp>
      </p:grpSp>
      <p:grpSp>
        <p:nvGrpSpPr>
          <p:cNvPr id="963" name="Group 10"/>
          <p:cNvGrpSpPr/>
          <p:nvPr/>
        </p:nvGrpSpPr>
        <p:grpSpPr>
          <a:xfrm>
            <a:off x="6808680" y="2076120"/>
            <a:ext cx="2773080" cy="2667240"/>
            <a:chOff x="6808680" y="2076120"/>
            <a:chExt cx="2773080" cy="2667240"/>
          </a:xfrm>
        </p:grpSpPr>
        <p:grpSp>
          <p:nvGrpSpPr>
            <p:cNvPr id="964" name="Group 11"/>
            <p:cNvGrpSpPr/>
            <p:nvPr/>
          </p:nvGrpSpPr>
          <p:grpSpPr>
            <a:xfrm>
              <a:off x="7329240" y="2076120"/>
              <a:ext cx="914400" cy="2667240"/>
              <a:chOff x="7329240" y="2076120"/>
              <a:chExt cx="914400" cy="2667240"/>
            </a:xfrm>
          </p:grpSpPr>
          <p:sp>
            <p:nvSpPr>
              <p:cNvPr id="965" name="Line 12"/>
              <p:cNvSpPr/>
              <p:nvPr/>
            </p:nvSpPr>
            <p:spPr>
              <a:xfrm>
                <a:off x="8218440" y="2076120"/>
                <a:ext cx="360" cy="2667240"/>
              </a:xfrm>
              <a:prstGeom prst="line">
                <a:avLst/>
              </a:prstGeom>
              <a:ln w="57150">
                <a:solidFill>
                  <a:srgbClr val="3333cc"/>
                </a:solidFill>
                <a:miter/>
              </a:ln>
            </p:spPr>
            <p:style>
              <a:lnRef idx="0"/>
              <a:fillRef idx="0"/>
              <a:effectRef idx="0"/>
              <a:fontRef idx="minor"/>
            </p:style>
            <p:txBody>
              <a:bodyPr lIns="90000" rIns="90000" tIns="45000" bIns="45000" anchor="ctr">
                <a:noAutofit/>
              </a:bodyPr>
              <a:p>
                <a:endParaRPr b="1" lang="en-GB" sz="2400" spc="-1" strike="noStrike">
                  <a:solidFill>
                    <a:schemeClr val="accent1"/>
                  </a:solidFill>
                  <a:latin typeface="Arial"/>
                </a:endParaRPr>
              </a:p>
            </p:txBody>
          </p:sp>
          <p:sp>
            <p:nvSpPr>
              <p:cNvPr id="966" name="Line 13"/>
              <p:cNvSpPr/>
              <p:nvPr/>
            </p:nvSpPr>
            <p:spPr>
              <a:xfrm>
                <a:off x="7329240" y="2076120"/>
                <a:ext cx="914400" cy="360"/>
              </a:xfrm>
              <a:prstGeom prst="line">
                <a:avLst/>
              </a:prstGeom>
              <a:ln w="57150">
                <a:solidFill>
                  <a:srgbClr val="3333cc"/>
                </a:solidFill>
                <a:miter/>
              </a:ln>
            </p:spPr>
            <p:style>
              <a:lnRef idx="0"/>
              <a:fillRef idx="0"/>
              <a:effectRef idx="0"/>
              <a:fontRef idx="minor"/>
            </p:style>
            <p:txBody>
              <a:bodyPr lIns="90000" rIns="90000" tIns="-44640" bIns="-44640" anchor="ctr">
                <a:noAutofit/>
              </a:bodyPr>
              <a:p>
                <a:endParaRPr b="1" lang="en-GB" sz="2400" spc="-1" strike="noStrike">
                  <a:solidFill>
                    <a:schemeClr val="accent1"/>
                  </a:solidFill>
                  <a:latin typeface="Arial"/>
                </a:endParaRPr>
              </a:p>
            </p:txBody>
          </p:sp>
        </p:grpSp>
        <p:sp>
          <p:nvSpPr>
            <p:cNvPr id="967" name="AutoShape 14"/>
            <p:cNvSpPr/>
            <p:nvPr/>
          </p:nvSpPr>
          <p:spPr>
            <a:xfrm>
              <a:off x="6808680" y="2689200"/>
              <a:ext cx="2773080" cy="126828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pc="-1" strike="noStrike">
                  <a:solidFill>
                    <a:schemeClr val="lt1"/>
                  </a:solidFill>
                  <a:latin typeface="Arial"/>
                </a:rPr>
                <a:t>Docenza</a:t>
              </a:r>
              <a:endParaRPr b="0" lang="it-IT" sz="2400" spc="-1" strike="noStrike">
                <a:solidFill>
                  <a:srgbClr val="000000"/>
                </a:solidFill>
                <a:latin typeface="Arial"/>
              </a:endParaRPr>
            </a:p>
          </p:txBody>
        </p:sp>
      </p:grpSp>
      <p:sp>
        <p:nvSpPr>
          <p:cNvPr id="968" name="Rectangle 2"/>
          <p:cNvSpPr/>
          <p:nvPr/>
        </p:nvSpPr>
        <p:spPr>
          <a:xfrm>
            <a:off x="2577960" y="4632480"/>
            <a:ext cx="2589120" cy="8362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lt1"/>
                </a:solidFill>
                <a:latin typeface="Arial"/>
              </a:rPr>
              <a:t>Partecipante</a:t>
            </a:r>
            <a:endParaRPr b="0" lang="it-IT" sz="2800" spc="-1" strike="noStrike">
              <a:solidFill>
                <a:srgbClr val="000000"/>
              </a:solidFill>
              <a:latin typeface="Arial"/>
            </a:endParaRPr>
          </a:p>
        </p:txBody>
      </p:sp>
      <p:sp>
        <p:nvSpPr>
          <p:cNvPr id="969" name="Rectangle 4"/>
          <p:cNvSpPr/>
          <p:nvPr/>
        </p:nvSpPr>
        <p:spPr>
          <a:xfrm>
            <a:off x="6908760" y="4632480"/>
            <a:ext cx="2589120" cy="8362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pc="-1" strike="noStrike">
                <a:solidFill>
                  <a:schemeClr val="lt1"/>
                </a:solidFill>
                <a:latin typeface="Arial"/>
              </a:rPr>
              <a:t>Docente</a:t>
            </a:r>
            <a:endParaRPr b="0" lang="it-IT" sz="2800" spc="-1" strike="noStrike">
              <a:solidFill>
                <a:srgbClr val="000000"/>
              </a:solidFill>
              <a:latin typeface="Arial"/>
            </a:endParaRPr>
          </a:p>
        </p:txBody>
      </p:sp>
      <p:sp>
        <p:nvSpPr>
          <p:cNvPr id="970" name="PlaceHolder 1"/>
          <p:cNvSpPr>
            <a:spLocks noGrp="1"/>
          </p:cNvSpPr>
          <p:nvPr>
            <p:ph type="title"/>
          </p:nvPr>
        </p:nvSpPr>
        <p:spPr>
          <a:xfrm>
            <a:off x="1415880" y="907920"/>
            <a:ext cx="9338040" cy="358560"/>
          </a:xfrm>
          <a:prstGeom prst="rect">
            <a:avLst/>
          </a:prstGeom>
          <a:noFill/>
          <a:ln w="0">
            <a:noFill/>
          </a:ln>
        </p:spPr>
        <p:txBody>
          <a:bodyPr lIns="90000" rIns="90000" tIns="45000" bIns="45000" anchor="ctr">
            <a:noAutofit/>
          </a:bodyPr>
          <a:p>
            <a:pPr indent="0" algn="ctr">
              <a:lnSpc>
                <a:spcPct val="100000"/>
              </a:lnSpc>
              <a:buNone/>
              <a:tabLst>
                <a:tab algn="l" pos="0"/>
              </a:tabLst>
            </a:pPr>
            <a:r>
              <a:rPr b="1" lang="en-GB" sz="3200" spc="-1" strike="noStrike">
                <a:solidFill>
                  <a:srgbClr val="d41450"/>
                </a:solidFill>
                <a:latin typeface="Arial"/>
              </a:rPr>
              <a:t>Schema scheletro</a:t>
            </a:r>
            <a:endParaRPr b="0" lang="it-IT"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1" name="PlaceHolder 1"/>
          <p:cNvSpPr>
            <a:spLocks noGrp="1"/>
          </p:cNvSpPr>
          <p:nvPr>
            <p:ph type="title"/>
          </p:nvPr>
        </p:nvSpPr>
        <p:spPr>
          <a:xfrm>
            <a:off x="1415880" y="907920"/>
            <a:ext cx="9338040" cy="358560"/>
          </a:xfrm>
          <a:prstGeom prst="rect">
            <a:avLst/>
          </a:prstGeom>
          <a:noFill/>
          <a:ln w="0">
            <a:noFill/>
          </a:ln>
        </p:spPr>
        <p:txBody>
          <a:bodyPr lIns="90000" rIns="90000" tIns="45000" bIns="45000" anchor="ctr">
            <a:noAutofit/>
          </a:bodyPr>
          <a:p>
            <a:pPr indent="0" algn="ctr">
              <a:lnSpc>
                <a:spcPct val="100000"/>
              </a:lnSpc>
              <a:buNone/>
              <a:tabLst>
                <a:tab algn="l" pos="0"/>
              </a:tabLst>
            </a:pPr>
            <a:r>
              <a:rPr b="1" lang="en-GB" sz="3200" spc="-1" strike="noStrike">
                <a:solidFill>
                  <a:srgbClr val="d41450"/>
                </a:solidFill>
                <a:latin typeface="Arial"/>
              </a:rPr>
              <a:t>Schema scheletro</a:t>
            </a:r>
            <a:endParaRPr b="0" lang="it-IT" sz="3200" spc="-1" strike="noStrike">
              <a:solidFill>
                <a:srgbClr val="000000"/>
              </a:solidFill>
              <a:latin typeface="Arial"/>
            </a:endParaRPr>
          </a:p>
        </p:txBody>
      </p:sp>
      <p:sp>
        <p:nvSpPr>
          <p:cNvPr id="972" name=""/>
          <p:cNvSpPr/>
          <p:nvPr/>
        </p:nvSpPr>
        <p:spPr>
          <a:xfrm>
            <a:off x="674640" y="2000160"/>
            <a:ext cx="10421640" cy="270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100" spc="-1" strike="noStrike">
                <a:solidFill>
                  <a:srgbClr val="000000"/>
                </a:solidFill>
                <a:latin typeface="Arial"/>
              </a:rPr>
              <a:t>A questo punto, decidiamo di analizzare </a:t>
            </a:r>
            <a:r>
              <a:rPr b="0" i="1" lang="it-IT" sz="2100" spc="-1" strike="noStrike">
                <a:solidFill>
                  <a:srgbClr val="000000"/>
                </a:solidFill>
                <a:latin typeface="Arial"/>
              </a:rPr>
              <a:t>separatamente</a:t>
            </a:r>
            <a:r>
              <a:rPr b="0" lang="it-IT" sz="2100" spc="-1" strike="noStrike">
                <a:solidFill>
                  <a:srgbClr val="000000"/>
                </a:solidFill>
                <a:latin typeface="Arial"/>
              </a:rPr>
              <a:t> le specifiche riguardanti i </a:t>
            </a:r>
            <a:r>
              <a:rPr b="0" lang="it-IT" sz="2100" spc="-1" strike="noStrike" u="sng">
                <a:solidFill>
                  <a:srgbClr val="000000"/>
                </a:solidFill>
                <a:uFillTx/>
                <a:latin typeface="Arial"/>
              </a:rPr>
              <a:t>partecipanti</a:t>
            </a:r>
            <a:r>
              <a:rPr b="0" lang="it-IT" sz="2100" spc="-1" strike="noStrike">
                <a:solidFill>
                  <a:srgbClr val="000000"/>
                </a:solidFill>
                <a:latin typeface="Arial"/>
              </a:rPr>
              <a:t>, quelle riguardanti i </a:t>
            </a:r>
            <a:r>
              <a:rPr b="0" lang="it-IT" sz="2100" spc="-1" strike="noStrike" u="sng">
                <a:solidFill>
                  <a:srgbClr val="000000"/>
                </a:solidFill>
                <a:uFillTx/>
                <a:latin typeface="Arial"/>
              </a:rPr>
              <a:t>corsi</a:t>
            </a:r>
            <a:r>
              <a:rPr b="0" lang="it-IT" sz="2100" spc="-1" strike="noStrike">
                <a:solidFill>
                  <a:srgbClr val="000000"/>
                </a:solidFill>
                <a:latin typeface="Arial"/>
              </a:rPr>
              <a:t>, e quelle riguardanti i </a:t>
            </a:r>
            <a:r>
              <a:rPr b="0" lang="it-IT" sz="2100" spc="-1" strike="noStrike" u="sng">
                <a:solidFill>
                  <a:srgbClr val="000000"/>
                </a:solidFill>
                <a:uFillTx/>
                <a:latin typeface="Arial"/>
              </a:rPr>
              <a:t>docenti</a:t>
            </a:r>
            <a:r>
              <a:rPr b="0" lang="it-IT" sz="2100" spc="-1" strike="noStrike">
                <a:solidFill>
                  <a:srgbClr val="000000"/>
                </a:solidFill>
                <a:latin typeface="Arial"/>
              </a:rPr>
              <a:t>.</a:t>
            </a:r>
            <a:endParaRPr b="0" lang="it-IT" sz="2100" spc="-1" strike="noStrike">
              <a:solidFill>
                <a:srgbClr val="000000"/>
              </a:solidFill>
              <a:latin typeface="Arial"/>
            </a:endParaRPr>
          </a:p>
          <a:p>
            <a:pPr>
              <a:lnSpc>
                <a:spcPct val="100000"/>
              </a:lnSpc>
            </a:pP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Procediamo a </a:t>
            </a:r>
            <a:r>
              <a:rPr b="0" i="1" lang="it-IT" sz="2100" spc="-1" strike="noStrike">
                <a:solidFill>
                  <a:srgbClr val="000000"/>
                </a:solidFill>
                <a:latin typeface="Arial"/>
              </a:rPr>
              <a:t>macchia d’olio </a:t>
            </a:r>
            <a:r>
              <a:rPr b="0" lang="it-IT" sz="2100" spc="-1" strike="noStrike">
                <a:solidFill>
                  <a:srgbClr val="000000"/>
                </a:solidFill>
                <a:latin typeface="Arial"/>
              </a:rPr>
              <a:t>(strategia inside-out) per includere tutti i concetti non presi in considerazione dallo schema scheletro.</a:t>
            </a:r>
            <a:endParaRPr b="0" lang="it-IT" sz="2100" spc="-1" strike="noStrike">
              <a:solidFill>
                <a:srgbClr val="000000"/>
              </a:solidFill>
              <a:latin typeface="Arial"/>
            </a:endParaRPr>
          </a:p>
          <a:p>
            <a:pPr>
              <a:lnSpc>
                <a:spcPct val="100000"/>
              </a:lnSpc>
            </a:pPr>
            <a:endParaRPr b="0" lang="it-IT" sz="2100" spc="-1" strike="noStrike">
              <a:solidFill>
                <a:srgbClr val="000000"/>
              </a:solidFill>
              <a:latin typeface="Arial"/>
            </a:endParaRPr>
          </a:p>
          <a:p>
            <a:pPr>
              <a:lnSpc>
                <a:spcPct val="100000"/>
              </a:lnSpc>
            </a:pPr>
            <a:r>
              <a:rPr b="0" lang="it-IT" sz="2100" spc="-1" strike="noStrike">
                <a:solidFill>
                  <a:srgbClr val="000000"/>
                </a:solidFill>
                <a:latin typeface="Arial"/>
              </a:rPr>
              <a:t>Incontreremo in molti casi i </a:t>
            </a:r>
            <a:r>
              <a:rPr b="0" i="1" lang="it-IT" sz="2100" spc="-1" strike="noStrike">
                <a:solidFill>
                  <a:srgbClr val="000000"/>
                </a:solidFill>
                <a:latin typeface="Arial"/>
              </a:rPr>
              <a:t>pattern di progetto</a:t>
            </a:r>
            <a:r>
              <a:rPr b="0" lang="it-IT" sz="2100" spc="-1" strike="noStrike">
                <a:solidFill>
                  <a:srgbClr val="000000"/>
                </a:solidFill>
                <a:latin typeface="Arial"/>
              </a:rPr>
              <a:t> che abbiamo discusso nelle lezioni precedenti.</a:t>
            </a:r>
            <a:endParaRPr b="0" lang="it-IT"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73" name="Object 2"/>
          <p:cNvGraphicFramePr/>
          <p:nvPr/>
        </p:nvGraphicFramePr>
        <p:xfrm>
          <a:off x="2209680" y="1676520"/>
          <a:ext cx="7800840" cy="4198680"/>
        </p:xfrm>
        <a:graphic>
          <a:graphicData uri="http://schemas.openxmlformats.org/presentationml/2006/ole">
            <p:oleObj progId="Word.Document.8" r:id="rId1" spid="">
              <p:embed/>
              <p:pic>
                <p:nvPicPr>
                  <p:cNvPr id="974" name="Object 2" descr=""/>
                  <p:cNvPicPr/>
                  <p:nvPr/>
                </p:nvPicPr>
                <p:blipFill>
                  <a:blip r:embed="rId2"/>
                  <a:stretch/>
                </p:blipFill>
                <p:spPr>
                  <a:xfrm>
                    <a:off x="2209680" y="1676520"/>
                    <a:ext cx="7800840" cy="41986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75" name="Object 2"/>
          <p:cNvGraphicFramePr/>
          <p:nvPr/>
        </p:nvGraphicFramePr>
        <p:xfrm>
          <a:off x="1919160" y="907920"/>
          <a:ext cx="7650000" cy="1784160"/>
        </p:xfrm>
        <a:graphic>
          <a:graphicData uri="http://schemas.openxmlformats.org/presentationml/2006/ole">
            <p:oleObj progId="Word.Document.8" r:id="rId1" spid="">
              <p:embed/>
              <p:pic>
                <p:nvPicPr>
                  <p:cNvPr id="976" name="Object 2" descr=""/>
                  <p:cNvPicPr/>
                  <p:nvPr/>
                </p:nvPicPr>
                <p:blipFill>
                  <a:blip r:embed="rId2"/>
                  <a:stretch/>
                </p:blipFill>
                <p:spPr>
                  <a:xfrm>
                    <a:off x="1919160" y="907920"/>
                    <a:ext cx="7650000" cy="1784160"/>
                  </a:xfrm>
                  <a:prstGeom prst="rect">
                    <a:avLst/>
                  </a:prstGeom>
                  <a:ln w="0">
                    <a:noFill/>
                  </a:ln>
                </p:spPr>
              </p:pic>
            </p:oleObj>
          </a:graphicData>
        </a:graphic>
      </p:graphicFrame>
      <p:graphicFrame>
        <p:nvGraphicFramePr>
          <p:cNvPr id="977" name="Object 3"/>
          <p:cNvGraphicFramePr/>
          <p:nvPr/>
        </p:nvGraphicFramePr>
        <p:xfrm>
          <a:off x="1847880" y="2852640"/>
          <a:ext cx="8310240" cy="3168360"/>
        </p:xfrm>
        <a:graphic>
          <a:graphicData uri="http://schemas.openxmlformats.org/presentationml/2006/ole">
            <p:oleObj progId="Word.Document.8" r:id="rId3" spid="">
              <p:embed/>
              <p:pic>
                <p:nvPicPr>
                  <p:cNvPr id="978" name="Object 3" descr=""/>
                  <p:cNvPicPr/>
                  <p:nvPr/>
                </p:nvPicPr>
                <p:blipFill>
                  <a:blip r:embed="rId4"/>
                  <a:stretch/>
                </p:blipFill>
                <p:spPr>
                  <a:xfrm>
                    <a:off x="1847880" y="2852640"/>
                    <a:ext cx="8310240" cy="316836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9" name="" descr=""/>
          <p:cNvPicPr/>
          <p:nvPr/>
        </p:nvPicPr>
        <p:blipFill>
          <a:blip r:embed="rId1"/>
          <a:stretch/>
        </p:blipFill>
        <p:spPr>
          <a:xfrm>
            <a:off x="6810480" y="74520"/>
            <a:ext cx="5381280" cy="6378120"/>
          </a:xfrm>
          <a:prstGeom prst="rect">
            <a:avLst/>
          </a:prstGeom>
          <a:ln w="0">
            <a:noFill/>
          </a:ln>
        </p:spPr>
      </p:pic>
      <p:sp>
        <p:nvSpPr>
          <p:cNvPr id="980" name=""/>
          <p:cNvSpPr/>
          <p:nvPr/>
        </p:nvSpPr>
        <p:spPr>
          <a:xfrm>
            <a:off x="237960" y="626760"/>
            <a:ext cx="6405480" cy="57308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Si individuano facilmente 2 tipologie di partecipanti:</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Professionisti</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Dipendenti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Questi concetti sono rappresentabili come entità figlie dell’entita </a:t>
            </a:r>
            <a:r>
              <a:rPr b="0" i="1" lang="it-IT" sz="1800" spc="-1" strike="noStrike">
                <a:solidFill>
                  <a:srgbClr val="000000"/>
                </a:solidFill>
                <a:latin typeface="Arial"/>
              </a:rPr>
              <a:t>Partecipante</a:t>
            </a:r>
            <a:r>
              <a:rPr b="0" lang="it-IT" sz="1800" spc="-1" strike="noStrike">
                <a:solidFill>
                  <a:srgbClr val="000000"/>
                </a:solidFill>
                <a:latin typeface="Arial"/>
              </a:rPr>
              <a:t>: la generalizzazione che ne risulta è </a:t>
            </a:r>
            <a:r>
              <a:rPr b="0" i="1" lang="it-IT" sz="1800" spc="-1" strike="noStrike">
                <a:solidFill>
                  <a:srgbClr val="000000"/>
                </a:solidFill>
                <a:latin typeface="Arial"/>
              </a:rPr>
              <a:t>totale.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Ora vanno rappresentati gli impieghi dei partecipanti.</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Introduciamo l’entità </a:t>
            </a:r>
            <a:r>
              <a:rPr b="0" i="1" lang="it-IT" sz="1800" spc="-1" strike="noStrike">
                <a:solidFill>
                  <a:srgbClr val="000000"/>
                </a:solidFill>
                <a:latin typeface="Arial"/>
              </a:rPr>
              <a:t>Datore</a:t>
            </a:r>
            <a:r>
              <a:rPr b="0" lang="it-IT" sz="1800" spc="-1" strike="noStrike">
                <a:solidFill>
                  <a:srgbClr val="000000"/>
                </a:solidFill>
                <a:latin typeface="Arial"/>
              </a:rPr>
              <a:t>.</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Vanno rappresentati due concetti distinti:</a:t>
            </a:r>
            <a:endParaRPr b="0" lang="it-IT" sz="1800" spc="-1" strike="noStrike">
              <a:solidFill>
                <a:srgbClr val="000000"/>
              </a:solidFill>
              <a:latin typeface="Arial"/>
            </a:endParaRPr>
          </a:p>
          <a:p>
            <a:pPr lvl="2" marL="648000" indent="-216000">
              <a:lnSpc>
                <a:spcPct val="100000"/>
              </a:lnSpc>
              <a:buClr>
                <a:srgbClr val="000000"/>
              </a:buClr>
              <a:buFont typeface="OpenSymbol"/>
              <a:buAutoNum type="arabicParenR"/>
            </a:pPr>
            <a:r>
              <a:rPr b="0" lang="it-IT" sz="1800" spc="-1" strike="noStrike">
                <a:solidFill>
                  <a:srgbClr val="000000"/>
                </a:solidFill>
                <a:latin typeface="Arial"/>
              </a:rPr>
              <a:t> </a:t>
            </a:r>
            <a:r>
              <a:rPr b="0" i="1" lang="it-IT" sz="1800" spc="-1" strike="noStrike">
                <a:solidFill>
                  <a:srgbClr val="000000"/>
                </a:solidFill>
                <a:latin typeface="Arial"/>
              </a:rPr>
              <a:t>Impiego passato</a:t>
            </a:r>
            <a:endParaRPr b="0" lang="it-IT" sz="1800" spc="-1" strike="noStrike">
              <a:solidFill>
                <a:srgbClr val="000000"/>
              </a:solidFill>
              <a:latin typeface="Arial"/>
            </a:endParaRPr>
          </a:p>
          <a:p>
            <a:pPr lvl="3" marL="864000" indent="-216000">
              <a:lnSpc>
                <a:spcPct val="100000"/>
              </a:lnSpc>
              <a:buClr>
                <a:srgbClr val="000000"/>
              </a:buClr>
              <a:buSzPct val="45000"/>
              <a:buFont typeface="Wingdings" charset="2"/>
              <a:buChar char=""/>
            </a:pPr>
            <a:r>
              <a:rPr b="0" lang="it-IT" sz="1800" spc="-1" strike="noStrike">
                <a:solidFill>
                  <a:srgbClr val="000000"/>
                </a:solidFill>
                <a:latin typeface="Arial"/>
              </a:rPr>
              <a:t>Attributi “Data Fine” e “Data Inizio”</a:t>
            </a:r>
            <a:endParaRPr b="0" lang="it-IT" sz="1800" spc="-1" strike="noStrike">
              <a:solidFill>
                <a:srgbClr val="000000"/>
              </a:solidFill>
              <a:latin typeface="Arial"/>
            </a:endParaRPr>
          </a:p>
          <a:p>
            <a:pPr lvl="3" marL="864000" indent="-216000">
              <a:lnSpc>
                <a:spcPct val="100000"/>
              </a:lnSpc>
              <a:buClr>
                <a:srgbClr val="000000"/>
              </a:buClr>
              <a:buSzPct val="45000"/>
              <a:buFont typeface="Wingdings" charset="2"/>
              <a:buChar char=""/>
            </a:pPr>
            <a:r>
              <a:rPr b="0" lang="it-IT" sz="1800" spc="-1" strike="noStrike">
                <a:solidFill>
                  <a:srgbClr val="000000"/>
                </a:solidFill>
                <a:latin typeface="Arial"/>
              </a:rPr>
              <a:t>Lega i Partecipanti ai Datori</a:t>
            </a:r>
            <a:endParaRPr b="0" lang="it-IT" sz="1800" spc="-1" strike="noStrike">
              <a:solidFill>
                <a:srgbClr val="000000"/>
              </a:solidFill>
              <a:latin typeface="Arial"/>
            </a:endParaRPr>
          </a:p>
          <a:p>
            <a:pPr lvl="2" marL="648000" indent="-216000">
              <a:lnSpc>
                <a:spcPct val="100000"/>
              </a:lnSpc>
              <a:buClr>
                <a:srgbClr val="000000"/>
              </a:buClr>
              <a:buFont typeface="OpenSymbol"/>
              <a:buAutoNum type="arabicParenR"/>
            </a:pPr>
            <a:r>
              <a:rPr b="0" lang="it-IT" sz="1800" spc="-1" strike="noStrike">
                <a:solidFill>
                  <a:srgbClr val="000000"/>
                </a:solidFill>
                <a:latin typeface="Arial"/>
              </a:rPr>
              <a:t> </a:t>
            </a:r>
            <a:r>
              <a:rPr b="0" i="1" lang="it-IT" sz="1800" spc="-1" strike="noStrike">
                <a:solidFill>
                  <a:srgbClr val="000000"/>
                </a:solidFill>
                <a:latin typeface="Arial"/>
              </a:rPr>
              <a:t>Impiego presente</a:t>
            </a:r>
            <a:endParaRPr b="0" lang="it-IT" sz="1800" spc="-1" strike="noStrike">
              <a:solidFill>
                <a:srgbClr val="000000"/>
              </a:solidFill>
              <a:latin typeface="Arial"/>
            </a:endParaRPr>
          </a:p>
          <a:p>
            <a:pPr lvl="3" marL="864000" indent="-216000">
              <a:lnSpc>
                <a:spcPct val="100000"/>
              </a:lnSpc>
              <a:buClr>
                <a:srgbClr val="000000"/>
              </a:buClr>
              <a:buSzPct val="45000"/>
              <a:buFont typeface="Wingdings" charset="2"/>
              <a:buChar char=""/>
            </a:pPr>
            <a:r>
              <a:rPr b="0" lang="it-IT" sz="1800" spc="-1" strike="noStrike">
                <a:solidFill>
                  <a:srgbClr val="000000"/>
                </a:solidFill>
                <a:latin typeface="Arial"/>
              </a:rPr>
              <a:t>Attributi “Data Inizio”</a:t>
            </a:r>
            <a:endParaRPr b="0" lang="it-IT" sz="1800" spc="-1" strike="noStrike">
              <a:solidFill>
                <a:srgbClr val="000000"/>
              </a:solidFill>
              <a:latin typeface="Arial"/>
            </a:endParaRPr>
          </a:p>
          <a:p>
            <a:pPr lvl="3" marL="864000" indent="-216000">
              <a:lnSpc>
                <a:spcPct val="100000"/>
              </a:lnSpc>
              <a:buClr>
                <a:srgbClr val="000000"/>
              </a:buClr>
              <a:buSzPct val="45000"/>
              <a:buFont typeface="Wingdings" charset="2"/>
              <a:buChar char=""/>
            </a:pPr>
            <a:r>
              <a:rPr b="0" lang="it-IT" sz="1800" spc="-1" strike="noStrike">
                <a:solidFill>
                  <a:srgbClr val="000000"/>
                </a:solidFill>
                <a:latin typeface="Arial"/>
              </a:rPr>
              <a:t>Lega i Dipendenti ai Datori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Aggiungiamo ora i restanti attributi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 e i vincoli di partecipazione</a:t>
            </a:r>
            <a:endParaRPr b="0" lang="it-IT" sz="1800" spc="-1" strike="noStrike">
              <a:solidFill>
                <a:srgbClr val="000000"/>
              </a:solidFill>
              <a:latin typeface="Arial"/>
            </a:endParaRPr>
          </a:p>
          <a:p>
            <a:pPr>
              <a:lnSpc>
                <a:spcPct val="100000"/>
              </a:lnSpc>
            </a:pPr>
            <a:br>
              <a:rPr sz="1800"/>
            </a:br>
            <a:r>
              <a:rPr b="1" lang="it-IT" sz="1800" spc="-1" strike="noStrike">
                <a:solidFill>
                  <a:srgbClr val="000000"/>
                </a:solidFill>
                <a:latin typeface="Arial"/>
              </a:rPr>
              <a:t>Nota:</a:t>
            </a:r>
            <a:r>
              <a:rPr b="0" lang="it-IT" sz="1800" spc="-1" strike="noStrike">
                <a:solidFill>
                  <a:srgbClr val="000000"/>
                </a:solidFill>
                <a:latin typeface="Arial"/>
              </a:rPr>
              <a:t> l’entità Partecipante ha due identificatori: il </a:t>
            </a:r>
            <a:r>
              <a:rPr b="0" i="1" lang="it-IT" sz="1800" spc="-1" strike="noStrike">
                <a:solidFill>
                  <a:srgbClr val="000000"/>
                </a:solidFill>
                <a:latin typeface="Arial"/>
              </a:rPr>
              <a:t>codice interno</a:t>
            </a:r>
            <a:r>
              <a:rPr b="0" lang="it-IT" sz="1800" spc="-1" strike="noStrike">
                <a:solidFill>
                  <a:srgbClr val="000000"/>
                </a:solidFill>
                <a:latin typeface="Arial"/>
              </a:rPr>
              <a:t> dell’azienda e il </a:t>
            </a:r>
            <a:r>
              <a:rPr b="0" i="1" lang="it-IT" sz="1800" spc="-1" strike="noStrike">
                <a:solidFill>
                  <a:srgbClr val="000000"/>
                </a:solidFill>
                <a:latin typeface="Arial"/>
              </a:rPr>
              <a:t>codice fiscale</a:t>
            </a:r>
            <a:r>
              <a:rPr b="0" lang="it-IT" sz="1800" spc="-1" strike="noStrike">
                <a:solidFill>
                  <a:srgbClr val="000000"/>
                </a:solidFill>
                <a:latin typeface="Arial"/>
              </a:rPr>
              <a:t>. Inoltre, l’attributo “Titolo professionale” è opzionale.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81" name="Object 2"/>
          <p:cNvGraphicFramePr/>
          <p:nvPr/>
        </p:nvGraphicFramePr>
        <p:xfrm>
          <a:off x="2135160" y="1700280"/>
          <a:ext cx="8167320" cy="4329000"/>
        </p:xfrm>
        <a:graphic>
          <a:graphicData uri="http://schemas.openxmlformats.org/presentationml/2006/ole">
            <p:oleObj r:id="rId1" spid="">
              <p:embed/>
              <p:pic>
                <p:nvPicPr>
                  <p:cNvPr id="982" name="Object 2" descr=""/>
                  <p:cNvPicPr/>
                  <p:nvPr/>
                </p:nvPicPr>
                <p:blipFill>
                  <a:blip r:embed="rId2"/>
                  <a:stretch/>
                </p:blipFill>
                <p:spPr>
                  <a:xfrm>
                    <a:off x="2135160" y="1700280"/>
                    <a:ext cx="8167320" cy="432900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3" name="" descr=""/>
          <p:cNvPicPr/>
          <p:nvPr/>
        </p:nvPicPr>
        <p:blipFill>
          <a:blip r:embed="rId1"/>
          <a:stretch/>
        </p:blipFill>
        <p:spPr>
          <a:xfrm>
            <a:off x="6283440" y="1333080"/>
            <a:ext cx="5908320" cy="4103280"/>
          </a:xfrm>
          <a:prstGeom prst="rect">
            <a:avLst/>
          </a:prstGeom>
          <a:ln w="0">
            <a:noFill/>
          </a:ln>
        </p:spPr>
      </p:pic>
      <p:sp>
        <p:nvSpPr>
          <p:cNvPr id="984" name=""/>
          <p:cNvSpPr/>
          <p:nvPr/>
        </p:nvSpPr>
        <p:spPr>
          <a:xfrm>
            <a:off x="142920" y="1428120"/>
            <a:ext cx="6008400" cy="4055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Docenti</a:t>
            </a:r>
            <a:r>
              <a:rPr b="0" lang="it-IT" sz="1800" spc="-1" strike="noStrike">
                <a:solidFill>
                  <a:srgbClr val="000000"/>
                </a:solidFill>
                <a:latin typeface="Arial"/>
              </a:rPr>
              <a:t>:</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Vanno distinti in:</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Dipendenti interni</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Collaboratori esterni</a:t>
            </a:r>
            <a:endParaRPr b="0" lang="it-IT" sz="1800" spc="-1" strike="noStrike">
              <a:solidFill>
                <a:srgbClr val="000000"/>
              </a:solidFill>
              <a:latin typeface="Arial"/>
            </a:endParaRPr>
          </a:p>
          <a:p>
            <a:pPr lvl="1" marL="432000" indent="-216000">
              <a:lnSpc>
                <a:spcPct val="100000"/>
              </a:lnSpc>
              <a:buClr>
                <a:srgbClr val="000000"/>
              </a:buClr>
              <a:buFont typeface="OpenSymbol"/>
              <a:buAutoNum type="arabicParenR"/>
            </a:pPr>
            <a:r>
              <a:rPr b="0" lang="it-IT" sz="1800" spc="-1" strike="noStrike">
                <a:solidFill>
                  <a:srgbClr val="000000"/>
                </a:solidFill>
                <a:latin typeface="Arial"/>
              </a:rPr>
              <a:t>--&gt; Generalizzazione totale.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Aggiungiamo gli attributi</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t>
            </a:r>
            <a:r>
              <a:rPr b="0" lang="it-IT" sz="1800" spc="-1" strike="noStrike">
                <a:solidFill>
                  <a:srgbClr val="000000"/>
                </a:solidFill>
                <a:latin typeface="Arial"/>
              </a:rPr>
              <a:t>cognome”</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t>
            </a:r>
            <a:r>
              <a:rPr b="0" lang="it-IT" sz="1800" spc="-1" strike="noStrike">
                <a:solidFill>
                  <a:srgbClr val="000000"/>
                </a:solidFill>
                <a:latin typeface="Arial"/>
              </a:rPr>
              <a:t>età”</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t>
            </a:r>
            <a:r>
              <a:rPr b="0" lang="it-IT" sz="1800" spc="-1" strike="noStrike">
                <a:solidFill>
                  <a:srgbClr val="000000"/>
                </a:solidFill>
                <a:latin typeface="Arial"/>
              </a:rPr>
              <a:t>città di nascita”</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t>
            </a:r>
            <a:r>
              <a:rPr b="0" lang="it-IT" sz="1800" spc="-1" strike="noStrike">
                <a:solidFill>
                  <a:srgbClr val="000000"/>
                </a:solidFill>
                <a:latin typeface="Arial"/>
              </a:rPr>
              <a:t>numero di telefono” : </a:t>
            </a:r>
            <a:r>
              <a:rPr b="0" i="1" lang="it-IT" sz="1800" spc="-1" strike="noStrike">
                <a:solidFill>
                  <a:srgbClr val="000000"/>
                </a:solidFill>
                <a:latin typeface="Arial"/>
              </a:rPr>
              <a:t>multivalore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Osserviamo che questi attributi </a:t>
            </a:r>
            <a:r>
              <a:rPr b="1" lang="it-IT" sz="1800" spc="-1" strike="noStrike">
                <a:solidFill>
                  <a:srgbClr val="000000"/>
                </a:solidFill>
                <a:latin typeface="Arial"/>
              </a:rPr>
              <a:t>non</a:t>
            </a:r>
            <a:r>
              <a:rPr b="0" lang="it-IT" sz="1800" spc="-1" strike="noStrike">
                <a:solidFill>
                  <a:srgbClr val="000000"/>
                </a:solidFill>
                <a:latin typeface="Arial"/>
              </a:rPr>
              <a:t> forniscono nessun identificatore naturale per l’entità </a:t>
            </a:r>
            <a:r>
              <a:rPr b="0" i="1" lang="it-IT" sz="1800" spc="-1" strike="noStrike">
                <a:solidFill>
                  <a:srgbClr val="000000"/>
                </a:solidFill>
                <a:latin typeface="Arial"/>
              </a:rPr>
              <a:t>Docente</a:t>
            </a:r>
            <a:r>
              <a:rPr b="0" lang="it-IT" sz="1800" spc="-1" strike="noStrike">
                <a:solidFill>
                  <a:srgbClr val="000000"/>
                </a:solidFill>
                <a:latin typeface="Arial"/>
              </a:rPr>
              <a:t>.</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Ne cerchiamo uno al di fuori delle specifiche</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Il “codice fiscale” (CF) risulta una buona scelta.</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985" name="Object 2"/>
          <p:cNvGraphicFramePr/>
          <p:nvPr/>
        </p:nvGraphicFramePr>
        <p:xfrm>
          <a:off x="2044800" y="1758960"/>
          <a:ext cx="8232480" cy="3155760"/>
        </p:xfrm>
        <a:graphic>
          <a:graphicData uri="http://schemas.openxmlformats.org/presentationml/2006/ole">
            <p:oleObj progId="Word.Document.8" r:id="rId1" spid="">
              <p:embed/>
              <p:pic>
                <p:nvPicPr>
                  <p:cNvPr id="986" name="Object 2" descr=""/>
                  <p:cNvPicPr/>
                  <p:nvPr/>
                </p:nvPicPr>
                <p:blipFill>
                  <a:blip r:embed="rId2"/>
                  <a:stretch/>
                </p:blipFill>
                <p:spPr>
                  <a:xfrm>
                    <a:off x="2044800" y="1758960"/>
                    <a:ext cx="8232480" cy="315576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7" name="" descr=""/>
          <p:cNvPicPr/>
          <p:nvPr/>
        </p:nvPicPr>
        <p:blipFill>
          <a:blip r:embed="rId1"/>
          <a:stretch/>
        </p:blipFill>
        <p:spPr>
          <a:xfrm>
            <a:off x="0" y="4020840"/>
            <a:ext cx="12191400" cy="2418480"/>
          </a:xfrm>
          <a:prstGeom prst="rect">
            <a:avLst/>
          </a:prstGeom>
          <a:ln w="0">
            <a:noFill/>
          </a:ln>
        </p:spPr>
      </p:pic>
      <p:sp>
        <p:nvSpPr>
          <p:cNvPr id="988" name=""/>
          <p:cNvSpPr/>
          <p:nvPr/>
        </p:nvSpPr>
        <p:spPr>
          <a:xfrm>
            <a:off x="135000" y="603000"/>
            <a:ext cx="10548360" cy="31510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Vanno innanzitutto distinti due concetti legati tra loro, ma chiaramente distinti:</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Il concettro</a:t>
            </a:r>
            <a:r>
              <a:rPr b="0" i="1" lang="it-IT" sz="1800" spc="-1" strike="noStrike">
                <a:solidFill>
                  <a:srgbClr val="000000"/>
                </a:solidFill>
                <a:latin typeface="Arial"/>
              </a:rPr>
              <a:t> astratto</a:t>
            </a:r>
            <a:r>
              <a:rPr b="0" lang="it-IT" sz="1800" spc="-1" strike="noStrike">
                <a:solidFill>
                  <a:srgbClr val="000000"/>
                </a:solidFill>
                <a:latin typeface="Arial"/>
              </a:rPr>
              <a:t> di corso (che ha un “nome” e un “codice”)</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L’</a:t>
            </a:r>
            <a:r>
              <a:rPr b="0" i="1" lang="it-IT" sz="1800" spc="-1" strike="noStrike">
                <a:solidFill>
                  <a:srgbClr val="000000"/>
                </a:solidFill>
                <a:latin typeface="Arial"/>
              </a:rPr>
              <a:t>edizione</a:t>
            </a:r>
            <a:r>
              <a:rPr b="0" lang="it-IT" sz="1800" spc="-1" strike="noStrike">
                <a:solidFill>
                  <a:srgbClr val="000000"/>
                </a:solidFill>
                <a:latin typeface="Arial"/>
              </a:rPr>
              <a:t> di un corso (che ha una “data di inizio”, “data di fine”, “num. di partecipanti”)</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Rappresentiamo questi due concetti tramite due entità distinte legate dalla relazione </a:t>
            </a:r>
            <a:r>
              <a:rPr b="0" i="1" lang="it-IT" sz="1800" spc="-1" strike="noStrike">
                <a:solidFill>
                  <a:srgbClr val="000000"/>
                </a:solidFill>
                <a:latin typeface="Arial"/>
              </a:rPr>
              <a:t>Tipologia</a:t>
            </a:r>
            <a:r>
              <a:rPr b="0" lang="it-IT" sz="1800" spc="-1" strike="noStrike">
                <a:solidFill>
                  <a:srgbClr val="000000"/>
                </a:solidFill>
                <a:latin typeface="Arial"/>
              </a:rPr>
              <a:t>.</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Poi vanno rappresentate le </a:t>
            </a:r>
            <a:r>
              <a:rPr b="0" i="1" lang="it-IT" sz="1800" spc="-1" strike="noStrike">
                <a:solidFill>
                  <a:srgbClr val="000000"/>
                </a:solidFill>
                <a:latin typeface="Arial"/>
              </a:rPr>
              <a:t>Lezioni</a:t>
            </a:r>
            <a:r>
              <a:rPr b="0" lang="it-IT" sz="1800" spc="-1" strike="noStrike">
                <a:solidFill>
                  <a:srgbClr val="000000"/>
                </a:solidFill>
                <a:latin typeface="Arial"/>
              </a:rPr>
              <a:t> dei corsi, che descriviamo come entità legata a </a:t>
            </a:r>
            <a:r>
              <a:rPr b="0" i="1" lang="it-IT" sz="1800" spc="-1" strike="noStrike">
                <a:solidFill>
                  <a:srgbClr val="000000"/>
                </a:solidFill>
                <a:latin typeface="Arial"/>
              </a:rPr>
              <a:t>Edizione Corso</a:t>
            </a:r>
            <a:r>
              <a:rPr b="0" lang="it-IT" sz="1800" spc="-1" strike="noStrike">
                <a:solidFill>
                  <a:srgbClr val="000000"/>
                </a:solidFill>
                <a:latin typeface="Arial"/>
              </a:rPr>
              <a:t> tramite la relazione </a:t>
            </a:r>
            <a:r>
              <a:rPr b="0" i="1" lang="it-IT" sz="1800" spc="-1" strike="noStrike">
                <a:solidFill>
                  <a:srgbClr val="000000"/>
                </a:solidFill>
                <a:latin typeface="Arial"/>
              </a:rPr>
              <a:t>Composizione</a:t>
            </a:r>
            <a:r>
              <a:rPr b="0" lang="it-IT" sz="1800" spc="-1" strike="noStrike">
                <a:solidFill>
                  <a:srgbClr val="000000"/>
                </a:solidFill>
                <a:latin typeface="Arial"/>
              </a:rPr>
              <a:t>.</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Aggiungiamo poi i vari attributi e i vincoli di partecipazione.</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Scegliamo gli </a:t>
            </a:r>
            <a:r>
              <a:rPr b="1" lang="it-IT" sz="1800" spc="-1" strike="noStrike">
                <a:solidFill>
                  <a:srgbClr val="000000"/>
                </a:solidFill>
                <a:latin typeface="Arial"/>
              </a:rPr>
              <a:t>identificatori</a:t>
            </a:r>
            <a:r>
              <a:rPr b="0" lang="it-IT" sz="1800" spc="-1" strike="noStrike">
                <a:solidFill>
                  <a:srgbClr val="000000"/>
                </a:solidFill>
                <a:latin typeface="Arial"/>
              </a:rPr>
              <a:t>:</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Assumiamo che una lezione sia identificata da aula, ora, giorno</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Assumiamo che edizione diverse dello stesso corso non possano partire nello stesso giorno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PlaceHolder 38"/>
          <p:cNvSpPr/>
          <p:nvPr/>
        </p:nvSpPr>
        <p:spPr>
          <a:xfrm>
            <a:off x="1193760" y="553320"/>
            <a:ext cx="9338040" cy="35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pc="-1" strike="noStrike">
                <a:solidFill>
                  <a:srgbClr val="d41450"/>
                </a:solidFill>
                <a:latin typeface="Arial"/>
              </a:rPr>
              <a:t>Passo di integrazione e schema finale</a:t>
            </a:r>
            <a:endParaRPr b="0" lang="it-IT" sz="3200" spc="-1" strike="noStrike">
              <a:solidFill>
                <a:srgbClr val="000000"/>
              </a:solidFill>
              <a:latin typeface="Arial"/>
            </a:endParaRPr>
          </a:p>
        </p:txBody>
      </p:sp>
      <p:pic>
        <p:nvPicPr>
          <p:cNvPr id="990" name="" descr=""/>
          <p:cNvPicPr/>
          <p:nvPr/>
        </p:nvPicPr>
        <p:blipFill>
          <a:blip r:embed="rId1"/>
          <a:stretch/>
        </p:blipFill>
        <p:spPr>
          <a:xfrm>
            <a:off x="6337080" y="903960"/>
            <a:ext cx="5854680" cy="5507280"/>
          </a:xfrm>
          <a:prstGeom prst="rect">
            <a:avLst/>
          </a:prstGeom>
          <a:ln w="0">
            <a:noFill/>
          </a:ln>
        </p:spPr>
      </p:pic>
      <p:sp>
        <p:nvSpPr>
          <p:cNvPr id="991" name=""/>
          <p:cNvSpPr/>
          <p:nvPr/>
        </p:nvSpPr>
        <p:spPr>
          <a:xfrm>
            <a:off x="135000" y="1095120"/>
            <a:ext cx="6063840" cy="519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Lo </a:t>
            </a:r>
            <a:r>
              <a:rPr b="0" i="1" lang="it-IT" sz="1800" spc="-1" strike="noStrike">
                <a:solidFill>
                  <a:srgbClr val="000000"/>
                </a:solidFill>
                <a:latin typeface="Arial"/>
              </a:rPr>
              <a:t>schema finale</a:t>
            </a:r>
            <a:r>
              <a:rPr b="0" lang="it-IT" sz="1800" spc="-1" strike="noStrike">
                <a:solidFill>
                  <a:srgbClr val="000000"/>
                </a:solidFill>
                <a:latin typeface="Arial"/>
              </a:rPr>
              <a:t> si ottiene per </a:t>
            </a:r>
            <a:r>
              <a:rPr b="0" i="1" lang="it-IT" sz="1800" spc="-1" strike="noStrike">
                <a:solidFill>
                  <a:srgbClr val="000000"/>
                </a:solidFill>
                <a:latin typeface="Arial"/>
              </a:rPr>
              <a:t>integrazione</a:t>
            </a:r>
            <a:r>
              <a:rPr b="0" lang="it-IT" sz="1800" spc="-1" strike="noStrike">
                <a:solidFill>
                  <a:srgbClr val="000000"/>
                </a:solidFill>
                <a:latin typeface="Arial"/>
              </a:rPr>
              <a:t> degli schemi ottenuti fino a questo punto.</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Iniziamo dall’integrazione tra gli schemi relativi ai </a:t>
            </a:r>
            <a:r>
              <a:rPr b="0" i="1" lang="it-IT" sz="1800" spc="-1" strike="noStrike">
                <a:solidFill>
                  <a:srgbClr val="000000"/>
                </a:solidFill>
                <a:latin typeface="Arial"/>
              </a:rPr>
              <a:t>docenti</a:t>
            </a:r>
            <a:r>
              <a:rPr b="0" lang="it-IT" sz="1800" spc="-1" strike="noStrike">
                <a:solidFill>
                  <a:srgbClr val="000000"/>
                </a:solidFill>
                <a:latin typeface="Arial"/>
              </a:rPr>
              <a:t> e ai </a:t>
            </a:r>
            <a:r>
              <a:rPr b="0" i="1" lang="it-IT" sz="1800" spc="-1" strike="noStrike">
                <a:solidFill>
                  <a:srgbClr val="000000"/>
                </a:solidFill>
                <a:latin typeface="Arial"/>
              </a:rPr>
              <a:t>corsi</a:t>
            </a:r>
            <a:r>
              <a:rPr b="0" lang="it-IT" sz="1800" spc="-1" strike="noStrike">
                <a:solidFill>
                  <a:srgbClr val="000000"/>
                </a:solidFill>
                <a:latin typeface="Arial"/>
              </a:rPr>
              <a:t>. Dall’analisi dei requisiti individuiamo </a:t>
            </a:r>
            <a:r>
              <a:rPr b="1" lang="it-IT" sz="1800" spc="-1" strike="noStrike">
                <a:solidFill>
                  <a:srgbClr val="000000"/>
                </a:solidFill>
                <a:latin typeface="Arial"/>
              </a:rPr>
              <a:t>3 tipi</a:t>
            </a:r>
            <a:r>
              <a:rPr b="0" lang="it-IT" sz="1800" spc="-1" strike="noStrike">
                <a:solidFill>
                  <a:srgbClr val="000000"/>
                </a:solidFill>
                <a:latin typeface="Arial"/>
              </a:rPr>
              <a:t> di correlazioni diverse tra docenti e corsi:</a:t>
            </a:r>
            <a:endParaRPr b="0" lang="it-IT" sz="1800" spc="-1" strike="noStrike">
              <a:solidFill>
                <a:srgbClr val="000000"/>
              </a:solidFill>
              <a:latin typeface="Arial"/>
            </a:endParaRPr>
          </a:p>
          <a:p>
            <a:pPr marL="216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Docenze correnti</a:t>
            </a:r>
            <a:endParaRPr b="0" lang="it-IT" sz="1800" spc="-1" strike="noStrike">
              <a:solidFill>
                <a:srgbClr val="000000"/>
              </a:solidFill>
              <a:latin typeface="Arial"/>
            </a:endParaRPr>
          </a:p>
          <a:p>
            <a:pPr marL="216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Docenze passate</a:t>
            </a:r>
            <a:endParaRPr b="0" lang="it-IT" sz="1800" spc="-1" strike="noStrike">
              <a:solidFill>
                <a:srgbClr val="000000"/>
              </a:solidFill>
              <a:latin typeface="Arial"/>
            </a:endParaRPr>
          </a:p>
          <a:p>
            <a:pPr marL="216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Abilitazione (all’insegnamento di un corso)</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Usiamo </a:t>
            </a:r>
            <a:r>
              <a:rPr b="0" i="1" lang="it-IT" sz="1800" spc="-1" strike="noStrike">
                <a:solidFill>
                  <a:srgbClr val="000000"/>
                </a:solidFill>
                <a:latin typeface="Arial"/>
              </a:rPr>
              <a:t>tre relazioni</a:t>
            </a:r>
            <a:r>
              <a:rPr b="0" lang="it-IT" sz="1800" spc="-1" strike="noStrike">
                <a:solidFill>
                  <a:srgbClr val="000000"/>
                </a:solidFill>
                <a:latin typeface="Arial"/>
              </a:rPr>
              <a:t>:</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Le prime due collegano Docente a Edizione Corso</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a:solidFill>
                  <a:srgbClr val="000000"/>
                </a:solidFill>
                <a:latin typeface="Arial"/>
              </a:rPr>
              <a:t>La terza collega Docente a Corso</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Aggiungiamo i vincoli di partecipazione.</a:t>
            </a:r>
            <a:br>
              <a:rPr sz="1800"/>
            </a:br>
            <a:r>
              <a:rPr b="1" lang="it-IT" sz="1800" spc="-1" strike="noStrike">
                <a:solidFill>
                  <a:srgbClr val="000000"/>
                </a:solidFill>
                <a:latin typeface="Arial"/>
              </a:rPr>
              <a:t>Nota: </a:t>
            </a:r>
            <a:r>
              <a:rPr b="0" lang="it-IT" sz="1800" spc="-1" strike="noStrike">
                <a:solidFill>
                  <a:srgbClr val="000000"/>
                </a:solidFill>
                <a:latin typeface="Arial"/>
              </a:rPr>
              <a:t>Docente partecipa con vincolo </a:t>
            </a:r>
            <a:r>
              <a:rPr b="0" i="1" lang="it-IT" sz="1800" spc="-1" strike="noStrike">
                <a:solidFill>
                  <a:srgbClr val="000000"/>
                </a:solidFill>
                <a:latin typeface="Arial"/>
              </a:rPr>
              <a:t>(0,1)</a:t>
            </a:r>
            <a:r>
              <a:rPr b="0" lang="it-IT" sz="1800" spc="-1" strike="noStrike">
                <a:solidFill>
                  <a:srgbClr val="000000"/>
                </a:solidFill>
                <a:latin typeface="Arial"/>
              </a:rPr>
              <a:t> alla relazione </a:t>
            </a:r>
            <a:r>
              <a:rPr b="0" i="1" lang="it-IT" sz="1800" spc="-1" strike="noStrike">
                <a:solidFill>
                  <a:srgbClr val="000000"/>
                </a:solidFill>
                <a:latin typeface="Arial"/>
              </a:rPr>
              <a:t>Docenza Corrente</a:t>
            </a:r>
            <a:r>
              <a:rPr b="0" lang="it-IT" sz="1800" spc="-1" strike="noStrike">
                <a:solidFill>
                  <a:srgbClr val="000000"/>
                </a:solidFill>
                <a:latin typeface="Arial"/>
              </a:rPr>
              <a:t>, perchè un docente può insegnare (correntemente) al massimo un corso.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Analisi dei requisiti e progettazione concettuale ("Analisi dei dati")</a:t>
            </a:r>
            <a:endParaRPr b="0" lang="it-IT" sz="3200" spc="-1" strike="noStrike">
              <a:solidFill>
                <a:srgbClr val="000000"/>
              </a:solidFill>
              <a:latin typeface="Arial"/>
            </a:endParaRPr>
          </a:p>
        </p:txBody>
      </p:sp>
      <p:sp>
        <p:nvSpPr>
          <p:cNvPr id="99"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Comprende attività (interconnesse) di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acquisizione dei requisiti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analisi dei requisiti</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costruzione del glossario</a:t>
            </a:r>
            <a:endParaRPr b="0" lang="it-IT" sz="2800" spc="-1" strike="noStrike">
              <a:solidFill>
                <a:srgbClr val="000000"/>
              </a:solidFill>
              <a:latin typeface="Arial"/>
            </a:endParaRPr>
          </a:p>
          <a:p>
            <a:pPr lvl="1" marL="860400" indent="-382680">
              <a:lnSpc>
                <a:spcPct val="100000"/>
              </a:lnSpc>
              <a:spcBef>
                <a:spcPts val="561"/>
              </a:spcBef>
              <a:buClr>
                <a:srgbClr val="000000"/>
              </a:buClr>
              <a:buFont typeface="Symbol"/>
              <a:buChar char=""/>
            </a:pPr>
            <a:r>
              <a:rPr b="0" lang="it-IT" sz="2800" spc="-1" strike="noStrike">
                <a:solidFill>
                  <a:schemeClr val="dk1"/>
                </a:solidFill>
                <a:latin typeface="Arial"/>
              </a:rPr>
              <a:t>costruzione dello schema concettuale</a:t>
            </a:r>
            <a:endParaRPr b="0" lang="it-IT" sz="2800" spc="-1" strike="noStrike">
              <a:solidFill>
                <a:srgbClr val="000000"/>
              </a:solidFill>
              <a:latin typeface="Arial"/>
            </a:endParaRPr>
          </a:p>
          <a:p>
            <a:pPr marL="860400" indent="-382680">
              <a:lnSpc>
                <a:spcPct val="100000"/>
              </a:lnSpc>
              <a:spcBef>
                <a:spcPts val="561"/>
              </a:spcBef>
              <a:buNone/>
              <a:tabLst>
                <a:tab algn="l" pos="0"/>
              </a:tabLst>
            </a:pP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PlaceHolder 39"/>
          <p:cNvSpPr/>
          <p:nvPr/>
        </p:nvSpPr>
        <p:spPr>
          <a:xfrm>
            <a:off x="1193760" y="553320"/>
            <a:ext cx="9338040" cy="35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pc="-1" strike="noStrike">
                <a:solidFill>
                  <a:srgbClr val="d41450"/>
                </a:solidFill>
                <a:latin typeface="Arial"/>
              </a:rPr>
              <a:t>Passo di integrazione e schema finale</a:t>
            </a:r>
            <a:endParaRPr b="0" lang="it-IT" sz="3200" spc="-1" strike="noStrike">
              <a:solidFill>
                <a:srgbClr val="000000"/>
              </a:solidFill>
              <a:latin typeface="Arial"/>
            </a:endParaRPr>
          </a:p>
        </p:txBody>
      </p:sp>
      <p:pic>
        <p:nvPicPr>
          <p:cNvPr id="993" name="" descr=""/>
          <p:cNvPicPr/>
          <p:nvPr/>
        </p:nvPicPr>
        <p:blipFill>
          <a:blip r:embed="rId1"/>
          <a:stretch/>
        </p:blipFill>
        <p:spPr>
          <a:xfrm>
            <a:off x="6337080" y="903960"/>
            <a:ext cx="5854680" cy="5507280"/>
          </a:xfrm>
          <a:prstGeom prst="rect">
            <a:avLst/>
          </a:prstGeom>
          <a:ln w="0">
            <a:noFill/>
          </a:ln>
        </p:spPr>
      </p:pic>
      <p:sp>
        <p:nvSpPr>
          <p:cNvPr id="994" name=""/>
          <p:cNvSpPr/>
          <p:nvPr/>
        </p:nvSpPr>
        <p:spPr>
          <a:xfrm>
            <a:off x="135000" y="1095120"/>
            <a:ext cx="6063840" cy="5198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Procediamo ora all’integrazione tra </a:t>
            </a:r>
            <a:r>
              <a:rPr b="0" i="1" lang="it-IT" sz="1800" spc="-1" strike="noStrike">
                <a:solidFill>
                  <a:srgbClr val="000000"/>
                </a:solidFill>
                <a:latin typeface="Arial"/>
              </a:rPr>
              <a:t>corsi </a:t>
            </a:r>
            <a:r>
              <a:rPr b="0" lang="it-IT" sz="1800" spc="-1" strike="noStrike">
                <a:solidFill>
                  <a:srgbClr val="000000"/>
                </a:solidFill>
                <a:latin typeface="Arial"/>
              </a:rPr>
              <a:t>e </a:t>
            </a:r>
            <a:r>
              <a:rPr b="0" i="1" lang="it-IT" sz="1800" spc="-1" strike="noStrike">
                <a:solidFill>
                  <a:srgbClr val="000000"/>
                </a:solidFill>
                <a:latin typeface="Arial"/>
              </a:rPr>
              <a:t>partecipanti</a:t>
            </a:r>
            <a:r>
              <a:rPr b="0" lang="it-IT" sz="1800" spc="-1" strike="noStrike">
                <a:solidFill>
                  <a:srgbClr val="000000"/>
                </a:solidFill>
                <a:latin typeface="Arial"/>
              </a:rPr>
              <a:t>.</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Se ne possono individuare due:</a:t>
            </a:r>
            <a:endParaRPr b="0" lang="it-IT" sz="1800" spc="-1" strike="noStrike">
              <a:solidFill>
                <a:srgbClr val="000000"/>
              </a:solidFill>
              <a:latin typeface="Arial"/>
            </a:endParaRPr>
          </a:p>
          <a:p>
            <a:pPr marL="216000" indent="-216000">
              <a:lnSpc>
                <a:spcPct val="100000"/>
              </a:lnSpc>
              <a:buClr>
                <a:srgbClr val="000000"/>
              </a:buClr>
              <a:buFont typeface="OpenSymbol"/>
              <a:buAutoNum type="arabicParenR"/>
            </a:pPr>
            <a:r>
              <a:rPr b="0" lang="it-IT" sz="1800" spc="-1" strike="noStrike">
                <a:solidFill>
                  <a:srgbClr val="000000"/>
                </a:solidFill>
                <a:latin typeface="Arial"/>
              </a:rPr>
              <a:t> </a:t>
            </a:r>
            <a:r>
              <a:rPr b="0" lang="it-IT" sz="1800" spc="-1" strike="noStrike">
                <a:solidFill>
                  <a:srgbClr val="000000"/>
                </a:solidFill>
                <a:latin typeface="Arial"/>
              </a:rPr>
              <a:t>Le partecipazioni </a:t>
            </a:r>
            <a:r>
              <a:rPr b="0" i="1" lang="it-IT" sz="1800" spc="-1" strike="noStrike">
                <a:solidFill>
                  <a:srgbClr val="000000"/>
                </a:solidFill>
                <a:latin typeface="Arial"/>
              </a:rPr>
              <a:t>correnti</a:t>
            </a:r>
            <a:endParaRPr b="0" lang="it-IT" sz="1800" spc="-1" strike="noStrike">
              <a:solidFill>
                <a:srgbClr val="000000"/>
              </a:solidFill>
              <a:latin typeface="Arial"/>
            </a:endParaRPr>
          </a:p>
          <a:p>
            <a:pPr marL="216000" indent="-216000">
              <a:lnSpc>
                <a:spcPct val="100000"/>
              </a:lnSpc>
              <a:buClr>
                <a:srgbClr val="000000"/>
              </a:buClr>
              <a:buFont typeface="OpenSymbol"/>
              <a:buAutoNum type="arabicParenR"/>
            </a:pPr>
            <a:r>
              <a:rPr b="0" i="1" lang="it-IT" sz="1800" spc="-1" strike="noStrike">
                <a:solidFill>
                  <a:srgbClr val="000000"/>
                </a:solidFill>
                <a:latin typeface="Arial"/>
              </a:rPr>
              <a:t> </a:t>
            </a:r>
            <a:r>
              <a:rPr b="0" lang="it-IT" sz="1800" spc="-1" strike="noStrike">
                <a:solidFill>
                  <a:srgbClr val="000000"/>
                </a:solidFill>
                <a:latin typeface="Arial"/>
              </a:rPr>
              <a:t>Le partecipazioni </a:t>
            </a:r>
            <a:r>
              <a:rPr b="0" i="1" lang="it-IT" sz="1800" spc="-1" strike="noStrike">
                <a:solidFill>
                  <a:srgbClr val="000000"/>
                </a:solidFill>
                <a:latin typeface="Arial"/>
              </a:rPr>
              <a:t>passate</a:t>
            </a: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che rappresentiamo con due relazioni tra </a:t>
            </a:r>
            <a:r>
              <a:rPr b="0" i="1" lang="it-IT" sz="1800" spc="-1" strike="noStrike">
                <a:solidFill>
                  <a:srgbClr val="000000"/>
                </a:solidFill>
                <a:latin typeface="Arial"/>
              </a:rPr>
              <a:t>Partecipante</a:t>
            </a:r>
            <a:r>
              <a:rPr b="0" lang="it-IT" sz="1800" spc="-1" strike="noStrike">
                <a:solidFill>
                  <a:srgbClr val="000000"/>
                </a:solidFill>
                <a:latin typeface="Arial"/>
              </a:rPr>
              <a:t> e </a:t>
            </a:r>
            <a:r>
              <a:rPr b="0" i="1" lang="it-IT" sz="1800" spc="-1" strike="noStrike">
                <a:solidFill>
                  <a:srgbClr val="000000"/>
                </a:solidFill>
                <a:latin typeface="Arial"/>
              </a:rPr>
              <a:t>Edizione Corso</a:t>
            </a:r>
            <a:r>
              <a:rPr b="0" lang="it-IT" sz="1800" spc="-1" strike="noStrike">
                <a:solidFill>
                  <a:srgbClr val="000000"/>
                </a:solidFill>
                <a:latin typeface="Arial"/>
              </a:rPr>
              <a:t>.</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Delle partecipazioni passate, è di interesse la </a:t>
            </a:r>
            <a:r>
              <a:rPr b="0" i="1" lang="it-IT" sz="1800" spc="-1" strike="noStrike">
                <a:solidFill>
                  <a:srgbClr val="000000"/>
                </a:solidFill>
                <a:latin typeface="Arial"/>
              </a:rPr>
              <a:t>votazione</a:t>
            </a:r>
            <a:r>
              <a:rPr b="0" lang="it-IT" sz="1800" spc="-1" strike="noStrike">
                <a:solidFill>
                  <a:srgbClr val="000000"/>
                </a:solidFill>
                <a:latin typeface="Arial"/>
              </a:rPr>
              <a:t>, che rappresentiamo come un attributo.</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0" lang="it-IT" sz="1800" spc="-1" strike="noStrike">
                <a:solidFill>
                  <a:srgbClr val="000000"/>
                </a:solidFill>
                <a:latin typeface="Arial"/>
              </a:rPr>
              <a:t>Aggiungiamo ora i vari vincoli di partecipazione.</a:t>
            </a:r>
            <a:endParaRPr b="0" lang="it-IT" sz="1800" spc="-1" strike="noStrike">
              <a:solidFill>
                <a:srgbClr val="000000"/>
              </a:solidFill>
              <a:latin typeface="Arial"/>
            </a:endParaRPr>
          </a:p>
          <a:p>
            <a:pPr>
              <a:lnSpc>
                <a:spcPct val="100000"/>
              </a:lnSpc>
            </a:pPr>
            <a:r>
              <a:rPr b="1" lang="it-IT" sz="1800" spc="-1" strike="noStrike">
                <a:solidFill>
                  <a:srgbClr val="000000"/>
                </a:solidFill>
                <a:latin typeface="Arial"/>
              </a:rPr>
              <a:t>Nota:</a:t>
            </a:r>
            <a:r>
              <a:rPr b="0" lang="it-IT" sz="1800" spc="-1" strike="noStrike">
                <a:solidFill>
                  <a:srgbClr val="000000"/>
                </a:solidFill>
                <a:latin typeface="Arial"/>
              </a:rPr>
              <a:t> c’è un errore nell’immagine del libro:</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L’entità </a:t>
            </a:r>
            <a:r>
              <a:rPr b="0" i="1" lang="it-IT" sz="1800" spc="-1" strike="noStrike">
                <a:solidFill>
                  <a:srgbClr val="000000"/>
                </a:solidFill>
                <a:latin typeface="Arial"/>
              </a:rPr>
              <a:t>Partecipante</a:t>
            </a:r>
            <a:r>
              <a:rPr b="0" lang="it-IT" sz="1800" spc="-1" strike="noStrike">
                <a:solidFill>
                  <a:srgbClr val="000000"/>
                </a:solidFill>
                <a:latin typeface="Arial"/>
              </a:rPr>
              <a:t> partecipa alla relazione </a:t>
            </a:r>
            <a:r>
              <a:rPr b="0" i="1" lang="it-IT" sz="1800" spc="-1" strike="noStrike">
                <a:solidFill>
                  <a:srgbClr val="000000"/>
                </a:solidFill>
                <a:latin typeface="Arial"/>
              </a:rPr>
              <a:t>Partecipazione corrente</a:t>
            </a:r>
            <a:r>
              <a:rPr b="0" lang="it-IT" sz="1800" spc="-1" strike="noStrike">
                <a:solidFill>
                  <a:srgbClr val="000000"/>
                </a:solidFill>
                <a:latin typeface="Arial"/>
              </a:rPr>
              <a:t> con vincolo (0,N).</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Vedi frase nelle specifiche: </a:t>
            </a:r>
            <a:r>
              <a:rPr b="0" i="1" lang="it-IT" sz="1800" spc="-1" strike="noStrike">
                <a:solidFill>
                  <a:srgbClr val="000000"/>
                </a:solidFill>
                <a:latin typeface="Arial"/>
              </a:rPr>
              <a:t>“le edizioni dei corsi che stanno attualmente frequentando”.</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5" name="PlaceHolder 44"/>
          <p:cNvSpPr/>
          <p:nvPr/>
        </p:nvSpPr>
        <p:spPr>
          <a:xfrm>
            <a:off x="1193760" y="588240"/>
            <a:ext cx="9338040" cy="35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pc="-1" strike="noStrike">
                <a:solidFill>
                  <a:srgbClr val="d41450"/>
                </a:solidFill>
                <a:latin typeface="Arial"/>
              </a:rPr>
              <a:t>Passi finali</a:t>
            </a:r>
            <a:endParaRPr b="0" lang="it-IT" sz="3200" spc="-1" strike="noStrike">
              <a:solidFill>
                <a:srgbClr val="000000"/>
              </a:solidFill>
              <a:latin typeface="Arial"/>
            </a:endParaRPr>
          </a:p>
        </p:txBody>
      </p:sp>
      <p:sp>
        <p:nvSpPr>
          <p:cNvPr id="996" name=""/>
          <p:cNvSpPr/>
          <p:nvPr/>
        </p:nvSpPr>
        <p:spPr>
          <a:xfrm>
            <a:off x="325440" y="1293840"/>
            <a:ext cx="10143720" cy="497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pc="-1" strike="noStrike">
                <a:solidFill>
                  <a:srgbClr val="000000"/>
                </a:solidFill>
                <a:latin typeface="Arial"/>
              </a:rPr>
              <a:t>A questo punto, restano da verificare le proprietà dello schema così ottenuto.</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Completezza</a:t>
            </a:r>
            <a:r>
              <a:rPr b="0" lang="it-IT" sz="1800" spc="-1" strike="noStrike">
                <a:solidFill>
                  <a:srgbClr val="000000"/>
                </a:solidFill>
                <a:latin typeface="Arial"/>
              </a:rPr>
              <a:t>: la verifichiamo ripercorrendo tutti i requisiti sui dati e sulle operazioni</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Esempio: consideriamo l’</a:t>
            </a:r>
            <a:r>
              <a:rPr b="1" lang="it-IT" sz="1800" spc="-1" strike="noStrike">
                <a:solidFill>
                  <a:srgbClr val="000000"/>
                </a:solidFill>
                <a:latin typeface="Arial"/>
              </a:rPr>
              <a:t>operazione 7</a:t>
            </a:r>
            <a:r>
              <a:rPr b="0" lang="it-IT" sz="1800" spc="-1" strike="noStrike">
                <a:solidFill>
                  <a:srgbClr val="000000"/>
                </a:solidFill>
                <a:latin typeface="Arial"/>
              </a:rPr>
              <a:t>, </a:t>
            </a:r>
            <a:r>
              <a:rPr b="0" i="1" lang="it-IT" sz="1800" spc="-1" strike="noStrike">
                <a:solidFill>
                  <a:srgbClr val="000000"/>
                </a:solidFill>
                <a:latin typeface="Arial"/>
              </a:rPr>
              <a:t>“per ogni docente, trova i partecipanti a tutti i corsi da lui/lei insegnati (5 volte alla settimana)”. </a:t>
            </a:r>
            <a:endParaRPr b="0" lang="it-IT" sz="1800" spc="-1" strike="noStrike">
              <a:solidFill>
                <a:srgbClr val="000000"/>
              </a:solidFill>
              <a:latin typeface="Arial"/>
            </a:endParaRPr>
          </a:p>
          <a:p>
            <a:pPr lvl="1" marL="432000" indent="-216000">
              <a:lnSpc>
                <a:spcPct val="100000"/>
              </a:lnSpc>
              <a:buClr>
                <a:srgbClr val="000000"/>
              </a:buClr>
              <a:buSzPct val="45000"/>
              <a:buFont typeface="Wingdings" charset="2"/>
              <a:buChar char=""/>
            </a:pPr>
            <a:r>
              <a:rPr b="0" lang="it-IT" sz="1800" spc="-1" strike="noStrike">
                <a:solidFill>
                  <a:srgbClr val="000000"/>
                </a:solidFill>
                <a:latin typeface="Arial"/>
              </a:rPr>
              <a:t>Questa operazione è eseguibile sullo schema finale: partiamo dall’entità </a:t>
            </a:r>
            <a:r>
              <a:rPr b="0" i="1" lang="it-IT" sz="1800" spc="-1" strike="noStrike">
                <a:solidFill>
                  <a:srgbClr val="000000"/>
                </a:solidFill>
                <a:latin typeface="Arial"/>
              </a:rPr>
              <a:t>Docente</a:t>
            </a:r>
            <a:r>
              <a:rPr b="0" lang="it-IT" sz="1800" spc="-1" strike="noStrike">
                <a:solidFill>
                  <a:srgbClr val="000000"/>
                </a:solidFill>
                <a:latin typeface="Arial"/>
              </a:rPr>
              <a:t>, attraversiamo le relazioni </a:t>
            </a:r>
            <a:r>
              <a:rPr b="0" i="1" lang="it-IT" sz="1800" spc="-1" strike="noStrike">
                <a:solidFill>
                  <a:srgbClr val="000000"/>
                </a:solidFill>
                <a:latin typeface="Arial"/>
              </a:rPr>
              <a:t>Docenza Passata </a:t>
            </a:r>
            <a:r>
              <a:rPr b="0" lang="it-IT" sz="1800" spc="-1" strike="noStrike">
                <a:solidFill>
                  <a:srgbClr val="000000"/>
                </a:solidFill>
                <a:latin typeface="Arial"/>
              </a:rPr>
              <a:t>e </a:t>
            </a:r>
            <a:r>
              <a:rPr b="0" i="1" lang="it-IT" sz="1800" spc="-1" strike="noStrike">
                <a:solidFill>
                  <a:srgbClr val="000000"/>
                </a:solidFill>
                <a:latin typeface="Arial"/>
              </a:rPr>
              <a:t>Docenza corrente</a:t>
            </a:r>
            <a:r>
              <a:rPr b="0" lang="it-IT" sz="1800" spc="-1" strike="noStrike">
                <a:solidFill>
                  <a:srgbClr val="000000"/>
                </a:solidFill>
                <a:latin typeface="Arial"/>
              </a:rPr>
              <a:t>, raggiungiamo l’entitò </a:t>
            </a:r>
            <a:r>
              <a:rPr b="0" i="1" lang="it-IT" sz="1800" spc="-1" strike="noStrike">
                <a:solidFill>
                  <a:srgbClr val="000000"/>
                </a:solidFill>
                <a:latin typeface="Arial"/>
              </a:rPr>
              <a:t>Edizione Corso</a:t>
            </a:r>
            <a:r>
              <a:rPr b="0" lang="it-IT" sz="1800" spc="-1" strike="noStrike">
                <a:solidFill>
                  <a:srgbClr val="000000"/>
                </a:solidFill>
                <a:latin typeface="Arial"/>
              </a:rPr>
              <a:t>, e da questa, tramite le relazioni </a:t>
            </a:r>
            <a:r>
              <a:rPr b="0" i="1" lang="it-IT" sz="1800" spc="-1" strike="noStrike">
                <a:solidFill>
                  <a:srgbClr val="000000"/>
                </a:solidFill>
                <a:latin typeface="Arial"/>
              </a:rPr>
              <a:t>Partecipazione passata </a:t>
            </a:r>
            <a:r>
              <a:rPr b="0" lang="it-IT" sz="1800" spc="-1" strike="noStrike">
                <a:solidFill>
                  <a:srgbClr val="000000"/>
                </a:solidFill>
                <a:latin typeface="Arial"/>
              </a:rPr>
              <a:t>e </a:t>
            </a:r>
            <a:r>
              <a:rPr b="0" i="1" lang="it-IT" sz="1800" spc="-1" strike="noStrike">
                <a:solidFill>
                  <a:srgbClr val="000000"/>
                </a:solidFill>
                <a:latin typeface="Arial"/>
              </a:rPr>
              <a:t>Partecipazione corrente</a:t>
            </a:r>
            <a:r>
              <a:rPr b="0" lang="it-IT" sz="1800" spc="-1" strike="noStrike">
                <a:solidFill>
                  <a:srgbClr val="000000"/>
                </a:solidFill>
                <a:latin typeface="Arial"/>
              </a:rPr>
              <a:t>, arriviamo infine all’entità </a:t>
            </a:r>
            <a:r>
              <a:rPr b="0" i="1" lang="it-IT" sz="1800" spc="-1" strike="noStrike">
                <a:solidFill>
                  <a:srgbClr val="000000"/>
                </a:solidFill>
                <a:latin typeface="Arial"/>
              </a:rPr>
              <a:t>Partecipante</a:t>
            </a:r>
            <a:r>
              <a:rPr b="0" lang="it-IT" sz="1800" spc="-1" strike="noStrike">
                <a:solidFill>
                  <a:srgbClr val="000000"/>
                </a:solidFill>
                <a:latin typeface="Arial"/>
              </a:rPr>
              <a:t>. </a:t>
            </a:r>
            <a:endParaRPr b="0" lang="it-IT"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it-IT" sz="1800" spc="-1" strike="noStrike" u="sng">
                <a:solidFill>
                  <a:srgbClr val="000000"/>
                </a:solidFill>
                <a:uFillTx/>
                <a:latin typeface="Arial"/>
              </a:rPr>
              <a:t>Minimalità</a:t>
            </a:r>
            <a:r>
              <a:rPr b="0" lang="it-IT" sz="1800" spc="-1" strike="noStrike">
                <a:solidFill>
                  <a:srgbClr val="000000"/>
                </a:solidFill>
                <a:latin typeface="Arial"/>
              </a:rPr>
              <a:t>: esiste nello schema una </a:t>
            </a:r>
            <a:r>
              <a:rPr b="0" i="1" lang="it-IT" sz="1800" spc="-1" strike="noStrike">
                <a:solidFill>
                  <a:srgbClr val="000000"/>
                </a:solidFill>
                <a:latin typeface="Arial"/>
              </a:rPr>
              <a:t>ridondanza</a:t>
            </a:r>
            <a:r>
              <a:rPr b="0" lang="it-IT" sz="1800" spc="-1" strike="noStrike">
                <a:solidFill>
                  <a:srgbClr val="000000"/>
                </a:solidFill>
                <a:latin typeface="Arial"/>
              </a:rPr>
              <a:t>, cioè l’attributo </a:t>
            </a:r>
            <a:r>
              <a:rPr b="0" i="1" lang="it-IT" sz="1800" spc="-1" strike="noStrike">
                <a:solidFill>
                  <a:srgbClr val="000000"/>
                </a:solidFill>
                <a:latin typeface="Arial"/>
              </a:rPr>
              <a:t>“Numero di partecipanti”</a:t>
            </a:r>
            <a:r>
              <a:rPr b="0" lang="it-IT" sz="1800" spc="-1" strike="noStrike">
                <a:solidFill>
                  <a:srgbClr val="000000"/>
                </a:solidFill>
                <a:latin typeface="Arial"/>
              </a:rPr>
              <a:t> dell’entità </a:t>
            </a:r>
            <a:r>
              <a:rPr b="0" i="1" lang="it-IT" sz="1800" spc="-1" strike="noStrike">
                <a:solidFill>
                  <a:srgbClr val="000000"/>
                </a:solidFill>
                <a:latin typeface="Arial"/>
              </a:rPr>
              <a:t>Edizione corso</a:t>
            </a:r>
            <a:r>
              <a:rPr b="0" lang="it-IT" sz="1800" spc="-1" strike="noStrike">
                <a:solidFill>
                  <a:srgbClr val="000000"/>
                </a:solidFill>
                <a:latin typeface="Arial"/>
              </a:rPr>
              <a:t>, che può essere derivato per una certa edizione contando il numero di istanze dell’entità </a:t>
            </a:r>
            <a:r>
              <a:rPr b="0" i="1" lang="it-IT" sz="1800" spc="-1" strike="noStrike">
                <a:solidFill>
                  <a:srgbClr val="000000"/>
                </a:solidFill>
                <a:latin typeface="Arial"/>
              </a:rPr>
              <a:t>Partecipante</a:t>
            </a:r>
            <a:r>
              <a:rPr b="0" lang="it-IT" sz="1800" spc="-1" strike="noStrike">
                <a:solidFill>
                  <a:srgbClr val="000000"/>
                </a:solidFill>
                <a:latin typeface="Arial"/>
              </a:rPr>
              <a:t> che sono legate a questa edizione tramite la relazione </a:t>
            </a:r>
            <a:r>
              <a:rPr b="0" i="1" lang="it-IT" sz="1800" spc="-1" strike="noStrike">
                <a:solidFill>
                  <a:srgbClr val="000000"/>
                </a:solidFill>
                <a:latin typeface="Arial"/>
              </a:rPr>
              <a:t>Partecipazione corrente</a:t>
            </a:r>
            <a:r>
              <a:rPr b="0" lang="it-IT" sz="1800" spc="-1" strike="noStrike">
                <a:solidFill>
                  <a:srgbClr val="000000"/>
                </a:solidFill>
                <a:latin typeface="Arial"/>
              </a:rPr>
              <a:t>.</a:t>
            </a:r>
            <a:endParaRPr b="0" lang="it-IT" sz="1800" spc="-1" strike="noStrike">
              <a:solidFill>
                <a:srgbClr val="000000"/>
              </a:solidFill>
              <a:latin typeface="Arial"/>
            </a:endParaRPr>
          </a:p>
          <a:p>
            <a:pPr>
              <a:lnSpc>
                <a:spcPct val="100000"/>
              </a:lnSpc>
            </a:pPr>
            <a:endParaRPr b="0" lang="it-IT" sz="1800" spc="-1" strike="noStrike">
              <a:solidFill>
                <a:srgbClr val="000000"/>
              </a:solidFill>
              <a:latin typeface="Arial"/>
            </a:endParaRPr>
          </a:p>
          <a:p>
            <a:pPr>
              <a:lnSpc>
                <a:spcPct val="100000"/>
              </a:lnSpc>
            </a:pPr>
            <a:r>
              <a:rPr b="1" lang="it-IT" sz="1800" spc="-1" strike="noStrike">
                <a:solidFill>
                  <a:srgbClr val="000000"/>
                </a:solidFill>
                <a:latin typeface="Arial"/>
              </a:rPr>
              <a:t>Importante:</a:t>
            </a:r>
            <a:r>
              <a:rPr b="0" lang="it-IT" sz="1800" spc="-1" strike="noStrike">
                <a:solidFill>
                  <a:srgbClr val="000000"/>
                </a:solidFill>
                <a:latin typeface="Arial"/>
              </a:rPr>
              <a:t> è importante descrivere sotto forma di </a:t>
            </a:r>
            <a:r>
              <a:rPr b="0" i="1" lang="it-IT" sz="1800" spc="-1" strike="noStrike">
                <a:solidFill>
                  <a:srgbClr val="000000"/>
                </a:solidFill>
                <a:latin typeface="Arial"/>
              </a:rPr>
              <a:t>regole aziendali (vincoli di integrità)</a:t>
            </a:r>
            <a:r>
              <a:rPr b="0" lang="it-IT" sz="1800" spc="-1" strike="noStrike">
                <a:solidFill>
                  <a:srgbClr val="000000"/>
                </a:solidFill>
                <a:latin typeface="Arial"/>
              </a:rPr>
              <a:t> eventuali vincoli non espressi (o non esprimibili) direttamente nello schema.</a:t>
            </a:r>
            <a:endParaRPr b="0" lang="it-IT" sz="1800" spc="-1" strike="noStrike">
              <a:solidFill>
                <a:srgbClr val="000000"/>
              </a:solidFill>
              <a:latin typeface="Arial"/>
            </a:endParaRPr>
          </a:p>
          <a:p>
            <a:pPr>
              <a:lnSpc>
                <a:spcPct val="100000"/>
              </a:lnSpc>
            </a:pPr>
            <a:r>
              <a:rPr b="0" i="1" lang="it-IT" sz="1800" spc="-1" strike="noStrike">
                <a:solidFill>
                  <a:srgbClr val="000000"/>
                </a:solidFill>
                <a:latin typeface="Arial"/>
              </a:rPr>
              <a:t>Esempio: il fatto che un docente può insegnare un corso solo se è abilitato a farlo.</a:t>
            </a:r>
            <a:r>
              <a:rPr b="0" lang="it-IT" sz="1800" spc="-1" strike="noStrike">
                <a:solidFill>
                  <a:srgbClr val="000000"/>
                </a:solidFill>
                <a:latin typeface="Arial"/>
              </a:rPr>
              <a:t> (non esprimibile in E-R).</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7" name="PlaceHolder 45"/>
          <p:cNvSpPr/>
          <p:nvPr/>
        </p:nvSpPr>
        <p:spPr>
          <a:xfrm>
            <a:off x="1193760" y="592560"/>
            <a:ext cx="9338040" cy="35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pc="-1" strike="noStrike">
                <a:solidFill>
                  <a:srgbClr val="d41450"/>
                </a:solidFill>
                <a:latin typeface="Arial"/>
              </a:rPr>
              <a:t>Note</a:t>
            </a:r>
            <a:endParaRPr b="0" lang="it-IT" sz="3200" spc="-1" strike="noStrike">
              <a:solidFill>
                <a:srgbClr val="000000"/>
              </a:solidFill>
              <a:latin typeface="Arial"/>
            </a:endParaRPr>
          </a:p>
        </p:txBody>
      </p:sp>
      <p:sp>
        <p:nvSpPr>
          <p:cNvPr id="998" name=""/>
          <p:cNvSpPr/>
          <p:nvPr/>
        </p:nvSpPr>
        <p:spPr>
          <a:xfrm>
            <a:off x="666720" y="2452680"/>
            <a:ext cx="10532880" cy="2111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pc="-1" strike="noStrike">
                <a:solidFill>
                  <a:srgbClr val="000000"/>
                </a:solidFill>
                <a:latin typeface="Arial"/>
              </a:rPr>
              <a:t>Per la progettazione concettuale, in particolare per disegnare lo schema E-R, potete usare che tool volete. </a:t>
            </a:r>
            <a:endParaRPr b="0" lang="it-IT" sz="2500" spc="-1" strike="noStrike">
              <a:solidFill>
                <a:srgbClr val="000000"/>
              </a:solidFill>
              <a:latin typeface="Arial"/>
            </a:endParaRPr>
          </a:p>
          <a:p>
            <a:pPr>
              <a:lnSpc>
                <a:spcPct val="100000"/>
              </a:lnSpc>
            </a:pPr>
            <a:endParaRPr b="0" lang="it-IT" sz="2500" spc="-1" strike="noStrike">
              <a:solidFill>
                <a:srgbClr val="000000"/>
              </a:solidFill>
              <a:latin typeface="Arial"/>
            </a:endParaRPr>
          </a:p>
          <a:p>
            <a:pPr>
              <a:lnSpc>
                <a:spcPct val="100000"/>
              </a:lnSpc>
            </a:pPr>
            <a:r>
              <a:rPr b="0" lang="it-IT" sz="2500" spc="-1" strike="noStrike">
                <a:solidFill>
                  <a:srgbClr val="000000"/>
                </a:solidFill>
                <a:latin typeface="Arial"/>
              </a:rPr>
              <a:t>Dei semplici tool di grafica vettoriale vanno benissimo.</a:t>
            </a:r>
            <a:endParaRPr b="0" lang="it-IT"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Requisiti</a:t>
            </a:r>
            <a:endParaRPr b="0" lang="it-IT" sz="3200" spc="-1" strike="noStrike">
              <a:solidFill>
                <a:srgbClr val="000000"/>
              </a:solidFill>
              <a:latin typeface="Arial"/>
            </a:endParaRPr>
          </a:p>
        </p:txBody>
      </p:sp>
      <p:sp>
        <p:nvSpPr>
          <p:cNvPr id="101"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pc="-1" strike="noStrike">
                <a:solidFill>
                  <a:schemeClr val="dk1"/>
                </a:solidFill>
                <a:latin typeface="Arial"/>
              </a:rPr>
              <a:t>Possibili fonti:</a:t>
            </a:r>
            <a:endParaRPr b="0" lang="it-IT" sz="2400" spc="-1" strike="noStrike">
              <a:solidFill>
                <a:srgbClr val="000000"/>
              </a:solidFill>
              <a:latin typeface="Arial"/>
            </a:endParaRPr>
          </a:p>
          <a:p>
            <a:pPr lvl="1" marL="860400" indent="-382680">
              <a:lnSpc>
                <a:spcPct val="100000"/>
              </a:lnSpc>
              <a:spcBef>
                <a:spcPts val="479"/>
              </a:spcBef>
              <a:buClr>
                <a:srgbClr val="000000"/>
              </a:buClr>
              <a:buFont typeface="Symbol"/>
              <a:buChar char=""/>
            </a:pPr>
            <a:r>
              <a:rPr b="0" lang="it-IT" sz="2400" spc="-1" strike="noStrike">
                <a:solidFill>
                  <a:schemeClr val="accent2"/>
                </a:solidFill>
                <a:latin typeface="Arial"/>
              </a:rPr>
              <a:t>Utenti e committenti</a:t>
            </a:r>
            <a:r>
              <a:rPr b="0" lang="it-IT" sz="2400" spc="-1" strike="noStrike">
                <a:solidFill>
                  <a:schemeClr val="dk1"/>
                </a:solidFill>
                <a:latin typeface="Arial"/>
              </a:rPr>
              <a:t>, attraverso:</a:t>
            </a:r>
            <a:endParaRPr b="0" lang="it-IT" sz="2400" spc="-1" strike="noStrike">
              <a:solidFill>
                <a:srgbClr val="000000"/>
              </a:solidFill>
              <a:latin typeface="Arial"/>
            </a:endParaRPr>
          </a:p>
          <a:p>
            <a:pPr lvl="2" marL="1330200" indent="-279360">
              <a:lnSpc>
                <a:spcPct val="100000"/>
              </a:lnSpc>
              <a:spcBef>
                <a:spcPts val="479"/>
              </a:spcBef>
              <a:buClr>
                <a:srgbClr val="000000"/>
              </a:buClr>
              <a:buFont typeface="Symbol"/>
              <a:buChar char=""/>
            </a:pPr>
            <a:r>
              <a:rPr b="0" lang="it-IT" sz="2400" spc="-1" strike="noStrike">
                <a:solidFill>
                  <a:schemeClr val="dk1"/>
                </a:solidFill>
                <a:latin typeface="Arial"/>
              </a:rPr>
              <a:t>interviste</a:t>
            </a:r>
            <a:endParaRPr b="0" lang="it-IT" sz="2400" spc="-1" strike="noStrike">
              <a:solidFill>
                <a:srgbClr val="000000"/>
              </a:solidFill>
              <a:latin typeface="Arial"/>
            </a:endParaRPr>
          </a:p>
          <a:p>
            <a:pPr lvl="2" marL="1330200" indent="-279360">
              <a:lnSpc>
                <a:spcPct val="100000"/>
              </a:lnSpc>
              <a:spcBef>
                <a:spcPts val="479"/>
              </a:spcBef>
              <a:buClr>
                <a:srgbClr val="000000"/>
              </a:buClr>
              <a:buFont typeface="Symbol"/>
              <a:buChar char=""/>
            </a:pPr>
            <a:r>
              <a:rPr b="0" lang="it-IT" sz="2400" spc="-1" strike="noStrike">
                <a:solidFill>
                  <a:schemeClr val="dk1"/>
                </a:solidFill>
                <a:latin typeface="Arial"/>
              </a:rPr>
              <a:t>documentazione apposita</a:t>
            </a:r>
            <a:endParaRPr b="0" lang="it-IT" sz="2400" spc="-1" strike="noStrike">
              <a:solidFill>
                <a:srgbClr val="000000"/>
              </a:solidFill>
              <a:latin typeface="Arial"/>
            </a:endParaRPr>
          </a:p>
          <a:p>
            <a:pPr lvl="1" marL="860400" indent="-382680">
              <a:lnSpc>
                <a:spcPct val="100000"/>
              </a:lnSpc>
              <a:spcBef>
                <a:spcPts val="479"/>
              </a:spcBef>
              <a:buClr>
                <a:srgbClr val="000000"/>
              </a:buClr>
              <a:buFont typeface="Symbol"/>
              <a:buChar char=""/>
            </a:pPr>
            <a:r>
              <a:rPr b="0" lang="it-IT" sz="2400" spc="-1" strike="noStrike">
                <a:solidFill>
                  <a:schemeClr val="accent2"/>
                </a:solidFill>
                <a:latin typeface="Arial"/>
              </a:rPr>
              <a:t>documentazione esistente</a:t>
            </a:r>
            <a:r>
              <a:rPr b="0" lang="it-IT" sz="2400" spc="-1" strike="noStrike">
                <a:solidFill>
                  <a:schemeClr val="dk1"/>
                </a:solidFill>
                <a:latin typeface="Arial"/>
              </a:rPr>
              <a:t>:</a:t>
            </a:r>
            <a:endParaRPr b="0" lang="it-IT" sz="2400" spc="-1" strike="noStrike">
              <a:solidFill>
                <a:srgbClr val="000000"/>
              </a:solidFill>
              <a:latin typeface="Arial"/>
            </a:endParaRPr>
          </a:p>
          <a:p>
            <a:pPr lvl="2" marL="1330200" indent="-279360">
              <a:lnSpc>
                <a:spcPct val="100000"/>
              </a:lnSpc>
              <a:spcBef>
                <a:spcPts val="479"/>
              </a:spcBef>
              <a:buClr>
                <a:srgbClr val="000000"/>
              </a:buClr>
              <a:buFont typeface="Symbol"/>
              <a:buChar char=""/>
            </a:pPr>
            <a:r>
              <a:rPr b="0" lang="it-IT" sz="2400" spc="-1" strike="noStrike">
                <a:solidFill>
                  <a:schemeClr val="dk1"/>
                </a:solidFill>
                <a:latin typeface="Arial"/>
              </a:rPr>
              <a:t>normative (leggi, regolamenti di settore)</a:t>
            </a:r>
            <a:endParaRPr b="0" lang="it-IT" sz="2400" spc="-1" strike="noStrike">
              <a:solidFill>
                <a:srgbClr val="000000"/>
              </a:solidFill>
              <a:latin typeface="Arial"/>
            </a:endParaRPr>
          </a:p>
          <a:p>
            <a:pPr lvl="2" marL="1330200" indent="-279360">
              <a:lnSpc>
                <a:spcPct val="100000"/>
              </a:lnSpc>
              <a:spcBef>
                <a:spcPts val="479"/>
              </a:spcBef>
              <a:buClr>
                <a:srgbClr val="000000"/>
              </a:buClr>
              <a:buFont typeface="Symbol"/>
              <a:buChar char=""/>
            </a:pPr>
            <a:r>
              <a:rPr b="0" lang="it-IT" sz="2400" spc="-1" strike="noStrike">
                <a:solidFill>
                  <a:schemeClr val="dk1"/>
                </a:solidFill>
                <a:latin typeface="Arial"/>
              </a:rPr>
              <a:t>regolamenti interni, procedure aziendali</a:t>
            </a:r>
            <a:endParaRPr b="0" lang="it-IT" sz="2400" spc="-1" strike="noStrike">
              <a:solidFill>
                <a:srgbClr val="000000"/>
              </a:solidFill>
              <a:latin typeface="Arial"/>
            </a:endParaRPr>
          </a:p>
          <a:p>
            <a:pPr lvl="2" marL="1330200" indent="-279360">
              <a:lnSpc>
                <a:spcPct val="100000"/>
              </a:lnSpc>
              <a:spcBef>
                <a:spcPts val="479"/>
              </a:spcBef>
              <a:buClr>
                <a:srgbClr val="000000"/>
              </a:buClr>
              <a:buFont typeface="Symbol"/>
              <a:buChar char=""/>
            </a:pPr>
            <a:r>
              <a:rPr b="0" lang="it-IT" sz="2400" spc="-1" strike="noStrike">
                <a:solidFill>
                  <a:schemeClr val="dk1"/>
                </a:solidFill>
                <a:latin typeface="Arial"/>
              </a:rPr>
              <a:t>realizzazioni preesistenti</a:t>
            </a:r>
            <a:endParaRPr b="0" lang="it-IT" sz="2400" spc="-1" strike="noStrike">
              <a:solidFill>
                <a:srgbClr val="000000"/>
              </a:solidFill>
              <a:latin typeface="Arial"/>
            </a:endParaRPr>
          </a:p>
          <a:p>
            <a:pPr lvl="1" marL="860400" indent="-382680">
              <a:lnSpc>
                <a:spcPct val="100000"/>
              </a:lnSpc>
              <a:spcBef>
                <a:spcPts val="479"/>
              </a:spcBef>
              <a:buClr>
                <a:srgbClr val="000000"/>
              </a:buClr>
              <a:buFont typeface="Symbol"/>
              <a:buChar char=""/>
            </a:pPr>
            <a:r>
              <a:rPr b="0" lang="it-IT" sz="2400" spc="-1" strike="noStrike">
                <a:solidFill>
                  <a:schemeClr val="accent2"/>
                </a:solidFill>
                <a:latin typeface="Arial"/>
              </a:rPr>
              <a:t>modulistica</a:t>
            </a:r>
            <a:endParaRPr b="0" lang="it-IT"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1415880" y="907920"/>
            <a:ext cx="9338040" cy="35856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pc="-1" strike="noStrike">
                <a:solidFill>
                  <a:srgbClr val="d41450"/>
                </a:solidFill>
                <a:latin typeface="Arial"/>
              </a:rPr>
              <a:t>Acquisizione e analisi dei requisiti</a:t>
            </a:r>
            <a:endParaRPr b="0" lang="it-IT" sz="3200" spc="-1" strike="noStrike">
              <a:solidFill>
                <a:srgbClr val="000000"/>
              </a:solidFill>
              <a:latin typeface="Arial"/>
            </a:endParaRPr>
          </a:p>
        </p:txBody>
      </p:sp>
      <p:sp>
        <p:nvSpPr>
          <p:cNvPr id="103" name="PlaceHolder 2"/>
          <p:cNvSpPr>
            <a:spLocks noGrp="1"/>
          </p:cNvSpPr>
          <p:nvPr>
            <p:ph/>
          </p:nvPr>
        </p:nvSpPr>
        <p:spPr>
          <a:xfrm>
            <a:off x="550800" y="1917000"/>
            <a:ext cx="11088360" cy="403200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pc="-1" strike="noStrike">
                <a:solidFill>
                  <a:schemeClr val="dk1"/>
                </a:solidFill>
                <a:latin typeface="Arial"/>
              </a:rPr>
              <a:t>Il reperimento dei requisiti è un'attività difficile e non standardizzabile</a:t>
            </a:r>
            <a:endParaRPr b="0" lang="it-IT" sz="2800" spc="-1" strike="noStrike">
              <a:solidFill>
                <a:srgbClr val="000000"/>
              </a:solidFill>
              <a:latin typeface="Arial"/>
            </a:endParaRPr>
          </a:p>
          <a:p>
            <a:pPr indent="0">
              <a:lnSpc>
                <a:spcPct val="100000"/>
              </a:lnSpc>
              <a:spcBef>
                <a:spcPts val="561"/>
              </a:spcBef>
              <a:buNone/>
              <a:tabLst>
                <a:tab algn="l" pos="0"/>
              </a:tabLst>
            </a:pPr>
            <a:endParaRPr b="0" lang="it-IT" sz="2800" spc="-1" strike="noStrike">
              <a:solidFill>
                <a:srgbClr val="000000"/>
              </a:solidFill>
              <a:latin typeface="Arial"/>
            </a:endParaRPr>
          </a:p>
          <a:p>
            <a:pPr marL="287280" indent="-287280">
              <a:lnSpc>
                <a:spcPct val="100000"/>
              </a:lnSpc>
              <a:spcBef>
                <a:spcPts val="561"/>
              </a:spcBef>
              <a:buClr>
                <a:srgbClr val="000000"/>
              </a:buClr>
              <a:buFont typeface="Symbol"/>
              <a:buChar char=""/>
              <a:tabLst>
                <a:tab algn="l" pos="0"/>
              </a:tabLst>
            </a:pPr>
            <a:r>
              <a:rPr b="0" lang="it-IT" sz="2800" spc="-1" strike="noStrike">
                <a:solidFill>
                  <a:schemeClr val="dk1"/>
                </a:solidFill>
                <a:latin typeface="Arial"/>
              </a:rPr>
              <a:t>l'attività di analisi inizia con i primi requisiti raccolti e spesso indirizza verso altre acquisizioni</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11181</TotalTime>
  <Application>LibreOffice/7.6.7.2$Linux_X86_64 LibreOffice_project/60$Build-2</Application>
  <AppVersion>15.0000</AppVersion>
  <Words>1589</Words>
  <Paragraphs>649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1999-03-05T21:14:24Z</dcterms:created>
  <dc:creator>Paolo Atzeni e Riccardo Torlone</dc:creator>
  <dc:description/>
  <dc:language>en-US</dc:language>
  <cp:lastModifiedBy/>
  <cp:lastPrinted>1999-03-22T09:51:04Z</cp:lastPrinted>
  <dcterms:modified xsi:type="dcterms:W3CDTF">2024-10-28T14:52:35Z</dcterms:modified>
  <cp:revision>397</cp:revision>
  <dc:subject/>
  <dc:title>Nessun titolo diapositiva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63</vt:i4>
  </property>
  <property fmtid="{D5CDD505-2E9C-101B-9397-08002B2CF9AE}" pid="3" name="PresentationFormat">
    <vt:lpwstr>Widescreen</vt:lpwstr>
  </property>
  <property fmtid="{D5CDD505-2E9C-101B-9397-08002B2CF9AE}" pid="4" name="Slides">
    <vt:i4>64</vt:i4>
  </property>
</Properties>
</file>