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0"/>
  </p:notesMasterIdLst>
  <p:sldIdLst>
    <p:sldId id="324" r:id="rId2"/>
    <p:sldId id="257" r:id="rId3"/>
    <p:sldId id="325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4" r:id="rId16"/>
    <p:sldId id="275" r:id="rId17"/>
    <p:sldId id="333" r:id="rId18"/>
    <p:sldId id="277" r:id="rId19"/>
    <p:sldId id="327" r:id="rId20"/>
    <p:sldId id="328" r:id="rId21"/>
    <p:sldId id="279" r:id="rId22"/>
    <p:sldId id="329" r:id="rId23"/>
    <p:sldId id="330" r:id="rId24"/>
    <p:sldId id="283" r:id="rId25"/>
    <p:sldId id="273" r:id="rId26"/>
    <p:sldId id="292" r:id="rId27"/>
    <p:sldId id="336" r:id="rId28"/>
    <p:sldId id="291" r:id="rId29"/>
    <p:sldId id="296" r:id="rId30"/>
    <p:sldId id="297" r:id="rId31"/>
    <p:sldId id="298" r:id="rId32"/>
    <p:sldId id="299" r:id="rId33"/>
    <p:sldId id="332" r:id="rId34"/>
    <p:sldId id="301" r:id="rId35"/>
    <p:sldId id="311" r:id="rId36"/>
    <p:sldId id="312" r:id="rId37"/>
    <p:sldId id="313" r:id="rId38"/>
    <p:sldId id="331" r:id="rId3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148" y="4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1EEBE56-20E2-E74D-9035-27D8EAEB0526}" type="datetimeFigureOut">
              <a:rPr lang="en-US" smtClean="0"/>
              <a:pPr/>
              <a:t>5/9/2024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AC742AA2-86C2-2445-8FBF-A051532B6693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5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899067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546838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72913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4178709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943784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069322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8908539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97895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97895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786896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0779985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0693226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40789403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5748531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1035402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0557884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52750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174822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922275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713876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4044125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969437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715002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87614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Ch.3/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Distributed DB design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3. Degree </a:t>
            </a:r>
            <a:r>
              <a:rPr lang="en-US" dirty="0"/>
              <a:t>of Fragmentation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567289" y="4493107"/>
            <a:ext cx="5834098" cy="0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56728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941944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797774" y="4818227"/>
            <a:ext cx="1699332" cy="13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tuples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or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attributes</a:t>
            </a:r>
            <a:endParaRPr lang="en-US" sz="2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8845988" y="4818227"/>
            <a:ext cx="1630087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4319669" y="2948787"/>
            <a:ext cx="4778636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finite number of alternatives</a:t>
            </a:r>
          </a:p>
        </p:txBody>
      </p:sp>
      <p:sp>
        <p:nvSpPr>
          <p:cNvPr id="2" name="Right Brace 1"/>
          <p:cNvSpPr/>
          <p:nvPr/>
        </p:nvSpPr>
        <p:spPr bwMode="auto">
          <a:xfrm rot="16200000">
            <a:off x="6070352" y="904147"/>
            <a:ext cx="792088" cy="5832648"/>
          </a:xfrm>
          <a:prstGeom prst="rightBrace">
            <a:avLst/>
          </a:prstGeom>
          <a:noFill/>
          <a:ln w="19050" cmpd="sng"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1343032" y="6805626"/>
            <a:ext cx="10517218" cy="2000264"/>
          </a:xfrm>
          <a:prstGeom prst="rect">
            <a:avLst/>
          </a:prstGeom>
        </p:spPr>
        <p:txBody>
          <a:bodyPr/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Finding the suitable level of partitioning within this range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It depends especially on the applications that will use the DB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rgbClr val="1771A9"/>
                </a:solidFill>
                <a:latin typeface="Book Antiqua"/>
              </a:rPr>
              <a:t>This is the real difficulty of fragmentation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4. Correctness of </a:t>
            </a:r>
            <a:r>
              <a:rPr lang="en-US" dirty="0"/>
              <a:t>Fragmentation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Completeness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Decomposition of relation </a:t>
            </a:r>
            <a:r>
              <a:rPr lang="en-US" i="1" dirty="0"/>
              <a:t>R</a:t>
            </a:r>
            <a:r>
              <a:rPr lang="en-US" dirty="0"/>
              <a:t>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 is complete if and only if each data item in </a:t>
            </a:r>
            <a:r>
              <a:rPr lang="en-US" i="1" dirty="0"/>
              <a:t>R</a:t>
            </a:r>
            <a:r>
              <a:rPr lang="en-US" dirty="0"/>
              <a:t> can also be found in some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endParaRPr lang="en-US" i="1" dirty="0"/>
          </a:p>
          <a:p>
            <a:pPr>
              <a:lnSpc>
                <a:spcPct val="100000"/>
              </a:lnSpc>
            </a:pPr>
            <a:r>
              <a:rPr lang="en-US" dirty="0"/>
              <a:t>Reconstruction</a:t>
            </a:r>
          </a:p>
          <a:p>
            <a:pPr lvl="1"/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then there should exist some relational operator </a:t>
            </a:r>
            <a:r>
              <a:rPr lang="en-US" dirty="0" smtClean="0"/>
              <a:t>∇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dirty="0" smtClean="0"/>
              <a:t>such </a:t>
            </a:r>
            <a:r>
              <a:rPr lang="en-US" dirty="0"/>
              <a:t>that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2600" i="1" dirty="0"/>
              <a:t>R = </a:t>
            </a:r>
            <a:r>
              <a:rPr lang="en-US" sz="2800" dirty="0"/>
              <a:t>∇</a:t>
            </a:r>
            <a:r>
              <a:rPr lang="en-US" sz="2600" baseline="-25000" dirty="0" smtClean="0"/>
              <a:t>1</a:t>
            </a:r>
            <a:r>
              <a:rPr lang="en-US" sz="2600" baseline="-25000" dirty="0"/>
              <a:t>≤</a:t>
            </a:r>
            <a:r>
              <a:rPr lang="en-US" sz="2600" i="1" baseline="-25000" dirty="0"/>
              <a:t>i</a:t>
            </a:r>
            <a:r>
              <a:rPr lang="en-US" sz="2600" baseline="-25000" dirty="0"/>
              <a:t>≤</a:t>
            </a:r>
            <a:r>
              <a:rPr lang="en-US" sz="2600" i="1" baseline="-25000" dirty="0" smtClean="0"/>
              <a:t>n</a:t>
            </a:r>
            <a:r>
              <a:rPr lang="en-US" sz="2600" i="1" dirty="0" smtClean="0"/>
              <a:t>R</a:t>
            </a:r>
            <a:r>
              <a:rPr lang="en-US" sz="2600" i="1" baseline="-25000" dirty="0" smtClean="0"/>
              <a:t>i</a:t>
            </a:r>
            <a:endParaRPr lang="en-US" sz="1700" i="1" baseline="-25000" dirty="0"/>
          </a:p>
          <a:p>
            <a:pPr>
              <a:lnSpc>
                <a:spcPct val="100000"/>
              </a:lnSpc>
            </a:pPr>
            <a:r>
              <a:rPr lang="en-US" dirty="0" smtClean="0"/>
              <a:t>Disjointness 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and data item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is in 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i="1" dirty="0"/>
              <a:t>, </a:t>
            </a:r>
            <a:r>
              <a:rPr lang="en-US" dirty="0"/>
              <a:t>then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should not be in any other fragment </a:t>
            </a:r>
            <a:r>
              <a:rPr lang="en-US" i="1" dirty="0" err="1"/>
              <a:t>R</a:t>
            </a:r>
            <a:r>
              <a:rPr lang="en-US" i="1" baseline="-25000" dirty="0" err="1"/>
              <a:t>k</a:t>
            </a:r>
            <a:r>
              <a:rPr lang="en-US" dirty="0"/>
              <a:t> (</a:t>
            </a:r>
            <a:r>
              <a:rPr lang="en-US" i="1" dirty="0"/>
              <a:t>k</a:t>
            </a:r>
            <a:r>
              <a:rPr lang="en-US" dirty="0"/>
              <a:t> ≠</a:t>
            </a:r>
            <a:r>
              <a:rPr lang="en-US" i="1" dirty="0"/>
              <a:t> j 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5. Allocation </a:t>
            </a:r>
            <a:r>
              <a:rPr lang="en-US" dirty="0"/>
              <a:t>Alternatives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Assigning fragments to sites and deciding </a:t>
            </a:r>
            <a:r>
              <a:rPr lang="en-US" b="1" dirty="0" smtClean="0">
                <a:solidFill>
                  <a:srgbClr val="1771A9"/>
                </a:solidFill>
              </a:rPr>
              <a:t>whether or not to replicate a fragment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partitioned</a:t>
            </a:r>
            <a:r>
              <a:rPr lang="en-US" dirty="0" smtClean="0"/>
              <a:t> (aka </a:t>
            </a:r>
            <a:r>
              <a:rPr lang="en-US" i="1" dirty="0" smtClean="0"/>
              <a:t>non-replicated</a:t>
            </a:r>
            <a:r>
              <a:rPr lang="en-US" dirty="0" smtClean="0"/>
              <a:t>): </a:t>
            </a:r>
            <a:r>
              <a:rPr lang="en-US" dirty="0"/>
              <a:t>each fragment resides at only one site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fully replicated</a:t>
            </a:r>
            <a:r>
              <a:rPr lang="en-US" dirty="0" smtClean="0"/>
              <a:t>: </a:t>
            </a:r>
            <a:r>
              <a:rPr lang="en-US" dirty="0"/>
              <a:t>each fragment at each site</a:t>
            </a:r>
          </a:p>
          <a:p>
            <a:pPr lvl="1">
              <a:lnSpc>
                <a:spcPct val="80000"/>
              </a:lnSpc>
            </a:pPr>
            <a:r>
              <a:rPr lang="en-US" i="1" dirty="0"/>
              <a:t>partially </a:t>
            </a:r>
            <a:r>
              <a:rPr lang="en-US" i="1" dirty="0" smtClean="0"/>
              <a:t>replicated</a:t>
            </a:r>
            <a:r>
              <a:rPr lang="en-US" dirty="0" smtClean="0"/>
              <a:t>: </a:t>
            </a:r>
            <a:r>
              <a:rPr lang="en-US" dirty="0"/>
              <a:t>each fragment at some of the sites</a:t>
            </a:r>
          </a:p>
          <a:p>
            <a:pPr>
              <a:lnSpc>
                <a:spcPct val="80000"/>
              </a:lnSpc>
              <a:spcBef>
                <a:spcPts val="3000"/>
              </a:spcBef>
            </a:pPr>
            <a:r>
              <a:rPr lang="en-US" dirty="0"/>
              <a:t>Rule of thumb</a:t>
            </a:r>
            <a:r>
              <a:rPr lang="en-US" dirty="0" smtClean="0"/>
              <a:t>: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 case of partially replicated DDBS, the number of copies of replicated fragments can either be an input to the allocation algorithm or a decision variable to be computed by the algorithm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73858"/>
              </p:ext>
            </p:extLst>
          </p:nvPr>
        </p:nvGraphicFramePr>
        <p:xfrm>
          <a:off x="1277938" y="5549912"/>
          <a:ext cx="727233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3" name="Equazione" r:id="rId4" imgW="7264400" imgH="1016000" progId="Equation.3">
                  <p:embed/>
                </p:oleObj>
              </mc:Choice>
              <mc:Fallback>
                <p:oleObj name="Equazione" r:id="rId4" imgW="7264400" imgH="10160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5549912"/>
                        <a:ext cx="7272337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6. Information </a:t>
            </a:r>
            <a:r>
              <a:rPr lang="en-US" dirty="0"/>
              <a:t>Requirements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The difficulty of the distributed DB design problem is that too many factor affect the choices towards an optimal design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Logical organization of the DB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Location of DBMS applications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Characteristics of user applications (how they access the DB)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Properties of (computers at) network nodes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…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Those can be grouped into four </a:t>
            </a:r>
            <a:r>
              <a:rPr lang="en-US" dirty="0"/>
              <a:t>categories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Database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Application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Communication network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Computer system information</a:t>
            </a:r>
          </a:p>
        </p:txBody>
      </p:sp>
      <p:sp>
        <p:nvSpPr>
          <p:cNvPr id="4" name="Parentesi graffa chiusa 3"/>
          <p:cNvSpPr/>
          <p:nvPr/>
        </p:nvSpPr>
        <p:spPr bwMode="auto">
          <a:xfrm>
            <a:off x="6859590" y="7948634"/>
            <a:ext cx="571504" cy="1071570"/>
          </a:xfrm>
          <a:prstGeom prst="rightBrace">
            <a:avLst/>
          </a:prstGeom>
          <a:noFill/>
          <a:ln>
            <a:solidFill>
              <a:schemeClr val="tx2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02532" y="8091510"/>
            <a:ext cx="51435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quantitative information,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mostly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used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allocation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we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will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not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treat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them</a:t>
            </a:r>
            <a:endParaRPr lang="it-IT" sz="23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Fragmentation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Horizontal Fragmentation (HF)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Primary Horizontal Fragmentation (PHF)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Derived Horizontal Fragmentation (DHF)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Vertical Fragmentation (VF)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Hybrid Fragmentation (</a:t>
            </a:r>
            <a:r>
              <a:rPr lang="en-US" dirty="0" err="1" smtClean="0"/>
              <a:t>HyF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PHF – Information Requirements</a:t>
            </a:r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30170" y="2447908"/>
            <a:ext cx="12287336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pPr marL="216000" indent="-252000"/>
            <a:r>
              <a:rPr lang="en-US" dirty="0" smtClean="0"/>
              <a:t>application information needed for horizontal fragmentation</a:t>
            </a:r>
          </a:p>
          <a:p>
            <a:pPr marL="504000" lvl="1" indent="-324000"/>
            <a:r>
              <a:rPr lang="en-US" dirty="0" smtClean="0"/>
              <a:t>Predicates used in queries</a:t>
            </a:r>
            <a:endParaRPr lang="en-US" dirty="0"/>
          </a:p>
          <a:p>
            <a:pPr marL="684000" lvl="2" indent="-252000"/>
            <a:r>
              <a:rPr lang="en-US" dirty="0" smtClean="0"/>
              <a:t>80/20 rule: the most active 20% of user applications account for 80% of accesses</a:t>
            </a:r>
            <a:endParaRPr lang="en-US" b="1" dirty="0" smtClean="0">
              <a:solidFill>
                <a:schemeClr val="tx2"/>
              </a:solidFill>
            </a:endParaRPr>
          </a:p>
          <a:p>
            <a:pPr marL="684000" lvl="2" indent="-252000"/>
            <a:r>
              <a:rPr lang="en-US" b="1" dirty="0" smtClean="0">
                <a:solidFill>
                  <a:schemeClr val="tx2"/>
                </a:solidFill>
              </a:rPr>
              <a:t>simple predicates</a:t>
            </a:r>
            <a:r>
              <a:rPr lang="en-US" dirty="0" smtClean="0"/>
              <a:t>: </a:t>
            </a:r>
            <a:r>
              <a:rPr lang="en-US" dirty="0"/>
              <a:t>Given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], a </a:t>
            </a:r>
            <a:r>
              <a:rPr lang="en-US" b="1" dirty="0">
                <a:solidFill>
                  <a:srgbClr val="1771A9"/>
                </a:solidFill>
              </a:rPr>
              <a:t>simple predicate</a:t>
            </a:r>
            <a:r>
              <a:rPr lang="en-US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 </a:t>
            </a:r>
            <a:r>
              <a:rPr lang="en-US" dirty="0" smtClean="0"/>
              <a:t>over </a:t>
            </a:r>
            <a:r>
              <a:rPr lang="en-US" i="1" dirty="0" smtClean="0"/>
              <a:t>R</a:t>
            </a:r>
            <a:r>
              <a:rPr lang="en-US" dirty="0" smtClean="0"/>
              <a:t> is</a:t>
            </a:r>
            <a:endParaRPr lang="en-US" dirty="0"/>
          </a:p>
          <a:p>
            <a:pPr lvl="3" indent="-324000">
              <a:buFont typeface="Monotype Sorts" charset="0"/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i="1" baseline="-25000" dirty="0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cs typeface="Book Antiqua"/>
              </a:rPr>
              <a:t>θ    </a:t>
            </a:r>
            <a:r>
              <a:rPr lang="en-US" b="1" i="1" dirty="0" smtClean="0">
                <a:solidFill>
                  <a:srgbClr val="FF0000"/>
                </a:solidFill>
              </a:rPr>
              <a:t>Value</a:t>
            </a:r>
            <a:endParaRPr lang="en-US" b="1" i="1" dirty="0">
              <a:solidFill>
                <a:srgbClr val="FF0000"/>
              </a:solidFill>
              <a:cs typeface="Book Antiqua"/>
            </a:endParaRPr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where </a:t>
            </a:r>
            <a:r>
              <a:rPr lang="en-US" sz="2200" dirty="0" smtClean="0">
                <a:cs typeface="Book Antiqua"/>
              </a:rPr>
              <a:t>θ</a:t>
            </a:r>
            <a:r>
              <a:rPr lang="en-US" sz="2200" i="1" dirty="0" smtClean="0">
                <a:cs typeface="Book Antiqua"/>
              </a:rPr>
              <a:t>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/>
              <a:t>{=,&lt;,</a:t>
            </a:r>
            <a:r>
              <a:rPr lang="en-US" dirty="0"/>
              <a:t>≤,&gt;,≥,≠}, </a:t>
            </a:r>
            <a:r>
              <a:rPr lang="en-US" i="1" dirty="0" smtClean="0"/>
              <a:t>Value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b="1" dirty="0" smtClean="0"/>
              <a:t>  </a:t>
            </a:r>
            <a:r>
              <a:rPr lang="en-US" dirty="0"/>
              <a:t>and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b="1" dirty="0"/>
              <a:t> </a:t>
            </a:r>
            <a:r>
              <a:rPr lang="en-US" dirty="0"/>
              <a:t> is the domain of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.</a:t>
            </a:r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Example:</a:t>
            </a:r>
            <a:endParaRPr lang="en-US" dirty="0"/>
          </a:p>
          <a:p>
            <a:pPr lvl="4" indent="-324000">
              <a:buFont typeface="Monotype Sorts" charset="0"/>
              <a:buNone/>
            </a:pPr>
            <a:r>
              <a:rPr lang="en-US" sz="2400" dirty="0"/>
              <a:t>PNAME = "Maintenance"</a:t>
            </a:r>
          </a:p>
          <a:p>
            <a:pPr lvl="4" indent="-324000">
              <a:buFont typeface="Monotype Sorts" charset="0"/>
              <a:buNone/>
            </a:pPr>
            <a:r>
              <a:rPr lang="en-US" sz="2400" dirty="0"/>
              <a:t>BUDGET ≤ </a:t>
            </a:r>
            <a:r>
              <a:rPr lang="en-US" sz="2400" dirty="0" smtClean="0"/>
              <a:t>200 000</a:t>
            </a:r>
            <a:endParaRPr lang="en-US" sz="2400" dirty="0"/>
          </a:p>
          <a:p>
            <a:pPr marL="684000" lvl="2" indent="-252000"/>
            <a:r>
              <a:rPr lang="en-US" b="1" dirty="0" smtClean="0">
                <a:solidFill>
                  <a:schemeClr val="tx2"/>
                </a:solidFill>
              </a:rPr>
              <a:t>minterms</a:t>
            </a:r>
            <a:r>
              <a:rPr lang="en-US" dirty="0" smtClean="0"/>
              <a:t>: </a:t>
            </a:r>
            <a:r>
              <a:rPr lang="en-US" dirty="0"/>
              <a:t>Given </a:t>
            </a:r>
            <a:r>
              <a:rPr lang="en-US" dirty="0" smtClean="0"/>
              <a:t>a set </a:t>
            </a:r>
            <a:r>
              <a:rPr lang="en-US" i="1" dirty="0" smtClean="0"/>
              <a:t>Pr </a:t>
            </a:r>
            <a:r>
              <a:rPr lang="en-US" dirty="0" smtClean="0"/>
              <a:t>= {</a:t>
            </a:r>
            <a:r>
              <a:rPr lang="en-US" i="1" dirty="0"/>
              <a:t>p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, …,</a:t>
            </a:r>
            <a:r>
              <a:rPr lang="en-US" i="1" dirty="0"/>
              <a:t>p</a:t>
            </a:r>
            <a:r>
              <a:rPr lang="en-US" i="1" baseline="-25000" dirty="0"/>
              <a:t>m</a:t>
            </a:r>
            <a:r>
              <a:rPr lang="en-US" dirty="0" smtClean="0"/>
              <a:t>} of simple predicates over a relation R, a </a:t>
            </a:r>
            <a:r>
              <a:rPr lang="en-US" b="1" dirty="0" smtClean="0">
                <a:solidFill>
                  <a:srgbClr val="1771A9"/>
                </a:solidFill>
              </a:rPr>
              <a:t>minterm</a:t>
            </a:r>
            <a:r>
              <a:rPr lang="en-US" dirty="0" smtClean="0"/>
              <a:t> (induced by </a:t>
            </a:r>
            <a:r>
              <a:rPr lang="en-US" i="1" dirty="0" smtClean="0"/>
              <a:t>Pr</a:t>
            </a:r>
            <a:r>
              <a:rPr lang="en-US" dirty="0" smtClean="0"/>
              <a:t>) is a conjunction </a:t>
            </a:r>
          </a:p>
          <a:p>
            <a:pPr lvl="2" indent="-324000">
              <a:spcBef>
                <a:spcPts val="0"/>
              </a:spcBef>
              <a:buFont typeface="Monotype Sorts" charset="0"/>
              <a:buNone/>
            </a:pPr>
            <a:r>
              <a:rPr lang="en-US" i="1" dirty="0" smtClean="0"/>
              <a:t>					</a:t>
            </a:r>
            <a:r>
              <a:rPr lang="en-US" sz="42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baseline="-25000" dirty="0" err="1" smtClean="0">
                <a:latin typeface="Symbol" charset="0"/>
                <a:sym typeface="Symbol"/>
              </a:rPr>
              <a:t></a:t>
            </a:r>
            <a:r>
              <a:rPr lang="en-US" i="1" baseline="-25000" dirty="0" err="1" smtClean="0"/>
              <a:t>Pr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i="1" smtClean="0"/>
              <a:t>p</a:t>
            </a:r>
            <a:r>
              <a:rPr lang="en-US" i="1" baseline="-25000" smtClean="0"/>
              <a:t>j</a:t>
            </a:r>
            <a:r>
              <a:rPr lang="en-US" dirty="0" smtClean="0"/>
              <a:t>*</a:t>
            </a:r>
            <a:endParaRPr lang="en-US" i="1" dirty="0" smtClean="0"/>
          </a:p>
          <a:p>
            <a:pPr marL="684000" lvl="2" indent="-252000">
              <a:buFont typeface="Monotype Sorts" charset="0"/>
              <a:buNone/>
            </a:pPr>
            <a:r>
              <a:rPr lang="en-US" dirty="0" smtClean="0"/>
              <a:t>	where</a:t>
            </a:r>
            <a:r>
              <a:rPr lang="en-US" i="1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*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>
                <a:latin typeface="Book Antiqua" pitchFamily="18" charset="0"/>
                <a:sym typeface="Symbol"/>
              </a:rPr>
              <a:t>{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¬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} , for all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0"/>
                <a:sym typeface="Symbol"/>
              </a:rPr>
              <a:t></a:t>
            </a:r>
            <a:r>
              <a:rPr lang="en-US" i="1" dirty="0" smtClean="0"/>
              <a:t> Pr</a:t>
            </a:r>
          </a:p>
          <a:p>
            <a:pPr marL="684000" lvl="2" indent="-252000">
              <a:buNone/>
            </a:pPr>
            <a:endParaRPr lang="en-US" dirty="0"/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We let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Pr</a:t>
            </a:r>
            <a:r>
              <a:rPr lang="en-US" i="1" dirty="0" smtClean="0"/>
              <a:t> </a:t>
            </a:r>
            <a:r>
              <a:rPr lang="en-US" dirty="0" smtClean="0"/>
              <a:t>= {</a:t>
            </a:r>
            <a:r>
              <a:rPr lang="en-US" i="1" dirty="0"/>
              <a:t>m</a:t>
            </a:r>
            <a:r>
              <a:rPr lang="en-US" i="1" baseline="-25000" dirty="0"/>
              <a:t>1</a:t>
            </a:r>
            <a:r>
              <a:rPr lang="en-US" dirty="0"/>
              <a:t>,</a:t>
            </a:r>
            <a:r>
              <a:rPr lang="en-US" i="1" dirty="0"/>
              <a:t>m</a:t>
            </a:r>
            <a:r>
              <a:rPr lang="en-US" i="1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m</a:t>
            </a:r>
            <a:r>
              <a:rPr lang="en-US" i="1" baseline="-25000" dirty="0" err="1"/>
              <a:t>r</a:t>
            </a:r>
            <a:r>
              <a:rPr lang="en-US" dirty="0"/>
              <a:t>} </a:t>
            </a:r>
            <a:r>
              <a:rPr lang="en-US" dirty="0" smtClean="0"/>
              <a:t>be the set of all minterms induced by a set of simple predicates </a:t>
            </a:r>
            <a:r>
              <a:rPr lang="en-US" i="1" dirty="0" smtClean="0"/>
              <a:t>Pr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58" y="444500"/>
            <a:ext cx="12649200" cy="1612900"/>
          </a:xfrm>
          <a:noFill/>
          <a:ln/>
        </p:spPr>
        <p:txBody>
          <a:bodyPr>
            <a:normAutofit/>
          </a:bodyPr>
          <a:lstStyle/>
          <a:p>
            <a:r>
              <a:rPr lang="en-US" sz="5400" dirty="0" smtClean="0"/>
              <a:t>PHF </a:t>
            </a:r>
            <a:r>
              <a:rPr lang="en-US" sz="5400" dirty="0"/>
              <a:t>– Information </a:t>
            </a:r>
            <a:r>
              <a:rPr lang="en-US" sz="5400" dirty="0" smtClean="0"/>
              <a:t>Requirements Example</a:t>
            </a:r>
            <a:endParaRPr lang="en-US" sz="5400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630932" y="2489200"/>
            <a:ext cx="11560100" cy="67691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Example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 smtClean="0"/>
              <a:t>Pr = </a:t>
            </a:r>
            <a:r>
              <a:rPr lang="en-US" dirty="0" smtClean="0"/>
              <a:t>{</a:t>
            </a:r>
            <a:r>
              <a:rPr lang="en-US" i="1" dirty="0" smtClean="0"/>
              <a:t> </a:t>
            </a:r>
            <a:r>
              <a:rPr lang="en-US" dirty="0" smtClean="0"/>
              <a:t>PNAME="Maintenance"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,</a:t>
            </a:r>
            <a:r>
              <a:rPr lang="en-US" dirty="0" smtClean="0"/>
              <a:t> BUDGET &lt; 200000 }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 err="1" smtClean="0"/>
              <a:t>M</a:t>
            </a:r>
            <a:r>
              <a:rPr lang="en-US" i="1" baseline="-25000" dirty="0" err="1" smtClean="0"/>
              <a:t>Pr</a:t>
            </a:r>
            <a:r>
              <a:rPr lang="en-US" dirty="0" smtClean="0"/>
              <a:t> = { </a:t>
            </a:r>
            <a:r>
              <a:rPr lang="en-US" i="1" dirty="0" smtClean="0"/>
              <a:t>m</a:t>
            </a:r>
            <a:r>
              <a:rPr lang="en-US" i="1" baseline="-25000" dirty="0" smtClean="0"/>
              <a:t>1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2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3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4</a:t>
            </a:r>
            <a:r>
              <a:rPr lang="en-US" dirty="0" smtClean="0"/>
              <a:t> }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 smtClean="0"/>
              <a:t>Where</a:t>
            </a:r>
            <a:endParaRPr lang="en-US" i="1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m</a:t>
            </a:r>
            <a:r>
              <a:rPr lang="en-US" baseline="-25000" dirty="0" smtClean="0"/>
              <a:t>1</a:t>
            </a:r>
            <a:r>
              <a:rPr lang="en-US" dirty="0"/>
              <a:t>: PNAME="Maintenance</a:t>
            </a:r>
            <a:r>
              <a:rPr lang="en-US" dirty="0" smtClean="0"/>
              <a:t>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</a:t>
            </a:r>
            <a:r>
              <a:rPr lang="en-US" dirty="0" smtClean="0"/>
              <a:t> BUDGET &lt; 200000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: </a:t>
            </a:r>
            <a:r>
              <a:rPr lang="en-US" dirty="0" smtClean="0"/>
              <a:t>¬(</a:t>
            </a:r>
            <a:r>
              <a:rPr lang="en-US" dirty="0"/>
              <a:t>PNAME="Maintenance"</a:t>
            </a:r>
            <a:r>
              <a:rPr lang="en-US" dirty="0" smtClean="0"/>
              <a:t>)</a:t>
            </a:r>
            <a:r>
              <a:rPr lang="en-US" dirty="0">
                <a:latin typeface="Book Antiqua" pitchFamily="18" charset="0"/>
                <a:cs typeface="Symbol" charset="2"/>
              </a:rPr>
              <a:t>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dirty="0" smtClean="0"/>
              <a:t> BUDGET &lt; 200000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: PNAME= "Maintenance</a:t>
            </a:r>
            <a:r>
              <a:rPr lang="en-US" dirty="0" smtClean="0"/>
              <a:t>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</a:t>
            </a:r>
            <a:r>
              <a:rPr lang="en-US" dirty="0" smtClean="0"/>
              <a:t> ¬(BUDGET &lt; 200000</a:t>
            </a:r>
            <a:r>
              <a:rPr lang="en-US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: </a:t>
            </a:r>
            <a:r>
              <a:rPr lang="en-US" dirty="0" smtClean="0"/>
              <a:t>¬(</a:t>
            </a:r>
            <a:r>
              <a:rPr lang="en-US" dirty="0"/>
              <a:t>PNAME="Maintenance"</a:t>
            </a:r>
            <a:r>
              <a:rPr lang="en-US" dirty="0" smtClean="0"/>
              <a:t>)</a:t>
            </a:r>
            <a:r>
              <a:rPr lang="en-US" dirty="0">
                <a:latin typeface="Book Antiqua" pitchFamily="18" charset="0"/>
                <a:cs typeface="Symbol" charset="2"/>
              </a:rPr>
              <a:t>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dirty="0" smtClean="0"/>
              <a:t> ¬(BUDGET &lt; 200000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Book Antiqua"/>
              </a:rPr>
              <a:t>PHF – Extra Information Requirements</a:t>
            </a:r>
            <a:endParaRPr lang="en-US" dirty="0">
              <a:cs typeface="Book Antiqua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9868" y="2947975"/>
            <a:ext cx="12083324" cy="492922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3000"/>
              </a:spcBef>
              <a:tabLst>
                <a:tab pos="11658600" algn="r"/>
              </a:tabLst>
            </a:pPr>
            <a:r>
              <a:rPr lang="en-US" smtClean="0"/>
              <a:t>Application </a:t>
            </a:r>
            <a:r>
              <a:rPr lang="en-US" dirty="0" smtClean="0"/>
              <a:t>Information</a:t>
            </a:r>
          </a:p>
          <a:p>
            <a:pPr marL="1056623" lvl="1">
              <a:lnSpc>
                <a:spcPct val="80000"/>
              </a:lnSpc>
              <a:tabLst>
                <a:tab pos="11658600" algn="r"/>
              </a:tabLst>
            </a:pPr>
            <a:r>
              <a:rPr lang="en-US" dirty="0" smtClean="0"/>
              <a:t>access frequency of queries	</a:t>
            </a:r>
            <a:r>
              <a:rPr lang="en-US" i="1" dirty="0" smtClean="0"/>
              <a:t>(quantitative)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237704" y="444500"/>
            <a:ext cx="12767096" cy="1612900"/>
          </a:xfrm>
          <a:noFill/>
          <a:ln/>
        </p:spPr>
        <p:txBody>
          <a:bodyPr/>
          <a:lstStyle/>
          <a:p>
            <a:r>
              <a:rPr lang="en-US" dirty="0"/>
              <a:t>Primary </a:t>
            </a:r>
            <a:r>
              <a:rPr lang="en-US" dirty="0" smtClean="0"/>
              <a:t>Horizontal Fragmentation</a:t>
            </a:r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>
              <a:tabLst>
                <a:tab pos="4714166" algn="l"/>
              </a:tabLst>
            </a:pPr>
            <a:r>
              <a:rPr lang="en-US" dirty="0" smtClean="0"/>
              <a:t>Primary horizontal fragmentation (</a:t>
            </a:r>
            <a:r>
              <a:rPr lang="en-US" b="1" dirty="0" smtClean="0"/>
              <a:t>PHF</a:t>
            </a:r>
            <a:r>
              <a:rPr lang="en-US" dirty="0" smtClean="0"/>
              <a:t>) is induced by a set of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  <a:p>
            <a:pPr>
              <a:tabLst>
                <a:tab pos="4714166" algn="l"/>
              </a:tabLst>
            </a:pPr>
            <a:r>
              <a:rPr lang="en-US" b="1" dirty="0" smtClean="0">
                <a:solidFill>
                  <a:srgbClr val="1771A9"/>
                </a:solidFill>
              </a:rPr>
              <a:t>Definition:</a:t>
            </a:r>
            <a:r>
              <a:rPr lang="en-US" dirty="0" smtClean="0"/>
              <a:t> A set </a:t>
            </a:r>
            <a:r>
              <a:rPr lang="en-US" i="1" dirty="0" smtClean="0"/>
              <a:t>M = </a:t>
            </a:r>
            <a:r>
              <a:rPr lang="en-US" dirty="0" smtClean="0"/>
              <a:t>{</a:t>
            </a:r>
            <a:r>
              <a:rPr lang="en-US" i="1" dirty="0" smtClean="0"/>
              <a:t> m</a:t>
            </a:r>
            <a:r>
              <a:rPr lang="en-US" i="1" baseline="-25000" dirty="0" smtClean="0"/>
              <a:t>1</a:t>
            </a:r>
            <a:r>
              <a:rPr lang="en-US" i="1" dirty="0" smtClean="0"/>
              <a:t>, m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} of minterm induces the fragmentation</a:t>
            </a:r>
            <a:endParaRPr lang="en-US" dirty="0"/>
          </a:p>
          <a:p>
            <a:pPr marL="0" lvl="3" indent="0">
              <a:buNone/>
            </a:pPr>
            <a:r>
              <a:rPr lang="en-US" sz="3000" i="1" dirty="0" smtClean="0"/>
              <a:t>			F </a:t>
            </a:r>
            <a:r>
              <a:rPr lang="es-ES" sz="3000" i="1" dirty="0" smtClean="0"/>
              <a:t>= </a:t>
            </a:r>
            <a:r>
              <a:rPr lang="es-ES" sz="3000" dirty="0" smtClean="0"/>
              <a:t>{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R</a:t>
            </a:r>
            <a:r>
              <a:rPr lang="en-US" sz="3000" i="1" baseline="-25000" dirty="0" err="1" smtClean="0"/>
              <a:t>i</a:t>
            </a:r>
            <a:r>
              <a:rPr lang="en-US" sz="3000" dirty="0" smtClean="0"/>
              <a:t> | </a:t>
            </a:r>
            <a:r>
              <a:rPr lang="en-US" sz="3000" i="1" dirty="0" err="1" smtClean="0"/>
              <a:t>R</a:t>
            </a:r>
            <a:r>
              <a:rPr lang="en-US" sz="3000" i="1" baseline="-25000" dirty="0" err="1" smtClean="0"/>
              <a:t>i</a:t>
            </a:r>
            <a:r>
              <a:rPr lang="en-US" sz="3000" dirty="0" smtClean="0"/>
              <a:t> =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smtClean="0">
                <a:latin typeface="Book Antiqua" pitchFamily="18" charset="0"/>
                <a:sym typeface="Symbol"/>
              </a:rPr>
              <a:t></a:t>
            </a:r>
            <a:r>
              <a:rPr lang="en-US" sz="3000" i="1" baseline="-25000" dirty="0" smtClean="0">
                <a:latin typeface="Book Antiqua" pitchFamily="18" charset="0"/>
              </a:rPr>
              <a:t>m</a:t>
            </a:r>
            <a:r>
              <a:rPr lang="en-US" sz="3000" i="1" baseline="-40000" dirty="0" smtClean="0"/>
              <a:t>i</a:t>
            </a:r>
            <a:r>
              <a:rPr lang="en-US" sz="3000" dirty="0" smtClean="0"/>
              <a:t>(</a:t>
            </a:r>
            <a:r>
              <a:rPr lang="en-US" sz="3000" i="1" dirty="0" smtClean="0"/>
              <a:t>R</a:t>
            </a:r>
            <a:r>
              <a:rPr lang="en-US" sz="3000" dirty="0" smtClean="0"/>
              <a:t>)</a:t>
            </a:r>
            <a:r>
              <a:rPr lang="en-US" sz="3000" dirty="0"/>
              <a:t>,  </a:t>
            </a:r>
            <a:r>
              <a:rPr lang="en-US" sz="3000" i="1" dirty="0" smtClean="0">
                <a:latin typeface="Book Antiqua" pitchFamily="18" charset="0"/>
              </a:rPr>
              <a:t>m</a:t>
            </a:r>
            <a:r>
              <a:rPr lang="en-US" sz="3000" i="1" baseline="-25000" dirty="0" smtClean="0">
                <a:latin typeface="Book Antiqua" pitchFamily="18" charset="0"/>
              </a:rPr>
              <a:t>i</a:t>
            </a:r>
            <a:r>
              <a:rPr lang="en-US" sz="3000" i="1" dirty="0" smtClean="0">
                <a:latin typeface="Book Antiqua" pitchFamily="18" charset="0"/>
              </a:rPr>
              <a:t> </a:t>
            </a:r>
            <a:r>
              <a:rPr lang="en-US" sz="3000" dirty="0">
                <a:latin typeface="Book Antiqua" pitchFamily="18" charset="0"/>
                <a:sym typeface="Symbol"/>
              </a:rPr>
              <a:t></a:t>
            </a:r>
            <a:r>
              <a:rPr lang="en-US" sz="3000" i="1" dirty="0" smtClean="0">
                <a:latin typeface="Book Antiqua" pitchFamily="18" charset="0"/>
              </a:rPr>
              <a:t> M</a:t>
            </a:r>
            <a:r>
              <a:rPr lang="en-US" sz="3000" i="1" dirty="0" smtClean="0"/>
              <a:t> , </a:t>
            </a:r>
            <a:r>
              <a:rPr lang="en-US" sz="3000" dirty="0" smtClean="0"/>
              <a:t>and </a:t>
            </a:r>
            <a:r>
              <a:rPr lang="en-US" sz="3000" i="1" dirty="0" err="1"/>
              <a:t>R</a:t>
            </a:r>
            <a:r>
              <a:rPr lang="en-US" sz="3000" i="1" baseline="-25000" dirty="0" err="1"/>
              <a:t>i</a:t>
            </a:r>
            <a:r>
              <a:rPr lang="en-US" sz="3000" dirty="0"/>
              <a:t> </a:t>
            </a:r>
            <a:r>
              <a:rPr lang="it-IT" sz="3200" dirty="0"/>
              <a:t>≠</a:t>
            </a:r>
            <a:r>
              <a:rPr lang="en-US" sz="3000" dirty="0"/>
              <a:t> ∅ </a:t>
            </a:r>
            <a:r>
              <a:rPr lang="en-US" sz="3000" dirty="0" smtClean="0"/>
              <a:t>}</a:t>
            </a:r>
            <a:endParaRPr lang="en-US" sz="3000" dirty="0"/>
          </a:p>
          <a:p>
            <a:pPr>
              <a:tabLst>
                <a:tab pos="4714166" algn="l"/>
              </a:tabLst>
            </a:pPr>
            <a:endParaRPr lang="en-US" dirty="0" smtClean="0"/>
          </a:p>
          <a:p>
            <a:pPr marL="367200" indent="-367200">
              <a:tabLst>
                <a:tab pos="4714166" algn="l"/>
              </a:tabLst>
            </a:pPr>
            <a:r>
              <a:rPr lang="en-US" dirty="0" smtClean="0"/>
              <a:t>Therefore, a </a:t>
            </a:r>
            <a:r>
              <a:rPr lang="en-US" dirty="0"/>
              <a:t>horizontal fragment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of relation </a:t>
            </a:r>
            <a:r>
              <a:rPr lang="en-US" i="1" dirty="0"/>
              <a:t>R</a:t>
            </a:r>
            <a:r>
              <a:rPr lang="en-US" dirty="0"/>
              <a:t> consists of all the tuples of </a:t>
            </a:r>
            <a:r>
              <a:rPr lang="en-US" i="1" dirty="0"/>
              <a:t>R</a:t>
            </a:r>
            <a:r>
              <a:rPr lang="en-US" dirty="0"/>
              <a:t> which satisfy a minterm predicate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endParaRPr lang="en-US" dirty="0" smtClean="0">
              <a:latin typeface="Symbol" charset="0"/>
            </a:endParaRPr>
          </a:p>
          <a:p>
            <a:pPr marL="367200" indent="-367200">
              <a:buNone/>
              <a:tabLst>
                <a:tab pos="4714166" algn="l"/>
              </a:tabLst>
            </a:pPr>
            <a:r>
              <a:rPr lang="en-US" dirty="0">
                <a:latin typeface="Symbol" charset="0"/>
              </a:rPr>
              <a:t>		</a:t>
            </a:r>
            <a:r>
              <a:rPr lang="en-US" sz="46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>
              <a:latin typeface="Symbol" charset="0"/>
            </a:endParaRPr>
          </a:p>
          <a:p>
            <a:pPr marL="367200" lvl="1" indent="-367200">
              <a:buSzPct val="150000"/>
              <a:buNone/>
              <a:tabLst>
                <a:tab pos="4714166" algn="l"/>
              </a:tabLst>
            </a:pPr>
            <a:r>
              <a:rPr lang="en-US" dirty="0" smtClean="0"/>
              <a:t>	Given </a:t>
            </a:r>
            <a:r>
              <a:rPr lang="en-US" dirty="0"/>
              <a:t>a set of minterm predicates </a:t>
            </a:r>
            <a:r>
              <a:rPr lang="en-US" i="1" dirty="0"/>
              <a:t>M,</a:t>
            </a:r>
            <a:r>
              <a:rPr lang="en-US" dirty="0"/>
              <a:t> there are as many horizontal fragments of relation </a:t>
            </a:r>
            <a:r>
              <a:rPr lang="en-US" i="1" dirty="0"/>
              <a:t>R</a:t>
            </a:r>
            <a:r>
              <a:rPr lang="en-US" dirty="0"/>
              <a:t> as there are minterm </a:t>
            </a:r>
            <a:r>
              <a:rPr lang="en-US" dirty="0" smtClean="0"/>
              <a:t>predicates (some fragments might be empty)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PHF – Example (1) </a:t>
            </a:r>
            <a:endParaRPr lang="en-US" dirty="0"/>
          </a:p>
        </p:txBody>
      </p:sp>
      <p:sp>
        <p:nvSpPr>
          <p:cNvPr id="133" name="Rectangle 2"/>
          <p:cNvSpPr txBox="1">
            <a:spLocks noChangeArrowheads="1"/>
          </p:cNvSpPr>
          <p:nvPr/>
        </p:nvSpPr>
        <p:spPr>
          <a:xfrm>
            <a:off x="358732" y="2395045"/>
            <a:ext cx="12358774" cy="3267573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Assume there is only 1 application </a:t>
            </a:r>
            <a:r>
              <a:rPr lang="en-US" sz="2400" b="1" kern="0" dirty="0" smtClean="0">
                <a:solidFill>
                  <a:srgbClr val="1771A9"/>
                </a:solidFill>
              </a:rPr>
              <a:t>Q: find projects with budget less than 200 000 €</a:t>
            </a:r>
            <a:br>
              <a:rPr lang="en-US" sz="2400" b="1" kern="0" dirty="0" smtClean="0">
                <a:solidFill>
                  <a:srgbClr val="1771A9"/>
                </a:solidFill>
              </a:rPr>
            </a:br>
            <a:r>
              <a:rPr lang="en-US" sz="2400" b="1" kern="0" dirty="0" smtClean="0">
                <a:solidFill>
                  <a:srgbClr val="1771A9"/>
                </a:solidFill>
              </a:rPr>
              <a:t>					 </a:t>
            </a:r>
            <a:r>
              <a:rPr lang="en-US" sz="2400" dirty="0" smtClean="0">
                <a:latin typeface="Book Antiqua" pitchFamily="18" charset="0"/>
                <a:sym typeface="Symbol"/>
              </a:rPr>
              <a:t></a:t>
            </a:r>
            <a:r>
              <a:rPr lang="en-US" sz="2400" i="1" baseline="-25000" dirty="0" smtClean="0">
                <a:latin typeface="Book Antiqua" pitchFamily="18" charset="0"/>
              </a:rPr>
              <a:t>budget &lt; 200 000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PROJ</a:t>
            </a:r>
            <a:r>
              <a:rPr lang="en-US" sz="2400" dirty="0" smtClean="0"/>
              <a:t>)</a:t>
            </a:r>
            <a:endParaRPr lang="en-US" sz="2400" kern="0" dirty="0" smtClean="0"/>
          </a:p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Then, it makes sense to consider the set of simple predicates    </a:t>
            </a:r>
            <a:r>
              <a:rPr lang="en-US" sz="2400" i="1" kern="0" dirty="0" smtClean="0">
                <a:solidFill>
                  <a:srgbClr val="1771A9"/>
                </a:solidFill>
              </a:rPr>
              <a:t>S</a:t>
            </a:r>
            <a:r>
              <a:rPr lang="en-US" sz="2400" kern="0" dirty="0" smtClean="0">
                <a:solidFill>
                  <a:srgbClr val="1771A9"/>
                </a:solidFill>
              </a:rPr>
              <a:t> = { BUDGET</a:t>
            </a:r>
            <a:r>
              <a:rPr lang="en-US" sz="2400" kern="0" dirty="0">
                <a:solidFill>
                  <a:srgbClr val="1771A9"/>
                </a:solidFill>
              </a:rPr>
              <a:t> </a:t>
            </a:r>
            <a:r>
              <a:rPr lang="en-US" sz="2400" kern="0" dirty="0" smtClean="0">
                <a:solidFill>
                  <a:srgbClr val="1771A9"/>
                </a:solidFill>
              </a:rPr>
              <a:t>&lt; 200000 }</a:t>
            </a:r>
          </a:p>
          <a:p>
            <a:pPr marL="288000" lvl="1" indent="0">
              <a:spcBef>
                <a:spcPct val="50000"/>
              </a:spcBef>
              <a:buNone/>
            </a:pPr>
            <a:r>
              <a:rPr lang="en-US" sz="2200" kern="0" dirty="0"/>
              <a:t>w</a:t>
            </a:r>
            <a:r>
              <a:rPr lang="en-US" sz="2200" kern="0" dirty="0" smtClean="0"/>
              <a:t>hich induces the set of minterms		</a:t>
            </a:r>
            <a:r>
              <a:rPr lang="en-US" sz="2200" i="1" kern="0" dirty="0" smtClean="0">
                <a:solidFill>
                  <a:srgbClr val="1771A9"/>
                </a:solidFill>
              </a:rPr>
              <a:t>M</a:t>
            </a:r>
            <a:r>
              <a:rPr lang="en-US" sz="2200" i="1" kern="0" baseline="-25000" dirty="0" smtClean="0">
                <a:solidFill>
                  <a:srgbClr val="1771A9"/>
                </a:solidFill>
              </a:rPr>
              <a:t>S</a:t>
            </a:r>
            <a:r>
              <a:rPr lang="en-US" sz="2200" kern="0" dirty="0" smtClean="0">
                <a:solidFill>
                  <a:srgbClr val="1771A9"/>
                </a:solidFill>
              </a:rPr>
              <a:t> = { BUDGET &lt; 200000,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200" dirty="0" smtClean="0">
                <a:solidFill>
                  <a:srgbClr val="1771A9"/>
                </a:solidFill>
              </a:rPr>
              <a:t>(</a:t>
            </a:r>
            <a:r>
              <a:rPr lang="en-US" sz="2200" kern="0" dirty="0" smtClean="0">
                <a:solidFill>
                  <a:srgbClr val="1771A9"/>
                </a:solidFill>
              </a:rPr>
              <a:t>BUDGET</a:t>
            </a:r>
            <a:r>
              <a:rPr lang="en-US" sz="2200" kern="0" dirty="0">
                <a:solidFill>
                  <a:srgbClr val="1771A9"/>
                </a:solidFill>
              </a:rPr>
              <a:t> </a:t>
            </a:r>
            <a:r>
              <a:rPr lang="en-US" sz="2200" kern="0" dirty="0" smtClean="0">
                <a:solidFill>
                  <a:srgbClr val="1771A9"/>
                </a:solidFill>
              </a:rPr>
              <a:t>&lt; 200000</a:t>
            </a:r>
            <a:r>
              <a:rPr lang="en-US" sz="2200" kern="0" dirty="0">
                <a:solidFill>
                  <a:srgbClr val="1771A9"/>
                </a:solidFill>
              </a:rPr>
              <a:t>) </a:t>
            </a:r>
            <a:r>
              <a:rPr lang="en-US" sz="2200" kern="0" dirty="0" smtClean="0">
                <a:solidFill>
                  <a:srgbClr val="1771A9"/>
                </a:solidFill>
              </a:rPr>
              <a:t>}</a:t>
            </a:r>
          </a:p>
          <a:p>
            <a:pPr marL="288000" lvl="1" indent="0">
              <a:spcBef>
                <a:spcPct val="50000"/>
              </a:spcBef>
              <a:buNone/>
            </a:pPr>
            <a:r>
              <a:rPr lang="en-US" sz="2200" kern="0" dirty="0"/>
              <a:t>w</a:t>
            </a:r>
            <a:r>
              <a:rPr lang="en-US" sz="2200" kern="0" dirty="0" smtClean="0"/>
              <a:t>hich, in turn, induces fragmentation	</a:t>
            </a:r>
            <a:r>
              <a:rPr lang="en-US" sz="2400" i="1" kern="0" dirty="0" smtClean="0">
                <a:solidFill>
                  <a:srgbClr val="1771A9"/>
                </a:solidFill>
              </a:rPr>
              <a:t>F</a:t>
            </a:r>
            <a:r>
              <a:rPr lang="en-US" sz="2400" kern="0" dirty="0" smtClean="0">
                <a:solidFill>
                  <a:srgbClr val="1771A9"/>
                </a:solidFill>
              </a:rPr>
              <a:t> = { 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>
                <a:solidFill>
                  <a:srgbClr val="1771A9"/>
                </a:solidFill>
              </a:rPr>
              <a:t> </a:t>
            </a:r>
            <a:r>
              <a:rPr lang="en-US" sz="2400" kern="0" dirty="0">
                <a:solidFill>
                  <a:srgbClr val="1771A9"/>
                </a:solidFill>
              </a:rPr>
              <a:t>, </a:t>
            </a: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>
                <a:solidFill>
                  <a:srgbClr val="1771A9"/>
                </a:solidFill>
              </a:rPr>
              <a:t> }</a:t>
            </a:r>
          </a:p>
          <a:p>
            <a:pPr marL="288000" lvl="1" indent="-288000">
              <a:spcBef>
                <a:spcPts val="1440"/>
              </a:spcBef>
              <a:buSzPct val="15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/>
              <a:t> and </a:t>
            </a: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/>
              <a:t> are the </a:t>
            </a:r>
            <a:r>
              <a:rPr lang="en-US" sz="2400" b="1" kern="0" dirty="0" smtClean="0">
                <a:solidFill>
                  <a:srgbClr val="FF0000"/>
                </a:solidFill>
              </a:rPr>
              <a:t>fragments induced by </a:t>
            </a:r>
            <a:r>
              <a:rPr lang="en-US" sz="2400" b="1" i="1" kern="0" dirty="0" smtClean="0">
                <a:solidFill>
                  <a:srgbClr val="FF0000"/>
                </a:solidFill>
              </a:rPr>
              <a:t>S</a:t>
            </a:r>
            <a:endParaRPr lang="en-US" sz="2400" i="1" kern="0" dirty="0" smtClean="0"/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463083" y="6971292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87" name="Gruppo 86"/>
          <p:cNvGrpSpPr/>
          <p:nvPr/>
        </p:nvGrpSpPr>
        <p:grpSpPr>
          <a:xfrm>
            <a:off x="1534653" y="6704110"/>
            <a:ext cx="4539119" cy="1530276"/>
            <a:chOff x="3930632" y="2372891"/>
            <a:chExt cx="4539119" cy="1530276"/>
          </a:xfrm>
        </p:grpSpPr>
        <p:sp>
          <p:nvSpPr>
            <p:cNvPr id="88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89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90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92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94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95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96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97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98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99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00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01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02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03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04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05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06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07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08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09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10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1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2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3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154" name="Rectangle 31"/>
          <p:cNvSpPr>
            <a:spLocks noChangeArrowheads="1"/>
          </p:cNvSpPr>
          <p:nvPr/>
        </p:nvSpPr>
        <p:spPr bwMode="auto">
          <a:xfrm>
            <a:off x="7002466" y="6305572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155" name="Gruppo 154"/>
          <p:cNvGrpSpPr/>
          <p:nvPr/>
        </p:nvGrpSpPr>
        <p:grpSpPr>
          <a:xfrm>
            <a:off x="8172320" y="6332594"/>
            <a:ext cx="4357718" cy="1044548"/>
            <a:chOff x="1358864" y="5866844"/>
            <a:chExt cx="4357718" cy="1044548"/>
          </a:xfrm>
        </p:grpSpPr>
        <p:sp>
          <p:nvSpPr>
            <p:cNvPr id="156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7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8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9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60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61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62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4" cy="320600"/>
              <a:chOff x="405" y="3087"/>
              <a:chExt cx="2283" cy="177"/>
            </a:xfrm>
          </p:grpSpPr>
          <p:sp>
            <p:nvSpPr>
              <p:cNvPr id="171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2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3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163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4220325" cy="320600"/>
              <a:chOff x="405" y="3233"/>
              <a:chExt cx="2330" cy="177"/>
            </a:xfrm>
          </p:grpSpPr>
          <p:sp>
            <p:nvSpPr>
              <p:cNvPr id="167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68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69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0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64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65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66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75" name="Gruppo 174"/>
          <p:cNvGrpSpPr/>
          <p:nvPr/>
        </p:nvGrpSpPr>
        <p:grpSpPr>
          <a:xfrm>
            <a:off x="8172320" y="7413718"/>
            <a:ext cx="4353097" cy="1034982"/>
            <a:chOff x="1358864" y="7199405"/>
            <a:chExt cx="4353097" cy="1034982"/>
          </a:xfrm>
        </p:grpSpPr>
        <p:sp>
          <p:nvSpPr>
            <p:cNvPr id="176" name="Rectangle 32"/>
            <p:cNvSpPr>
              <a:spLocks noChangeArrowheads="1"/>
            </p:cNvSpPr>
            <p:nvPr/>
          </p:nvSpPr>
          <p:spPr bwMode="auto">
            <a:xfrm>
              <a:off x="1378509" y="7199407"/>
              <a:ext cx="4285528" cy="10349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7" name="Line 33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8" name="Line 34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9" name="Line 35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0" name="Line 36"/>
            <p:cNvSpPr>
              <a:spLocks noChangeShapeType="1"/>
            </p:cNvSpPr>
            <p:nvPr/>
          </p:nvSpPr>
          <p:spPr bwMode="auto">
            <a:xfrm>
              <a:off x="1957634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1" name="Line 37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2" name="Line 38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3" name="Line 39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4" name="Line 40"/>
            <p:cNvSpPr>
              <a:spLocks noChangeShapeType="1"/>
            </p:cNvSpPr>
            <p:nvPr/>
          </p:nvSpPr>
          <p:spPr bwMode="auto">
            <a:xfrm>
              <a:off x="3738445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5" name="Rectangle 41"/>
            <p:cNvSpPr>
              <a:spLocks noChangeArrowheads="1"/>
            </p:cNvSpPr>
            <p:nvPr/>
          </p:nvSpPr>
          <p:spPr bwMode="auto">
            <a:xfrm>
              <a:off x="1358864" y="7320661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86" name="Rectangle 42"/>
            <p:cNvSpPr>
              <a:spLocks noChangeArrowheads="1"/>
            </p:cNvSpPr>
            <p:nvPr/>
          </p:nvSpPr>
          <p:spPr bwMode="auto">
            <a:xfrm>
              <a:off x="2355489" y="7320661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87" name="Rectangle 43"/>
            <p:cNvSpPr>
              <a:spLocks noChangeArrowheads="1"/>
            </p:cNvSpPr>
            <p:nvPr/>
          </p:nvSpPr>
          <p:spPr bwMode="auto">
            <a:xfrm>
              <a:off x="3724378" y="7320661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88" name="Rectangle 44"/>
            <p:cNvSpPr>
              <a:spLocks noChangeArrowheads="1"/>
            </p:cNvSpPr>
            <p:nvPr/>
          </p:nvSpPr>
          <p:spPr bwMode="auto">
            <a:xfrm>
              <a:off x="4907241" y="727722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89" name="Rectangle 45"/>
            <p:cNvSpPr>
              <a:spLocks noChangeArrowheads="1"/>
            </p:cNvSpPr>
            <p:nvPr/>
          </p:nvSpPr>
          <p:spPr bwMode="auto">
            <a:xfrm>
              <a:off x="1496145" y="7668134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90" name="Rectangle 46"/>
            <p:cNvSpPr>
              <a:spLocks noChangeArrowheads="1"/>
            </p:cNvSpPr>
            <p:nvPr/>
          </p:nvSpPr>
          <p:spPr bwMode="auto">
            <a:xfrm>
              <a:off x="1982292" y="7668134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91" name="Rectangle 47"/>
            <p:cNvSpPr>
              <a:spLocks noChangeArrowheads="1"/>
            </p:cNvSpPr>
            <p:nvPr/>
          </p:nvSpPr>
          <p:spPr bwMode="auto">
            <a:xfrm>
              <a:off x="3816265" y="7668134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92" name="Rectangle 48"/>
            <p:cNvSpPr>
              <a:spLocks noChangeArrowheads="1"/>
            </p:cNvSpPr>
            <p:nvPr/>
          </p:nvSpPr>
          <p:spPr bwMode="auto">
            <a:xfrm>
              <a:off x="4652377" y="7668134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93" name="Rectangle 50"/>
            <p:cNvSpPr>
              <a:spLocks noChangeArrowheads="1"/>
            </p:cNvSpPr>
            <p:nvPr/>
          </p:nvSpPr>
          <p:spPr bwMode="auto">
            <a:xfrm>
              <a:off x="1496145" y="7913785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94" name="Rectangle 51"/>
            <p:cNvSpPr>
              <a:spLocks noChangeArrowheads="1"/>
            </p:cNvSpPr>
            <p:nvPr/>
          </p:nvSpPr>
          <p:spPr bwMode="auto">
            <a:xfrm>
              <a:off x="1982292" y="7913785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95" name="Rectangle 52"/>
            <p:cNvSpPr>
              <a:spLocks noChangeArrowheads="1"/>
            </p:cNvSpPr>
            <p:nvPr/>
          </p:nvSpPr>
          <p:spPr bwMode="auto">
            <a:xfrm>
              <a:off x="3816266" y="7913785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96" name="Rectangle 53"/>
            <p:cNvSpPr>
              <a:spLocks noChangeArrowheads="1"/>
            </p:cNvSpPr>
            <p:nvPr/>
          </p:nvSpPr>
          <p:spPr bwMode="auto">
            <a:xfrm>
              <a:off x="4672285" y="7913785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97" name="Line 85"/>
            <p:cNvSpPr>
              <a:spLocks noChangeShapeType="1"/>
            </p:cNvSpPr>
            <p:nvPr/>
          </p:nvSpPr>
          <p:spPr bwMode="auto">
            <a:xfrm>
              <a:off x="1387559" y="7626510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98" name="Line 86"/>
            <p:cNvSpPr>
              <a:spLocks noChangeShapeType="1"/>
            </p:cNvSpPr>
            <p:nvPr/>
          </p:nvSpPr>
          <p:spPr bwMode="auto">
            <a:xfrm>
              <a:off x="4697621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99" name="Rectangle 87"/>
          <p:cNvSpPr>
            <a:spLocks noChangeArrowheads="1"/>
          </p:cNvSpPr>
          <p:nvPr/>
        </p:nvSpPr>
        <p:spPr bwMode="auto">
          <a:xfrm>
            <a:off x="7002466" y="7427261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47785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23121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Database Design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Fragmentation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Data distribution (allocation)</a:t>
            </a:r>
          </a:p>
          <a:p>
            <a:endParaRPr lang="en-US" dirty="0" smtClean="0"/>
          </a:p>
          <a:p>
            <a:r>
              <a:rPr lang="en-US" dirty="0" smtClean="0"/>
              <a:t>Distributed Query Processing</a:t>
            </a:r>
            <a:r>
              <a:rPr lang="en-US" dirty="0" smtClean="0"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PHF – Example (2) </a:t>
            </a:r>
            <a:endParaRPr lang="en-US" dirty="0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7023104" y="6448436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04" name="Gruppo 103"/>
          <p:cNvGrpSpPr/>
          <p:nvPr/>
        </p:nvGrpSpPr>
        <p:grpSpPr>
          <a:xfrm>
            <a:off x="7788284" y="6475458"/>
            <a:ext cx="4308812" cy="794563"/>
            <a:chOff x="8145474" y="6877064"/>
            <a:chExt cx="4308812" cy="794563"/>
          </a:xfrm>
        </p:grpSpPr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8165134" y="6877913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8179624" y="729490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11480390" y="6877064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8145474" y="698879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9142942" y="698879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11696852" y="694532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8282869" y="7336564"/>
              <a:ext cx="4135191" cy="320600"/>
              <a:chOff x="405" y="3087"/>
              <a:chExt cx="2283" cy="177"/>
            </a:xfrm>
          </p:grpSpPr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475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476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77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10512988" y="698879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8744749" y="687791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10527066" y="687962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22" name="Gruppo 121"/>
          <p:cNvGrpSpPr/>
          <p:nvPr/>
        </p:nvGrpSpPr>
        <p:grpSpPr>
          <a:xfrm>
            <a:off x="7788284" y="7330584"/>
            <a:ext cx="4357718" cy="1047186"/>
            <a:chOff x="8145474" y="7317884"/>
            <a:chExt cx="4357718" cy="1047186"/>
          </a:xfrm>
        </p:grpSpPr>
        <p:grpSp>
          <p:nvGrpSpPr>
            <p:cNvPr id="4" name="Group 75"/>
            <p:cNvGrpSpPr>
              <a:grpSpLocks/>
            </p:cNvGrpSpPr>
            <p:nvPr/>
          </p:nvGrpSpPr>
          <p:grpSpPr bwMode="auto">
            <a:xfrm>
              <a:off x="8282869" y="7783102"/>
              <a:ext cx="4220323" cy="320600"/>
              <a:chOff x="405" y="3233"/>
              <a:chExt cx="2330" cy="177"/>
            </a:xfrm>
          </p:grpSpPr>
          <p:sp>
            <p:nvSpPr>
              <p:cNvPr id="17479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7480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7481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482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8165119" y="7317885"/>
              <a:ext cx="4285528" cy="9905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8744244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10525055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8145474" y="74391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9142099" y="74391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10510988" y="74391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11693851" y="73957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8282755" y="804446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8716978" y="804446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10602875" y="804446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11438987" y="804446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8174169" y="77449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94" name="Line 86"/>
            <p:cNvSpPr>
              <a:spLocks noChangeShapeType="1"/>
            </p:cNvSpPr>
            <p:nvPr/>
          </p:nvSpPr>
          <p:spPr bwMode="auto">
            <a:xfrm>
              <a:off x="11484231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7023104" y="7305692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93259" y="7162815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23" name="Gruppo 122"/>
          <p:cNvGrpSpPr/>
          <p:nvPr/>
        </p:nvGrpSpPr>
        <p:grpSpPr>
          <a:xfrm>
            <a:off x="1664829" y="6895633"/>
            <a:ext cx="4551819" cy="1553067"/>
            <a:chOff x="1664829" y="7252824"/>
            <a:chExt cx="4551819" cy="1553067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5099355" y="8241724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099354" y="7998303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1668634" y="7254727"/>
              <a:ext cx="4503299" cy="15511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1664829" y="7317483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686059" y="7317483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4125670" y="7317483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367499" y="7317483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92245" y="7747274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2203018" y="7747274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4240207" y="7747274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5099354" y="7747274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1792351" y="8196083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2203018" y="8196083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4240207" y="8196083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1792245" y="7983089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2203018" y="7983089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4240207" y="7983089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1792245" y="844711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2203018" y="8447111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4240207" y="844711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5099354" y="8447111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1668634" y="7690222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2248661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4175115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5091749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133" name="Rectangle 2"/>
          <p:cNvSpPr txBox="1">
            <a:spLocks noChangeArrowheads="1"/>
          </p:cNvSpPr>
          <p:nvPr/>
        </p:nvSpPr>
        <p:spPr>
          <a:xfrm>
            <a:off x="144418" y="2395045"/>
            <a:ext cx="12644526" cy="3767639"/>
          </a:xfrm>
          <a:prstGeom prst="rect">
            <a:avLst/>
          </a:prstGeom>
          <a:noFill/>
          <a:ln/>
        </p:spPr>
        <p:txBody>
          <a:bodyPr>
            <a:normAutofit fontScale="85000" lnSpcReduction="10000"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 marL="288000" indent="-288000">
              <a:lnSpc>
                <a:spcPct val="120000"/>
              </a:lnSpc>
              <a:spcBef>
                <a:spcPct val="50000"/>
              </a:spcBef>
            </a:pPr>
            <a:r>
              <a:rPr lang="en-US" sz="2400" kern="0" dirty="0" smtClean="0"/>
              <a:t>Consider now another application	</a:t>
            </a:r>
            <a:r>
              <a:rPr lang="en-US" sz="2400" b="1" kern="0" dirty="0" smtClean="0">
                <a:solidFill>
                  <a:srgbClr val="1771A9"/>
                </a:solidFill>
              </a:rPr>
              <a:t>Q’: find projects at a given location	</a:t>
            </a:r>
            <a:r>
              <a:rPr lang="en-US" sz="2400" dirty="0" smtClean="0">
                <a:latin typeface="Book Antiqua" pitchFamily="18" charset="0"/>
                <a:sym typeface="Symbol"/>
              </a:rPr>
              <a:t>    </a:t>
            </a:r>
            <a:r>
              <a:rPr lang="en-US" sz="2400" i="1" baseline="-25000" dirty="0" smtClean="0">
                <a:latin typeface="Book Antiqua" pitchFamily="18" charset="0"/>
              </a:rPr>
              <a:t>loc = x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PROJ</a:t>
            </a:r>
            <a:r>
              <a:rPr lang="en-US" sz="2400" dirty="0" smtClean="0"/>
              <a:t>) </a:t>
            </a:r>
            <a:r>
              <a:rPr lang="en-US" sz="2400" b="1" kern="0" dirty="0" smtClean="0">
                <a:solidFill>
                  <a:srgbClr val="1771A9"/>
                </a:solidFill>
              </a:rPr>
              <a:t/>
            </a:r>
            <a:br>
              <a:rPr lang="en-US" sz="2400" b="1" kern="0" dirty="0" smtClean="0">
                <a:solidFill>
                  <a:srgbClr val="1771A9"/>
                </a:solidFill>
              </a:rPr>
            </a:br>
            <a:r>
              <a:rPr lang="en-US" sz="2400" kern="0" dirty="0" smtClean="0"/>
              <a:t>Then, it makes sense to consider the set of simple predicates</a:t>
            </a:r>
            <a:endParaRPr lang="en-US" sz="2400" b="1" i="1" kern="0" dirty="0" smtClean="0"/>
          </a:p>
          <a:p>
            <a:pPr marL="0" indent="0" algn="ctr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400" i="1" kern="0" dirty="0" smtClean="0">
                <a:solidFill>
                  <a:srgbClr val="1771A9"/>
                </a:solidFill>
              </a:rPr>
              <a:t>S’ </a:t>
            </a:r>
            <a:r>
              <a:rPr lang="en-US" sz="2400" kern="0" dirty="0" smtClean="0">
                <a:solidFill>
                  <a:srgbClr val="1771A9"/>
                </a:solidFill>
              </a:rPr>
              <a:t>= { LOC = “Montreal”,    LOC = “New York”,    LOC = “Paris”  }</a:t>
            </a:r>
          </a:p>
          <a:p>
            <a:pPr marL="274638" indent="-274638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400" kern="0" dirty="0" smtClean="0"/>
              <a:t>	which</a:t>
            </a:r>
            <a:r>
              <a:rPr lang="en-US" sz="2200" kern="0" dirty="0" smtClean="0"/>
              <a:t> induces the set of </a:t>
            </a:r>
            <a:r>
              <a:rPr lang="en-US" sz="2200" kern="0" dirty="0" err="1" smtClean="0"/>
              <a:t>minterms</a:t>
            </a:r>
            <a:r>
              <a:rPr lang="en-US" sz="22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(use abbreviations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M</a:t>
            </a:r>
            <a:r>
              <a:rPr lang="en-US" sz="1800" kern="0" dirty="0" smtClean="0">
                <a:solidFill>
                  <a:srgbClr val="FF0000"/>
                </a:solidFill>
              </a:rPr>
              <a:t>: LOC = “Montreal”,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N</a:t>
            </a:r>
            <a:r>
              <a:rPr lang="en-US" sz="1800" kern="0" dirty="0" smtClean="0">
                <a:solidFill>
                  <a:srgbClr val="FF0000"/>
                </a:solidFill>
              </a:rPr>
              <a:t>: LOC = “New York”,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P</a:t>
            </a:r>
            <a:r>
              <a:rPr lang="en-US" sz="1800" kern="0" dirty="0" smtClean="0">
                <a:solidFill>
                  <a:srgbClr val="FF0000"/>
                </a:solidFill>
              </a:rPr>
              <a:t>: LOC = “Paris”)</a:t>
            </a:r>
          </a:p>
          <a:p>
            <a:pPr marL="0" indent="0">
              <a:spcBef>
                <a:spcPct val="50000"/>
              </a:spcBef>
              <a:buNone/>
              <a:tabLst>
                <a:tab pos="1079500" algn="l"/>
                <a:tab pos="1439863" algn="l"/>
                <a:tab pos="2122488" algn="l"/>
                <a:tab pos="3949700" algn="l"/>
                <a:tab pos="6007100" algn="l"/>
                <a:tab pos="7988300" algn="l"/>
                <a:tab pos="10045700" algn="l"/>
              </a:tabLst>
            </a:pPr>
            <a:r>
              <a:rPr lang="en-US" sz="1400" i="1" kern="0" dirty="0" smtClean="0">
                <a:solidFill>
                  <a:srgbClr val="1771A9"/>
                </a:solidFill>
              </a:rPr>
              <a:t>	</a:t>
            </a:r>
            <a:r>
              <a:rPr lang="en-US" sz="1800" i="1" kern="0" dirty="0" smtClean="0">
                <a:solidFill>
                  <a:srgbClr val="1771A9"/>
                </a:solidFill>
              </a:rPr>
              <a:t>M</a:t>
            </a:r>
            <a:r>
              <a:rPr lang="en-US" sz="1800" i="1" kern="0" baseline="-25000" dirty="0" smtClean="0">
                <a:solidFill>
                  <a:srgbClr val="1771A9"/>
                </a:solidFill>
              </a:rPr>
              <a:t>S’	</a:t>
            </a:r>
            <a:r>
              <a:rPr lang="en-US" sz="1800" kern="0" dirty="0" smtClean="0">
                <a:solidFill>
                  <a:srgbClr val="1771A9"/>
                </a:solidFill>
              </a:rPr>
              <a:t>= {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</a:t>
            </a:r>
          </a:p>
          <a:p>
            <a:pPr marL="0" indent="0">
              <a:spcBef>
                <a:spcPct val="50000"/>
              </a:spcBef>
              <a:buNone/>
              <a:tabLst>
                <a:tab pos="1079500" algn="l"/>
                <a:tab pos="1439863" algn="l"/>
                <a:tab pos="2122488" algn="l"/>
                <a:tab pos="3949700" algn="l"/>
                <a:tab pos="6007100" algn="l"/>
                <a:tab pos="7988300" algn="l"/>
                <a:tab pos="10045700" algn="l"/>
              </a:tabLst>
            </a:pP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			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	}</a:t>
            </a:r>
          </a:p>
          <a:p>
            <a:pPr marL="288000" indent="0">
              <a:spcBef>
                <a:spcPts val="2400"/>
              </a:spcBef>
              <a:buNone/>
              <a:tabLst>
                <a:tab pos="5207000" algn="l"/>
              </a:tabLst>
            </a:pPr>
            <a:r>
              <a:rPr lang="en-US" sz="2200" kern="0" dirty="0" smtClean="0"/>
              <a:t>which reduces to	</a:t>
            </a:r>
            <a:r>
              <a:rPr lang="en-US" sz="2100" kern="0" dirty="0" smtClean="0">
                <a:solidFill>
                  <a:srgbClr val="1771A9"/>
                </a:solidFill>
              </a:rPr>
              <a:t>{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 </a:t>
            </a:r>
            <a:r>
              <a:rPr lang="en-US" sz="2100" kern="0" dirty="0" smtClean="0">
                <a:solidFill>
                  <a:srgbClr val="1771A9"/>
                </a:solidFill>
              </a:rPr>
              <a:t>,   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,   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 }</a:t>
            </a:r>
          </a:p>
          <a:p>
            <a:pPr marL="288000" indent="0">
              <a:spcBef>
                <a:spcPts val="600"/>
              </a:spcBef>
              <a:buNone/>
              <a:tabLst>
                <a:tab pos="5207000" algn="l"/>
              </a:tabLst>
            </a:pPr>
            <a:r>
              <a:rPr lang="en-US" sz="2200" kern="0" dirty="0" smtClean="0">
                <a:solidFill>
                  <a:schemeClr val="tx1">
                    <a:lumMod val="50000"/>
                  </a:schemeClr>
                </a:solidFill>
              </a:rPr>
              <a:t>or, even more succinctly,</a:t>
            </a:r>
            <a:r>
              <a:rPr lang="en-US" sz="2200" kern="0" dirty="0" smtClean="0">
                <a:solidFill>
                  <a:schemeClr val="tx1"/>
                </a:solidFill>
              </a:rPr>
              <a:t>	</a:t>
            </a:r>
            <a:r>
              <a:rPr lang="en-US" sz="2100" kern="0" dirty="0" smtClean="0">
                <a:solidFill>
                  <a:srgbClr val="1771A9"/>
                </a:solidFill>
              </a:rPr>
              <a:t>{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   </a:t>
            </a:r>
            <a:r>
              <a:rPr lang="en-US" sz="2100" kern="0" dirty="0" smtClean="0">
                <a:solidFill>
                  <a:srgbClr val="1771A9"/>
                </a:solidFill>
              </a:rPr>
              <a:t>, 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  </a:t>
            </a:r>
            <a:r>
              <a:rPr lang="en-US" sz="2100" kern="0" dirty="0" smtClean="0">
                <a:solidFill>
                  <a:srgbClr val="1771A9"/>
                </a:solidFill>
              </a:rPr>
              <a:t>, 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}</a:t>
            </a:r>
            <a:endParaRPr lang="en-US" sz="2100" kern="0" dirty="0" smtClean="0">
              <a:solidFill>
                <a:schemeClr val="tx1"/>
              </a:solidFill>
            </a:endParaRPr>
          </a:p>
          <a:p>
            <a:pPr marL="288000" lvl="1" indent="0">
              <a:spcBef>
                <a:spcPts val="600"/>
              </a:spcBef>
              <a:buNone/>
              <a:tabLst>
                <a:tab pos="5207000" algn="l"/>
              </a:tabLst>
            </a:pPr>
            <a:r>
              <a:rPr lang="en-US" sz="2200" kern="0" dirty="0" smtClean="0"/>
              <a:t>which, in turn, induces fragmentation	</a:t>
            </a:r>
            <a:r>
              <a:rPr lang="en-US" sz="2400" i="1" kern="0" dirty="0" smtClean="0">
                <a:solidFill>
                  <a:srgbClr val="1771A9"/>
                </a:solidFill>
              </a:rPr>
              <a:t>F’</a:t>
            </a:r>
            <a:r>
              <a:rPr lang="en-US" sz="2400" kern="0" dirty="0" smtClean="0">
                <a:solidFill>
                  <a:srgbClr val="1771A9"/>
                </a:solidFill>
              </a:rPr>
              <a:t> = {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>
                <a:solidFill>
                  <a:srgbClr val="1771A9"/>
                </a:solidFill>
              </a:rPr>
              <a:t> ,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>
                <a:solidFill>
                  <a:srgbClr val="1771A9"/>
                </a:solidFill>
              </a:rPr>
              <a:t> ,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3</a:t>
            </a:r>
            <a:r>
              <a:rPr lang="en-US" sz="2400" kern="0" dirty="0" smtClean="0">
                <a:solidFill>
                  <a:srgbClr val="1771A9"/>
                </a:solidFill>
              </a:rPr>
              <a:t> }</a:t>
            </a:r>
          </a:p>
        </p:txBody>
      </p:sp>
      <p:grpSp>
        <p:nvGrpSpPr>
          <p:cNvPr id="90" name="Gruppo 89"/>
          <p:cNvGrpSpPr/>
          <p:nvPr/>
        </p:nvGrpSpPr>
        <p:grpSpPr>
          <a:xfrm>
            <a:off x="2430434" y="4183376"/>
            <a:ext cx="1285884" cy="244930"/>
            <a:chOff x="2287558" y="4662486"/>
            <a:chExt cx="1500198" cy="285752"/>
          </a:xfrm>
        </p:grpSpPr>
        <p:cxnSp>
          <p:nvCxnSpPr>
            <p:cNvPr id="88" name="Connettore 1 87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9" name="Connettore 1 88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1" name="Gruppo 90"/>
          <p:cNvGrpSpPr/>
          <p:nvPr/>
        </p:nvGrpSpPr>
        <p:grpSpPr>
          <a:xfrm>
            <a:off x="4359260" y="4172898"/>
            <a:ext cx="1285884" cy="244930"/>
            <a:chOff x="2287558" y="4662486"/>
            <a:chExt cx="1500198" cy="285752"/>
          </a:xfrm>
        </p:grpSpPr>
        <p:cxnSp>
          <p:nvCxnSpPr>
            <p:cNvPr id="92" name="Connettore 1 91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3" name="Connettore 1 92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4" name="Gruppo 93"/>
          <p:cNvGrpSpPr/>
          <p:nvPr/>
        </p:nvGrpSpPr>
        <p:grpSpPr>
          <a:xfrm>
            <a:off x="6430962" y="4172898"/>
            <a:ext cx="1285884" cy="244930"/>
            <a:chOff x="2287558" y="4662486"/>
            <a:chExt cx="1500198" cy="285752"/>
          </a:xfrm>
        </p:grpSpPr>
        <p:cxnSp>
          <p:nvCxnSpPr>
            <p:cNvPr id="95" name="Connettore 1 94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6" name="Connettore 1 95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o 96"/>
          <p:cNvGrpSpPr/>
          <p:nvPr/>
        </p:nvGrpSpPr>
        <p:grpSpPr>
          <a:xfrm>
            <a:off x="8393124" y="4529072"/>
            <a:ext cx="1500200" cy="285752"/>
            <a:chOff x="2287558" y="4662486"/>
            <a:chExt cx="1500198" cy="285752"/>
          </a:xfrm>
        </p:grpSpPr>
        <p:cxnSp>
          <p:nvCxnSpPr>
            <p:cNvPr id="98" name="Connettore 1 97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9" name="Connettore 1 98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00" name="Gruppo 99"/>
          <p:cNvGrpSpPr/>
          <p:nvPr/>
        </p:nvGrpSpPr>
        <p:grpSpPr>
          <a:xfrm>
            <a:off x="2573310" y="4552758"/>
            <a:ext cx="1285884" cy="244930"/>
            <a:chOff x="2287558" y="4662486"/>
            <a:chExt cx="1500198" cy="285752"/>
          </a:xfrm>
        </p:grpSpPr>
        <p:cxnSp>
          <p:nvCxnSpPr>
            <p:cNvPr id="101" name="Connettore 1 100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2" name="Connettore 1 101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0" name="Gruppo 119"/>
          <p:cNvGrpSpPr/>
          <p:nvPr/>
        </p:nvGrpSpPr>
        <p:grpSpPr>
          <a:xfrm>
            <a:off x="7788284" y="8387093"/>
            <a:ext cx="4308812" cy="794563"/>
            <a:chOff x="8145474" y="8336293"/>
            <a:chExt cx="4308812" cy="794563"/>
          </a:xfrm>
        </p:grpSpPr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8282755" y="8805890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8768902" y="8805890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10602876" y="8805890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11458895" y="8805890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06" name="Rectangle 60"/>
            <p:cNvSpPr>
              <a:spLocks noChangeArrowheads="1"/>
            </p:cNvSpPr>
            <p:nvPr/>
          </p:nvSpPr>
          <p:spPr bwMode="auto">
            <a:xfrm>
              <a:off x="8165134" y="8337142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7" name="Line 61"/>
            <p:cNvSpPr>
              <a:spLocks noChangeShapeType="1"/>
            </p:cNvSpPr>
            <p:nvPr/>
          </p:nvSpPr>
          <p:spPr bwMode="auto">
            <a:xfrm>
              <a:off x="8179624" y="8754130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8" name="Line 62"/>
            <p:cNvSpPr>
              <a:spLocks noChangeShapeType="1"/>
            </p:cNvSpPr>
            <p:nvPr/>
          </p:nvSpPr>
          <p:spPr bwMode="auto">
            <a:xfrm>
              <a:off x="11480390" y="833629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9" name="Rectangle 63"/>
            <p:cNvSpPr>
              <a:spLocks noChangeArrowheads="1"/>
            </p:cNvSpPr>
            <p:nvPr/>
          </p:nvSpPr>
          <p:spPr bwMode="auto">
            <a:xfrm>
              <a:off x="8145474" y="8448022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10" name="Rectangle 64"/>
            <p:cNvSpPr>
              <a:spLocks noChangeArrowheads="1"/>
            </p:cNvSpPr>
            <p:nvPr/>
          </p:nvSpPr>
          <p:spPr bwMode="auto">
            <a:xfrm>
              <a:off x="9142942" y="8448022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1" name="Rectangle 65"/>
            <p:cNvSpPr>
              <a:spLocks noChangeArrowheads="1"/>
            </p:cNvSpPr>
            <p:nvPr/>
          </p:nvSpPr>
          <p:spPr bwMode="auto">
            <a:xfrm>
              <a:off x="11696852" y="8404551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10512988" y="8448022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14" name="Line 80"/>
            <p:cNvSpPr>
              <a:spLocks noChangeShapeType="1"/>
            </p:cNvSpPr>
            <p:nvPr/>
          </p:nvSpPr>
          <p:spPr bwMode="auto">
            <a:xfrm>
              <a:off x="8744749" y="8337142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5" name="Line 81"/>
            <p:cNvSpPr>
              <a:spLocks noChangeShapeType="1"/>
            </p:cNvSpPr>
            <p:nvPr/>
          </p:nvSpPr>
          <p:spPr bwMode="auto">
            <a:xfrm>
              <a:off x="10527066" y="8338856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21" name="Rectangle 87"/>
          <p:cNvSpPr>
            <a:spLocks noChangeArrowheads="1"/>
          </p:cNvSpPr>
          <p:nvPr/>
        </p:nvSpPr>
        <p:spPr bwMode="auto">
          <a:xfrm>
            <a:off x="7023104" y="8358253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47785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9" grpId="0"/>
      <p:bldP spid="17495" grpId="0"/>
      <p:bldP spid="17413" grpId="0"/>
      <p:bldP spid="1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Completeness of the Set of Simple Predicates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5745186"/>
          </a:xfrm>
          <a:noFill/>
          <a:ln/>
        </p:spPr>
        <p:txBody>
          <a:bodyPr/>
          <a:lstStyle/>
          <a:p>
            <a:pPr>
              <a:tabLst>
                <a:tab pos="9103218" algn="l"/>
              </a:tabLst>
            </a:pPr>
            <a:r>
              <a:rPr lang="en-US" dirty="0" smtClean="0"/>
              <a:t>Sets of simple predicates (and thus sets of minterms) should be </a:t>
            </a:r>
            <a:r>
              <a:rPr lang="en-US" dirty="0" smtClean="0">
                <a:solidFill>
                  <a:srgbClr val="1771A9"/>
                </a:solidFill>
              </a:rPr>
              <a:t>complete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and minimal</a:t>
            </a:r>
          </a:p>
          <a:p>
            <a:pPr>
              <a:tabLst>
                <a:tab pos="9103218" algn="l"/>
              </a:tabLst>
            </a:pPr>
            <a:r>
              <a:rPr lang="en-US" dirty="0" smtClean="0"/>
              <a:t>Intuitively, </a:t>
            </a:r>
            <a:r>
              <a:rPr lang="en-US" i="1" dirty="0" smtClean="0"/>
              <a:t>complete</a:t>
            </a:r>
            <a:r>
              <a:rPr lang="en-US" dirty="0" smtClean="0"/>
              <a:t> means that all applications (queries) are taken into account</a:t>
            </a:r>
          </a:p>
          <a:p>
            <a:pPr>
              <a:tabLst>
                <a:tab pos="910321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Definition:</a:t>
            </a:r>
            <a:r>
              <a:rPr lang="en-US" dirty="0" smtClean="0"/>
              <a:t> a </a:t>
            </a:r>
            <a:r>
              <a:rPr lang="en-US" dirty="0"/>
              <a:t>set of simple predicates </a:t>
            </a:r>
            <a:r>
              <a:rPr lang="en-US" i="1" dirty="0"/>
              <a:t>Pr</a:t>
            </a:r>
            <a:r>
              <a:rPr lang="en-US" dirty="0"/>
              <a:t> is said to be </a:t>
            </a:r>
            <a:r>
              <a:rPr lang="en-US" dirty="0">
                <a:solidFill>
                  <a:srgbClr val="1771A9"/>
                </a:solidFill>
              </a:rPr>
              <a:t>complete</a:t>
            </a:r>
            <a:r>
              <a:rPr lang="en-US" dirty="0"/>
              <a:t> if and only if </a:t>
            </a:r>
            <a:r>
              <a:rPr lang="en-US" dirty="0" smtClean="0"/>
              <a:t>any two </a:t>
            </a:r>
            <a:r>
              <a:rPr lang="en-US" dirty="0"/>
              <a:t>tuples </a:t>
            </a:r>
            <a:r>
              <a:rPr lang="en-US" dirty="0" smtClean="0"/>
              <a:t>in a fragment induced by </a:t>
            </a:r>
            <a:r>
              <a:rPr lang="en-US" i="1" dirty="0" smtClean="0"/>
              <a:t>Pr</a:t>
            </a:r>
            <a:r>
              <a:rPr lang="en-US" dirty="0" smtClean="0"/>
              <a:t> have </a:t>
            </a:r>
            <a:r>
              <a:rPr lang="en-US" dirty="0"/>
              <a:t>the same probability of being accessed by any </a:t>
            </a:r>
            <a:r>
              <a:rPr lang="en-US" dirty="0" smtClean="0"/>
              <a:t>application</a:t>
            </a:r>
          </a:p>
          <a:p>
            <a:pPr>
              <a:spcBef>
                <a:spcPts val="3600"/>
              </a:spcBef>
              <a:buNone/>
              <a:tabLst>
                <a:tab pos="9103218" algn="l"/>
              </a:tabLst>
            </a:pPr>
            <a:r>
              <a:rPr lang="en-US" b="1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Informal definition (completeness): </a:t>
            </a:r>
            <a:r>
              <a:rPr lang="en-US" b="1" dirty="0" smtClean="0"/>
              <a:t>in other words</a:t>
            </a:r>
            <a:r>
              <a:rPr lang="en-US" dirty="0" smtClean="0"/>
              <a:t>, we have that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dirty="0" smtClean="0">
                <a:solidFill>
                  <a:srgbClr val="1771A9"/>
                </a:solidFill>
              </a:rPr>
              <a:t>every application Q access either </a:t>
            </a:r>
            <a:r>
              <a:rPr lang="en-US" b="1" dirty="0" smtClean="0">
                <a:solidFill>
                  <a:srgbClr val="1771A9"/>
                </a:solidFill>
              </a:rPr>
              <a:t>all</a:t>
            </a:r>
            <a:r>
              <a:rPr lang="en-US" dirty="0" smtClean="0">
                <a:solidFill>
                  <a:srgbClr val="1771A9"/>
                </a:solidFill>
              </a:rPr>
              <a:t> or </a:t>
            </a:r>
            <a:r>
              <a:rPr lang="en-US" b="1" dirty="0" smtClean="0">
                <a:solidFill>
                  <a:srgbClr val="1771A9"/>
                </a:solidFill>
              </a:rPr>
              <a:t>none</a:t>
            </a:r>
            <a:r>
              <a:rPr lang="en-US" dirty="0" smtClean="0">
                <a:solidFill>
                  <a:srgbClr val="1771A9"/>
                </a:solidFill>
              </a:rPr>
              <a:t> of the tuples of a fragment </a:t>
            </a:r>
            <a:r>
              <a:rPr lang="en-US" i="1" dirty="0" smtClean="0">
                <a:solidFill>
                  <a:srgbClr val="1771A9"/>
                </a:solidFill>
              </a:rPr>
              <a:t>F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dirty="0" smtClean="0"/>
              <a:t>	(for every fragment </a:t>
            </a:r>
            <a:r>
              <a:rPr lang="en-US" i="1" dirty="0" smtClean="0"/>
              <a:t>F</a:t>
            </a:r>
            <a:r>
              <a:rPr lang="en-US" dirty="0" smtClean="0"/>
              <a:t> induced by </a:t>
            </a:r>
            <a:r>
              <a:rPr lang="en-US" i="1" dirty="0" smtClean="0"/>
              <a:t>Pr)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Completeness – Examples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573046" y="2376470"/>
            <a:ext cx="11930146" cy="642942"/>
          </a:xfrm>
          <a:noFill/>
          <a:ln w="19050">
            <a:solidFill>
              <a:srgbClr val="1771A9"/>
            </a:solidFill>
          </a:ln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sz="2100" dirty="0" smtClean="0">
                <a:solidFill>
                  <a:srgbClr val="FF0000"/>
                </a:solidFill>
              </a:rPr>
              <a:t>Informal definition (completeness):</a:t>
            </a:r>
            <a:r>
              <a:rPr lang="en-US" sz="2100" dirty="0" smtClean="0"/>
              <a:t> </a:t>
            </a:r>
            <a:r>
              <a:rPr lang="en-US" sz="2100" i="1" dirty="0" smtClean="0"/>
              <a:t>Q</a:t>
            </a:r>
            <a:r>
              <a:rPr lang="en-US" sz="2100" dirty="0" smtClean="0"/>
              <a:t> and </a:t>
            </a:r>
            <a:r>
              <a:rPr lang="en-US" sz="2100" i="1" dirty="0" smtClean="0"/>
              <a:t>Q’</a:t>
            </a:r>
            <a:r>
              <a:rPr lang="en-US" sz="2100" dirty="0" smtClean="0"/>
              <a:t> access either </a:t>
            </a:r>
            <a:r>
              <a:rPr lang="en-US" sz="2100" b="1" dirty="0" smtClean="0"/>
              <a:t>all</a:t>
            </a:r>
            <a:r>
              <a:rPr lang="en-US" sz="2100" dirty="0" smtClean="0"/>
              <a:t> or </a:t>
            </a:r>
            <a:r>
              <a:rPr lang="en-US" sz="2100" b="1" dirty="0" smtClean="0"/>
              <a:t>none</a:t>
            </a:r>
            <a:r>
              <a:rPr lang="en-US" sz="2100" dirty="0" smtClean="0"/>
              <a:t> of the tuples in each fragment</a:t>
            </a:r>
          </a:p>
        </p:txBody>
      </p:sp>
      <p:grpSp>
        <p:nvGrpSpPr>
          <p:cNvPr id="2" name="Gruppo 3"/>
          <p:cNvGrpSpPr/>
          <p:nvPr/>
        </p:nvGrpSpPr>
        <p:grpSpPr>
          <a:xfrm>
            <a:off x="8431226" y="3472932"/>
            <a:ext cx="4357718" cy="1047186"/>
            <a:chOff x="8145474" y="7317884"/>
            <a:chExt cx="4357718" cy="1047186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8282869" y="7783102"/>
              <a:ext cx="4220325" cy="320600"/>
              <a:chOff x="405" y="3233"/>
              <a:chExt cx="2330" cy="177"/>
            </a:xfrm>
          </p:grpSpPr>
          <p:sp>
            <p:nvSpPr>
              <p:cNvPr id="22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23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24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25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6" name="Rectangle 32"/>
            <p:cNvSpPr>
              <a:spLocks noChangeArrowheads="1"/>
            </p:cNvSpPr>
            <p:nvPr/>
          </p:nvSpPr>
          <p:spPr bwMode="auto">
            <a:xfrm>
              <a:off x="8165119" y="7317885"/>
              <a:ext cx="4285528" cy="9905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" name="Line 36"/>
            <p:cNvSpPr>
              <a:spLocks noChangeShapeType="1"/>
            </p:cNvSpPr>
            <p:nvPr/>
          </p:nvSpPr>
          <p:spPr bwMode="auto">
            <a:xfrm>
              <a:off x="8744244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" name="Line 37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" name="Line 38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" name="Line 39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" name="Line 40"/>
            <p:cNvSpPr>
              <a:spLocks noChangeShapeType="1"/>
            </p:cNvSpPr>
            <p:nvPr/>
          </p:nvSpPr>
          <p:spPr bwMode="auto">
            <a:xfrm>
              <a:off x="10525055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" name="Rectangle 41"/>
            <p:cNvSpPr>
              <a:spLocks noChangeArrowheads="1"/>
            </p:cNvSpPr>
            <p:nvPr/>
          </p:nvSpPr>
          <p:spPr bwMode="auto">
            <a:xfrm>
              <a:off x="8145474" y="74391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3" name="Rectangle 42"/>
            <p:cNvSpPr>
              <a:spLocks noChangeArrowheads="1"/>
            </p:cNvSpPr>
            <p:nvPr/>
          </p:nvSpPr>
          <p:spPr bwMode="auto">
            <a:xfrm>
              <a:off x="9142099" y="74391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4" name="Rectangle 43"/>
            <p:cNvSpPr>
              <a:spLocks noChangeArrowheads="1"/>
            </p:cNvSpPr>
            <p:nvPr/>
          </p:nvSpPr>
          <p:spPr bwMode="auto">
            <a:xfrm>
              <a:off x="10510988" y="74391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11693851" y="73957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6" name="Rectangle 45"/>
            <p:cNvSpPr>
              <a:spLocks noChangeArrowheads="1"/>
            </p:cNvSpPr>
            <p:nvPr/>
          </p:nvSpPr>
          <p:spPr bwMode="auto">
            <a:xfrm>
              <a:off x="8282755" y="804446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8716978" y="804446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8" name="Rectangle 47"/>
            <p:cNvSpPr>
              <a:spLocks noChangeArrowheads="1"/>
            </p:cNvSpPr>
            <p:nvPr/>
          </p:nvSpPr>
          <p:spPr bwMode="auto">
            <a:xfrm>
              <a:off x="10602875" y="804446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9" name="Rectangle 48"/>
            <p:cNvSpPr>
              <a:spLocks noChangeArrowheads="1"/>
            </p:cNvSpPr>
            <p:nvPr/>
          </p:nvSpPr>
          <p:spPr bwMode="auto">
            <a:xfrm>
              <a:off x="11438987" y="804446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20" name="Line 85"/>
            <p:cNvSpPr>
              <a:spLocks noChangeShapeType="1"/>
            </p:cNvSpPr>
            <p:nvPr/>
          </p:nvSpPr>
          <p:spPr bwMode="auto">
            <a:xfrm>
              <a:off x="8174169" y="77449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1" name="Line 86"/>
            <p:cNvSpPr>
              <a:spLocks noChangeShapeType="1"/>
            </p:cNvSpPr>
            <p:nvPr/>
          </p:nvSpPr>
          <p:spPr bwMode="auto">
            <a:xfrm>
              <a:off x="11484231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26" name="Rectangle 87"/>
          <p:cNvSpPr>
            <a:spLocks noChangeArrowheads="1"/>
          </p:cNvSpPr>
          <p:nvPr/>
        </p:nvSpPr>
        <p:spPr bwMode="auto">
          <a:xfrm>
            <a:off x="8335834" y="3162288"/>
            <a:ext cx="820947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8324659" y="4733924"/>
            <a:ext cx="820948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16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grpSp>
        <p:nvGrpSpPr>
          <p:cNvPr id="31" name="Gruppo 30"/>
          <p:cNvGrpSpPr/>
          <p:nvPr/>
        </p:nvGrpSpPr>
        <p:grpSpPr>
          <a:xfrm>
            <a:off x="8431226" y="5046698"/>
            <a:ext cx="4308812" cy="1044548"/>
            <a:chOff x="1358864" y="5866844"/>
            <a:chExt cx="4308812" cy="1044548"/>
          </a:xfrm>
        </p:grpSpPr>
        <p:sp>
          <p:nvSpPr>
            <p:cNvPr id="32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3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4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5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36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38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4" cy="320600"/>
              <a:chOff x="405" y="3087"/>
              <a:chExt cx="2283" cy="177"/>
            </a:xfrm>
          </p:grpSpPr>
          <p:sp>
            <p:nvSpPr>
              <p:cNvPr id="47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48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49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50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39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3765688" cy="320600"/>
              <a:chOff x="405" y="3233"/>
              <a:chExt cx="2079" cy="177"/>
            </a:xfrm>
          </p:grpSpPr>
          <p:sp>
            <p:nvSpPr>
              <p:cNvPr id="43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P4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4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706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Maintenance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5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19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310000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6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335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Paris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</p:grpSp>
        <p:sp>
          <p:nvSpPr>
            <p:cNvPr id="40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41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42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215856" y="3376602"/>
            <a:ext cx="7858180" cy="292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Autofit/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Only 2 applications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and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with budget less than 200 000 €</a:t>
            </a: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based in New York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I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S’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=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{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LOC = “New York” }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complete 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wrt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. appl.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Q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and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Q’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?</a:t>
            </a:r>
          </a:p>
          <a:p>
            <a:pPr marL="762000" lvl="1" indent="-368300" algn="l">
              <a:spcBef>
                <a:spcPts val="6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NO!</a:t>
            </a:r>
          </a:p>
          <a:p>
            <a:pPr marL="992188" lvl="2" indent="-279400" algn="l">
              <a:spcBef>
                <a:spcPts val="6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it produces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F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= { PROJ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, PROJ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 }</a:t>
            </a:r>
          </a:p>
          <a:p>
            <a:pPr marL="992188" lvl="2" indent="-279400" algn="l">
              <a:spcBef>
                <a:spcPts val="6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only accesses project P2 in fragment PROJ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215856" y="6805626"/>
            <a:ext cx="7929618" cy="214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400" i="1" kern="0" dirty="0" smtClean="0">
                <a:solidFill>
                  <a:srgbClr val="000000"/>
                </a:solidFill>
                <a:latin typeface="Book Antiqua" pitchFamily="18" charset="0"/>
              </a:rPr>
              <a:t>S’’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= {BUDGET &lt; 200000 , 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 } 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is </a:t>
            </a:r>
            <a:r>
              <a:rPr lang="en-US" sz="2400" b="1" kern="0" dirty="0" smtClean="0">
                <a:solidFill>
                  <a:srgbClr val="FF0000"/>
                </a:solidFill>
                <a:latin typeface="Book Antiqua"/>
              </a:rPr>
              <a:t>complete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Book Antiqua"/>
              </a:rPr>
              <a:t>wrt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. appl. </a:t>
            </a:r>
            <a:r>
              <a:rPr lang="en-US" sz="2400" i="1" kern="0" dirty="0" smtClean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 and </a:t>
            </a:r>
            <a:r>
              <a:rPr lang="en-US" sz="2400" i="1" kern="0" dirty="0" smtClean="0">
                <a:solidFill>
                  <a:srgbClr val="000000"/>
                </a:solidFill>
                <a:latin typeface="Book Antiqua"/>
              </a:rPr>
              <a:t>Q’</a:t>
            </a:r>
            <a:endParaRPr lang="en-US" sz="2400" kern="0" dirty="0" smtClean="0">
              <a:solidFill>
                <a:schemeClr val="tx1">
                  <a:lumMod val="50000"/>
                </a:schemeClr>
              </a:solidFill>
              <a:latin typeface="Book Antiqua" pitchFamily="18" charset="0"/>
            </a:endParaRP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3136900" algn="l"/>
                <a:tab pos="6908800" algn="l"/>
              </a:tabLst>
            </a:pP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it produces the </a:t>
            </a:r>
            <a:r>
              <a:rPr lang="en-US" sz="2200" kern="0" dirty="0" err="1" smtClean="0">
                <a:solidFill>
                  <a:srgbClr val="000000"/>
                </a:solidFill>
                <a:latin typeface="Book Antiqua" pitchFamily="18" charset="0"/>
              </a:rPr>
              <a:t>minterm</a:t>
            </a: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 set (L</a:t>
            </a:r>
            <a:r>
              <a:rPr lang="en-US" sz="2200" kern="0" baseline="-25000" dirty="0" smtClean="0">
                <a:solidFill>
                  <a:srgbClr val="000000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  stands for  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York”)</a:t>
            </a:r>
            <a:endParaRPr lang="en-US" sz="2200" kern="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tabLst>
                <a:tab pos="1612900" algn="l"/>
                <a:tab pos="4660900" algn="l"/>
                <a:tab pos="7708900" algn="l"/>
              </a:tabLst>
            </a:pPr>
            <a:r>
              <a:rPr lang="en-US" sz="2200" i="1" kern="0" dirty="0" smtClean="0">
                <a:solidFill>
                  <a:srgbClr val="000000"/>
                </a:solidFill>
                <a:latin typeface="Book Antiqua" pitchFamily="18" charset="0"/>
              </a:rPr>
              <a:t>	</a:t>
            </a:r>
            <a:r>
              <a:rPr lang="en-US" sz="2200" i="1" kern="0" dirty="0" smtClean="0">
                <a:solidFill>
                  <a:srgbClr val="1771A9"/>
                </a:solidFill>
                <a:latin typeface="Book Antiqua" pitchFamily="18" charset="0"/>
              </a:rPr>
              <a:t>M</a:t>
            </a:r>
            <a:r>
              <a:rPr lang="en-US" sz="2200" i="1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S’’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= {	BUDGET &lt;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¬ 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	BUDGET  ≥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¬ 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</a:t>
            </a:r>
            <a:b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BUDGET &lt; 200000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	BUDGET  ≥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    }</a:t>
            </a:r>
            <a:b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</a:br>
            <a:endParaRPr lang="en-US" sz="2200" kern="0" dirty="0" smtClean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8377587" y="7418490"/>
            <a:ext cx="67486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PROJ</a:t>
            </a:r>
          </a:p>
        </p:txBody>
      </p:sp>
      <p:grpSp>
        <p:nvGrpSpPr>
          <p:cNvPr id="55" name="Gruppo 54"/>
          <p:cNvGrpSpPr/>
          <p:nvPr/>
        </p:nvGrpSpPr>
        <p:grpSpPr>
          <a:xfrm>
            <a:off x="8461725" y="7704242"/>
            <a:ext cx="4327219" cy="1458838"/>
            <a:chOff x="3930632" y="2372891"/>
            <a:chExt cx="4539119" cy="1530276"/>
          </a:xfrm>
        </p:grpSpPr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8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59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61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62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63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64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65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66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67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69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70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73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6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7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8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9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80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81" name="Rettangolo 80"/>
          <p:cNvSpPr/>
          <p:nvPr/>
        </p:nvSpPr>
        <p:spPr bwMode="auto">
          <a:xfrm>
            <a:off x="8591901" y="8229708"/>
            <a:ext cx="4143404" cy="21600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2" name="Rettangolo 81"/>
          <p:cNvSpPr/>
          <p:nvPr/>
        </p:nvSpPr>
        <p:spPr bwMode="auto">
          <a:xfrm>
            <a:off x="8591901" y="8445608"/>
            <a:ext cx="4143404" cy="216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3" name="Rettangolo 82"/>
          <p:cNvSpPr/>
          <p:nvPr/>
        </p:nvSpPr>
        <p:spPr bwMode="auto">
          <a:xfrm>
            <a:off x="8591901" y="8661508"/>
            <a:ext cx="4143404" cy="21600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4" name="Rettangolo 83"/>
          <p:cNvSpPr/>
          <p:nvPr/>
        </p:nvSpPr>
        <p:spPr bwMode="auto">
          <a:xfrm>
            <a:off x="8591901" y="8878902"/>
            <a:ext cx="4143404" cy="216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5" name="Rettangolo 84"/>
          <p:cNvSpPr/>
          <p:nvPr/>
        </p:nvSpPr>
        <p:spPr bwMode="auto">
          <a:xfrm>
            <a:off x="4930764" y="7972130"/>
            <a:ext cx="2786082" cy="28575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7" name="Rettangolo 86"/>
          <p:cNvSpPr/>
          <p:nvPr/>
        </p:nvSpPr>
        <p:spPr bwMode="auto">
          <a:xfrm>
            <a:off x="1858930" y="7972130"/>
            <a:ext cx="2928958" cy="262256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8" name="Rettangolo 87"/>
          <p:cNvSpPr/>
          <p:nvPr/>
        </p:nvSpPr>
        <p:spPr bwMode="auto">
          <a:xfrm>
            <a:off x="1858930" y="8234386"/>
            <a:ext cx="2700000" cy="2857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9" name="Rettangolo 88"/>
          <p:cNvSpPr/>
          <p:nvPr/>
        </p:nvSpPr>
        <p:spPr bwMode="auto">
          <a:xfrm>
            <a:off x="4918064" y="8229624"/>
            <a:ext cx="2844000" cy="285752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8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Minimality</a:t>
            </a:r>
            <a:r>
              <a:rPr lang="en-US" dirty="0" smtClean="0"/>
              <a:t> of the Set of Simple Predicates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144418" y="2805098"/>
            <a:ext cx="12680722" cy="5384070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/>
              <a:t>Set of simple predicates (and thus sets of minterms) should b</a:t>
            </a:r>
            <a:r>
              <a:rPr lang="en-US" sz="2500" dirty="0" smtClean="0">
                <a:solidFill>
                  <a:schemeClr val="tx2"/>
                </a:solidFill>
              </a:rPr>
              <a:t>e complete </a:t>
            </a:r>
            <a:r>
              <a:rPr lang="en-US" sz="2500" dirty="0" smtClean="0"/>
              <a:t>and </a:t>
            </a:r>
            <a:r>
              <a:rPr lang="en-US" sz="2500" dirty="0" smtClean="0">
                <a:solidFill>
                  <a:srgbClr val="1771A9"/>
                </a:solidFill>
              </a:rPr>
              <a:t>minimal</a:t>
            </a:r>
          </a:p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/>
              <a:t>Intuitively, </a:t>
            </a:r>
            <a:r>
              <a:rPr lang="en-US" sz="2500" i="1" dirty="0" smtClean="0"/>
              <a:t>minimal</a:t>
            </a:r>
            <a:r>
              <a:rPr lang="en-US" sz="2500" dirty="0" smtClean="0"/>
              <a:t> means that all predicates should be relevant in the set:</a:t>
            </a:r>
          </a:p>
          <a:p>
            <a:pPr marL="666750" lvl="1" indent="-273050">
              <a:spcBef>
                <a:spcPts val="18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200" dirty="0" smtClean="0"/>
              <a:t>relevant </a:t>
            </a:r>
            <a:r>
              <a:rPr lang="en-US" sz="2200" dirty="0" err="1" smtClean="0"/>
              <a:t>wrt</a:t>
            </a:r>
            <a:r>
              <a:rPr lang="en-US" sz="2200" dirty="0" smtClean="0"/>
              <a:t>. to final fragmentation (every predicate produces some fragments </a:t>
            </a:r>
            <a:r>
              <a:rPr lang="en-US" sz="2200" i="1" dirty="0" smtClean="0"/>
              <a:t>not produced by other predicates in </a:t>
            </a:r>
            <a:r>
              <a:rPr lang="en-US" sz="2200" i="1" dirty="0" err="1" smtClean="0"/>
              <a:t>Pr</a:t>
            </a:r>
            <a:r>
              <a:rPr lang="en-US" sz="2200" dirty="0" smtClean="0"/>
              <a:t>)</a:t>
            </a:r>
          </a:p>
          <a:p>
            <a:pPr marL="666750" lvl="1" indent="-273050">
              <a:spcBef>
                <a:spcPts val="3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relevant </a:t>
            </a:r>
            <a:r>
              <a:rPr lang="en-US" sz="2200" dirty="0" err="1" smtClean="0">
                <a:solidFill>
                  <a:schemeClr val="tx2"/>
                </a:solidFill>
              </a:rPr>
              <a:t>wrt</a:t>
            </a:r>
            <a:r>
              <a:rPr lang="en-US" sz="2200" dirty="0" smtClean="0">
                <a:solidFill>
                  <a:schemeClr val="tx2"/>
                </a:solidFill>
              </a:rPr>
              <a:t>. to applications (there is at least one application that benefits from the predicate): guaranteed if the choice of the s</a:t>
            </a:r>
            <a:r>
              <a:rPr lang="en-US" sz="2200" dirty="0"/>
              <a:t>et of simple predicates </a:t>
            </a:r>
            <a:r>
              <a:rPr lang="en-US" sz="2200" dirty="0" smtClean="0"/>
              <a:t>is driven by applications</a:t>
            </a:r>
            <a:endParaRPr lang="en-US" sz="2200" dirty="0" smtClean="0">
              <a:solidFill>
                <a:schemeClr val="tx2"/>
              </a:solidFill>
            </a:endParaRPr>
          </a:p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>
                <a:solidFill>
                  <a:srgbClr val="FF0000"/>
                </a:solidFill>
              </a:rPr>
              <a:t>Definition:</a:t>
            </a:r>
            <a:r>
              <a:rPr lang="en-US" sz="2500" dirty="0" smtClean="0"/>
              <a:t> a </a:t>
            </a:r>
            <a:r>
              <a:rPr lang="en-US" sz="2500" dirty="0"/>
              <a:t>set of simple predicates </a:t>
            </a:r>
            <a:r>
              <a:rPr lang="en-US" sz="2500" i="1" dirty="0"/>
              <a:t>Pr</a:t>
            </a:r>
            <a:r>
              <a:rPr lang="en-US" sz="2500" dirty="0"/>
              <a:t> is said to be </a:t>
            </a:r>
            <a:r>
              <a:rPr lang="en-US" sz="2500" dirty="0" smtClean="0">
                <a:solidFill>
                  <a:srgbClr val="1771A9"/>
                </a:solidFill>
              </a:rPr>
              <a:t>minimal</a:t>
            </a:r>
            <a:r>
              <a:rPr lang="en-US" sz="2500" dirty="0" smtClean="0"/>
              <a:t> </a:t>
            </a:r>
            <a:r>
              <a:rPr lang="en-US" sz="2500" dirty="0"/>
              <a:t>if and only if </a:t>
            </a:r>
            <a:r>
              <a:rPr lang="en-US" sz="2500" dirty="0" smtClean="0"/>
              <a:t>every predicates </a:t>
            </a:r>
            <a:r>
              <a:rPr lang="en-US" sz="2500" i="1" dirty="0" smtClean="0"/>
              <a:t>p </a:t>
            </a:r>
            <a:r>
              <a:rPr lang="en-US" sz="2500" dirty="0" smtClean="0">
                <a:latin typeface="Book Antiqua" pitchFamily="18" charset="0"/>
                <a:sym typeface="Symbol"/>
              </a:rPr>
              <a:t></a:t>
            </a:r>
            <a:r>
              <a:rPr lang="en-US" sz="2500" i="1" dirty="0" smtClean="0"/>
              <a:t> Pr</a:t>
            </a:r>
            <a:r>
              <a:rPr lang="en-US" sz="2500" dirty="0" smtClean="0"/>
              <a:t> creates a new fragment (i.e., </a:t>
            </a:r>
            <a:r>
              <a:rPr lang="en-US" sz="2500" i="1" dirty="0" smtClean="0"/>
              <a:t>p</a:t>
            </a:r>
            <a:r>
              <a:rPr lang="en-US" sz="2500" dirty="0" smtClean="0"/>
              <a:t> divides fragment </a:t>
            </a:r>
            <a:r>
              <a:rPr lang="en-US" sz="2500" i="1" dirty="0" smtClean="0"/>
              <a:t>F</a:t>
            </a:r>
            <a:r>
              <a:rPr lang="en-US" sz="2500" dirty="0" smtClean="0"/>
              <a:t> into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1</a:t>
            </a:r>
            <a:r>
              <a:rPr lang="en-US" sz="2500" dirty="0" smtClean="0"/>
              <a:t>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2</a:t>
            </a:r>
            <a:r>
              <a:rPr lang="en-US" sz="2500" dirty="0" smtClean="0"/>
              <a:t>)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1</a:t>
            </a:r>
            <a:r>
              <a:rPr lang="en-US" sz="2500" dirty="0" smtClean="0"/>
              <a:t>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2</a:t>
            </a:r>
            <a:r>
              <a:rPr lang="en-US" sz="2500" dirty="0" smtClean="0"/>
              <a:t> are accessed differently by at least one application</a:t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>
                <a:solidFill>
                  <a:srgbClr val="FF0000"/>
                </a:solidFill>
              </a:rPr>
              <a:t>In other words:</a:t>
            </a:r>
            <a:r>
              <a:rPr lang="en-US" sz="2500" dirty="0" smtClean="0"/>
              <a:t> we look for a set </a:t>
            </a:r>
            <a:r>
              <a:rPr lang="en-US" sz="2500" dirty="0"/>
              <a:t>of simple predicates </a:t>
            </a:r>
            <a:r>
              <a:rPr lang="en-US" sz="2500" i="1" dirty="0" err="1"/>
              <a:t>Pr</a:t>
            </a:r>
            <a:r>
              <a:rPr lang="en-US" sz="2500" dirty="0"/>
              <a:t> </a:t>
            </a:r>
            <a:r>
              <a:rPr lang="en-US" sz="2500" dirty="0" smtClean="0"/>
              <a:t>that is </a:t>
            </a:r>
            <a:r>
              <a:rPr lang="en-US" sz="2500" dirty="0" smtClean="0">
                <a:solidFill>
                  <a:srgbClr val="0070C0"/>
                </a:solidFill>
              </a:rPr>
              <a:t>complete</a:t>
            </a:r>
            <a:r>
              <a:rPr lang="en-US" sz="2500" dirty="0" smtClean="0"/>
              <a:t> and such that every subset of</a:t>
            </a:r>
            <a:r>
              <a:rPr lang="en-US" sz="2500" i="1" dirty="0"/>
              <a:t> </a:t>
            </a:r>
            <a:r>
              <a:rPr lang="en-US" sz="2500" i="1" dirty="0" err="1"/>
              <a:t>Pr</a:t>
            </a:r>
            <a:r>
              <a:rPr lang="en-US" sz="2500" dirty="0" smtClean="0"/>
              <a:t> is not complete (</a:t>
            </a:r>
            <a:r>
              <a:rPr lang="en-US" sz="2500" dirty="0" err="1" smtClean="0">
                <a:solidFill>
                  <a:srgbClr val="1771A9"/>
                </a:solidFill>
              </a:rPr>
              <a:t>minimality</a:t>
            </a:r>
            <a:r>
              <a:rPr lang="en-US" sz="2500" dirty="0" smtClean="0"/>
              <a:t>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PHF – Algorithm (Intuition)</a:t>
            </a: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573046" y="2489200"/>
            <a:ext cx="11731664" cy="1244592"/>
          </a:xfrm>
          <a:noFill/>
          <a:ln/>
        </p:spPr>
        <p:txBody>
          <a:bodyPr/>
          <a:lstStyle/>
          <a:p>
            <a:pPr marL="1441450" indent="-1441450">
              <a:buNone/>
            </a:pPr>
            <a:r>
              <a:rPr lang="en-US" dirty="0" smtClean="0">
                <a:solidFill>
                  <a:schemeClr val="hlink"/>
                </a:solidFill>
              </a:rPr>
              <a:t>Input:</a:t>
            </a:r>
            <a:r>
              <a:rPr lang="en-US" dirty="0"/>
              <a:t>	a relation </a:t>
            </a:r>
            <a:r>
              <a:rPr lang="en-US" i="1" dirty="0" smtClean="0"/>
              <a:t>R</a:t>
            </a:r>
            <a:endParaRPr lang="en-US" i="1" dirty="0"/>
          </a:p>
          <a:p>
            <a:pPr marL="1441450" indent="-1441450">
              <a:buNone/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</a:t>
            </a:r>
            <a:r>
              <a:rPr lang="en-US" dirty="0" smtClean="0"/>
              <a:t>a fragmentation schema for </a:t>
            </a:r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0203" y="4165592"/>
            <a:ext cx="116443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 algn="l">
              <a:buSzPct val="95000"/>
              <a:tabLst>
                <a:tab pos="650230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obtain set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of simple predicates over attributes of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contained in queries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 marL="447675" indent="-447675" algn="l">
              <a:buSzPct val="95000"/>
              <a:tabLst>
                <a:tab pos="625475" algn="l"/>
                <a:tab pos="762000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compute set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minterms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induced by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447675" indent="-447675" algn="l">
              <a:buSzPct val="95000"/>
              <a:tabLst>
                <a:tab pos="625475" algn="l"/>
                <a:tab pos="7620000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eliminate contradictory minterms from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M	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// i.e., 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minterms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 that</a:t>
            </a:r>
          </a:p>
          <a:p>
            <a:pPr marL="447675" indent="-447675" algn="l">
              <a:buSzPct val="95000"/>
              <a:tabLst>
                <a:tab pos="625475" algn="l"/>
                <a:tab pos="7620000" algn="l"/>
              </a:tabLst>
            </a:pP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			// produce empty fragments</a:t>
            </a:r>
          </a:p>
          <a:p>
            <a:pPr marL="447675" indent="-447675" algn="l">
              <a:buSzPct val="95000"/>
              <a:tabLst>
                <a:tab pos="650230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fragmentation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{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i="1" baseline="-25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σ</a:t>
            </a:r>
            <a:r>
              <a:rPr lang="en-US" sz="2000" i="1" baseline="-25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)|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m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Book Antiqua"/>
              </a:rPr>
              <a:t>DHF – Information Requirements</a:t>
            </a:r>
            <a:endParaRPr lang="en-US" dirty="0">
              <a:cs typeface="Book Antiqua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9868" y="2384425"/>
            <a:ext cx="12154762" cy="66643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qualitative Database </a:t>
            </a:r>
            <a:r>
              <a:rPr lang="en-US" dirty="0"/>
              <a:t>Information</a:t>
            </a:r>
          </a:p>
          <a:p>
            <a:pPr marL="1056623" lvl="1">
              <a:lnSpc>
                <a:spcPct val="80000"/>
              </a:lnSpc>
            </a:pPr>
            <a:r>
              <a:rPr lang="en-US" dirty="0"/>
              <a:t>relationship</a:t>
            </a:r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78293" y="3910471"/>
            <a:ext cx="2095218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69952" y="5536071"/>
            <a:ext cx="322868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416212" y="7161671"/>
            <a:ext cx="344351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186310" y="5536071"/>
            <a:ext cx="460237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262040" y="3902554"/>
            <a:ext cx="1859642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SAL</a:t>
            </a:r>
            <a:endParaRPr lang="en-US" sz="2400" u="sng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123516" y="3436640"/>
            <a:ext cx="88987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PAY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469952" y="5524872"/>
            <a:ext cx="3272589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177280" y="5524873"/>
            <a:ext cx="4611400" cy="49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PNO,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BUDGET, LOC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391827" y="7181056"/>
            <a:ext cx="3478725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ENO, PNO,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 RESP, DUR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397944" y="5092824"/>
            <a:ext cx="924891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EMP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6125280" y="5020816"/>
            <a:ext cx="995824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PROJ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317171" y="6719149"/>
            <a:ext cx="89573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ASG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270152" y="4444752"/>
            <a:ext cx="19626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4270152" y="6067070"/>
            <a:ext cx="1103360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V="1">
            <a:off x="6403058" y="6045861"/>
            <a:ext cx="1447200" cy="110880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213311" y="4748108"/>
            <a:ext cx="56089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4716450" y="6237187"/>
            <a:ext cx="534010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6645276" y="6234122"/>
            <a:ext cx="534008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3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9645672" y="7877196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1771A9"/>
                </a:solidFill>
              </a:rPr>
              <a:t>member</a:t>
            </a:r>
            <a:endParaRPr lang="it-IT" sz="2800" dirty="0">
              <a:solidFill>
                <a:srgbClr val="1771A9"/>
              </a:solidFill>
            </a:endParaRPr>
          </a:p>
        </p:txBody>
      </p:sp>
      <p:cxnSp>
        <p:nvCxnSpPr>
          <p:cNvPr id="24" name="Connettore 2 23"/>
          <p:cNvCxnSpPr>
            <a:stCxn id="22" idx="1"/>
            <a:endCxn id="33807" idx="3"/>
          </p:cNvCxnSpPr>
          <p:nvPr/>
        </p:nvCxnSpPr>
        <p:spPr bwMode="auto">
          <a:xfrm rot="10800000">
            <a:off x="7870552" y="7429558"/>
            <a:ext cx="1775120" cy="709249"/>
          </a:xfrm>
          <a:prstGeom prst="straightConnector1">
            <a:avLst/>
          </a:prstGeom>
          <a:solidFill>
            <a:srgbClr val="6682AA"/>
          </a:solidFill>
          <a:ln w="31750">
            <a:solidFill>
              <a:srgbClr val="1771A9"/>
            </a:solidFill>
            <a:prstDash val="sysDot"/>
            <a:tailEnd type="triangle" w="med" len="lg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" name="CasellaDiTesto 24"/>
          <p:cNvSpPr txBox="1"/>
          <p:nvPr/>
        </p:nvSpPr>
        <p:spPr>
          <a:xfrm>
            <a:off x="11211966" y="7282538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1771A9"/>
                </a:solidFill>
              </a:rPr>
              <a:t>owner</a:t>
            </a:r>
            <a:endParaRPr lang="it-IT" sz="2800" dirty="0">
              <a:solidFill>
                <a:srgbClr val="1771A9"/>
              </a:solidFill>
            </a:endParaRPr>
          </a:p>
        </p:txBody>
      </p:sp>
      <p:cxnSp>
        <p:nvCxnSpPr>
          <p:cNvPr id="26" name="Connettore 2 25"/>
          <p:cNvCxnSpPr>
            <a:stCxn id="25" idx="0"/>
            <a:endCxn id="33799" idx="3"/>
          </p:cNvCxnSpPr>
          <p:nvPr/>
        </p:nvCxnSpPr>
        <p:spPr bwMode="auto">
          <a:xfrm rot="16200000" flipV="1">
            <a:off x="10549467" y="6037187"/>
            <a:ext cx="1484565" cy="1006138"/>
          </a:xfrm>
          <a:prstGeom prst="straightConnector1">
            <a:avLst/>
          </a:prstGeom>
          <a:solidFill>
            <a:srgbClr val="6682AA"/>
          </a:solidFill>
          <a:ln w="31750">
            <a:solidFill>
              <a:srgbClr val="1771A9"/>
            </a:solidFill>
            <a:prstDash val="sysDot"/>
            <a:tailEnd type="triangle" w="med" len="lg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" name="CasellaDiTesto 29"/>
          <p:cNvSpPr txBox="1"/>
          <p:nvPr/>
        </p:nvSpPr>
        <p:spPr>
          <a:xfrm>
            <a:off x="8431226" y="3305164"/>
            <a:ext cx="2698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2400" i="1" dirty="0" err="1" smtClean="0">
                <a:latin typeface="Book Antiqua" pitchFamily="18" charset="0"/>
              </a:rPr>
              <a:t>owner</a:t>
            </a:r>
            <a:r>
              <a:rPr lang="it-IT" sz="2400" dirty="0" smtClean="0">
                <a:latin typeface="Book Antiqua" pitchFamily="18" charset="0"/>
              </a:rPr>
              <a:t>(</a:t>
            </a:r>
            <a:r>
              <a:rPr lang="it-IT" sz="2400" i="1" dirty="0" smtClean="0">
                <a:latin typeface="Book Antiqua" pitchFamily="18" charset="0"/>
              </a:rPr>
              <a:t>L</a:t>
            </a:r>
            <a:r>
              <a:rPr lang="it-IT" sz="2400" baseline="-25000" dirty="0" smtClean="0">
                <a:latin typeface="Book Antiqua" pitchFamily="18" charset="0"/>
              </a:rPr>
              <a:t>3</a:t>
            </a:r>
            <a:r>
              <a:rPr lang="it-IT" sz="2400" dirty="0" smtClean="0">
                <a:latin typeface="Book Antiqua" pitchFamily="18" charset="0"/>
              </a:rPr>
              <a:t>) = PROJ</a:t>
            </a:r>
          </a:p>
          <a:p>
            <a:pPr algn="l"/>
            <a:r>
              <a:rPr lang="it-IT" sz="2400" i="1" dirty="0" err="1" smtClean="0">
                <a:latin typeface="Book Antiqua" pitchFamily="18" charset="0"/>
              </a:rPr>
              <a:t>member</a:t>
            </a:r>
            <a:r>
              <a:rPr lang="it-IT" sz="2400" i="1" dirty="0" smtClean="0">
                <a:latin typeface="Book Antiqua" pitchFamily="18" charset="0"/>
              </a:rPr>
              <a:t> </a:t>
            </a:r>
            <a:r>
              <a:rPr lang="it-IT" sz="2400" dirty="0" smtClean="0">
                <a:latin typeface="Book Antiqua" pitchFamily="18" charset="0"/>
              </a:rPr>
              <a:t>(</a:t>
            </a:r>
            <a:r>
              <a:rPr lang="it-IT" sz="2400" i="1" dirty="0" smtClean="0">
                <a:latin typeface="Book Antiqua" pitchFamily="18" charset="0"/>
              </a:rPr>
              <a:t>L</a:t>
            </a:r>
            <a:r>
              <a:rPr lang="it-IT" sz="2400" baseline="-25000" dirty="0" smtClean="0">
                <a:latin typeface="Book Antiqua" pitchFamily="18" charset="0"/>
              </a:rPr>
              <a:t>3</a:t>
            </a:r>
            <a:r>
              <a:rPr lang="it-IT" sz="2400" dirty="0" smtClean="0">
                <a:latin typeface="Book Antiqua" pitchFamily="18" charset="0"/>
              </a:rPr>
              <a:t>) = ASG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Derived Horizontal Fragmentation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1458906"/>
          </a:xfrm>
          <a:noFill/>
          <a:ln/>
        </p:spPr>
        <p:txBody>
          <a:bodyPr/>
          <a:lstStyle/>
          <a:p>
            <a:r>
              <a:rPr lang="en-US" dirty="0" smtClean="0"/>
              <a:t>Derived Horizontal Fragmentation (</a:t>
            </a:r>
            <a:r>
              <a:rPr lang="en-US" dirty="0" smtClean="0">
                <a:solidFill>
                  <a:srgbClr val="1771A9"/>
                </a:solidFill>
              </a:rPr>
              <a:t>DHF</a:t>
            </a:r>
            <a:r>
              <a:rPr lang="en-US" dirty="0" smtClean="0"/>
              <a:t>) is defined </a:t>
            </a:r>
            <a:r>
              <a:rPr lang="en-US" dirty="0"/>
              <a:t>on a member relation of a link according to a selection operation specified on its </a:t>
            </a:r>
            <a:r>
              <a:rPr lang="en-US" dirty="0" smtClean="0"/>
              <a:t>owner (propagated from owner to member)</a:t>
            </a:r>
            <a:endParaRPr lang="en-US" sz="2600" dirty="0"/>
          </a:p>
        </p:txBody>
      </p:sp>
      <p:grpSp>
        <p:nvGrpSpPr>
          <p:cNvPr id="2" name="Gruppo 1"/>
          <p:cNvGrpSpPr/>
          <p:nvPr/>
        </p:nvGrpSpPr>
        <p:grpSpPr>
          <a:xfrm>
            <a:off x="404155" y="4156720"/>
            <a:ext cx="7276242" cy="4392488"/>
            <a:chOff x="949430" y="4265039"/>
            <a:chExt cx="6958177" cy="4200479"/>
          </a:xfrm>
        </p:grpSpPr>
        <p:sp>
          <p:nvSpPr>
            <p:cNvPr id="72708" name="Rectangle 4"/>
            <p:cNvSpPr>
              <a:spLocks noChangeArrowheads="1"/>
            </p:cNvSpPr>
            <p:nvPr/>
          </p:nvSpPr>
          <p:spPr bwMode="auto">
            <a:xfrm>
              <a:off x="1200887" y="4628949"/>
              <a:ext cx="2095218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09" name="Rectangle 5"/>
            <p:cNvSpPr>
              <a:spLocks noChangeArrowheads="1"/>
            </p:cNvSpPr>
            <p:nvPr/>
          </p:nvSpPr>
          <p:spPr bwMode="auto">
            <a:xfrm>
              <a:off x="1054133" y="6299296"/>
              <a:ext cx="2677724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10" name="Rectangle 6"/>
            <p:cNvSpPr>
              <a:spLocks noChangeArrowheads="1"/>
            </p:cNvSpPr>
            <p:nvPr/>
          </p:nvSpPr>
          <p:spPr bwMode="auto">
            <a:xfrm>
              <a:off x="2338807" y="7924896"/>
              <a:ext cx="2926080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11" name="Rectangle 7"/>
            <p:cNvSpPr>
              <a:spLocks noChangeArrowheads="1"/>
            </p:cNvSpPr>
            <p:nvPr/>
          </p:nvSpPr>
          <p:spPr bwMode="auto">
            <a:xfrm>
              <a:off x="4108905" y="6299296"/>
              <a:ext cx="3621476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12" name="Rectangle 8"/>
            <p:cNvSpPr>
              <a:spLocks noChangeArrowheads="1"/>
            </p:cNvSpPr>
            <p:nvPr/>
          </p:nvSpPr>
          <p:spPr bwMode="auto">
            <a:xfrm>
              <a:off x="1251944" y="4691035"/>
              <a:ext cx="1096749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TITLE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</a:t>
              </a:r>
            </a:p>
          </p:txBody>
        </p: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2055188" y="4691035"/>
              <a:ext cx="802027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SAL</a:t>
              </a:r>
            </a:p>
          </p:txBody>
        </p:sp>
        <p:sp>
          <p:nvSpPr>
            <p:cNvPr id="72714" name="Rectangle 10"/>
            <p:cNvSpPr>
              <a:spLocks noChangeArrowheads="1"/>
            </p:cNvSpPr>
            <p:nvPr/>
          </p:nvSpPr>
          <p:spPr bwMode="auto">
            <a:xfrm>
              <a:off x="1092606" y="4265039"/>
              <a:ext cx="836809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Book Antiqua"/>
                </a:rPr>
                <a:t>PAY</a:t>
              </a:r>
              <a:endParaRPr lang="en-US" sz="18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2715" name="Rectangle 11"/>
            <p:cNvSpPr>
              <a:spLocks noChangeArrowheads="1"/>
            </p:cNvSpPr>
            <p:nvPr/>
          </p:nvSpPr>
          <p:spPr bwMode="auto">
            <a:xfrm>
              <a:off x="949430" y="6347219"/>
              <a:ext cx="2877892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ENO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 ENAME, TITLE</a:t>
              </a:r>
            </a:p>
          </p:txBody>
        </p:sp>
        <p:sp>
          <p:nvSpPr>
            <p:cNvPr id="72717" name="Rectangle 13"/>
            <p:cNvSpPr>
              <a:spLocks noChangeArrowheads="1"/>
            </p:cNvSpPr>
            <p:nvPr/>
          </p:nvSpPr>
          <p:spPr bwMode="auto">
            <a:xfrm>
              <a:off x="3988123" y="6347219"/>
              <a:ext cx="3919484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PNO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 PNAME, BUDGET, LOC</a:t>
              </a:r>
            </a:p>
          </p:txBody>
        </p:sp>
        <p:sp>
          <p:nvSpPr>
            <p:cNvPr id="72719" name="Rectangle 15"/>
            <p:cNvSpPr>
              <a:spLocks noChangeArrowheads="1"/>
            </p:cNvSpPr>
            <p:nvPr/>
          </p:nvSpPr>
          <p:spPr bwMode="auto">
            <a:xfrm>
              <a:off x="2203647" y="8003403"/>
              <a:ext cx="1667886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ENO, PNO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</a:t>
              </a:r>
            </a:p>
          </p:txBody>
        </p:sp>
        <p:sp>
          <p:nvSpPr>
            <p:cNvPr id="72720" name="Rectangle 16"/>
            <p:cNvSpPr>
              <a:spLocks noChangeArrowheads="1"/>
            </p:cNvSpPr>
            <p:nvPr/>
          </p:nvSpPr>
          <p:spPr bwMode="auto">
            <a:xfrm>
              <a:off x="3622568" y="8003403"/>
              <a:ext cx="1647751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RESP, DUR</a:t>
              </a:r>
            </a:p>
          </p:txBody>
        </p:sp>
        <p:sp>
          <p:nvSpPr>
            <p:cNvPr id="72721" name="Rectangle 17"/>
            <p:cNvSpPr>
              <a:spLocks noChangeArrowheads="1"/>
            </p:cNvSpPr>
            <p:nvPr/>
          </p:nvSpPr>
          <p:spPr bwMode="auto">
            <a:xfrm>
              <a:off x="1105376" y="5890639"/>
              <a:ext cx="866098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EMP</a:t>
              </a:r>
            </a:p>
          </p:txBody>
        </p:sp>
        <p:sp>
          <p:nvSpPr>
            <p:cNvPr id="72722" name="Rectangle 18"/>
            <p:cNvSpPr>
              <a:spLocks noChangeArrowheads="1"/>
            </p:cNvSpPr>
            <p:nvPr/>
          </p:nvSpPr>
          <p:spPr bwMode="auto">
            <a:xfrm>
              <a:off x="4082532" y="5890639"/>
              <a:ext cx="926506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PROJ</a:t>
              </a:r>
            </a:p>
          </p:txBody>
        </p:sp>
        <p:sp>
          <p:nvSpPr>
            <p:cNvPr id="72723" name="Rectangle 19"/>
            <p:cNvSpPr>
              <a:spLocks noChangeArrowheads="1"/>
            </p:cNvSpPr>
            <p:nvPr/>
          </p:nvSpPr>
          <p:spPr bwMode="auto">
            <a:xfrm>
              <a:off x="2151339" y="7586066"/>
              <a:ext cx="842299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ASG</a:t>
              </a:r>
            </a:p>
          </p:txBody>
        </p:sp>
        <p:sp>
          <p:nvSpPr>
            <p:cNvPr id="72733" name="Rectangle 29"/>
            <p:cNvSpPr>
              <a:spLocks noChangeArrowheads="1"/>
            </p:cNvSpPr>
            <p:nvPr/>
          </p:nvSpPr>
          <p:spPr bwMode="auto">
            <a:xfrm>
              <a:off x="2107122" y="5511332"/>
              <a:ext cx="531105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L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72734" name="Rectangle 30"/>
            <p:cNvSpPr>
              <a:spLocks noChangeArrowheads="1"/>
            </p:cNvSpPr>
            <p:nvPr/>
          </p:nvSpPr>
          <p:spPr bwMode="auto">
            <a:xfrm>
              <a:off x="2558677" y="7028559"/>
              <a:ext cx="531105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L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72735" name="Rectangle 31"/>
            <p:cNvSpPr>
              <a:spLocks noChangeArrowheads="1"/>
            </p:cNvSpPr>
            <p:nvPr/>
          </p:nvSpPr>
          <p:spPr bwMode="auto">
            <a:xfrm>
              <a:off x="4256526" y="7046621"/>
              <a:ext cx="531105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L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72736" name="Line 32"/>
            <p:cNvSpPr>
              <a:spLocks noChangeShapeType="1"/>
            </p:cNvSpPr>
            <p:nvPr/>
          </p:nvSpPr>
          <p:spPr bwMode="auto">
            <a:xfrm>
              <a:off x="2183474" y="5152565"/>
              <a:ext cx="0" cy="11311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39" name="Line 35"/>
            <p:cNvSpPr>
              <a:spLocks noChangeShapeType="1"/>
            </p:cNvSpPr>
            <p:nvPr/>
          </p:nvSpPr>
          <p:spPr bwMode="auto">
            <a:xfrm>
              <a:off x="2067874" y="6859225"/>
              <a:ext cx="1192107" cy="10837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40" name="Line 36"/>
            <p:cNvSpPr>
              <a:spLocks noChangeShapeType="1"/>
            </p:cNvSpPr>
            <p:nvPr/>
          </p:nvSpPr>
          <p:spPr bwMode="auto">
            <a:xfrm flipH="1">
              <a:off x="4235341" y="6859225"/>
              <a:ext cx="1192107" cy="10837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</p:grpSp>
      <p:sp>
        <p:nvSpPr>
          <p:cNvPr id="25" name="CasellaDiTesto 24"/>
          <p:cNvSpPr txBox="1"/>
          <p:nvPr/>
        </p:nvSpPr>
        <p:spPr>
          <a:xfrm>
            <a:off x="8359788" y="4265039"/>
            <a:ext cx="2727029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PAY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EMP</a:t>
            </a:r>
          </a:p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EMP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ASG</a:t>
            </a:r>
          </a:p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PROJ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ASG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6945746" y="8117160"/>
            <a:ext cx="5703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417763" algn="r"/>
                <a:tab pos="2603500" algn="l"/>
              </a:tabLst>
            </a:pP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ASG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could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be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fragmented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by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propagating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/>
            </a:r>
            <a:b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either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fragmentation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on 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b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	or 	fragmentation on PROJ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DHF – Definition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71694"/>
            <a:ext cx="9517086" cy="1747850"/>
          </a:xfrm>
          <a:noFill/>
          <a:ln/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dirty="0" smtClean="0"/>
              <a:t>Given</a:t>
            </a:r>
          </a:p>
          <a:p>
            <a:pPr marL="0" indent="-360000">
              <a:spcBef>
                <a:spcPts val="600"/>
              </a:spcBef>
            </a:pPr>
            <a:r>
              <a:rPr lang="en-US" dirty="0" smtClean="0"/>
              <a:t>a relation </a:t>
            </a:r>
            <a:r>
              <a:rPr lang="en-US" i="1" dirty="0" smtClean="0"/>
              <a:t>S</a:t>
            </a:r>
            <a:r>
              <a:rPr lang="en-US" dirty="0" smtClean="0"/>
              <a:t> fragmented into </a:t>
            </a:r>
            <a:r>
              <a:rPr lang="en-US" i="1" dirty="0" smtClean="0"/>
              <a:t>F</a:t>
            </a:r>
            <a:r>
              <a:rPr lang="en-US" i="1" baseline="-25000" dirty="0" smtClean="0"/>
              <a:t>S</a:t>
            </a:r>
            <a:r>
              <a:rPr lang="en-US" dirty="0" smtClean="0"/>
              <a:t> = {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S</a:t>
            </a:r>
            <a:r>
              <a:rPr lang="en-US" i="1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w</a:t>
            </a:r>
            <a:r>
              <a:rPr lang="en-US" dirty="0" smtClean="0"/>
              <a:t> } and</a:t>
            </a:r>
          </a:p>
          <a:p>
            <a:pPr marL="0" indent="-360000">
              <a:spcBef>
                <a:spcPts val="600"/>
              </a:spcBef>
            </a:pPr>
            <a:r>
              <a:rPr lang="en-US" dirty="0" smtClean="0"/>
              <a:t>a </a:t>
            </a:r>
            <a:r>
              <a:rPr lang="en-US" dirty="0"/>
              <a:t>link </a:t>
            </a:r>
            <a:r>
              <a:rPr lang="en-US" i="1" dirty="0"/>
              <a:t>L</a:t>
            </a:r>
            <a:r>
              <a:rPr lang="en-US" dirty="0"/>
              <a:t> where </a:t>
            </a:r>
            <a:r>
              <a:rPr lang="en-US" i="1" dirty="0"/>
              <a:t>owner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member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 smtClean="0"/>
              <a:t>R,</a:t>
            </a:r>
          </a:p>
          <a:p>
            <a:pPr marL="0" indent="-360000">
              <a:spcBef>
                <a:spcPts val="60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derived horizontal fragments of </a:t>
            </a:r>
            <a:r>
              <a:rPr lang="en-US" i="1" dirty="0"/>
              <a:t>R</a:t>
            </a:r>
            <a:r>
              <a:rPr lang="en-US" dirty="0"/>
              <a:t> are defined </a:t>
            </a:r>
            <a:r>
              <a:rPr lang="en-US" dirty="0" smtClean="0"/>
              <a:t>as </a:t>
            </a:r>
            <a:r>
              <a:rPr lang="en-US" i="1" dirty="0" err="1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= 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 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i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i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cs typeface="Courier New" pitchFamily="49" charset="0"/>
                <a:sym typeface="Symbol"/>
              </a:rPr>
              <a:t>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 F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)</a:t>
            </a:r>
            <a:endParaRPr lang="en-US" dirty="0">
              <a:solidFill>
                <a:srgbClr val="1771A9"/>
              </a:solidFill>
              <a:latin typeface="Book Antiqua" pitchFamily="18" charset="0"/>
            </a:endParaRPr>
          </a:p>
        </p:txBody>
      </p:sp>
      <p:grpSp>
        <p:nvGrpSpPr>
          <p:cNvPr id="2" name="Gruppo 3"/>
          <p:cNvGrpSpPr/>
          <p:nvPr/>
        </p:nvGrpSpPr>
        <p:grpSpPr>
          <a:xfrm>
            <a:off x="9529014" y="4874790"/>
            <a:ext cx="2014488" cy="1573646"/>
            <a:chOff x="10345828" y="2945964"/>
            <a:chExt cx="2014488" cy="1573646"/>
          </a:xfrm>
        </p:grpSpPr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10429776" y="2947901"/>
              <a:ext cx="1884344" cy="156969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" name="Rectangle 37"/>
            <p:cNvSpPr>
              <a:spLocks noChangeArrowheads="1"/>
            </p:cNvSpPr>
            <p:nvPr/>
          </p:nvSpPr>
          <p:spPr bwMode="auto">
            <a:xfrm>
              <a:off x="10392882" y="3011753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" name="Rectangle 38"/>
            <p:cNvSpPr>
              <a:spLocks noChangeArrowheads="1"/>
            </p:cNvSpPr>
            <p:nvPr/>
          </p:nvSpPr>
          <p:spPr bwMode="auto">
            <a:xfrm>
              <a:off x="11678766" y="3011753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/>
          </p:nvSpPr>
          <p:spPr bwMode="auto">
            <a:xfrm>
              <a:off x="10345828" y="3449050"/>
              <a:ext cx="115276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Elect.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" name="Rectangle 40"/>
            <p:cNvSpPr>
              <a:spLocks noChangeArrowheads="1"/>
            </p:cNvSpPr>
            <p:nvPr/>
          </p:nvSpPr>
          <p:spPr bwMode="auto">
            <a:xfrm>
              <a:off x="11619520" y="3449050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40000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" name="Rectangle 41"/>
            <p:cNvSpPr>
              <a:spLocks noChangeArrowheads="1"/>
            </p:cNvSpPr>
            <p:nvPr/>
          </p:nvSpPr>
          <p:spPr bwMode="auto">
            <a:xfrm>
              <a:off x="10345828" y="3928916"/>
              <a:ext cx="12104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Mech.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" name="Rectangle 42"/>
            <p:cNvSpPr>
              <a:spLocks noChangeArrowheads="1"/>
            </p:cNvSpPr>
            <p:nvPr/>
          </p:nvSpPr>
          <p:spPr bwMode="auto">
            <a:xfrm>
              <a:off x="11619520" y="3928916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27000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" name="Rectangle 43"/>
            <p:cNvSpPr>
              <a:spLocks noChangeArrowheads="1"/>
            </p:cNvSpPr>
            <p:nvPr/>
          </p:nvSpPr>
          <p:spPr bwMode="auto">
            <a:xfrm>
              <a:off x="10345828" y="3681243"/>
              <a:ext cx="117040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Syst. Anal.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" name="Rectangle 44"/>
            <p:cNvSpPr>
              <a:spLocks noChangeArrowheads="1"/>
            </p:cNvSpPr>
            <p:nvPr/>
          </p:nvSpPr>
          <p:spPr bwMode="auto">
            <a:xfrm>
              <a:off x="11619520" y="3681243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34000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" name="Rectangle 45"/>
            <p:cNvSpPr>
              <a:spLocks noChangeArrowheads="1"/>
            </p:cNvSpPr>
            <p:nvPr/>
          </p:nvSpPr>
          <p:spPr bwMode="auto">
            <a:xfrm>
              <a:off x="10345828" y="4161109"/>
              <a:ext cx="134192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Programmer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5" name="Rectangle 46"/>
            <p:cNvSpPr>
              <a:spLocks noChangeArrowheads="1"/>
            </p:cNvSpPr>
            <p:nvPr/>
          </p:nvSpPr>
          <p:spPr bwMode="auto">
            <a:xfrm>
              <a:off x="11619520" y="4161109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10429776" y="339100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" name="Line 50"/>
            <p:cNvSpPr>
              <a:spLocks noChangeShapeType="1"/>
            </p:cNvSpPr>
            <p:nvPr/>
          </p:nvSpPr>
          <p:spPr bwMode="auto">
            <a:xfrm>
              <a:off x="11607328" y="2945964"/>
              <a:ext cx="0" cy="156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8997134" y="4805362"/>
            <a:ext cx="6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endParaRPr lang="it-IT" sz="1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3" name="Gruppo 48"/>
          <p:cNvGrpSpPr/>
          <p:nvPr/>
        </p:nvGrpSpPr>
        <p:grpSpPr>
          <a:xfrm>
            <a:off x="824159" y="4356096"/>
            <a:ext cx="2014488" cy="1093779"/>
            <a:chOff x="6631052" y="6069037"/>
            <a:chExt cx="2014488" cy="1093779"/>
          </a:xfrm>
        </p:grpSpPr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6715000" y="6070973"/>
              <a:ext cx="1884344" cy="10716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1" name="Rectangle 37"/>
            <p:cNvSpPr>
              <a:spLocks noChangeArrowheads="1"/>
            </p:cNvSpPr>
            <p:nvPr/>
          </p:nvSpPr>
          <p:spPr bwMode="auto">
            <a:xfrm>
              <a:off x="6678106" y="6134825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7963990" y="6134825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3" name="Rectangle 39"/>
            <p:cNvSpPr>
              <a:spLocks noChangeArrowheads="1"/>
            </p:cNvSpPr>
            <p:nvPr/>
          </p:nvSpPr>
          <p:spPr bwMode="auto">
            <a:xfrm>
              <a:off x="6631052" y="6572122"/>
              <a:ext cx="115276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Elect.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4" name="Rectangle 40"/>
            <p:cNvSpPr>
              <a:spLocks noChangeArrowheads="1"/>
            </p:cNvSpPr>
            <p:nvPr/>
          </p:nvSpPr>
          <p:spPr bwMode="auto">
            <a:xfrm>
              <a:off x="7904744" y="6572122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40000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7" name="Rectangle 43"/>
            <p:cNvSpPr>
              <a:spLocks noChangeArrowheads="1"/>
            </p:cNvSpPr>
            <p:nvPr/>
          </p:nvSpPr>
          <p:spPr bwMode="auto">
            <a:xfrm>
              <a:off x="6631052" y="6804315"/>
              <a:ext cx="117040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Syst. Anal.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7904744" y="6804315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34000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>
              <a:off x="6715000" y="6514073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2" name="Line 50"/>
            <p:cNvSpPr>
              <a:spLocks noChangeShapeType="1"/>
            </p:cNvSpPr>
            <p:nvPr/>
          </p:nvSpPr>
          <p:spPr bwMode="auto">
            <a:xfrm>
              <a:off x="7892552" y="6069037"/>
              <a:ext cx="0" cy="1069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221363" y="4294167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r>
              <a:rPr lang="it-IT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endParaRPr lang="it-IT" sz="1800" baseline="-25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4" name="Gruppo 49"/>
          <p:cNvGrpSpPr/>
          <p:nvPr/>
        </p:nvGrpSpPr>
        <p:grpSpPr>
          <a:xfrm>
            <a:off x="824159" y="5519304"/>
            <a:ext cx="2014488" cy="1092769"/>
            <a:chOff x="6631052" y="7589435"/>
            <a:chExt cx="2014488" cy="1092769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6715000" y="7591371"/>
              <a:ext cx="1884344" cy="10716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6678106" y="7655223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7963990" y="7655223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6631052" y="8091510"/>
              <a:ext cx="12104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Mech.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7904744" y="8091510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27000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6631052" y="8323703"/>
              <a:ext cx="134192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Programmer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7904744" y="8323703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6715000" y="803447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7892552" y="7589435"/>
              <a:ext cx="0" cy="1069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48" name="CasellaDiTesto 47"/>
          <p:cNvSpPr txBox="1"/>
          <p:nvPr/>
        </p:nvSpPr>
        <p:spPr>
          <a:xfrm>
            <a:off x="215856" y="5459943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r>
              <a:rPr lang="it-IT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endParaRPr lang="it-IT" sz="1800" baseline="-25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10204177" y="2600797"/>
            <a:ext cx="1854270" cy="46356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10074300" y="3558351"/>
            <a:ext cx="2369789" cy="46356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10275313" y="2655743"/>
            <a:ext cx="779029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u="sng" dirty="0">
                <a:solidFill>
                  <a:srgbClr val="000000"/>
                </a:solidFill>
                <a:latin typeface="Book Antiqua"/>
              </a:rPr>
              <a:t>TITLE</a:t>
            </a:r>
            <a:r>
              <a:rPr lang="en-US" sz="16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10982951" y="2655743"/>
            <a:ext cx="577580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SAL</a:t>
            </a:r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10130968" y="2305032"/>
            <a:ext cx="601696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PAY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10229509" y="3615419"/>
            <a:ext cx="2004752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u="sng" dirty="0">
                <a:solidFill>
                  <a:srgbClr val="000000"/>
                </a:solidFill>
                <a:latin typeface="Book Antiqua"/>
              </a:rPr>
              <a:t>ENO</a:t>
            </a:r>
            <a:r>
              <a:rPr lang="en-US" sz="1600" dirty="0">
                <a:solidFill>
                  <a:srgbClr val="000000"/>
                </a:solidFill>
                <a:latin typeface="Book Antiqua"/>
              </a:rPr>
              <a:t>, ENAME, TITLE</a:t>
            </a: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10086628" y="3271826"/>
            <a:ext cx="621557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EMP</a:t>
            </a:r>
          </a:p>
        </p:txBody>
      </p:sp>
      <p:sp>
        <p:nvSpPr>
          <p:cNvPr id="58" name="Rectangle 29"/>
          <p:cNvSpPr>
            <a:spLocks noChangeArrowheads="1"/>
          </p:cNvSpPr>
          <p:nvPr/>
        </p:nvSpPr>
        <p:spPr bwMode="auto">
          <a:xfrm>
            <a:off x="11086764" y="3188585"/>
            <a:ext cx="391735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16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59" name="Line 32"/>
          <p:cNvSpPr>
            <a:spLocks noChangeShapeType="1"/>
          </p:cNvSpPr>
          <p:nvPr/>
        </p:nvSpPr>
        <p:spPr bwMode="auto">
          <a:xfrm>
            <a:off x="11073768" y="3064197"/>
            <a:ext cx="664" cy="49338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grpSp>
        <p:nvGrpSpPr>
          <p:cNvPr id="19" name="Gruppo 152"/>
          <p:cNvGrpSpPr/>
          <p:nvPr/>
        </p:nvGrpSpPr>
        <p:grpSpPr>
          <a:xfrm>
            <a:off x="4353495" y="5856294"/>
            <a:ext cx="3164858" cy="1285884"/>
            <a:chOff x="9409772" y="5948370"/>
            <a:chExt cx="3164858" cy="1285884"/>
          </a:xfrm>
        </p:grpSpPr>
        <p:sp>
          <p:nvSpPr>
            <p:cNvPr id="61" name="Rectangle 4"/>
            <p:cNvSpPr>
              <a:spLocks noChangeArrowheads="1"/>
            </p:cNvSpPr>
            <p:nvPr/>
          </p:nvSpPr>
          <p:spPr bwMode="auto">
            <a:xfrm>
              <a:off x="9409772" y="5948370"/>
              <a:ext cx="3164858" cy="126594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9409772" y="6374295"/>
              <a:ext cx="31648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>
              <a:off x="9942178" y="5948370"/>
              <a:ext cx="0" cy="12659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11113471" y="5948370"/>
              <a:ext cx="0" cy="12659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5" name="Rectangle 8"/>
            <p:cNvSpPr>
              <a:spLocks noChangeArrowheads="1"/>
            </p:cNvSpPr>
            <p:nvPr/>
          </p:nvSpPr>
          <p:spPr bwMode="auto">
            <a:xfrm>
              <a:off x="9415688" y="5977948"/>
              <a:ext cx="56764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66" name="Rectangle 9"/>
            <p:cNvSpPr>
              <a:spLocks noChangeArrowheads="1"/>
            </p:cNvSpPr>
            <p:nvPr/>
          </p:nvSpPr>
          <p:spPr bwMode="auto">
            <a:xfrm>
              <a:off x="10166971" y="5977948"/>
              <a:ext cx="84326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67" name="Rectangle 10"/>
            <p:cNvSpPr>
              <a:spLocks noChangeArrowheads="1"/>
            </p:cNvSpPr>
            <p:nvPr/>
          </p:nvSpPr>
          <p:spPr bwMode="auto">
            <a:xfrm>
              <a:off x="11521649" y="5977948"/>
              <a:ext cx="667463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68" name="Rectangle 11"/>
            <p:cNvSpPr>
              <a:spLocks noChangeArrowheads="1"/>
            </p:cNvSpPr>
            <p:nvPr/>
          </p:nvSpPr>
          <p:spPr bwMode="auto">
            <a:xfrm>
              <a:off x="9494069" y="6403873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69" name="Rectangle 12"/>
            <p:cNvSpPr>
              <a:spLocks noChangeArrowheads="1"/>
            </p:cNvSpPr>
            <p:nvPr/>
          </p:nvSpPr>
          <p:spPr bwMode="auto">
            <a:xfrm>
              <a:off x="10112279" y="6403873"/>
              <a:ext cx="676401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70" name="Rectangle 13"/>
            <p:cNvSpPr>
              <a:spLocks noChangeArrowheads="1"/>
            </p:cNvSpPr>
            <p:nvPr/>
          </p:nvSpPr>
          <p:spPr bwMode="auto">
            <a:xfrm>
              <a:off x="11360184" y="6403873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71" name="Rectangle 14"/>
            <p:cNvSpPr>
              <a:spLocks noChangeArrowheads="1"/>
            </p:cNvSpPr>
            <p:nvPr/>
          </p:nvSpPr>
          <p:spPr bwMode="auto">
            <a:xfrm>
              <a:off x="9492590" y="6670076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10145738" y="6670076"/>
              <a:ext cx="79857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11363406" y="6670076"/>
              <a:ext cx="117550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9492590" y="6936279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10145738" y="6936279"/>
              <a:ext cx="835817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1379674" y="6936279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</p:grpSp>
      <p:sp>
        <p:nvSpPr>
          <p:cNvPr id="77" name="Rectangle 20"/>
          <p:cNvSpPr>
            <a:spLocks noChangeArrowheads="1"/>
          </p:cNvSpPr>
          <p:nvPr/>
        </p:nvSpPr>
        <p:spPr bwMode="auto">
          <a:xfrm>
            <a:off x="3639114" y="4019544"/>
            <a:ext cx="758220" cy="36676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" name="Rectangle 40"/>
          <p:cNvSpPr>
            <a:spLocks noChangeArrowheads="1"/>
          </p:cNvSpPr>
          <p:nvPr/>
        </p:nvSpPr>
        <p:spPr bwMode="auto">
          <a:xfrm>
            <a:off x="3633374" y="5775279"/>
            <a:ext cx="75822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grpSp>
        <p:nvGrpSpPr>
          <p:cNvPr id="25" name="Gruppo 153"/>
          <p:cNvGrpSpPr/>
          <p:nvPr/>
        </p:nvGrpSpPr>
        <p:grpSpPr>
          <a:xfrm>
            <a:off x="4253183" y="4070344"/>
            <a:ext cx="3264711" cy="1785950"/>
            <a:chOff x="9309460" y="7305692"/>
            <a:chExt cx="3264711" cy="1785950"/>
          </a:xfrm>
        </p:grpSpPr>
        <p:sp>
          <p:nvSpPr>
            <p:cNvPr id="78" name="Rectangle 22"/>
            <p:cNvSpPr>
              <a:spLocks noChangeArrowheads="1"/>
            </p:cNvSpPr>
            <p:nvPr/>
          </p:nvSpPr>
          <p:spPr bwMode="auto">
            <a:xfrm>
              <a:off x="9409770" y="7305692"/>
              <a:ext cx="3164400" cy="1728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>
              <a:off x="9943125" y="7314797"/>
              <a:ext cx="0" cy="172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>
              <a:off x="11114758" y="7314797"/>
              <a:ext cx="0" cy="172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1" name="Line 25"/>
            <p:cNvSpPr>
              <a:spLocks noChangeShapeType="1"/>
            </p:cNvSpPr>
            <p:nvPr/>
          </p:nvSpPr>
          <p:spPr bwMode="auto">
            <a:xfrm>
              <a:off x="9409770" y="7662882"/>
              <a:ext cx="3164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2" name="Rectangle 26"/>
            <p:cNvSpPr>
              <a:spLocks noChangeArrowheads="1"/>
            </p:cNvSpPr>
            <p:nvPr/>
          </p:nvSpPr>
          <p:spPr bwMode="auto">
            <a:xfrm>
              <a:off x="9309460" y="7334265"/>
              <a:ext cx="705153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83" name="Rectangle 27"/>
            <p:cNvSpPr>
              <a:spLocks noChangeArrowheads="1"/>
            </p:cNvSpPr>
            <p:nvPr/>
          </p:nvSpPr>
          <p:spPr bwMode="auto">
            <a:xfrm>
              <a:off x="9981275" y="7334265"/>
              <a:ext cx="1047551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84" name="Rectangle 28"/>
            <p:cNvSpPr>
              <a:spLocks noChangeArrowheads="1"/>
            </p:cNvSpPr>
            <p:nvPr/>
          </p:nvSpPr>
          <p:spPr bwMode="auto">
            <a:xfrm>
              <a:off x="11449845" y="7334265"/>
              <a:ext cx="82915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85" name="Rectangle 29"/>
            <p:cNvSpPr>
              <a:spLocks noChangeArrowheads="1"/>
            </p:cNvSpPr>
            <p:nvPr/>
          </p:nvSpPr>
          <p:spPr bwMode="auto">
            <a:xfrm>
              <a:off x="9409771" y="7673131"/>
              <a:ext cx="45714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E1</a:t>
              </a:r>
            </a:p>
          </p:txBody>
        </p:sp>
        <p:sp>
          <p:nvSpPr>
            <p:cNvPr id="86" name="Rectangle 30"/>
            <p:cNvSpPr>
              <a:spLocks noChangeArrowheads="1"/>
            </p:cNvSpPr>
            <p:nvPr/>
          </p:nvSpPr>
          <p:spPr bwMode="auto">
            <a:xfrm>
              <a:off x="10039848" y="7673131"/>
              <a:ext cx="79584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Doe</a:t>
              </a:r>
            </a:p>
          </p:txBody>
        </p:sp>
        <p:sp>
          <p:nvSpPr>
            <p:cNvPr id="87" name="Rectangle 31"/>
            <p:cNvSpPr>
              <a:spLocks noChangeArrowheads="1"/>
            </p:cNvSpPr>
            <p:nvPr/>
          </p:nvSpPr>
          <p:spPr bwMode="auto">
            <a:xfrm>
              <a:off x="11288746" y="7673131"/>
              <a:ext cx="124188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89" name="Rectangle 32"/>
            <p:cNvSpPr>
              <a:spLocks noChangeArrowheads="1"/>
            </p:cNvSpPr>
            <p:nvPr/>
          </p:nvSpPr>
          <p:spPr bwMode="auto">
            <a:xfrm>
              <a:off x="9409771" y="7946511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90" name="Rectangle 33"/>
            <p:cNvSpPr>
              <a:spLocks noChangeArrowheads="1"/>
            </p:cNvSpPr>
            <p:nvPr/>
          </p:nvSpPr>
          <p:spPr bwMode="auto">
            <a:xfrm>
              <a:off x="10004132" y="7946511"/>
              <a:ext cx="1110040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91" name="Rectangle 34"/>
            <p:cNvSpPr>
              <a:spLocks noChangeArrowheads="1"/>
            </p:cNvSpPr>
            <p:nvPr/>
          </p:nvSpPr>
          <p:spPr bwMode="auto">
            <a:xfrm>
              <a:off x="11311268" y="7946511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93" name="Rectangle 36"/>
            <p:cNvSpPr>
              <a:spLocks noChangeArrowheads="1"/>
            </p:cNvSpPr>
            <p:nvPr/>
          </p:nvSpPr>
          <p:spPr bwMode="auto">
            <a:xfrm>
              <a:off x="9409771" y="8233089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94" name="Rectangle 37"/>
            <p:cNvSpPr>
              <a:spLocks noChangeArrowheads="1"/>
            </p:cNvSpPr>
            <p:nvPr/>
          </p:nvSpPr>
          <p:spPr bwMode="auto">
            <a:xfrm>
              <a:off x="10002862" y="8233089"/>
              <a:ext cx="1050038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95" name="Rectangle 38"/>
            <p:cNvSpPr>
              <a:spLocks noChangeArrowheads="1"/>
            </p:cNvSpPr>
            <p:nvPr/>
          </p:nvSpPr>
          <p:spPr bwMode="auto">
            <a:xfrm>
              <a:off x="11311268" y="8233089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98" name="Rectangle 41"/>
            <p:cNvSpPr>
              <a:spLocks noChangeArrowheads="1"/>
            </p:cNvSpPr>
            <p:nvPr/>
          </p:nvSpPr>
          <p:spPr bwMode="auto">
            <a:xfrm>
              <a:off x="9409771" y="8482624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99" name="Rectangle 42"/>
            <p:cNvSpPr>
              <a:spLocks noChangeArrowheads="1"/>
            </p:cNvSpPr>
            <p:nvPr/>
          </p:nvSpPr>
          <p:spPr bwMode="auto">
            <a:xfrm>
              <a:off x="10009846" y="8482624"/>
              <a:ext cx="877175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100" name="Rectangle 43"/>
            <p:cNvSpPr>
              <a:spLocks noChangeArrowheads="1"/>
            </p:cNvSpPr>
            <p:nvPr/>
          </p:nvSpPr>
          <p:spPr bwMode="auto">
            <a:xfrm>
              <a:off x="11319840" y="8482624"/>
              <a:ext cx="124147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02" name="Rectangle 45"/>
            <p:cNvSpPr>
              <a:spLocks noChangeArrowheads="1"/>
            </p:cNvSpPr>
            <p:nvPr/>
          </p:nvSpPr>
          <p:spPr bwMode="auto">
            <a:xfrm>
              <a:off x="9409771" y="8721628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103" name="Rectangle 46"/>
            <p:cNvSpPr>
              <a:spLocks noChangeArrowheads="1"/>
            </p:cNvSpPr>
            <p:nvPr/>
          </p:nvSpPr>
          <p:spPr bwMode="auto">
            <a:xfrm>
              <a:off x="10002862" y="8721628"/>
              <a:ext cx="921462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104" name="Rectangle 47"/>
            <p:cNvSpPr>
              <a:spLocks noChangeArrowheads="1"/>
            </p:cNvSpPr>
            <p:nvPr/>
          </p:nvSpPr>
          <p:spPr bwMode="auto">
            <a:xfrm>
              <a:off x="11311268" y="8721628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grpSp>
        <p:nvGrpSpPr>
          <p:cNvPr id="26" name="Gruppo 154"/>
          <p:cNvGrpSpPr/>
          <p:nvPr/>
        </p:nvGrpSpPr>
        <p:grpSpPr>
          <a:xfrm>
            <a:off x="9502796" y="6607214"/>
            <a:ext cx="3264710" cy="2484428"/>
            <a:chOff x="5287954" y="5964272"/>
            <a:chExt cx="3264710" cy="2484428"/>
          </a:xfrm>
        </p:grpSpPr>
        <p:sp>
          <p:nvSpPr>
            <p:cNvPr id="118" name="Rectangle 11"/>
            <p:cNvSpPr>
              <a:spLocks noChangeArrowheads="1"/>
            </p:cNvSpPr>
            <p:nvPr/>
          </p:nvSpPr>
          <p:spPr bwMode="auto">
            <a:xfrm>
              <a:off x="5418130" y="6829479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119" name="Rectangle 12"/>
            <p:cNvSpPr>
              <a:spLocks noChangeArrowheads="1"/>
            </p:cNvSpPr>
            <p:nvPr/>
          </p:nvSpPr>
          <p:spPr bwMode="auto">
            <a:xfrm>
              <a:off x="6087082" y="6829479"/>
              <a:ext cx="676401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120" name="Rectangle 13"/>
            <p:cNvSpPr>
              <a:spLocks noChangeArrowheads="1"/>
            </p:cNvSpPr>
            <p:nvPr/>
          </p:nvSpPr>
          <p:spPr bwMode="auto">
            <a:xfrm>
              <a:off x="7326150" y="6829479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121" name="Rectangle 14"/>
            <p:cNvSpPr>
              <a:spLocks noChangeArrowheads="1"/>
            </p:cNvSpPr>
            <p:nvPr/>
          </p:nvSpPr>
          <p:spPr bwMode="auto">
            <a:xfrm>
              <a:off x="5426366" y="7095682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122" name="Rectangle 15"/>
            <p:cNvSpPr>
              <a:spLocks noChangeArrowheads="1"/>
            </p:cNvSpPr>
            <p:nvPr/>
          </p:nvSpPr>
          <p:spPr bwMode="auto">
            <a:xfrm>
              <a:off x="6099172" y="7095682"/>
              <a:ext cx="79857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123" name="Rectangle 16"/>
            <p:cNvSpPr>
              <a:spLocks noChangeArrowheads="1"/>
            </p:cNvSpPr>
            <p:nvPr/>
          </p:nvSpPr>
          <p:spPr bwMode="auto">
            <a:xfrm>
              <a:off x="7309882" y="7095682"/>
              <a:ext cx="117550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124" name="Rectangle 17"/>
            <p:cNvSpPr>
              <a:spLocks noChangeArrowheads="1"/>
            </p:cNvSpPr>
            <p:nvPr/>
          </p:nvSpPr>
          <p:spPr bwMode="auto">
            <a:xfrm>
              <a:off x="5427588" y="7847060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125" name="Rectangle 18"/>
            <p:cNvSpPr>
              <a:spLocks noChangeArrowheads="1"/>
            </p:cNvSpPr>
            <p:nvPr/>
          </p:nvSpPr>
          <p:spPr bwMode="auto">
            <a:xfrm>
              <a:off x="6089621" y="7847060"/>
              <a:ext cx="835817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126" name="Rectangle 19"/>
            <p:cNvSpPr>
              <a:spLocks noChangeArrowheads="1"/>
            </p:cNvSpPr>
            <p:nvPr/>
          </p:nvSpPr>
          <p:spPr bwMode="auto">
            <a:xfrm>
              <a:off x="7327372" y="7847060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128" name="Rectangle 22"/>
            <p:cNvSpPr>
              <a:spLocks noChangeArrowheads="1"/>
            </p:cNvSpPr>
            <p:nvPr/>
          </p:nvSpPr>
          <p:spPr bwMode="auto">
            <a:xfrm>
              <a:off x="5388264" y="5964272"/>
              <a:ext cx="3164400" cy="242889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9" name="Line 23"/>
            <p:cNvSpPr>
              <a:spLocks noChangeShapeType="1"/>
            </p:cNvSpPr>
            <p:nvPr/>
          </p:nvSpPr>
          <p:spPr bwMode="auto">
            <a:xfrm>
              <a:off x="5921619" y="5965200"/>
              <a:ext cx="0" cy="2428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0" name="Line 24"/>
            <p:cNvSpPr>
              <a:spLocks noChangeShapeType="1"/>
            </p:cNvSpPr>
            <p:nvPr/>
          </p:nvSpPr>
          <p:spPr bwMode="auto">
            <a:xfrm>
              <a:off x="7093252" y="5965200"/>
              <a:ext cx="0" cy="2428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1" name="Line 25"/>
            <p:cNvSpPr>
              <a:spLocks noChangeShapeType="1"/>
            </p:cNvSpPr>
            <p:nvPr/>
          </p:nvSpPr>
          <p:spPr bwMode="auto">
            <a:xfrm>
              <a:off x="5388264" y="6321462"/>
              <a:ext cx="3164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2" name="Rectangle 26"/>
            <p:cNvSpPr>
              <a:spLocks noChangeArrowheads="1"/>
            </p:cNvSpPr>
            <p:nvPr/>
          </p:nvSpPr>
          <p:spPr bwMode="auto">
            <a:xfrm>
              <a:off x="5287954" y="5992845"/>
              <a:ext cx="705153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133" name="Rectangle 27"/>
            <p:cNvSpPr>
              <a:spLocks noChangeArrowheads="1"/>
            </p:cNvSpPr>
            <p:nvPr/>
          </p:nvSpPr>
          <p:spPr bwMode="auto">
            <a:xfrm>
              <a:off x="5959769" y="5992845"/>
              <a:ext cx="1047551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134" name="Rectangle 28"/>
            <p:cNvSpPr>
              <a:spLocks noChangeArrowheads="1"/>
            </p:cNvSpPr>
            <p:nvPr/>
          </p:nvSpPr>
          <p:spPr bwMode="auto">
            <a:xfrm>
              <a:off x="7428339" y="5992845"/>
              <a:ext cx="82915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135" name="Rectangle 29"/>
            <p:cNvSpPr>
              <a:spLocks noChangeArrowheads="1"/>
            </p:cNvSpPr>
            <p:nvPr/>
          </p:nvSpPr>
          <p:spPr bwMode="auto">
            <a:xfrm>
              <a:off x="5388265" y="6331711"/>
              <a:ext cx="45714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E1</a:t>
              </a:r>
            </a:p>
          </p:txBody>
        </p:sp>
        <p:sp>
          <p:nvSpPr>
            <p:cNvPr id="136" name="Rectangle 30"/>
            <p:cNvSpPr>
              <a:spLocks noChangeArrowheads="1"/>
            </p:cNvSpPr>
            <p:nvPr/>
          </p:nvSpPr>
          <p:spPr bwMode="auto">
            <a:xfrm>
              <a:off x="6018342" y="6331711"/>
              <a:ext cx="79584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Doe</a:t>
              </a:r>
            </a:p>
          </p:txBody>
        </p:sp>
        <p:sp>
          <p:nvSpPr>
            <p:cNvPr id="137" name="Rectangle 31"/>
            <p:cNvSpPr>
              <a:spLocks noChangeArrowheads="1"/>
            </p:cNvSpPr>
            <p:nvPr/>
          </p:nvSpPr>
          <p:spPr bwMode="auto">
            <a:xfrm>
              <a:off x="7216780" y="6331711"/>
              <a:ext cx="124188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38" name="Rectangle 32"/>
            <p:cNvSpPr>
              <a:spLocks noChangeArrowheads="1"/>
            </p:cNvSpPr>
            <p:nvPr/>
          </p:nvSpPr>
          <p:spPr bwMode="auto">
            <a:xfrm>
              <a:off x="5388265" y="6589189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139" name="Rectangle 33"/>
            <p:cNvSpPr>
              <a:spLocks noChangeArrowheads="1"/>
            </p:cNvSpPr>
            <p:nvPr/>
          </p:nvSpPr>
          <p:spPr bwMode="auto">
            <a:xfrm>
              <a:off x="5982626" y="6589189"/>
              <a:ext cx="1110040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140" name="Rectangle 34"/>
            <p:cNvSpPr>
              <a:spLocks noChangeArrowheads="1"/>
            </p:cNvSpPr>
            <p:nvPr/>
          </p:nvSpPr>
          <p:spPr bwMode="auto">
            <a:xfrm>
              <a:off x="7216780" y="6589189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141" name="Rectangle 36"/>
            <p:cNvSpPr>
              <a:spLocks noChangeArrowheads="1"/>
            </p:cNvSpPr>
            <p:nvPr/>
          </p:nvSpPr>
          <p:spPr bwMode="auto">
            <a:xfrm>
              <a:off x="5388265" y="7352726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142" name="Rectangle 37"/>
            <p:cNvSpPr>
              <a:spLocks noChangeArrowheads="1"/>
            </p:cNvSpPr>
            <p:nvPr/>
          </p:nvSpPr>
          <p:spPr bwMode="auto">
            <a:xfrm>
              <a:off x="5991513" y="7364430"/>
              <a:ext cx="1050038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143" name="Rectangle 38"/>
            <p:cNvSpPr>
              <a:spLocks noChangeArrowheads="1"/>
            </p:cNvSpPr>
            <p:nvPr/>
          </p:nvSpPr>
          <p:spPr bwMode="auto">
            <a:xfrm>
              <a:off x="7216780" y="7352726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144" name="Rectangle 41"/>
            <p:cNvSpPr>
              <a:spLocks noChangeArrowheads="1"/>
            </p:cNvSpPr>
            <p:nvPr/>
          </p:nvSpPr>
          <p:spPr bwMode="auto">
            <a:xfrm>
              <a:off x="5388265" y="7594310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145" name="Rectangle 42"/>
            <p:cNvSpPr>
              <a:spLocks noChangeArrowheads="1"/>
            </p:cNvSpPr>
            <p:nvPr/>
          </p:nvSpPr>
          <p:spPr bwMode="auto">
            <a:xfrm>
              <a:off x="5988340" y="7594310"/>
              <a:ext cx="877175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146" name="Rectangle 43"/>
            <p:cNvSpPr>
              <a:spLocks noChangeArrowheads="1"/>
            </p:cNvSpPr>
            <p:nvPr/>
          </p:nvSpPr>
          <p:spPr bwMode="auto">
            <a:xfrm>
              <a:off x="7216780" y="7594310"/>
              <a:ext cx="124147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47" name="Rectangle 45"/>
            <p:cNvSpPr>
              <a:spLocks noChangeArrowheads="1"/>
            </p:cNvSpPr>
            <p:nvPr/>
          </p:nvSpPr>
          <p:spPr bwMode="auto">
            <a:xfrm>
              <a:off x="5388265" y="8078686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148" name="Rectangle 46"/>
            <p:cNvSpPr>
              <a:spLocks noChangeArrowheads="1"/>
            </p:cNvSpPr>
            <p:nvPr/>
          </p:nvSpPr>
          <p:spPr bwMode="auto">
            <a:xfrm>
              <a:off x="6041199" y="8078686"/>
              <a:ext cx="921462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149" name="Rectangle 47"/>
            <p:cNvSpPr>
              <a:spLocks noChangeArrowheads="1"/>
            </p:cNvSpPr>
            <p:nvPr/>
          </p:nvSpPr>
          <p:spPr bwMode="auto">
            <a:xfrm>
              <a:off x="7216780" y="8078686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sp>
        <p:nvSpPr>
          <p:cNvPr id="151" name="CasellaDiTesto 150"/>
          <p:cNvSpPr txBox="1"/>
          <p:nvPr/>
        </p:nvSpPr>
        <p:spPr>
          <a:xfrm>
            <a:off x="9002730" y="6519874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EMP</a:t>
            </a:r>
            <a:endParaRPr lang="it-IT" sz="1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56" name="CasellaDiTesto 155"/>
          <p:cNvSpPr txBox="1"/>
          <p:nvPr/>
        </p:nvSpPr>
        <p:spPr>
          <a:xfrm>
            <a:off x="4520808" y="7757120"/>
            <a:ext cx="2595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EMP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EMP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EMP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EMP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157" name="Rettangolo 156"/>
          <p:cNvSpPr/>
          <p:nvPr/>
        </p:nvSpPr>
        <p:spPr>
          <a:xfrm rot="16200000">
            <a:off x="3185485" y="5021425"/>
            <a:ext cx="732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GB" sz="4800" dirty="0"/>
          </a:p>
        </p:txBody>
      </p:sp>
      <p:sp>
        <p:nvSpPr>
          <p:cNvPr id="160" name="CasellaDiTesto 159"/>
          <p:cNvSpPr txBox="1"/>
          <p:nvPr/>
        </p:nvSpPr>
        <p:spPr>
          <a:xfrm>
            <a:off x="237704" y="7763614"/>
            <a:ext cx="2869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SAL ≥ 30000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(PAY)</a:t>
            </a:r>
            <a:endParaRPr lang="en-GB" sz="2000" baseline="-250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SAL &lt; 30000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(PAY)</a:t>
            </a:r>
            <a:endParaRPr lang="en-GB" sz="2000" baseline="-25000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61" name="Rettangolo 160"/>
          <p:cNvSpPr>
            <a:spLocks noChangeAspect="1"/>
          </p:cNvSpPr>
          <p:nvPr/>
        </p:nvSpPr>
        <p:spPr>
          <a:xfrm rot="16200000">
            <a:off x="3475929" y="7743049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GB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8" grpId="0"/>
      <p:bldP spid="77" grpId="0"/>
      <p:bldP spid="96" grpId="0"/>
      <p:bldP spid="156" grpId="0"/>
      <p:bldP spid="157" grpId="0"/>
      <p:bldP spid="160" grpId="0"/>
      <p:bldP spid="16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489200"/>
            <a:ext cx="12293600" cy="6745318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Completeness</a:t>
            </a:r>
            <a:r>
              <a:rPr lang="en-US" dirty="0" smtClean="0">
                <a:solidFill>
                  <a:schemeClr val="tx2"/>
                </a:solidFill>
              </a:rPr>
              <a:t> (info is entirely preserved) for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PHF: completeness follows from the way minterms are built (</a:t>
            </a:r>
            <a:r>
              <a:rPr lang="en-US" b="1" dirty="0" smtClean="0">
                <a:solidFill>
                  <a:srgbClr val="1771A9"/>
                </a:solidFill>
              </a:rPr>
              <a:t>exhaustively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NOTICE: The textbook says something slightly different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Reconstruction</a:t>
            </a:r>
            <a:r>
              <a:rPr lang="en-US" dirty="0" smtClean="0">
                <a:solidFill>
                  <a:schemeClr val="tx2"/>
                </a:solidFill>
              </a:rPr>
              <a:t> for both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derived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 smtClean="0"/>
              <a:t>Assume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is fragmented into </a:t>
            </a:r>
            <a:r>
              <a:rPr lang="en-US" i="1" dirty="0" smtClean="0"/>
              <a:t>F </a:t>
            </a:r>
            <a:r>
              <a:rPr lang="en-US" dirty="0"/>
              <a:t>= 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}</a:t>
            </a:r>
            <a:endParaRPr lang="en-US" dirty="0"/>
          </a:p>
          <a:p>
            <a:pPr lvl="4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2600" i="1" dirty="0"/>
              <a:t>R</a:t>
            </a:r>
            <a:r>
              <a:rPr lang="en-US" sz="2600" dirty="0"/>
              <a:t>  =   </a:t>
            </a:r>
            <a:r>
              <a:rPr lang="en-US" sz="3600" dirty="0" smtClean="0">
                <a:latin typeface="Symbol" charset="0"/>
                <a:sym typeface="Symbol"/>
              </a:rPr>
              <a:t></a:t>
            </a:r>
            <a:r>
              <a:rPr lang="en-US" sz="2600" baseline="-25000" dirty="0" smtClean="0">
                <a:latin typeface="Symbol" charset="0"/>
                <a:sym typeface="Symbol"/>
              </a:rPr>
              <a:t></a:t>
            </a:r>
            <a:r>
              <a:rPr lang="en-US" sz="2600" i="1" baseline="-25000" dirty="0" err="1" smtClean="0"/>
              <a:t>R</a:t>
            </a:r>
            <a:r>
              <a:rPr lang="en-US" sz="2600" i="1" baseline="-50000" dirty="0" err="1" smtClean="0"/>
              <a:t>i</a:t>
            </a:r>
            <a:r>
              <a:rPr lang="en-US" sz="2600" i="1" baseline="-25000" dirty="0" smtClean="0"/>
              <a:t> </a:t>
            </a:r>
            <a:r>
              <a:rPr lang="en-US" sz="2600" baseline="-25000" dirty="0" smtClean="0">
                <a:latin typeface="Symbol" charset="0"/>
                <a:sym typeface="Symbol"/>
              </a:rPr>
              <a:t></a:t>
            </a:r>
            <a:r>
              <a:rPr lang="en-US" sz="2600" i="1" baseline="-25000" dirty="0" smtClean="0"/>
              <a:t>F</a:t>
            </a:r>
            <a:r>
              <a:rPr lang="en-US" sz="2600" baseline="-25000" dirty="0" smtClean="0"/>
              <a:t> 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i</a:t>
            </a:r>
            <a:r>
              <a:rPr lang="en-US" sz="2600" i="1" dirty="0"/>
              <a:t> </a:t>
            </a:r>
            <a:endParaRPr lang="en-US" dirty="0"/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err="1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PHF: minterms are </a:t>
            </a:r>
            <a:r>
              <a:rPr lang="en-US" b="1" dirty="0" smtClean="0">
                <a:solidFill>
                  <a:srgbClr val="1771A9"/>
                </a:solidFill>
              </a:rPr>
              <a:t>mutually exclusive</a:t>
            </a:r>
            <a:r>
              <a:rPr lang="en-US" dirty="0" smtClean="0">
                <a:solidFill>
                  <a:schemeClr val="tx2"/>
                </a:solidFill>
              </a:rPr>
              <a:t> by construction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Completeness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b="1" dirty="0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b="1" dirty="0" smtClean="0">
                <a:solidFill>
                  <a:srgbClr val="FF0000"/>
                </a:solidFill>
              </a:rPr>
              <a:t>derived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 smtClean="0"/>
              <a:t>Both come from </a:t>
            </a:r>
            <a:r>
              <a:rPr lang="en-US" b="1" dirty="0" smtClean="0">
                <a:solidFill>
                  <a:srgbClr val="1771A9"/>
                </a:solidFill>
              </a:rPr>
              <a:t>integrity constraints</a:t>
            </a:r>
            <a:r>
              <a:rPr lang="en-US" dirty="0" smtClean="0"/>
              <a:t> of foreign keys and from completeness/disjointness of PHF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fragmentation propagates from </a:t>
            </a:r>
            <a:r>
              <a:rPr lang="en-US" i="1" dirty="0" smtClean="0"/>
              <a:t>owner</a:t>
            </a:r>
            <a:r>
              <a:rPr lang="en-US" dirty="0" smtClean="0"/>
              <a:t> to </a:t>
            </a:r>
            <a:r>
              <a:rPr lang="en-US" i="1" dirty="0" smtClean="0"/>
              <a:t>member</a:t>
            </a:r>
            <a:r>
              <a:rPr lang="en-US" dirty="0" smtClean="0"/>
              <a:t> following one-to-many associations; thus, each tuple of </a:t>
            </a:r>
            <a:r>
              <a:rPr lang="en-US" i="1" dirty="0" smtClean="0"/>
              <a:t>member</a:t>
            </a:r>
            <a:r>
              <a:rPr lang="en-US" dirty="0" smtClean="0"/>
              <a:t> is associated with exactly 1 tuple of </a:t>
            </a:r>
            <a:r>
              <a:rPr lang="en-US" i="1" dirty="0" smtClean="0"/>
              <a:t>owner</a:t>
            </a:r>
            <a:r>
              <a:rPr lang="en-US" dirty="0" smtClean="0"/>
              <a:t> (collect </a:t>
            </a:r>
            <a:r>
              <a:rPr lang="en-US" dirty="0" smtClean="0">
                <a:solidFill>
                  <a:schemeClr val="tx2"/>
                </a:solidFill>
              </a:rPr>
              <a:t>NULL-valued tuples into </a:t>
            </a:r>
            <a:r>
              <a:rPr lang="en-US" smtClean="0">
                <a:solidFill>
                  <a:schemeClr val="tx2"/>
                </a:solidFill>
              </a:rPr>
              <a:t>a separated fragment</a:t>
            </a:r>
            <a:r>
              <a:rPr lang="en-US" dirty="0" smtClean="0"/>
              <a:t>); by disjointness and completeness of PHF, such tuple of owner appears in exactly 1 fragment of owner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HF – Correctness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 dirty="0"/>
              <a:t>Has been studied within the centralized context</a:t>
            </a:r>
          </a:p>
          <a:p>
            <a:pPr lvl="1"/>
            <a:r>
              <a:rPr lang="en-US" dirty="0"/>
              <a:t>design methodology</a:t>
            </a:r>
          </a:p>
          <a:p>
            <a:pPr lvl="1"/>
            <a:r>
              <a:rPr lang="en-US" dirty="0"/>
              <a:t>physical </a:t>
            </a:r>
            <a:r>
              <a:rPr lang="en-US" dirty="0" smtClean="0"/>
              <a:t>clustering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Choose a partition </a:t>
            </a:r>
            <a:r>
              <a:rPr lang="en-US" i="1" dirty="0" smtClean="0"/>
              <a:t>P = </a:t>
            </a:r>
            <a:r>
              <a:rPr lang="en-US" dirty="0" smtClean="0"/>
              <a:t>{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 } of the set of attribute of relation. Then,</a:t>
            </a:r>
          </a:p>
          <a:p>
            <a:pPr algn="ctr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i="1" dirty="0" smtClean="0"/>
              <a:t>F</a:t>
            </a:r>
            <a:r>
              <a:rPr lang="en-US" dirty="0" smtClean="0"/>
              <a:t> = {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|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</a:t>
            </a:r>
            <a:r>
              <a:rPr lang="az-Cyrl-AZ" dirty="0" smtClean="0"/>
              <a:t>П</a:t>
            </a:r>
            <a:r>
              <a:rPr lang="it-IT" i="1" baseline="-25000" dirty="0" smtClean="0">
                <a:latin typeface="Book Antiqua" pitchFamily="18" charset="0"/>
              </a:rPr>
              <a:t>P</a:t>
            </a:r>
            <a:r>
              <a:rPr lang="it-IT" i="1" baseline="-50000" dirty="0" smtClean="0">
                <a:latin typeface="Book Antiqua" pitchFamily="18" charset="0"/>
              </a:rPr>
              <a:t>i</a:t>
            </a:r>
            <a:r>
              <a:rPr lang="it-IT" baseline="-25000" dirty="0" smtClean="0">
                <a:latin typeface="Book Antiqua" pitchFamily="18" charset="0"/>
              </a:rPr>
              <a:t> </a:t>
            </a:r>
            <a:r>
              <a:rPr lang="it-IT" baseline="-25000" dirty="0" smtClean="0">
                <a:latin typeface="Book Antiqua" pitchFamily="18" charset="0"/>
                <a:cs typeface="Courier New" pitchFamily="49" charset="0"/>
              </a:rPr>
              <a:t>∪ </a:t>
            </a:r>
            <a:r>
              <a:rPr lang="it-IT" i="1" baseline="-25000" dirty="0" smtClean="0">
                <a:latin typeface="Book Antiqua" pitchFamily="18" charset="0"/>
                <a:cs typeface="Courier New" pitchFamily="49" charset="0"/>
              </a:rPr>
              <a:t>key</a:t>
            </a:r>
            <a:r>
              <a:rPr lang="it-IT" dirty="0" smtClean="0">
                <a:latin typeface="Book Antiqua" pitchFamily="18" charset="0"/>
                <a:cs typeface="Courier New" pitchFamily="49" charset="0"/>
              </a:rPr>
              <a:t>(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R</a:t>
            </a:r>
            <a:r>
              <a:rPr lang="it-IT" dirty="0" smtClean="0">
                <a:latin typeface="Book Antiqua" pitchFamily="18" charset="0"/>
                <a:cs typeface="Courier New" pitchFamily="49" charset="0"/>
              </a:rPr>
              <a:t>) and 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P</a:t>
            </a:r>
            <a:r>
              <a:rPr lang="it-IT" i="1" baseline="-25000" dirty="0" smtClean="0">
                <a:latin typeface="Book Antiqua" pitchFamily="18" charset="0"/>
                <a:cs typeface="Courier New" pitchFamily="49" charset="0"/>
              </a:rPr>
              <a:t>i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 </a:t>
            </a:r>
            <a:r>
              <a:rPr lang="en-US" dirty="0" smtClean="0">
                <a:latin typeface="Book Antiqua" pitchFamily="18" charset="0"/>
                <a:cs typeface="Courier New" pitchFamily="49" charset="0"/>
                <a:sym typeface="Symbol"/>
              </a:rPr>
              <a:t>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 P</a:t>
            </a:r>
            <a:r>
              <a:rPr lang="en-US" dirty="0" smtClean="0"/>
              <a:t> }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where </a:t>
            </a:r>
            <a:r>
              <a:rPr lang="en-US" i="1" dirty="0" smtClean="0"/>
              <a:t>key</a:t>
            </a:r>
            <a:r>
              <a:rPr lang="en-US" dirty="0" smtClean="0"/>
              <a:t> is the (set of) key attribute(s): they are replicated in each fragment</a:t>
            </a:r>
            <a:endParaRPr lang="en-US" dirty="0"/>
          </a:p>
          <a:p>
            <a:r>
              <a:rPr lang="en-US" smtClean="0"/>
              <a:t>The problem </a:t>
            </a:r>
            <a:r>
              <a:rPr lang="en-US" dirty="0" smtClean="0"/>
              <a:t>boils down to finding the best partition</a:t>
            </a:r>
          </a:p>
          <a:p>
            <a:pPr lvl="1"/>
            <a:r>
              <a:rPr lang="en-US" dirty="0" smtClean="0"/>
              <a:t>Number of elements of the partition</a:t>
            </a:r>
          </a:p>
          <a:p>
            <a:pPr lvl="1"/>
            <a:r>
              <a:rPr lang="en-US" dirty="0" smtClean="0"/>
              <a:t>Distribution of attributes among elements of the partition</a:t>
            </a:r>
          </a:p>
          <a:p>
            <a:r>
              <a:rPr lang="en-US" dirty="0" smtClean="0"/>
              <a:t>More </a:t>
            </a:r>
            <a:r>
              <a:rPr lang="en-US" dirty="0"/>
              <a:t>difficult than horizontal, because more alternatives </a:t>
            </a:r>
            <a:r>
              <a:rPr lang="en-US" dirty="0" smtClean="0"/>
              <a:t>exist</a:t>
            </a:r>
          </a:p>
          <a:p>
            <a:pPr lvl="1"/>
            <a:r>
              <a:rPr lang="en-US" dirty="0" smtClean="0"/>
              <a:t>Number of possible partitions of a set of size </a:t>
            </a:r>
            <a:r>
              <a:rPr lang="en-US" i="1" dirty="0" smtClean="0"/>
              <a:t>n</a:t>
            </a:r>
            <a:r>
              <a:rPr lang="en-US" dirty="0" smtClean="0"/>
              <a:t> is the Bell’s number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dirty="0" smtClean="0"/>
              <a:t> (its growth rate is more than </a:t>
            </a:r>
            <a:r>
              <a:rPr lang="en-US" dirty="0" smtClean="0">
                <a:solidFill>
                  <a:srgbClr val="FF0000"/>
                </a:solidFill>
              </a:rPr>
              <a:t>exponential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</a:t>
            </a:r>
            <a:r>
              <a:rPr lang="en-US" dirty="0"/>
              <a:t>approaches :</a:t>
            </a:r>
          </a:p>
          <a:p>
            <a:pPr lvl="1"/>
            <a:r>
              <a:rPr lang="en-US" dirty="0" smtClean="0"/>
              <a:t>Grouping (bottom-up)</a:t>
            </a:r>
            <a:r>
              <a:rPr lang="en-US" dirty="0"/>
              <a:t> </a:t>
            </a:r>
            <a:r>
              <a:rPr lang="en-US" dirty="0" smtClean="0"/>
              <a:t>– from single attributes </a:t>
            </a:r>
            <a:r>
              <a:rPr lang="en-US" dirty="0"/>
              <a:t>to fragments</a:t>
            </a:r>
          </a:p>
          <a:p>
            <a:pPr lvl="1"/>
            <a:r>
              <a:rPr lang="en-US" dirty="0" smtClean="0"/>
              <a:t>Splitting (top-down) – from relation to fragments</a:t>
            </a:r>
          </a:p>
          <a:p>
            <a:pPr lvl="2"/>
            <a:r>
              <a:rPr lang="en-US" dirty="0" smtClean="0"/>
              <a:t>preferable for 2 reasons</a:t>
            </a:r>
          </a:p>
          <a:p>
            <a:pPr lvl="3"/>
            <a:r>
              <a:rPr lang="en-US" dirty="0" smtClean="0"/>
              <a:t>close to the design approach</a:t>
            </a:r>
          </a:p>
          <a:p>
            <a:pPr lvl="3"/>
            <a:r>
              <a:rPr lang="en-US" dirty="0" smtClean="0"/>
              <a:t>optimal solution is more likely to be close to the full relation than to the fully fragmented situation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Vertical Fragmentation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98826"/>
            <a:ext cx="12231730" cy="5878436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DB design (Ch. 3)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Introduction</a:t>
            </a:r>
          </a:p>
          <a:p>
            <a:pPr lvl="1"/>
            <a:r>
              <a:rPr lang="en-US" smtClean="0">
                <a:solidFill>
                  <a:schemeClr val="tx2"/>
                </a:solidFill>
                <a:cs typeface="Book Antiqua"/>
              </a:rPr>
              <a:t>Top-down 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(vs. bottom-up) design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Distribution design issues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Fragmentation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Allocation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  <a:cs typeface="Book Antiqua"/>
              </a:rPr>
              <a:t>Fragmentation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Horizontal Fragmentation (HF)</a:t>
            </a:r>
          </a:p>
          <a:p>
            <a:pPr lvl="3">
              <a:spcBef>
                <a:spcPct val="60000"/>
              </a:spcBef>
            </a:pPr>
            <a:r>
              <a:rPr lang="en-US" dirty="0" smtClean="0"/>
              <a:t>Primary Horizontal Fragmentation (PHF)</a:t>
            </a:r>
          </a:p>
          <a:p>
            <a:pPr lvl="3">
              <a:spcBef>
                <a:spcPct val="60000"/>
              </a:spcBef>
            </a:pPr>
            <a:r>
              <a:rPr lang="en-US" dirty="0" smtClean="0"/>
              <a:t>Derived Horizontal Fragmentation (DHF)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Vertical Fragmentation (VF)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Hybrid Fragmentation (</a:t>
            </a:r>
            <a:r>
              <a:rPr lang="en-US" dirty="0" err="1" smtClean="0"/>
              <a:t>HyF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Allocation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Data directory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/>
              <a:t>Partition is guided by a measure of affinity (“togetherness”)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Affinity measures how much attributes that are accessed together by queries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VF – The General Idea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</a:t>
            </a:r>
            <a:r>
              <a:rPr lang="en-US" dirty="0" smtClean="0"/>
              <a:t>– Information Requirements</a:t>
            </a:r>
            <a:br>
              <a:rPr lang="en-US" dirty="0" smtClean="0"/>
            </a:br>
            <a:r>
              <a:rPr lang="en-US" dirty="0" smtClean="0"/>
              <a:t>(Qualitative Application Info)</a:t>
            </a:r>
            <a:endParaRPr lang="en-US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1632108" cy="67691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matrix </a:t>
            </a:r>
            <a:r>
              <a:rPr lang="en-US" b="1" i="1" dirty="0" smtClean="0">
                <a:solidFill>
                  <a:srgbClr val="1771A9"/>
                </a:solidFill>
              </a:rPr>
              <a:t>use(q, A)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dirty="0" smtClean="0">
                <a:solidFill>
                  <a:srgbClr val="1771A9"/>
                </a:solidFill>
              </a:rPr>
              <a:t>attribute usage values</a:t>
            </a:r>
          </a:p>
          <a:p>
            <a:pPr marL="1056623" lvl="1"/>
            <a:r>
              <a:rPr lang="en-US" i="1" dirty="0" smtClean="0"/>
              <a:t>R</a:t>
            </a:r>
            <a:r>
              <a:rPr lang="en-US" dirty="0" smtClean="0"/>
              <a:t> relation over attributes </a:t>
            </a:r>
            <a:r>
              <a:rPr lang="en-US" i="1" dirty="0" smtClean="0"/>
              <a:t>A</a:t>
            </a:r>
            <a:r>
              <a:rPr lang="en-US" baseline="-25000" dirty="0" smtClean="0"/>
              <a:t>1 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 </a:t>
            </a:r>
            <a:r>
              <a:rPr lang="en-US" dirty="0" smtClean="0"/>
              <a:t>,…,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endParaRPr lang="en-US" dirty="0" smtClean="0"/>
          </a:p>
          <a:p>
            <a:pPr marL="1056623" lvl="1"/>
            <a:r>
              <a:rPr lang="en-US" i="1" dirty="0" smtClean="0"/>
              <a:t>Q</a:t>
            </a:r>
            <a:r>
              <a:rPr lang="en-US" dirty="0" smtClean="0"/>
              <a:t> = {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,…,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q</a:t>
            </a:r>
            <a:r>
              <a:rPr lang="en-US" dirty="0" smtClean="0"/>
              <a:t>}: set of queries that will run on </a:t>
            </a:r>
            <a:r>
              <a:rPr lang="en-US" i="1" dirty="0" smtClean="0"/>
              <a:t>R</a:t>
            </a:r>
            <a:endParaRPr lang="en-US" dirty="0" smtClean="0"/>
          </a:p>
          <a:p>
            <a:pPr marL="1544296" lvl="2"/>
            <a:r>
              <a:rPr lang="en-US" sz="2000" dirty="0" smtClean="0">
                <a:solidFill>
                  <a:srgbClr val="FF0000"/>
                </a:solidFill>
              </a:rPr>
              <a:t>(the 80/20 rule can be used here, too: select the most active 20% of queries only)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622777" y="5478130"/>
            <a:ext cx="42500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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980151" y="5460069"/>
            <a:ext cx="1877116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 smtClean="0">
                <a:latin typeface="Book Antiqua"/>
              </a:rPr>
              <a:t>q</a:t>
            </a:r>
            <a:r>
              <a:rPr lang="en-US" sz="2600" i="1" baseline="-25000" dirty="0" err="1" smtClean="0">
                <a:latin typeface="Book Antiqua"/>
              </a:rPr>
              <a:t>i</a:t>
            </a:r>
            <a:r>
              <a:rPr lang="en-US" sz="2600" i="1" baseline="-25000" dirty="0" smtClean="0">
                <a:latin typeface="Book Antiqua"/>
              </a:rPr>
              <a:t> </a:t>
            </a:r>
            <a:r>
              <a:rPr lang="en-US" sz="2600" i="1" dirty="0" smtClean="0">
                <a:latin typeface="Book Antiqua"/>
              </a:rPr>
              <a:t>, </a:t>
            </a:r>
            <a:r>
              <a:rPr lang="en-US" sz="2600" i="1" dirty="0" err="1" smtClean="0">
                <a:latin typeface="Book Antiqua"/>
              </a:rPr>
              <a:t>A</a:t>
            </a:r>
            <a:r>
              <a:rPr lang="en-US" sz="2600" i="1" baseline="-25000" dirty="0" err="1" smtClean="0">
                <a:latin typeface="Book Antiqua"/>
              </a:rPr>
              <a:t>j</a:t>
            </a:r>
            <a:r>
              <a:rPr lang="en-US" sz="2600" dirty="0">
                <a:latin typeface="Book Antiqua"/>
              </a:rPr>
              <a:t>) =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062240" y="5288824"/>
            <a:ext cx="6127385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 if attribute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 is referenced by query 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i="1" baseline="-25000" dirty="0">
                <a:solidFill>
                  <a:srgbClr val="000000"/>
                </a:solidFill>
                <a:latin typeface="Book Antiqua"/>
              </a:rPr>
              <a:t>i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5128638" y="5731002"/>
            <a:ext cx="1885193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 otherwise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4662312" y="5207198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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4662312" y="5815682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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– </a:t>
            </a:r>
            <a:r>
              <a:rPr lang="en-US" dirty="0" smtClean="0"/>
              <a:t>Example of </a:t>
            </a:r>
            <a:r>
              <a:rPr lang="en-US" i="1" dirty="0"/>
              <a:t>use</a:t>
            </a:r>
            <a:r>
              <a:rPr lang="en-US" dirty="0"/>
              <a:t>(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  <a:spcAft>
                <a:spcPts val="1200"/>
              </a:spcAft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dirty="0"/>
              <a:t>Consider the following 4 queries for relation PROJ</a:t>
            </a:r>
          </a:p>
          <a:p>
            <a:pPr marL="0" indent="0">
              <a:spcBef>
                <a:spcPct val="20000"/>
              </a:spcBef>
              <a:buNone/>
              <a:tabLst>
                <a:tab pos="723900" algn="l"/>
                <a:tab pos="2514600" algn="r"/>
                <a:tab pos="2870200" algn="l"/>
                <a:tab pos="6096000" algn="l"/>
                <a:tab pos="7899400" algn="r"/>
                <a:tab pos="8255000" algn="l"/>
              </a:tabLst>
            </a:pPr>
            <a:r>
              <a:rPr lang="en-US" sz="2400" i="1" dirty="0" smtClean="0"/>
              <a:t>	q</a:t>
            </a:r>
            <a:r>
              <a:rPr lang="en-US" sz="2400" baseline="-25000" dirty="0" smtClean="0"/>
              <a:t>1</a:t>
            </a:r>
            <a:r>
              <a:rPr lang="en-US" sz="2400" dirty="0"/>
              <a:t>:	</a:t>
            </a:r>
            <a:r>
              <a:rPr lang="en-US" sz="2400" b="1" dirty="0" smtClean="0"/>
              <a:t>SELECT</a:t>
            </a:r>
            <a:r>
              <a:rPr lang="en-US" sz="2400" dirty="0"/>
              <a:t>	BUDGET	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:	</a:t>
            </a:r>
            <a:r>
              <a:rPr lang="en-US" sz="2400" b="1" dirty="0"/>
              <a:t>SELECT</a:t>
            </a:r>
            <a:r>
              <a:rPr lang="en-US" sz="2400" dirty="0"/>
              <a:t>	</a:t>
            </a:r>
            <a:r>
              <a:rPr lang="en-US" sz="2400" dirty="0" smtClean="0"/>
              <a:t>PNAME,BUDGET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/>
              <a:t>	PROJ		</a:t>
            </a:r>
            <a:r>
              <a:rPr lang="en-US" sz="2400" b="1" dirty="0"/>
              <a:t>FROM</a:t>
            </a:r>
            <a:r>
              <a:rPr lang="en-US" sz="2400" dirty="0"/>
              <a:t>	</a:t>
            </a:r>
            <a:r>
              <a:rPr lang="en-US" sz="2400" dirty="0" smtClean="0"/>
              <a:t>PROJ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/>
              <a:t>	PNO=Value</a:t>
            </a:r>
          </a:p>
          <a:p>
            <a:pPr marL="0" indent="0">
              <a:spcBef>
                <a:spcPts val="3000"/>
              </a:spcBef>
              <a:buNone/>
              <a:tabLst>
                <a:tab pos="723900" algn="l"/>
                <a:tab pos="2514600" algn="r"/>
                <a:tab pos="2870200" algn="l"/>
                <a:tab pos="6096000" algn="l"/>
                <a:tab pos="7899400" algn="r"/>
                <a:tab pos="8255000" algn="l"/>
              </a:tabLst>
            </a:pPr>
            <a:r>
              <a:rPr lang="en-US" sz="2400" i="1" dirty="0" smtClean="0"/>
              <a:t>	q</a:t>
            </a:r>
            <a:r>
              <a:rPr lang="en-US" sz="2400" baseline="-25000" dirty="0" smtClean="0"/>
              <a:t>3</a:t>
            </a:r>
            <a:r>
              <a:rPr lang="en-US" sz="2400" dirty="0"/>
              <a:t>:	</a:t>
            </a:r>
            <a:r>
              <a:rPr lang="en-US" sz="2400" b="1" dirty="0" smtClean="0"/>
              <a:t>SELECT</a:t>
            </a:r>
            <a:r>
              <a:rPr lang="en-US" sz="2400" dirty="0"/>
              <a:t>	</a:t>
            </a:r>
            <a:r>
              <a:rPr lang="en-US" sz="2400" dirty="0" smtClean="0"/>
              <a:t>PNAME</a:t>
            </a:r>
            <a:r>
              <a:rPr lang="en-US" sz="2400" dirty="0"/>
              <a:t>	</a:t>
            </a:r>
            <a:r>
              <a:rPr lang="en-US" sz="2400" i="1" dirty="0"/>
              <a:t>q</a:t>
            </a:r>
            <a:r>
              <a:rPr lang="en-US" sz="2400" baseline="-25000" dirty="0"/>
              <a:t>4</a:t>
            </a:r>
            <a:r>
              <a:rPr lang="en-US" sz="2400" dirty="0"/>
              <a:t>:	</a:t>
            </a:r>
            <a:r>
              <a:rPr lang="en-US" sz="2400" b="1" dirty="0"/>
              <a:t>SELECT	</a:t>
            </a:r>
            <a:r>
              <a:rPr lang="en-US" sz="2400" b="1" dirty="0" smtClean="0"/>
              <a:t>SUM</a:t>
            </a:r>
            <a:r>
              <a:rPr lang="en-US" sz="2400" dirty="0" smtClean="0"/>
              <a:t>(BUDGET)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/>
              <a:t>	PROJ		</a:t>
            </a:r>
            <a:r>
              <a:rPr lang="en-US" sz="2400" b="1" dirty="0"/>
              <a:t>FROM	</a:t>
            </a:r>
            <a:r>
              <a:rPr lang="en-US" sz="2400" dirty="0" smtClean="0"/>
              <a:t>PROJ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/>
              <a:t>	LOC=Value		</a:t>
            </a:r>
            <a:r>
              <a:rPr lang="en-US" sz="2400" b="1" dirty="0"/>
              <a:t>WHERE</a:t>
            </a:r>
            <a:r>
              <a:rPr lang="en-US" sz="2400" dirty="0"/>
              <a:t>	</a:t>
            </a:r>
            <a:r>
              <a:rPr lang="en-US" sz="2400" dirty="0" smtClean="0"/>
              <a:t>LOC=Value</a:t>
            </a:r>
            <a:endParaRPr lang="en-US" sz="2400" dirty="0"/>
          </a:p>
        </p:txBody>
      </p:sp>
      <p:grpSp>
        <p:nvGrpSpPr>
          <p:cNvPr id="67" name="Gruppo 66"/>
          <p:cNvGrpSpPr/>
          <p:nvPr/>
        </p:nvGrpSpPr>
        <p:grpSpPr>
          <a:xfrm>
            <a:off x="3287690" y="6234122"/>
            <a:ext cx="5857916" cy="2873879"/>
            <a:chOff x="3287690" y="6234122"/>
            <a:chExt cx="5857916" cy="2873879"/>
          </a:xfrm>
        </p:grpSpPr>
        <p:sp>
          <p:nvSpPr>
            <p:cNvPr id="82948" name="Rectangle 4"/>
            <p:cNvSpPr>
              <a:spLocks noChangeArrowheads="1"/>
            </p:cNvSpPr>
            <p:nvPr/>
          </p:nvSpPr>
          <p:spPr bwMode="auto">
            <a:xfrm>
              <a:off x="3305752" y="6792063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3305752" y="7406178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3287690" y="7966107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2951" name="Rectangle 7"/>
            <p:cNvSpPr>
              <a:spLocks noChangeArrowheads="1"/>
            </p:cNvSpPr>
            <p:nvPr/>
          </p:nvSpPr>
          <p:spPr bwMode="auto">
            <a:xfrm>
              <a:off x="3303840" y="8580223"/>
              <a:ext cx="56052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>
              <a:off x="4075168" y="6904952"/>
              <a:ext cx="2348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auto">
            <a:xfrm>
              <a:off x="4066137" y="6895921"/>
              <a:ext cx="255130" cy="21336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5" name="Rectangle 11"/>
            <p:cNvSpPr>
              <a:spLocks noChangeArrowheads="1"/>
            </p:cNvSpPr>
            <p:nvPr/>
          </p:nvSpPr>
          <p:spPr bwMode="auto">
            <a:xfrm>
              <a:off x="4359260" y="6234122"/>
              <a:ext cx="87224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26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 flipH="1">
              <a:off x="8890476" y="6904952"/>
              <a:ext cx="252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7" name="Freeform 13"/>
            <p:cNvSpPr>
              <a:spLocks/>
            </p:cNvSpPr>
            <p:nvPr/>
          </p:nvSpPr>
          <p:spPr bwMode="auto">
            <a:xfrm>
              <a:off x="8890476" y="6895921"/>
              <a:ext cx="255130" cy="21336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9" name="Rectangle 15"/>
            <p:cNvSpPr>
              <a:spLocks noChangeArrowheads="1"/>
            </p:cNvSpPr>
            <p:nvPr/>
          </p:nvSpPr>
          <p:spPr bwMode="auto">
            <a:xfrm>
              <a:off x="4595699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0" name="Rectangle 16"/>
            <p:cNvSpPr>
              <a:spLocks noChangeArrowheads="1"/>
            </p:cNvSpPr>
            <p:nvPr/>
          </p:nvSpPr>
          <p:spPr bwMode="auto">
            <a:xfrm>
              <a:off x="5718602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7004486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2" name="Rectangle 18"/>
            <p:cNvSpPr>
              <a:spLocks noChangeArrowheads="1"/>
            </p:cNvSpPr>
            <p:nvPr/>
          </p:nvSpPr>
          <p:spPr bwMode="auto">
            <a:xfrm>
              <a:off x="8220920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3" name="Rectangle 19"/>
            <p:cNvSpPr>
              <a:spLocks noChangeArrowheads="1"/>
            </p:cNvSpPr>
            <p:nvPr/>
          </p:nvSpPr>
          <p:spPr bwMode="auto">
            <a:xfrm>
              <a:off x="4577637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4" name="Rectangle 20"/>
            <p:cNvSpPr>
              <a:spLocks noChangeArrowheads="1"/>
            </p:cNvSpPr>
            <p:nvPr/>
          </p:nvSpPr>
          <p:spPr bwMode="auto">
            <a:xfrm>
              <a:off x="8238983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5" name="Rectangle 21"/>
            <p:cNvSpPr>
              <a:spLocks noChangeArrowheads="1"/>
            </p:cNvSpPr>
            <p:nvPr/>
          </p:nvSpPr>
          <p:spPr bwMode="auto">
            <a:xfrm>
              <a:off x="5718602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6" name="Rectangle 22"/>
            <p:cNvSpPr>
              <a:spLocks noChangeArrowheads="1"/>
            </p:cNvSpPr>
            <p:nvPr/>
          </p:nvSpPr>
          <p:spPr bwMode="auto">
            <a:xfrm>
              <a:off x="7004486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7" name="Rectangle 23"/>
            <p:cNvSpPr>
              <a:spLocks noChangeArrowheads="1"/>
            </p:cNvSpPr>
            <p:nvPr/>
          </p:nvSpPr>
          <p:spPr bwMode="auto">
            <a:xfrm>
              <a:off x="4577637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8" name="Rectangle 24"/>
            <p:cNvSpPr>
              <a:spLocks noChangeArrowheads="1"/>
            </p:cNvSpPr>
            <p:nvPr/>
          </p:nvSpPr>
          <p:spPr bwMode="auto">
            <a:xfrm>
              <a:off x="6986424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9" name="Rectangle 25"/>
            <p:cNvSpPr>
              <a:spLocks noChangeArrowheads="1"/>
            </p:cNvSpPr>
            <p:nvPr/>
          </p:nvSpPr>
          <p:spPr bwMode="auto">
            <a:xfrm>
              <a:off x="570054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0" name="Rectangle 26"/>
            <p:cNvSpPr>
              <a:spLocks noChangeArrowheads="1"/>
            </p:cNvSpPr>
            <p:nvPr/>
          </p:nvSpPr>
          <p:spPr bwMode="auto">
            <a:xfrm>
              <a:off x="822092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1" name="Rectangle 27"/>
            <p:cNvSpPr>
              <a:spLocks noChangeArrowheads="1"/>
            </p:cNvSpPr>
            <p:nvPr/>
          </p:nvSpPr>
          <p:spPr bwMode="auto">
            <a:xfrm>
              <a:off x="455957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72" name="Rectangle 28"/>
            <p:cNvSpPr>
              <a:spLocks noChangeArrowheads="1"/>
            </p:cNvSpPr>
            <p:nvPr/>
          </p:nvSpPr>
          <p:spPr bwMode="auto">
            <a:xfrm>
              <a:off x="570054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73" name="Rectangle 29"/>
            <p:cNvSpPr>
              <a:spLocks noChangeArrowheads="1"/>
            </p:cNvSpPr>
            <p:nvPr/>
          </p:nvSpPr>
          <p:spPr bwMode="auto">
            <a:xfrm>
              <a:off x="698642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4" name="Rectangle 30"/>
            <p:cNvSpPr>
              <a:spLocks noChangeArrowheads="1"/>
            </p:cNvSpPr>
            <p:nvPr/>
          </p:nvSpPr>
          <p:spPr bwMode="auto">
            <a:xfrm>
              <a:off x="822092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5" name="Rectangle 31"/>
            <p:cNvSpPr>
              <a:spLocks noChangeArrowheads="1"/>
            </p:cNvSpPr>
            <p:nvPr/>
          </p:nvSpPr>
          <p:spPr bwMode="auto">
            <a:xfrm>
              <a:off x="5222335" y="6234122"/>
              <a:ext cx="1295435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76" name="Rectangle 32"/>
            <p:cNvSpPr>
              <a:spLocks noChangeArrowheads="1"/>
            </p:cNvSpPr>
            <p:nvPr/>
          </p:nvSpPr>
          <p:spPr bwMode="auto">
            <a:xfrm>
              <a:off x="6502192" y="6234122"/>
              <a:ext cx="1422072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77" name="Rectangle 33"/>
            <p:cNvSpPr>
              <a:spLocks noChangeArrowheads="1"/>
            </p:cNvSpPr>
            <p:nvPr/>
          </p:nvSpPr>
          <p:spPr bwMode="auto">
            <a:xfrm>
              <a:off x="8035701" y="6234122"/>
              <a:ext cx="82415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1787492" y="6305560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– Information </a:t>
            </a:r>
            <a:r>
              <a:rPr lang="en-US" dirty="0" smtClean="0"/>
              <a:t>Requirements</a:t>
            </a:r>
            <a:br>
              <a:rPr lang="en-US" dirty="0" smtClean="0"/>
            </a:br>
            <a:r>
              <a:rPr lang="en-US" dirty="0" smtClean="0"/>
              <a:t>(Quantitative Application Info)</a:t>
            </a:r>
            <a:endParaRPr lang="en-US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446044" cy="1744658"/>
          </a:xfrm>
          <a:noFill/>
          <a:ln/>
        </p:spPr>
        <p:txBody>
          <a:bodyPr/>
          <a:lstStyle/>
          <a:p>
            <a:pPr marL="180000" indent="-252000">
              <a:buClr>
                <a:srgbClr val="1771A9"/>
              </a:buClr>
              <a:buFont typeface="Arial" pitchFamily="34" charset="0"/>
              <a:buChar char="•"/>
            </a:pPr>
            <a:r>
              <a:rPr lang="en-US" sz="2700" dirty="0" smtClean="0">
                <a:latin typeface="Book Antiqua" pitchFamily="18" charset="0"/>
              </a:rPr>
              <a:t>matrix</a:t>
            </a:r>
            <a:r>
              <a:rPr lang="en-US" sz="2700" i="1" dirty="0" smtClean="0">
                <a:latin typeface="Book Antiqua" pitchFamily="18" charset="0"/>
              </a:rPr>
              <a:t>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acc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(q)</a:t>
            </a:r>
            <a:r>
              <a:rPr lang="en-US" sz="2700" dirty="0" smtClean="0">
                <a:latin typeface="Book Antiqua" pitchFamily="18" charset="0"/>
              </a:rPr>
              <a:t> for the frequency of </a:t>
            </a:r>
            <a:r>
              <a:rPr lang="en-US" sz="2700" b="1" i="1" dirty="0" smtClean="0">
                <a:latin typeface="Book Antiqua" pitchFamily="18" charset="0"/>
              </a:rPr>
              <a:t>q</a:t>
            </a:r>
            <a:endParaRPr lang="en-US" sz="2700" dirty="0" smtClean="0">
              <a:latin typeface="Book Antiqua" pitchFamily="18" charset="0"/>
              <a:sym typeface="Symbol"/>
            </a:endParaRPr>
          </a:p>
          <a:p>
            <a:pPr marL="180000" indent="-252000">
              <a:buClr>
                <a:srgbClr val="1771A9"/>
              </a:buClr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FF0000"/>
                </a:solidFill>
              </a:rPr>
              <a:t>attribute affinity measure</a:t>
            </a:r>
            <a:r>
              <a:rPr lang="en-US" sz="2700" dirty="0" smtClean="0">
                <a:solidFill>
                  <a:schemeClr val="hlink"/>
                </a:solidFill>
              </a:rPr>
              <a:t>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aff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(A</a:t>
            </a:r>
            <a:r>
              <a:rPr lang="en-US" sz="2700" b="1" i="1" baseline="-25000" dirty="0" smtClean="0">
                <a:solidFill>
                  <a:srgbClr val="1771A9"/>
                </a:solidFill>
                <a:latin typeface="Book Antiqua" pitchFamily="18" charset="0"/>
              </a:rPr>
              <a:t>i 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,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7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  <a:r>
              <a:rPr lang="en-US" sz="2700" dirty="0" smtClean="0">
                <a:latin typeface="Book Antiqua" pitchFamily="18" charset="0"/>
              </a:rPr>
              <a:t> </a:t>
            </a:r>
            <a:r>
              <a:rPr lang="en-US" sz="2700" dirty="0" smtClean="0"/>
              <a:t>between any two attributes </a:t>
            </a:r>
            <a:r>
              <a:rPr lang="en-US" sz="2700" i="1" dirty="0" smtClean="0"/>
              <a:t>A</a:t>
            </a:r>
            <a:r>
              <a:rPr lang="en-US" sz="2700" i="1" baseline="-25000" dirty="0" smtClean="0"/>
              <a:t>i</a:t>
            </a:r>
            <a:r>
              <a:rPr lang="en-US" sz="2700" dirty="0" smtClean="0"/>
              <a:t> and </a:t>
            </a:r>
            <a:r>
              <a:rPr lang="en-US" sz="2700" i="1" dirty="0" err="1" smtClean="0"/>
              <a:t>A</a:t>
            </a:r>
            <a:r>
              <a:rPr lang="en-US" sz="2700" i="1" baseline="-25000" dirty="0" err="1" smtClean="0"/>
              <a:t>j</a:t>
            </a:r>
            <a:r>
              <a:rPr lang="en-US" sz="2700" dirty="0" smtClean="0"/>
              <a:t> of a relation </a:t>
            </a:r>
            <a:r>
              <a:rPr lang="en-US" sz="2700" i="1" dirty="0" smtClean="0"/>
              <a:t>R</a:t>
            </a:r>
            <a:r>
              <a:rPr lang="en-US" sz="2700" dirty="0" smtClean="0"/>
              <a:t> with respect to a set of applications </a:t>
            </a:r>
            <a:r>
              <a:rPr lang="en-US" sz="2700" i="1" dirty="0" smtClean="0"/>
              <a:t>Q</a:t>
            </a:r>
            <a:endParaRPr lang="en-US" sz="2700" dirty="0" smtClean="0">
              <a:latin typeface="Book Antiqua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01674" y="4973249"/>
            <a:ext cx="208230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aff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/>
              </a:rPr>
              <a:t>i </a:t>
            </a:r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 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  </a:t>
            </a:r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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094996" y="4740522"/>
            <a:ext cx="673260" cy="87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5100" dirty="0" smtClean="0">
                <a:solidFill>
                  <a:srgbClr val="000000"/>
                </a:solidFill>
                <a:latin typeface="Symbol" charset="0"/>
                <a:sym typeface="Symbol"/>
              </a:rPr>
              <a:t></a:t>
            </a:r>
            <a:endParaRPr lang="en-US" sz="51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685976" y="5474389"/>
            <a:ext cx="1686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all queries</a:t>
            </a:r>
            <a:r>
              <a:rPr lang="en-US" sz="2000" i="1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latin typeface="Book Antiqua"/>
              </a:rPr>
              <a:t>q</a:t>
            </a:r>
            <a:endParaRPr lang="en-GB" sz="2000" b="1" i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087047" y="5017243"/>
            <a:ext cx="3986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latin typeface="Book Antiqua" pitchFamily="18" charset="0"/>
              </a:rPr>
              <a:t>q</a:t>
            </a:r>
            <a:r>
              <a:rPr lang="en-US" sz="2400" i="1" baseline="-25000" dirty="0" smtClean="0">
                <a:latin typeface="Book Antiqua" pitchFamily="18" charset="0"/>
              </a:rPr>
              <a:t> </a:t>
            </a:r>
            <a:r>
              <a:rPr lang="en-US" sz="2400" i="1" dirty="0" smtClean="0">
                <a:latin typeface="Book Antiqua" pitchFamily="18" charset="0"/>
              </a:rPr>
              <a:t>, A</a:t>
            </a:r>
            <a:r>
              <a:rPr lang="en-US" sz="2400" i="1" baseline="-25000" dirty="0" smtClean="0">
                <a:latin typeface="Book Antiqua" pitchFamily="18" charset="0"/>
              </a:rPr>
              <a:t>i</a:t>
            </a:r>
            <a:r>
              <a:rPr lang="en-US" sz="2400" dirty="0" smtClean="0">
                <a:latin typeface="Book Antiqua" pitchFamily="18" charset="0"/>
              </a:rPr>
              <a:t>) * </a:t>
            </a:r>
            <a:r>
              <a:rPr lang="en-US" sz="24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latin typeface="Book Antiqua" pitchFamily="18" charset="0"/>
              </a:rPr>
              <a:t>q, </a:t>
            </a:r>
            <a:r>
              <a:rPr lang="en-US" sz="2400" i="1" dirty="0" err="1" smtClean="0">
                <a:latin typeface="Book Antiqua" pitchFamily="18" charset="0"/>
              </a:rPr>
              <a:t>A</a:t>
            </a:r>
            <a:r>
              <a:rPr lang="en-US" sz="2400" i="1" baseline="-25000" dirty="0" err="1" smtClean="0">
                <a:latin typeface="Book Antiqua" pitchFamily="18" charset="0"/>
              </a:rPr>
              <a:t>j</a:t>
            </a:r>
            <a:r>
              <a:rPr lang="en-US" sz="2400" dirty="0" smtClean="0">
                <a:latin typeface="Book Antiqua" pitchFamily="18" charset="0"/>
              </a:rPr>
              <a:t>) *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2400" i="1" dirty="0" err="1" smtClean="0">
                <a:solidFill>
                  <a:schemeClr val="tx2"/>
                </a:solidFill>
                <a:latin typeface="Book Antiqua" pitchFamily="18" charset="0"/>
              </a:rPr>
              <a:t>acc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15856" y="7377130"/>
            <a:ext cx="61436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we are considering frequencies only of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queries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 that access both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 pitchFamily="18" charset="0"/>
              </a:rPr>
              <a:t>i 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and </a:t>
            </a:r>
            <a:r>
              <a:rPr lang="en-US" sz="2600" i="1" dirty="0" err="1" smtClean="0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Book Antiqua" pitchFamily="18" charset="0"/>
              </a:rPr>
              <a:t>j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,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i.e.,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q</a:t>
            </a:r>
            <a:r>
              <a:rPr lang="en-US" sz="2600" i="1" baseline="-25000" dirty="0" smtClean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, A</a:t>
            </a:r>
            <a:r>
              <a:rPr lang="en-US" sz="2600" i="1" baseline="-25000" dirty="0" smtClean="0">
                <a:latin typeface="Book Antiqua" pitchFamily="18" charset="0"/>
              </a:rPr>
              <a:t>i</a:t>
            </a:r>
            <a:r>
              <a:rPr lang="en-US" sz="2600" dirty="0" smtClean="0">
                <a:latin typeface="Book Antiqua" pitchFamily="18" charset="0"/>
              </a:rPr>
              <a:t>) =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q, </a:t>
            </a:r>
            <a:r>
              <a:rPr lang="en-US" sz="2600" i="1" dirty="0" err="1" smtClean="0">
                <a:latin typeface="Book Antiqua" pitchFamily="18" charset="0"/>
              </a:rPr>
              <a:t>A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) = 1</a:t>
            </a:r>
          </a:p>
        </p:txBody>
      </p:sp>
      <p:cxnSp>
        <p:nvCxnSpPr>
          <p:cNvPr id="19" name="Connettore 2 18"/>
          <p:cNvCxnSpPr>
            <a:stCxn id="17" idx="0"/>
          </p:cNvCxnSpPr>
          <p:nvPr/>
        </p:nvCxnSpPr>
        <p:spPr bwMode="auto">
          <a:xfrm rot="16200000" flipV="1">
            <a:off x="1393813" y="5483253"/>
            <a:ext cx="500066" cy="3287688"/>
          </a:xfrm>
          <a:prstGeom prst="straightConnector1">
            <a:avLst/>
          </a:prstGeom>
          <a:solidFill>
            <a:srgbClr val="6682AA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Connettore 2 20"/>
          <p:cNvCxnSpPr/>
          <p:nvPr/>
        </p:nvCxnSpPr>
        <p:spPr bwMode="auto">
          <a:xfrm rot="5400000" flipH="1" flipV="1">
            <a:off x="2822126" y="6342496"/>
            <a:ext cx="1145441" cy="785816"/>
          </a:xfrm>
          <a:prstGeom prst="straightConnector1">
            <a:avLst/>
          </a:prstGeom>
          <a:solidFill>
            <a:srgbClr val="6682AA"/>
          </a:solidFill>
          <a:ln w="6350">
            <a:solidFill>
              <a:schemeClr val="tx1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3" name="Gruppo 82"/>
          <p:cNvGrpSpPr/>
          <p:nvPr/>
        </p:nvGrpSpPr>
        <p:grpSpPr>
          <a:xfrm>
            <a:off x="6788152" y="6234122"/>
            <a:ext cx="5857916" cy="2873879"/>
            <a:chOff x="3287690" y="6234122"/>
            <a:chExt cx="5857916" cy="2873879"/>
          </a:xfrm>
        </p:grpSpPr>
        <p:sp>
          <p:nvSpPr>
            <p:cNvPr id="84" name="Rectangle 4"/>
            <p:cNvSpPr>
              <a:spLocks noChangeArrowheads="1"/>
            </p:cNvSpPr>
            <p:nvPr/>
          </p:nvSpPr>
          <p:spPr bwMode="auto">
            <a:xfrm>
              <a:off x="3305752" y="6792063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" name="Rectangle 5"/>
            <p:cNvSpPr>
              <a:spLocks noChangeArrowheads="1"/>
            </p:cNvSpPr>
            <p:nvPr/>
          </p:nvSpPr>
          <p:spPr bwMode="auto">
            <a:xfrm>
              <a:off x="3305752" y="7406178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6" name="Rectangle 6"/>
            <p:cNvSpPr>
              <a:spLocks noChangeArrowheads="1"/>
            </p:cNvSpPr>
            <p:nvPr/>
          </p:nvSpPr>
          <p:spPr bwMode="auto">
            <a:xfrm>
              <a:off x="3287690" y="7966107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7" name="Rectangle 7"/>
            <p:cNvSpPr>
              <a:spLocks noChangeArrowheads="1"/>
            </p:cNvSpPr>
            <p:nvPr/>
          </p:nvSpPr>
          <p:spPr bwMode="auto">
            <a:xfrm>
              <a:off x="3303840" y="8580223"/>
              <a:ext cx="56052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88" name="Line 8"/>
            <p:cNvSpPr>
              <a:spLocks noChangeShapeType="1"/>
            </p:cNvSpPr>
            <p:nvPr/>
          </p:nvSpPr>
          <p:spPr bwMode="auto">
            <a:xfrm>
              <a:off x="4075168" y="6904952"/>
              <a:ext cx="2348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9" name="Freeform 9"/>
            <p:cNvSpPr>
              <a:spLocks/>
            </p:cNvSpPr>
            <p:nvPr/>
          </p:nvSpPr>
          <p:spPr bwMode="auto">
            <a:xfrm>
              <a:off x="4066137" y="6895921"/>
              <a:ext cx="255130" cy="21336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0" name="Rectangle 11"/>
            <p:cNvSpPr>
              <a:spLocks noChangeArrowheads="1"/>
            </p:cNvSpPr>
            <p:nvPr/>
          </p:nvSpPr>
          <p:spPr bwMode="auto">
            <a:xfrm>
              <a:off x="4359260" y="6234122"/>
              <a:ext cx="87224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26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1" name="Line 12"/>
            <p:cNvSpPr>
              <a:spLocks noChangeShapeType="1"/>
            </p:cNvSpPr>
            <p:nvPr/>
          </p:nvSpPr>
          <p:spPr bwMode="auto">
            <a:xfrm flipH="1">
              <a:off x="8890476" y="6904952"/>
              <a:ext cx="252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" name="Freeform 13"/>
            <p:cNvSpPr>
              <a:spLocks/>
            </p:cNvSpPr>
            <p:nvPr/>
          </p:nvSpPr>
          <p:spPr bwMode="auto">
            <a:xfrm>
              <a:off x="8890476" y="6895921"/>
              <a:ext cx="255130" cy="21336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3" name="Rectangle 15"/>
            <p:cNvSpPr>
              <a:spLocks noChangeArrowheads="1"/>
            </p:cNvSpPr>
            <p:nvPr/>
          </p:nvSpPr>
          <p:spPr bwMode="auto">
            <a:xfrm>
              <a:off x="4595699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4" name="Rectangle 16"/>
            <p:cNvSpPr>
              <a:spLocks noChangeArrowheads="1"/>
            </p:cNvSpPr>
            <p:nvPr/>
          </p:nvSpPr>
          <p:spPr bwMode="auto">
            <a:xfrm>
              <a:off x="5718602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5" name="Rectangle 17"/>
            <p:cNvSpPr>
              <a:spLocks noChangeArrowheads="1"/>
            </p:cNvSpPr>
            <p:nvPr/>
          </p:nvSpPr>
          <p:spPr bwMode="auto">
            <a:xfrm>
              <a:off x="7004486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6" name="Rectangle 18"/>
            <p:cNvSpPr>
              <a:spLocks noChangeArrowheads="1"/>
            </p:cNvSpPr>
            <p:nvPr/>
          </p:nvSpPr>
          <p:spPr bwMode="auto">
            <a:xfrm>
              <a:off x="8220920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7" name="Rectangle 19"/>
            <p:cNvSpPr>
              <a:spLocks noChangeArrowheads="1"/>
            </p:cNvSpPr>
            <p:nvPr/>
          </p:nvSpPr>
          <p:spPr bwMode="auto">
            <a:xfrm>
              <a:off x="4577637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8" name="Rectangle 20"/>
            <p:cNvSpPr>
              <a:spLocks noChangeArrowheads="1"/>
            </p:cNvSpPr>
            <p:nvPr/>
          </p:nvSpPr>
          <p:spPr bwMode="auto">
            <a:xfrm>
              <a:off x="8238983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9" name="Rectangle 21"/>
            <p:cNvSpPr>
              <a:spLocks noChangeArrowheads="1"/>
            </p:cNvSpPr>
            <p:nvPr/>
          </p:nvSpPr>
          <p:spPr bwMode="auto">
            <a:xfrm>
              <a:off x="5718602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0" name="Rectangle 22"/>
            <p:cNvSpPr>
              <a:spLocks noChangeArrowheads="1"/>
            </p:cNvSpPr>
            <p:nvPr/>
          </p:nvSpPr>
          <p:spPr bwMode="auto">
            <a:xfrm>
              <a:off x="7004486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1" name="Rectangle 23"/>
            <p:cNvSpPr>
              <a:spLocks noChangeArrowheads="1"/>
            </p:cNvSpPr>
            <p:nvPr/>
          </p:nvSpPr>
          <p:spPr bwMode="auto">
            <a:xfrm>
              <a:off x="4577637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2" name="Rectangle 24"/>
            <p:cNvSpPr>
              <a:spLocks noChangeArrowheads="1"/>
            </p:cNvSpPr>
            <p:nvPr/>
          </p:nvSpPr>
          <p:spPr bwMode="auto">
            <a:xfrm>
              <a:off x="6986424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3" name="Rectangle 25"/>
            <p:cNvSpPr>
              <a:spLocks noChangeArrowheads="1"/>
            </p:cNvSpPr>
            <p:nvPr/>
          </p:nvSpPr>
          <p:spPr bwMode="auto">
            <a:xfrm>
              <a:off x="570054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4" name="Rectangle 26"/>
            <p:cNvSpPr>
              <a:spLocks noChangeArrowheads="1"/>
            </p:cNvSpPr>
            <p:nvPr/>
          </p:nvSpPr>
          <p:spPr bwMode="auto">
            <a:xfrm>
              <a:off x="822092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5" name="Rectangle 27"/>
            <p:cNvSpPr>
              <a:spLocks noChangeArrowheads="1"/>
            </p:cNvSpPr>
            <p:nvPr/>
          </p:nvSpPr>
          <p:spPr bwMode="auto">
            <a:xfrm>
              <a:off x="455957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6" name="Rectangle 28"/>
            <p:cNvSpPr>
              <a:spLocks noChangeArrowheads="1"/>
            </p:cNvSpPr>
            <p:nvPr/>
          </p:nvSpPr>
          <p:spPr bwMode="auto">
            <a:xfrm>
              <a:off x="570054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7" name="Rectangle 29"/>
            <p:cNvSpPr>
              <a:spLocks noChangeArrowheads="1"/>
            </p:cNvSpPr>
            <p:nvPr/>
          </p:nvSpPr>
          <p:spPr bwMode="auto">
            <a:xfrm>
              <a:off x="698642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8" name="Rectangle 30"/>
            <p:cNvSpPr>
              <a:spLocks noChangeArrowheads="1"/>
            </p:cNvSpPr>
            <p:nvPr/>
          </p:nvSpPr>
          <p:spPr bwMode="auto">
            <a:xfrm>
              <a:off x="822092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9" name="Rectangle 31"/>
            <p:cNvSpPr>
              <a:spLocks noChangeArrowheads="1"/>
            </p:cNvSpPr>
            <p:nvPr/>
          </p:nvSpPr>
          <p:spPr bwMode="auto">
            <a:xfrm>
              <a:off x="5222335" y="6234122"/>
              <a:ext cx="1295435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0" name="Rectangle 32"/>
            <p:cNvSpPr>
              <a:spLocks noChangeArrowheads="1"/>
            </p:cNvSpPr>
            <p:nvPr/>
          </p:nvSpPr>
          <p:spPr bwMode="auto">
            <a:xfrm>
              <a:off x="6502192" y="6234122"/>
              <a:ext cx="1422072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1" name="Rectangle 33"/>
            <p:cNvSpPr>
              <a:spLocks noChangeArrowheads="1"/>
            </p:cNvSpPr>
            <p:nvPr/>
          </p:nvSpPr>
          <p:spPr bwMode="auto">
            <a:xfrm>
              <a:off x="8035701" y="6234122"/>
              <a:ext cx="82415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45" name="CasellaDiTesto 44"/>
          <p:cNvSpPr txBox="1"/>
          <p:nvPr/>
        </p:nvSpPr>
        <p:spPr>
          <a:xfrm>
            <a:off x="6070938" y="6234122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3805230"/>
            <a:ext cx="8088326" cy="5500726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dirty="0" smtClean="0"/>
              <a:t>Example: affinity between </a:t>
            </a:r>
            <a:r>
              <a:rPr lang="en-US" sz="2400" i="1" dirty="0" smtClean="0"/>
              <a:t>PNO</a:t>
            </a:r>
            <a:r>
              <a:rPr lang="en-US" sz="2400" dirty="0" smtClean="0"/>
              <a:t> and </a:t>
            </a:r>
            <a:r>
              <a:rPr lang="en-US" sz="2400" i="1" dirty="0" smtClean="0"/>
              <a:t>BUDGET</a:t>
            </a:r>
            <a:endParaRPr lang="en-US" sz="2400" dirty="0" smtClean="0"/>
          </a:p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is the only query that access both </a:t>
            </a:r>
            <a:r>
              <a:rPr lang="en-US" sz="2400" i="1" dirty="0" smtClean="0"/>
              <a:t>PNO</a:t>
            </a:r>
            <a:r>
              <a:rPr lang="en-US" sz="2400" dirty="0" smtClean="0"/>
              <a:t> and </a:t>
            </a:r>
            <a:r>
              <a:rPr lang="en-US" sz="2400" i="1" dirty="0" smtClean="0"/>
              <a:t>BUDGET</a:t>
            </a:r>
            <a:endParaRPr lang="en-US" sz="2400" i="1" baseline="-25000" dirty="0" smtClean="0"/>
          </a:p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dirty="0" smtClean="0"/>
              <a:t>Also consider the access frequencies: </a:t>
            </a:r>
            <a:r>
              <a:rPr lang="en-US" sz="2400" i="1" dirty="0" err="1" smtClean="0">
                <a:latin typeface="Book Antiqua" pitchFamily="18" charset="0"/>
              </a:rPr>
              <a:t>acc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en-US" sz="2400" b="1" i="1" dirty="0" smtClean="0">
                <a:latin typeface="Book Antiqua" pitchFamily="18" charset="0"/>
              </a:rPr>
              <a:t>q</a:t>
            </a:r>
            <a:r>
              <a:rPr lang="en-US" sz="2400" dirty="0" smtClean="0">
                <a:latin typeface="Book Antiqua" pitchFamily="18" charset="0"/>
              </a:rPr>
              <a:t>) </a:t>
            </a:r>
            <a:endParaRPr lang="en-US" sz="2400" dirty="0" smtClean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dirty="0" smtClean="0"/>
              <a:t>Then,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aff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i="1" dirty="0" smtClean="0">
                <a:solidFill>
                  <a:srgbClr val="FF0000"/>
                </a:solidFill>
              </a:rPr>
              <a:t>PNO, BUDGET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= 45</a:t>
            </a:r>
            <a:endParaRPr lang="en-US" sz="2400" dirty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i="1" dirty="0" err="1" smtClean="0"/>
              <a:t>aff</a:t>
            </a:r>
            <a:r>
              <a:rPr lang="en-US" sz="2400" dirty="0" smtClean="0"/>
              <a:t>( . , . ) is stored in the </a:t>
            </a:r>
            <a:r>
              <a:rPr lang="en-US" sz="2400" b="1" dirty="0" smtClean="0"/>
              <a:t>attribute affinity matrix</a:t>
            </a:r>
            <a:r>
              <a:rPr lang="en-US" sz="2400" dirty="0" smtClean="0"/>
              <a:t> </a:t>
            </a:r>
            <a:r>
              <a:rPr lang="en-US" sz="2400" i="1" dirty="0" smtClean="0"/>
              <a:t>AA</a:t>
            </a:r>
            <a:endParaRPr lang="en-US" sz="2400" dirty="0" smtClean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dirty="0" smtClean="0"/>
              <a:t>Any clustering algorithm based on the attribute affinity values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Bond energy algorithm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Neural network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smtClean="0"/>
              <a:t>Machine </a:t>
            </a:r>
            <a:r>
              <a:rPr lang="en-US" sz="2200" smtClean="0"/>
              <a:t>learning</a:t>
            </a:r>
            <a:endParaRPr lang="en-US" sz="2200" dirty="0" smtClean="0"/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6931028" y="4948238"/>
            <a:ext cx="2786082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8074036" y="5876932"/>
            <a:ext cx="1785950" cy="1000132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131" name="Gruppo 130"/>
          <p:cNvGrpSpPr/>
          <p:nvPr/>
        </p:nvGrpSpPr>
        <p:grpSpPr>
          <a:xfrm>
            <a:off x="9922200" y="4581463"/>
            <a:ext cx="1320483" cy="1830953"/>
            <a:chOff x="9922200" y="4581463"/>
            <a:chExt cx="1320483" cy="1830953"/>
          </a:xfrm>
        </p:grpSpPr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9936650" y="4581463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1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9936650" y="5072756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2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9922200" y="5520699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3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9936650" y="6011991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4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grpSp>
          <p:nvGrpSpPr>
            <p:cNvPr id="85008" name="Group 16"/>
            <p:cNvGrpSpPr>
              <a:grpSpLocks/>
            </p:cNvGrpSpPr>
            <p:nvPr/>
          </p:nvGrpSpPr>
          <p:grpSpPr bwMode="auto">
            <a:xfrm>
              <a:off x="10361252" y="4664550"/>
              <a:ext cx="204104" cy="1706881"/>
              <a:chOff x="4376" y="1732"/>
              <a:chExt cx="113" cy="945"/>
            </a:xfrm>
          </p:grpSpPr>
          <p:sp>
            <p:nvSpPr>
              <p:cNvPr id="85006" name="Line 14"/>
              <p:cNvSpPr>
                <a:spLocks noChangeShapeType="1"/>
              </p:cNvSpPr>
              <p:nvPr/>
            </p:nvSpPr>
            <p:spPr bwMode="auto">
              <a:xfrm>
                <a:off x="4380" y="1736"/>
                <a:ext cx="1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85007" name="Freeform 15"/>
              <p:cNvSpPr>
                <a:spLocks/>
              </p:cNvSpPr>
              <p:nvPr/>
            </p:nvSpPr>
            <p:spPr bwMode="auto">
              <a:xfrm>
                <a:off x="4376" y="1732"/>
                <a:ext cx="113" cy="945"/>
              </a:xfrm>
              <a:custGeom>
                <a:avLst/>
                <a:gdLst>
                  <a:gd name="T0" fmla="*/ 0 w 113"/>
                  <a:gd name="T1" fmla="*/ 0 h 945"/>
                  <a:gd name="T2" fmla="*/ 0 w 113"/>
                  <a:gd name="T3" fmla="*/ 944 h 945"/>
                  <a:gd name="T4" fmla="*/ 112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0" y="0"/>
                    </a:moveTo>
                    <a:lnTo>
                      <a:pt x="0" y="944"/>
                    </a:lnTo>
                    <a:lnTo>
                      <a:pt x="112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 dirty="0">
                  <a:latin typeface="Book Antiqua"/>
                </a:endParaRPr>
              </a:p>
            </p:txBody>
          </p:sp>
        </p:grpSp>
        <p:grpSp>
          <p:nvGrpSpPr>
            <p:cNvPr id="85017" name="Group 25"/>
            <p:cNvGrpSpPr>
              <a:grpSpLocks/>
            </p:cNvGrpSpPr>
            <p:nvPr/>
          </p:nvGrpSpPr>
          <p:grpSpPr bwMode="auto">
            <a:xfrm>
              <a:off x="11038579" y="4664550"/>
              <a:ext cx="204104" cy="1706881"/>
              <a:chOff x="4751" y="1732"/>
              <a:chExt cx="113" cy="945"/>
            </a:xfrm>
          </p:grpSpPr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 flipH="1">
                <a:off x="4751" y="1736"/>
                <a:ext cx="1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4751" y="1732"/>
                <a:ext cx="113" cy="945"/>
              </a:xfrm>
              <a:custGeom>
                <a:avLst/>
                <a:gdLst>
                  <a:gd name="T0" fmla="*/ 112 w 113"/>
                  <a:gd name="T1" fmla="*/ 0 h 945"/>
                  <a:gd name="T2" fmla="*/ 112 w 113"/>
                  <a:gd name="T3" fmla="*/ 944 h 945"/>
                  <a:gd name="T4" fmla="*/ 0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112" y="0"/>
                    </a:moveTo>
                    <a:lnTo>
                      <a:pt x="112" y="944"/>
                    </a:lnTo>
                    <a:lnTo>
                      <a:pt x="0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 dirty="0">
                  <a:latin typeface="Book Antiqua"/>
                </a:endParaRPr>
              </a:p>
            </p:txBody>
          </p:sp>
        </p:grpSp>
        <p:sp>
          <p:nvSpPr>
            <p:cNvPr id="85018" name="Rectangle 26"/>
            <p:cNvSpPr>
              <a:spLocks noChangeArrowheads="1"/>
            </p:cNvSpPr>
            <p:nvPr/>
          </p:nvSpPr>
          <p:spPr bwMode="auto">
            <a:xfrm>
              <a:off x="10557418" y="4624813"/>
              <a:ext cx="465081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  <a:latin typeface="Book Antiqua"/>
                </a:rPr>
                <a:t>45</a:t>
              </a:r>
              <a:endParaRPr lang="en-US" sz="1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21" name="Rectangle 29"/>
            <p:cNvSpPr>
              <a:spLocks noChangeArrowheads="1"/>
            </p:cNvSpPr>
            <p:nvPr/>
          </p:nvSpPr>
          <p:spPr bwMode="auto">
            <a:xfrm>
              <a:off x="10696352" y="5116105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24" name="Rectangle 32"/>
            <p:cNvSpPr>
              <a:spLocks noChangeArrowheads="1"/>
            </p:cNvSpPr>
            <p:nvPr/>
          </p:nvSpPr>
          <p:spPr bwMode="auto">
            <a:xfrm>
              <a:off x="10557418" y="5564048"/>
              <a:ext cx="465081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  <a:latin typeface="Book Antiqua"/>
                </a:rPr>
                <a:t>75</a:t>
              </a:r>
              <a:endParaRPr lang="en-US" sz="1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27" name="Rectangle 35"/>
            <p:cNvSpPr>
              <a:spLocks noChangeArrowheads="1"/>
            </p:cNvSpPr>
            <p:nvPr/>
          </p:nvSpPr>
          <p:spPr bwMode="auto">
            <a:xfrm>
              <a:off x="10696352" y="6038526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</p:grp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90000"/>
              </a:lnSpc>
            </a:pPr>
            <a:r>
              <a:rPr lang="en-US" sz="6600" dirty="0" smtClean="0"/>
              <a:t>VF – Computation of </a:t>
            </a:r>
            <a:r>
              <a:rPr lang="en-US" sz="6600" i="1" dirty="0" err="1" smtClean="0"/>
              <a:t>aff</a:t>
            </a:r>
            <a:r>
              <a:rPr lang="en-US" sz="6600" dirty="0" smtClean="0"/>
              <a:t>(</a:t>
            </a:r>
            <a:r>
              <a:rPr lang="en-US" sz="6600" i="1" dirty="0" smtClean="0"/>
              <a:t>A</a:t>
            </a:r>
            <a:r>
              <a:rPr lang="en-US" sz="6600" i="1" baseline="-25000" dirty="0" smtClean="0"/>
              <a:t>i</a:t>
            </a:r>
            <a:r>
              <a:rPr lang="en-US" sz="6600" dirty="0" smtClean="0"/>
              <a:t>, </a:t>
            </a:r>
            <a:r>
              <a:rPr lang="en-US" sz="6600" i="1" dirty="0" err="1" smtClean="0"/>
              <a:t>A</a:t>
            </a:r>
            <a:r>
              <a:rPr lang="en-US" sz="6600" i="1" baseline="-25000" dirty="0" err="1" smtClean="0"/>
              <a:t>j</a:t>
            </a:r>
            <a:r>
              <a:rPr lang="en-US" sz="6600" dirty="0" smtClean="0"/>
              <a:t>)</a:t>
            </a:r>
            <a:endParaRPr kumimoji="0" lang="en-US" sz="6400" b="0" i="0" u="none" strike="noStrike" kern="0" cap="none" spc="0" normalizeH="0" baseline="0" noProof="0" dirty="0">
              <a:ln>
                <a:noFill/>
              </a:ln>
              <a:solidFill>
                <a:srgbClr val="253750"/>
              </a:solidFill>
              <a:effectLst/>
              <a:uLnTx/>
              <a:uFillTx/>
              <a:latin typeface="+mj-lt"/>
              <a:ea typeface="+mj-ea"/>
              <a:cs typeface="+mj-cs"/>
              <a:sym typeface="Didot" charset="0"/>
            </a:endParaRPr>
          </a:p>
        </p:txBody>
      </p:sp>
      <p:sp>
        <p:nvSpPr>
          <p:cNvPr id="99" name="Rectangle 6"/>
          <p:cNvSpPr>
            <a:spLocks noChangeArrowheads="1"/>
          </p:cNvSpPr>
          <p:nvPr/>
        </p:nvSpPr>
        <p:spPr bwMode="auto">
          <a:xfrm>
            <a:off x="858798" y="2378292"/>
            <a:ext cx="164468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i="1" dirty="0" err="1">
                <a:solidFill>
                  <a:srgbClr val="000000"/>
                </a:solidFill>
                <a:latin typeface="Book Antiqua" pitchFamily="18" charset="0"/>
              </a:rPr>
              <a:t>aff</a:t>
            </a:r>
            <a:r>
              <a:rPr lang="en-US" sz="2000" i="1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000" i="1" baseline="-25000" dirty="0" smtClean="0">
                <a:solidFill>
                  <a:srgbClr val="000000"/>
                </a:solidFill>
                <a:latin typeface="Book Antiqua" pitchFamily="18" charset="0"/>
              </a:rPr>
              <a:t>i 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, </a:t>
            </a:r>
            <a:r>
              <a:rPr lang="en-US" sz="2000" i="1" dirty="0" err="1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000" i="1" baseline="-25000" dirty="0" err="1">
                <a:solidFill>
                  <a:srgbClr val="000000"/>
                </a:solidFill>
                <a:latin typeface="Book Antiqua" pitchFamily="18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</a:t>
            </a:r>
            <a:endParaRPr lang="en-US" sz="2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0" name="Rectangle 9"/>
          <p:cNvSpPr>
            <a:spLocks noChangeArrowheads="1"/>
          </p:cNvSpPr>
          <p:nvPr/>
        </p:nvSpPr>
        <p:spPr bwMode="auto">
          <a:xfrm>
            <a:off x="2585681" y="2348264"/>
            <a:ext cx="365485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</a:t>
            </a:r>
            <a:endParaRPr lang="en-US" sz="2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1895548" y="2831357"/>
            <a:ext cx="1794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all queries </a:t>
            </a:r>
            <a:r>
              <a:rPr lang="en-US" sz="1600" i="1" dirty="0" smtClean="0">
                <a:solidFill>
                  <a:srgbClr val="000000"/>
                </a:solidFill>
                <a:latin typeface="Book Antiqua"/>
              </a:rPr>
              <a:t>q</a:t>
            </a:r>
            <a:endParaRPr lang="en-GB" sz="1600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3359128" y="2376470"/>
            <a:ext cx="3345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000" i="1" dirty="0" smtClean="0">
                <a:latin typeface="Book Antiqua" pitchFamily="18" charset="0"/>
              </a:rPr>
              <a:t>q</a:t>
            </a:r>
            <a:r>
              <a:rPr lang="en-US" sz="2000" i="1" baseline="-25000" dirty="0" smtClean="0">
                <a:latin typeface="Book Antiqua" pitchFamily="18" charset="0"/>
              </a:rPr>
              <a:t> </a:t>
            </a:r>
            <a:r>
              <a:rPr lang="en-US" sz="2000" i="1" dirty="0" smtClean="0">
                <a:latin typeface="Book Antiqua" pitchFamily="18" charset="0"/>
              </a:rPr>
              <a:t>, A</a:t>
            </a:r>
            <a:r>
              <a:rPr lang="en-US" sz="2000" i="1" baseline="-25000" dirty="0" smtClean="0">
                <a:latin typeface="Book Antiqua" pitchFamily="18" charset="0"/>
              </a:rPr>
              <a:t>i</a:t>
            </a:r>
            <a:r>
              <a:rPr lang="en-US" sz="2000" dirty="0" smtClean="0">
                <a:latin typeface="Book Antiqua" pitchFamily="18" charset="0"/>
              </a:rPr>
              <a:t>) * 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000" i="1" dirty="0" smtClean="0">
                <a:latin typeface="Book Antiqua" pitchFamily="18" charset="0"/>
              </a:rPr>
              <a:t>q, </a:t>
            </a:r>
            <a:r>
              <a:rPr lang="en-US" sz="2000" i="1" dirty="0" err="1" smtClean="0">
                <a:latin typeface="Book Antiqua" pitchFamily="18" charset="0"/>
              </a:rPr>
              <a:t>A</a:t>
            </a:r>
            <a:r>
              <a:rPr lang="en-US" sz="2000" i="1" baseline="-25000" dirty="0" err="1" smtClean="0">
                <a:latin typeface="Book Antiqua" pitchFamily="18" charset="0"/>
              </a:rPr>
              <a:t>j</a:t>
            </a:r>
            <a:r>
              <a:rPr lang="en-US" sz="2000" dirty="0" smtClean="0">
                <a:latin typeface="Book Antiqua" pitchFamily="18" charset="0"/>
              </a:rPr>
              <a:t>) *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2000" i="1" dirty="0" err="1" smtClean="0">
                <a:solidFill>
                  <a:schemeClr val="tx2"/>
                </a:solidFill>
                <a:latin typeface="Book Antiqua" pitchFamily="18" charset="0"/>
              </a:rPr>
              <a:t>acc</a:t>
            </a: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05" name="Rettangolo 104"/>
          <p:cNvSpPr/>
          <p:nvPr/>
        </p:nvSpPr>
        <p:spPr bwMode="auto">
          <a:xfrm>
            <a:off x="680490" y="2343152"/>
            <a:ext cx="6215106" cy="1071570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grpSp>
        <p:nvGrpSpPr>
          <p:cNvPr id="140" name="Gruppo 139"/>
          <p:cNvGrpSpPr/>
          <p:nvPr/>
        </p:nvGrpSpPr>
        <p:grpSpPr>
          <a:xfrm>
            <a:off x="9288482" y="2305032"/>
            <a:ext cx="2941679" cy="1485386"/>
            <a:chOff x="9288482" y="2305032"/>
            <a:chExt cx="2941679" cy="1485386"/>
          </a:xfrm>
        </p:grpSpPr>
        <p:sp>
          <p:nvSpPr>
            <p:cNvPr id="92" name="Rectangle 4"/>
            <p:cNvSpPr>
              <a:spLocks noChangeArrowheads="1"/>
            </p:cNvSpPr>
            <p:nvPr/>
          </p:nvSpPr>
          <p:spPr bwMode="auto">
            <a:xfrm>
              <a:off x="9297513" y="2584003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3" name="Rectangle 5"/>
            <p:cNvSpPr>
              <a:spLocks noChangeArrowheads="1"/>
            </p:cNvSpPr>
            <p:nvPr/>
          </p:nvSpPr>
          <p:spPr bwMode="auto">
            <a:xfrm>
              <a:off x="9297513" y="2891060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9288482" y="3171025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95" name="Rectangle 7"/>
            <p:cNvSpPr>
              <a:spLocks noChangeArrowheads="1"/>
            </p:cNvSpPr>
            <p:nvPr/>
          </p:nvSpPr>
          <p:spPr bwMode="auto">
            <a:xfrm>
              <a:off x="9296557" y="3478083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96" name="Line 8"/>
            <p:cNvSpPr>
              <a:spLocks noChangeShapeType="1"/>
            </p:cNvSpPr>
            <p:nvPr/>
          </p:nvSpPr>
          <p:spPr bwMode="auto">
            <a:xfrm>
              <a:off x="9682221" y="2640447"/>
              <a:ext cx="1174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97" name="Freeform 9"/>
            <p:cNvSpPr>
              <a:spLocks/>
            </p:cNvSpPr>
            <p:nvPr/>
          </p:nvSpPr>
          <p:spPr bwMode="auto">
            <a:xfrm>
              <a:off x="9677706" y="2635932"/>
              <a:ext cx="127565" cy="10668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08" name="Rectangle 11"/>
            <p:cNvSpPr>
              <a:spLocks noChangeArrowheads="1"/>
            </p:cNvSpPr>
            <p:nvPr/>
          </p:nvSpPr>
          <p:spPr bwMode="auto">
            <a:xfrm>
              <a:off x="9824267" y="2305032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9" name="Line 12"/>
            <p:cNvSpPr>
              <a:spLocks noChangeShapeType="1"/>
            </p:cNvSpPr>
            <p:nvPr/>
          </p:nvSpPr>
          <p:spPr bwMode="auto">
            <a:xfrm flipH="1">
              <a:off x="12089875" y="2640447"/>
              <a:ext cx="1264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10" name="Freeform 13"/>
            <p:cNvSpPr>
              <a:spLocks/>
            </p:cNvSpPr>
            <p:nvPr/>
          </p:nvSpPr>
          <p:spPr bwMode="auto">
            <a:xfrm>
              <a:off x="12089875" y="2635932"/>
              <a:ext cx="127565" cy="10668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11" name="Rectangle 15"/>
            <p:cNvSpPr>
              <a:spLocks noChangeArrowheads="1"/>
            </p:cNvSpPr>
            <p:nvPr/>
          </p:nvSpPr>
          <p:spPr bwMode="auto">
            <a:xfrm>
              <a:off x="9942487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2" name="Rectangle 16"/>
            <p:cNvSpPr>
              <a:spLocks noChangeArrowheads="1"/>
            </p:cNvSpPr>
            <p:nvPr/>
          </p:nvSpPr>
          <p:spPr bwMode="auto">
            <a:xfrm>
              <a:off x="10503938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3" name="Rectangle 17"/>
            <p:cNvSpPr>
              <a:spLocks noChangeArrowheads="1"/>
            </p:cNvSpPr>
            <p:nvPr/>
          </p:nvSpPr>
          <p:spPr bwMode="auto">
            <a:xfrm>
              <a:off x="11146880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4" name="Rectangle 18"/>
            <p:cNvSpPr>
              <a:spLocks noChangeArrowheads="1"/>
            </p:cNvSpPr>
            <p:nvPr/>
          </p:nvSpPr>
          <p:spPr bwMode="auto">
            <a:xfrm>
              <a:off x="11755097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5" name="Rectangle 19"/>
            <p:cNvSpPr>
              <a:spLocks noChangeArrowheads="1"/>
            </p:cNvSpPr>
            <p:nvPr/>
          </p:nvSpPr>
          <p:spPr bwMode="auto">
            <a:xfrm>
              <a:off x="9933456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6" name="Rectangle 20"/>
            <p:cNvSpPr>
              <a:spLocks noChangeArrowheads="1"/>
            </p:cNvSpPr>
            <p:nvPr/>
          </p:nvSpPr>
          <p:spPr bwMode="auto">
            <a:xfrm>
              <a:off x="11764129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7" name="Rectangle 21"/>
            <p:cNvSpPr>
              <a:spLocks noChangeArrowheads="1"/>
            </p:cNvSpPr>
            <p:nvPr/>
          </p:nvSpPr>
          <p:spPr bwMode="auto">
            <a:xfrm>
              <a:off x="10503938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8" name="Rectangle 22"/>
            <p:cNvSpPr>
              <a:spLocks noChangeArrowheads="1"/>
            </p:cNvSpPr>
            <p:nvPr/>
          </p:nvSpPr>
          <p:spPr bwMode="auto">
            <a:xfrm>
              <a:off x="11146880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9" name="Rectangle 23"/>
            <p:cNvSpPr>
              <a:spLocks noChangeArrowheads="1"/>
            </p:cNvSpPr>
            <p:nvPr/>
          </p:nvSpPr>
          <p:spPr bwMode="auto">
            <a:xfrm>
              <a:off x="9933456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0" name="Rectangle 24"/>
            <p:cNvSpPr>
              <a:spLocks noChangeArrowheads="1"/>
            </p:cNvSpPr>
            <p:nvPr/>
          </p:nvSpPr>
          <p:spPr bwMode="auto">
            <a:xfrm>
              <a:off x="11137849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1" name="Rectangle 25"/>
            <p:cNvSpPr>
              <a:spLocks noChangeArrowheads="1"/>
            </p:cNvSpPr>
            <p:nvPr/>
          </p:nvSpPr>
          <p:spPr bwMode="auto">
            <a:xfrm>
              <a:off x="10494907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2" name="Rectangle 26"/>
            <p:cNvSpPr>
              <a:spLocks noChangeArrowheads="1"/>
            </p:cNvSpPr>
            <p:nvPr/>
          </p:nvSpPr>
          <p:spPr bwMode="auto">
            <a:xfrm>
              <a:off x="11755097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3" name="Rectangle 27"/>
            <p:cNvSpPr>
              <a:spLocks noChangeArrowheads="1"/>
            </p:cNvSpPr>
            <p:nvPr/>
          </p:nvSpPr>
          <p:spPr bwMode="auto">
            <a:xfrm>
              <a:off x="9924424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4" name="Rectangle 28"/>
            <p:cNvSpPr>
              <a:spLocks noChangeArrowheads="1"/>
            </p:cNvSpPr>
            <p:nvPr/>
          </p:nvSpPr>
          <p:spPr bwMode="auto">
            <a:xfrm>
              <a:off x="10494907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5" name="Rectangle 29"/>
            <p:cNvSpPr>
              <a:spLocks noChangeArrowheads="1"/>
            </p:cNvSpPr>
            <p:nvPr/>
          </p:nvSpPr>
          <p:spPr bwMode="auto">
            <a:xfrm>
              <a:off x="11137849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6" name="Rectangle 30"/>
            <p:cNvSpPr>
              <a:spLocks noChangeArrowheads="1"/>
            </p:cNvSpPr>
            <p:nvPr/>
          </p:nvSpPr>
          <p:spPr bwMode="auto">
            <a:xfrm>
              <a:off x="11755097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7" name="Rectangle 31"/>
            <p:cNvSpPr>
              <a:spLocks noChangeArrowheads="1"/>
            </p:cNvSpPr>
            <p:nvPr/>
          </p:nvSpPr>
          <p:spPr bwMode="auto">
            <a:xfrm>
              <a:off x="10255805" y="2305032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8" name="Rectangle 32"/>
            <p:cNvSpPr>
              <a:spLocks noChangeArrowheads="1"/>
            </p:cNvSpPr>
            <p:nvPr/>
          </p:nvSpPr>
          <p:spPr bwMode="auto">
            <a:xfrm>
              <a:off x="10895733" y="2305032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9" name="Rectangle 33"/>
            <p:cNvSpPr>
              <a:spLocks noChangeArrowheads="1"/>
            </p:cNvSpPr>
            <p:nvPr/>
          </p:nvSpPr>
          <p:spPr bwMode="auto">
            <a:xfrm>
              <a:off x="11662488" y="2305032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130" name="Line 3"/>
          <p:cNvSpPr>
            <a:spLocks noChangeShapeType="1"/>
          </p:cNvSpPr>
          <p:nvPr/>
        </p:nvSpPr>
        <p:spPr bwMode="auto">
          <a:xfrm rot="-2700000">
            <a:off x="7693917" y="3592168"/>
            <a:ext cx="1620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132" name="CasellaDiTesto 131"/>
          <p:cNvSpPr txBox="1">
            <a:spLocks noChangeAspect="1"/>
          </p:cNvSpPr>
          <p:nvPr/>
        </p:nvSpPr>
        <p:spPr>
          <a:xfrm>
            <a:off x="8645540" y="2233594"/>
            <a:ext cx="117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133" name="CasellaDiTesto 132"/>
          <p:cNvSpPr txBox="1">
            <a:spLocks noChangeAspect="1"/>
          </p:cNvSpPr>
          <p:nvPr/>
        </p:nvSpPr>
        <p:spPr>
          <a:xfrm>
            <a:off x="9435111" y="4262376"/>
            <a:ext cx="862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acc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(q)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134" name="CasellaDiTesto 133"/>
          <p:cNvSpPr txBox="1">
            <a:spLocks noChangeAspect="1"/>
          </p:cNvSpPr>
          <p:nvPr/>
        </p:nvSpPr>
        <p:spPr>
          <a:xfrm>
            <a:off x="8656019" y="6948502"/>
            <a:ext cx="1346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aff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(A</a:t>
            </a:r>
            <a:r>
              <a:rPr lang="en-US" sz="2000" b="1" i="1" baseline="-25000" dirty="0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 , </a:t>
            </a:r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  <a:endParaRPr lang="en-US" sz="2000" dirty="0">
              <a:latin typeface="Book Antiqua" pitchFamily="18" charset="0"/>
            </a:endParaRPr>
          </a:p>
        </p:txBody>
      </p:sp>
      <p:grpSp>
        <p:nvGrpSpPr>
          <p:cNvPr id="145" name="Gruppo 144"/>
          <p:cNvGrpSpPr/>
          <p:nvPr/>
        </p:nvGrpSpPr>
        <p:grpSpPr>
          <a:xfrm>
            <a:off x="8931292" y="6993357"/>
            <a:ext cx="3486486" cy="2241161"/>
            <a:chOff x="8931292" y="6993357"/>
            <a:chExt cx="3486486" cy="2241161"/>
          </a:xfrm>
        </p:grpSpPr>
        <p:grpSp>
          <p:nvGrpSpPr>
            <p:cNvPr id="85051" name="Group 59"/>
            <p:cNvGrpSpPr>
              <a:grpSpLocks/>
            </p:cNvGrpSpPr>
            <p:nvPr/>
          </p:nvGrpSpPr>
          <p:grpSpPr bwMode="auto">
            <a:xfrm>
              <a:off x="9852942" y="7319922"/>
              <a:ext cx="288996" cy="1914596"/>
              <a:chOff x="4364" y="3072"/>
              <a:chExt cx="128" cy="848"/>
            </a:xfrm>
          </p:grpSpPr>
          <p:sp>
            <p:nvSpPr>
              <p:cNvPr id="85048" name="Line 56"/>
              <p:cNvSpPr>
                <a:spLocks noChangeShapeType="1"/>
              </p:cNvSpPr>
              <p:nvPr/>
            </p:nvSpPr>
            <p:spPr bwMode="auto">
              <a:xfrm>
                <a:off x="4364" y="3072"/>
                <a:ext cx="0" cy="8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49" name="Line 57"/>
              <p:cNvSpPr>
                <a:spLocks noChangeShapeType="1"/>
              </p:cNvSpPr>
              <p:nvPr/>
            </p:nvSpPr>
            <p:spPr bwMode="auto">
              <a:xfrm>
                <a:off x="4364" y="3072"/>
                <a:ext cx="1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0" name="Line 58"/>
              <p:cNvSpPr>
                <a:spLocks noChangeShapeType="1"/>
              </p:cNvSpPr>
              <p:nvPr/>
            </p:nvSpPr>
            <p:spPr bwMode="auto">
              <a:xfrm>
                <a:off x="4364" y="3920"/>
                <a:ext cx="1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</p:grpSp>
        <p:grpSp>
          <p:nvGrpSpPr>
            <p:cNvPr id="85055" name="Group 63"/>
            <p:cNvGrpSpPr>
              <a:grpSpLocks/>
            </p:cNvGrpSpPr>
            <p:nvPr/>
          </p:nvGrpSpPr>
          <p:grpSpPr bwMode="auto">
            <a:xfrm>
              <a:off x="12101689" y="7292829"/>
              <a:ext cx="316089" cy="1923627"/>
              <a:chOff x="5360" y="3060"/>
              <a:chExt cx="140" cy="852"/>
            </a:xfrm>
          </p:grpSpPr>
          <p:sp>
            <p:nvSpPr>
              <p:cNvPr id="85052" name="Line 60"/>
              <p:cNvSpPr>
                <a:spLocks noChangeShapeType="1"/>
              </p:cNvSpPr>
              <p:nvPr/>
            </p:nvSpPr>
            <p:spPr bwMode="auto">
              <a:xfrm flipV="1">
                <a:off x="5500" y="3060"/>
                <a:ext cx="0" cy="8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3" name="Line 61"/>
              <p:cNvSpPr>
                <a:spLocks noChangeShapeType="1"/>
              </p:cNvSpPr>
              <p:nvPr/>
            </p:nvSpPr>
            <p:spPr bwMode="auto">
              <a:xfrm flipH="1">
                <a:off x="5360" y="3912"/>
                <a:ext cx="1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4" name="Line 62"/>
              <p:cNvSpPr>
                <a:spLocks noChangeShapeType="1"/>
              </p:cNvSpPr>
              <p:nvPr/>
            </p:nvSpPr>
            <p:spPr bwMode="auto">
              <a:xfrm flipH="1">
                <a:off x="5360" y="3064"/>
                <a:ext cx="1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</p:grpSp>
        <p:sp>
          <p:nvSpPr>
            <p:cNvPr id="85056" name="Rectangle 64"/>
            <p:cNvSpPr>
              <a:spLocks noChangeArrowheads="1"/>
            </p:cNvSpPr>
            <p:nvPr/>
          </p:nvSpPr>
          <p:spPr bwMode="auto">
            <a:xfrm>
              <a:off x="9872372" y="7297344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57" name="Rectangle 65"/>
            <p:cNvSpPr>
              <a:spLocks noChangeArrowheads="1"/>
            </p:cNvSpPr>
            <p:nvPr/>
          </p:nvSpPr>
          <p:spPr bwMode="auto">
            <a:xfrm>
              <a:off x="10626852" y="7297344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58" name="Rectangle 66"/>
            <p:cNvSpPr>
              <a:spLocks noChangeArrowheads="1"/>
            </p:cNvSpPr>
            <p:nvPr/>
          </p:nvSpPr>
          <p:spPr bwMode="auto">
            <a:xfrm>
              <a:off x="11190914" y="7297344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59" name="Rectangle 67"/>
            <p:cNvSpPr>
              <a:spLocks noChangeArrowheads="1"/>
            </p:cNvSpPr>
            <p:nvPr/>
          </p:nvSpPr>
          <p:spPr bwMode="auto">
            <a:xfrm>
              <a:off x="11902862" y="7279282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0" name="Rectangle 68"/>
            <p:cNvSpPr>
              <a:spLocks noChangeArrowheads="1"/>
            </p:cNvSpPr>
            <p:nvPr/>
          </p:nvSpPr>
          <p:spPr bwMode="auto">
            <a:xfrm>
              <a:off x="9977144" y="7748900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1" name="Rectangle 69"/>
            <p:cNvSpPr>
              <a:spLocks noChangeArrowheads="1"/>
            </p:cNvSpPr>
            <p:nvPr/>
          </p:nvSpPr>
          <p:spPr bwMode="auto">
            <a:xfrm>
              <a:off x="10552550" y="771277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80</a:t>
              </a:r>
            </a:p>
          </p:txBody>
        </p:sp>
        <p:sp>
          <p:nvSpPr>
            <p:cNvPr id="85062" name="Rectangle 70"/>
            <p:cNvSpPr>
              <a:spLocks noChangeArrowheads="1"/>
            </p:cNvSpPr>
            <p:nvPr/>
          </p:nvSpPr>
          <p:spPr bwMode="auto">
            <a:xfrm>
              <a:off x="11273506" y="771277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63" name="Rectangle 71"/>
            <p:cNvSpPr>
              <a:spLocks noChangeArrowheads="1"/>
            </p:cNvSpPr>
            <p:nvPr/>
          </p:nvSpPr>
          <p:spPr bwMode="auto">
            <a:xfrm>
              <a:off x="11805030" y="7730838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75</a:t>
              </a:r>
            </a:p>
          </p:txBody>
        </p:sp>
        <p:sp>
          <p:nvSpPr>
            <p:cNvPr id="85064" name="Rectangle 72"/>
            <p:cNvSpPr>
              <a:spLocks noChangeArrowheads="1"/>
            </p:cNvSpPr>
            <p:nvPr/>
          </p:nvSpPr>
          <p:spPr bwMode="auto">
            <a:xfrm>
              <a:off x="9872372" y="820045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65" name="Rectangle 73"/>
            <p:cNvSpPr>
              <a:spLocks noChangeArrowheads="1"/>
            </p:cNvSpPr>
            <p:nvPr/>
          </p:nvSpPr>
          <p:spPr bwMode="auto">
            <a:xfrm>
              <a:off x="10626852" y="820045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66" name="Rectangle 74"/>
            <p:cNvSpPr>
              <a:spLocks noChangeArrowheads="1"/>
            </p:cNvSpPr>
            <p:nvPr/>
          </p:nvSpPr>
          <p:spPr bwMode="auto">
            <a:xfrm>
              <a:off x="11190914" y="820045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53</a:t>
              </a:r>
            </a:p>
          </p:txBody>
        </p:sp>
        <p:sp>
          <p:nvSpPr>
            <p:cNvPr id="85067" name="Rectangle 75"/>
            <p:cNvSpPr>
              <a:spLocks noChangeArrowheads="1"/>
            </p:cNvSpPr>
            <p:nvPr/>
          </p:nvSpPr>
          <p:spPr bwMode="auto">
            <a:xfrm>
              <a:off x="11902862" y="820045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68" name="Rectangle 76"/>
            <p:cNvSpPr>
              <a:spLocks noChangeArrowheads="1"/>
            </p:cNvSpPr>
            <p:nvPr/>
          </p:nvSpPr>
          <p:spPr bwMode="auto">
            <a:xfrm>
              <a:off x="9985079" y="8670073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9" name="Rectangle 77"/>
            <p:cNvSpPr>
              <a:spLocks noChangeArrowheads="1"/>
            </p:cNvSpPr>
            <p:nvPr/>
          </p:nvSpPr>
          <p:spPr bwMode="auto">
            <a:xfrm>
              <a:off x="10552550" y="8652011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75</a:t>
              </a:r>
            </a:p>
          </p:txBody>
        </p:sp>
        <p:sp>
          <p:nvSpPr>
            <p:cNvPr id="85070" name="Rectangle 78"/>
            <p:cNvSpPr>
              <a:spLocks noChangeArrowheads="1"/>
            </p:cNvSpPr>
            <p:nvPr/>
          </p:nvSpPr>
          <p:spPr bwMode="auto">
            <a:xfrm>
              <a:off x="11273506" y="8652011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71" name="Rectangle 79"/>
            <p:cNvSpPr>
              <a:spLocks noChangeArrowheads="1"/>
            </p:cNvSpPr>
            <p:nvPr/>
          </p:nvSpPr>
          <p:spPr bwMode="auto">
            <a:xfrm>
              <a:off x="11805030" y="8670073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78</a:t>
              </a:r>
            </a:p>
          </p:txBody>
        </p:sp>
        <p:sp>
          <p:nvSpPr>
            <p:cNvPr id="135" name="Rectangle 11"/>
            <p:cNvSpPr>
              <a:spLocks noChangeArrowheads="1"/>
            </p:cNvSpPr>
            <p:nvPr/>
          </p:nvSpPr>
          <p:spPr bwMode="auto">
            <a:xfrm>
              <a:off x="9928514" y="6993357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7" name="Rectangle 31"/>
            <p:cNvSpPr>
              <a:spLocks noChangeArrowheads="1"/>
            </p:cNvSpPr>
            <p:nvPr/>
          </p:nvSpPr>
          <p:spPr bwMode="auto">
            <a:xfrm>
              <a:off x="10360052" y="6993357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8" name="Rectangle 32"/>
            <p:cNvSpPr>
              <a:spLocks noChangeArrowheads="1"/>
            </p:cNvSpPr>
            <p:nvPr/>
          </p:nvSpPr>
          <p:spPr bwMode="auto">
            <a:xfrm>
              <a:off x="10999980" y="6993357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9" name="Rectangle 33"/>
            <p:cNvSpPr>
              <a:spLocks noChangeArrowheads="1"/>
            </p:cNvSpPr>
            <p:nvPr/>
          </p:nvSpPr>
          <p:spPr bwMode="auto">
            <a:xfrm>
              <a:off x="11766735" y="6993357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1" name="Rectangle 11"/>
            <p:cNvSpPr>
              <a:spLocks noChangeArrowheads="1"/>
            </p:cNvSpPr>
            <p:nvPr/>
          </p:nvSpPr>
          <p:spPr bwMode="auto">
            <a:xfrm>
              <a:off x="9193624" y="7421985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2" name="Rectangle 31"/>
            <p:cNvSpPr>
              <a:spLocks noChangeArrowheads="1"/>
            </p:cNvSpPr>
            <p:nvPr/>
          </p:nvSpPr>
          <p:spPr bwMode="auto">
            <a:xfrm>
              <a:off x="9002730" y="7850613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3" name="Rectangle 32"/>
            <p:cNvSpPr>
              <a:spLocks noChangeArrowheads="1"/>
            </p:cNvSpPr>
            <p:nvPr/>
          </p:nvSpPr>
          <p:spPr bwMode="auto">
            <a:xfrm>
              <a:off x="8931292" y="8305824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4" name="Rectangle 33"/>
            <p:cNvSpPr>
              <a:spLocks noChangeArrowheads="1"/>
            </p:cNvSpPr>
            <p:nvPr/>
          </p:nvSpPr>
          <p:spPr bwMode="auto">
            <a:xfrm>
              <a:off x="9232284" y="8779307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nimBg="1"/>
      <p:bldP spid="84996" grpId="0" animBg="1"/>
      <p:bldP spid="130" grpId="0" animBg="1"/>
      <p:bldP spid="132" grpId="0"/>
      <p:bldP spid="133" grpId="0"/>
      <p:bldP spid="13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Correctness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/>
                </a:solidFill>
              </a:rPr>
              <a:t>Completeness and disjointness follow from properties (completeness and </a:t>
            </a:r>
            <a:r>
              <a:rPr lang="en-US" dirty="0" err="1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) intrinsic of a partition (returned by the clustering algorithm)</a:t>
            </a:r>
            <a:endParaRPr lang="en-US" dirty="0"/>
          </a:p>
          <a:p>
            <a:pPr marL="368300" lvl="1">
              <a:buSzPct val="150000"/>
              <a:buFont typeface="Palatino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Reconstruction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F</a:t>
            </a:r>
            <a:r>
              <a:rPr lang="en-US" i="1" baseline="-25000" dirty="0" smtClean="0"/>
              <a:t>R</a:t>
            </a:r>
            <a:r>
              <a:rPr lang="en-US" dirty="0" smtClean="0"/>
              <a:t> = {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 </a:t>
            </a:r>
            <a:r>
              <a:rPr lang="en-US" dirty="0" smtClean="0"/>
              <a:t>} be the vertical fragmentation obtained for </a:t>
            </a:r>
            <a:r>
              <a:rPr lang="en-US" i="1" dirty="0" smtClean="0"/>
              <a:t>R</a:t>
            </a:r>
          </a:p>
          <a:p>
            <a:pPr lvl="1"/>
            <a:r>
              <a:rPr lang="en-US" sz="2800" i="1" dirty="0" smtClean="0"/>
              <a:t>R</a:t>
            </a:r>
            <a:r>
              <a:rPr lang="en-US" sz="2800" dirty="0" smtClean="0"/>
              <a:t> is recovered by joining the fragments</a:t>
            </a:r>
            <a:endParaRPr lang="en-US" i="1" dirty="0" smtClean="0"/>
          </a:p>
          <a:p>
            <a:pPr lvl="1">
              <a:buNone/>
            </a:pPr>
            <a:r>
              <a:rPr lang="en-US" sz="2400" dirty="0" smtClean="0"/>
              <a:t>					</a:t>
            </a:r>
            <a:r>
              <a:rPr lang="en-US" sz="2400" i="1" dirty="0" smtClean="0"/>
              <a:t>R = R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 </a:t>
            </a:r>
            <a:r>
              <a:rPr lang="en-US" sz="2400" dirty="0" smtClean="0"/>
              <a:t>⋈</a:t>
            </a:r>
            <a:r>
              <a:rPr lang="en-US" sz="2400" i="1" dirty="0" smtClean="0"/>
              <a:t>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⋈ … ⋈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n</a:t>
            </a:r>
            <a:endParaRPr lang="en-US" sz="2400" i="1" baseline="-25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Hybrid Fragmentation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6017404" y="3376602"/>
            <a:ext cx="638639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7515093" y="4245846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534826" y="4218753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3700059" y="5435695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601434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9655242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6898379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4614682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2577899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2602792" y="7056366"/>
            <a:ext cx="856450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11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4665710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12</a:t>
            </a: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6778990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21</a:t>
            </a: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8187843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22</a:t>
            </a:r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9885692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23</a:t>
            </a:r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H="1">
            <a:off x="4074350" y="4065224"/>
            <a:ext cx="2221653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6296003" y="4065224"/>
            <a:ext cx="2203591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8305926" y="5435695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H="1">
            <a:off x="3016387" y="6124317"/>
            <a:ext cx="975360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3992829" y="6124317"/>
            <a:ext cx="957298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 flipH="1">
            <a:off x="7209227" y="6151411"/>
            <a:ext cx="146304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>
            <a:off x="8678282" y="6165804"/>
            <a:ext cx="1417884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>
            <a:off x="8661672" y="6151411"/>
            <a:ext cx="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01608" y="2526969"/>
            <a:ext cx="120730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Book Antiqua" pitchFamily="18" charset="0"/>
              </a:rPr>
              <a:t>Hybrid fragmentation, aka </a:t>
            </a:r>
            <a:r>
              <a:rPr lang="en-GB" sz="2600" i="1" dirty="0" smtClean="0">
                <a:latin typeface="Book Antiqua" pitchFamily="18" charset="0"/>
              </a:rPr>
              <a:t>mixed</a:t>
            </a:r>
            <a:r>
              <a:rPr lang="en-GB" sz="2600" dirty="0" smtClean="0">
                <a:latin typeface="Book Antiqua" pitchFamily="18" charset="0"/>
              </a:rPr>
              <a:t> or </a:t>
            </a:r>
            <a:r>
              <a:rPr lang="en-GB" sz="2600" i="1" dirty="0" smtClean="0">
                <a:latin typeface="Book Antiqua" pitchFamily="18" charset="0"/>
              </a:rPr>
              <a:t>nested fragmentation</a:t>
            </a:r>
            <a:endParaRPr lang="en-GB" sz="2600" i="1" dirty="0">
              <a:latin typeface="Book Antiqua" pitchFamily="18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014638" y="8305824"/>
            <a:ext cx="96441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603500" algn="l"/>
              </a:tabLst>
            </a:pPr>
            <a:r>
              <a:rPr lang="en-GB" sz="2600" dirty="0" smtClean="0">
                <a:latin typeface="Book Antiqua" pitchFamily="18" charset="0"/>
              </a:rPr>
              <a:t>start from the leaves and move upward applying fragmentation reconstruction methods depending on fragmentation types</a:t>
            </a:r>
            <a:endParaRPr lang="en-GB" sz="2600" i="1" dirty="0">
              <a:latin typeface="Book Antiqua" pitchFamily="18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58732" y="8305824"/>
            <a:ext cx="29546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 smtClean="0">
                <a:latin typeface="Book Antiqua" pitchFamily="18" charset="0"/>
              </a:rPr>
              <a:t>To reconstruct </a:t>
            </a:r>
            <a:r>
              <a:rPr lang="en-GB" sz="2600" b="1" i="1" dirty="0" smtClean="0">
                <a:latin typeface="Book Antiqua" pitchFamily="18" charset="0"/>
              </a:rPr>
              <a:t>R</a:t>
            </a:r>
            <a:r>
              <a:rPr lang="en-GB" sz="2600" dirty="0" smtClean="0">
                <a:latin typeface="Book Antiqua" pitchFamily="18" charset="0"/>
              </a:rPr>
              <a:t>:	</a:t>
            </a:r>
            <a:endParaRPr lang="en-GB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Fragment Allocation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93688" y="2376470"/>
            <a:ext cx="12745416" cy="6881830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Fragment allocation concerns distribution of resources across network nodes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Assignment (possibly with replications) of fragments to sites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Problem formalization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Given 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/>
              <a:t>= {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dirty="0"/>
              <a:t>} 	fragments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/>
              <a:t>S</a:t>
            </a:r>
            <a:r>
              <a:rPr lang="en-US" sz="2400" dirty="0"/>
              <a:t> ={</a:t>
            </a:r>
            <a:r>
              <a:rPr lang="en-US" sz="2400" i="1" dirty="0"/>
              <a:t>S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S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S</a:t>
            </a:r>
            <a:r>
              <a:rPr lang="en-US" sz="2400" i="1" baseline="-25000" dirty="0"/>
              <a:t>m</a:t>
            </a:r>
            <a:r>
              <a:rPr lang="en-US" sz="2400" dirty="0"/>
              <a:t>} 	network sites </a:t>
            </a:r>
            <a:endParaRPr lang="en-US" sz="2400" dirty="0" smtClean="0"/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dirty="0" smtClean="0"/>
              <a:t>Qualitative and quantitative information about DB, applications, network, and computer system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dirty="0" smtClean="0"/>
              <a:t>	Find the best (“optimal”) distribution of fragments in </a:t>
            </a:r>
            <a:r>
              <a:rPr lang="en-US" i="1" dirty="0" smtClean="0"/>
              <a:t>F</a:t>
            </a:r>
            <a:r>
              <a:rPr lang="en-US" dirty="0" smtClean="0"/>
              <a:t> among sites in </a:t>
            </a:r>
            <a:r>
              <a:rPr lang="en-US" i="1" dirty="0" smtClean="0"/>
              <a:t>S </a:t>
            </a:r>
            <a:r>
              <a:rPr lang="en-US" dirty="0" smtClean="0"/>
              <a:t>according to information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Optimality factors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Minimal cost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Communication, Storage (of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), Querying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from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), Updating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all sites where it is replicated, from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Performance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Response </a:t>
            </a:r>
            <a:r>
              <a:rPr lang="en-US" dirty="0"/>
              <a:t>time and/or </a:t>
            </a:r>
            <a:r>
              <a:rPr lang="en-US" dirty="0" smtClean="0"/>
              <a:t>total time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Can be formulated as an operations research problem 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one of the above optimality factors is the cost function to minimize, the others are constraint to satisfy)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min (cost function)		e.g., response/total time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s.t.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constraints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err="1" smtClean="0">
                <a:latin typeface="Courier New" pitchFamily="49" charset="0"/>
                <a:cs typeface="Courier New" pitchFamily="49" charset="0"/>
              </a:rPr>
              <a:t>e.g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., storage/communication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capacity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techniques and heuristics from the field of operations research apply (no optimal solution, NP-hard)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directory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Data directory (aka. data dictionary or </a:t>
            </a:r>
            <a:r>
              <a:rPr lang="en-GB" dirty="0" err="1" smtClean="0"/>
              <a:t>catalog</a:t>
            </a:r>
            <a:r>
              <a:rPr lang="en-GB" dirty="0" smtClean="0"/>
              <a:t>)</a:t>
            </a:r>
          </a:p>
          <a:p>
            <a:r>
              <a:rPr lang="en-GB" dirty="0" smtClean="0"/>
              <a:t>Both in classic (centralized) and distributed DB, it stores metadata about DB</a:t>
            </a:r>
          </a:p>
          <a:p>
            <a:pPr lvl="1"/>
            <a:r>
              <a:rPr lang="en-GB" dirty="0" smtClean="0"/>
              <a:t>Centralized context</a:t>
            </a:r>
          </a:p>
          <a:p>
            <a:pPr lvl="2"/>
            <a:r>
              <a:rPr lang="en-GB" dirty="0" smtClean="0"/>
              <a:t>Schema (relation metadata) definitions</a:t>
            </a:r>
          </a:p>
          <a:p>
            <a:pPr lvl="2"/>
            <a:r>
              <a:rPr lang="en-GB" dirty="0" smtClean="0"/>
              <a:t>Usage statistics</a:t>
            </a:r>
          </a:p>
          <a:p>
            <a:pPr lvl="2"/>
            <a:r>
              <a:rPr lang="en-GB" dirty="0" smtClean="0"/>
              <a:t>Memory usage</a:t>
            </a:r>
          </a:p>
          <a:p>
            <a:pPr lvl="2"/>
            <a:r>
              <a:rPr lang="en-GB" dirty="0" smtClean="0"/>
              <a:t>...</a:t>
            </a:r>
          </a:p>
          <a:p>
            <a:pPr lvl="1"/>
            <a:r>
              <a:rPr lang="en-GB" dirty="0" smtClean="0"/>
              <a:t>Distributed context</a:t>
            </a:r>
          </a:p>
          <a:p>
            <a:pPr lvl="2"/>
            <a:r>
              <a:rPr lang="en-GB" dirty="0" smtClean="0"/>
              <a:t>Info to reconstruct global view of whole DB</a:t>
            </a:r>
          </a:p>
          <a:p>
            <a:pPr lvl="2"/>
            <a:r>
              <a:rPr lang="en-GB" dirty="0" smtClean="0"/>
              <a:t>What relation/fragment is stored at which site</a:t>
            </a:r>
          </a:p>
          <a:p>
            <a:pPr lvl="2"/>
            <a:r>
              <a:rPr lang="en-GB" dirty="0" smtClean="0"/>
              <a:t>...</a:t>
            </a:r>
          </a:p>
          <a:p>
            <a:r>
              <a:rPr lang="en-GB" dirty="0" smtClean="0"/>
              <a:t>It is itself part of the DB, so considerations about fragmentation and allocation issues apply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Design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the general </a:t>
            </a:r>
            <a:r>
              <a:rPr lang="en-US" dirty="0" smtClean="0"/>
              <a:t>setting:</a:t>
            </a:r>
            <a:endParaRPr lang="en-US" dirty="0"/>
          </a:p>
          <a:p>
            <a:pPr lvl="1" indent="0">
              <a:lnSpc>
                <a:spcPct val="100000"/>
              </a:lnSpc>
              <a:spcBef>
                <a:spcPct val="80000"/>
              </a:spcBef>
              <a:buFont typeface="Monotype Sorts" charset="0"/>
              <a:buNone/>
            </a:pPr>
            <a:r>
              <a:rPr lang="en-US" dirty="0" smtClean="0"/>
              <a:t>Making </a:t>
            </a:r>
            <a:r>
              <a:rPr lang="en-US" dirty="0"/>
              <a:t>decisions about the placement of </a:t>
            </a: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 smtClean="0"/>
              <a:t>across </a:t>
            </a:r>
            <a:r>
              <a:rPr lang="en-US" dirty="0"/>
              <a:t>the sites of a computer network as well as possibly designing the </a:t>
            </a:r>
            <a:r>
              <a:rPr lang="en-US"/>
              <a:t>network </a:t>
            </a:r>
            <a:r>
              <a:rPr lang="en-US" smtClean="0"/>
              <a:t>itself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Top-down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designing systems from scratch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homogeneous </a:t>
            </a:r>
            <a:r>
              <a:rPr lang="en-US" dirty="0" smtClean="0"/>
              <a:t>systems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applies to fully distributed DBMS (a logical view of the whole DB exists)</a:t>
            </a:r>
            <a:endParaRPr lang="en-US" dirty="0"/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Bottom-up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when the databases already exist at a number of </a:t>
            </a:r>
            <a:r>
              <a:rPr lang="en-US" dirty="0" smtClean="0"/>
              <a:t>sites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applies to MDBS (we will not treat them)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Top-Down Design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25338" y="4019544"/>
            <a:ext cx="2170675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View Integration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034845" y="1876404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Requirements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Analysis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716450" y="2876536"/>
            <a:ext cx="2357454" cy="585506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1700" b="1" dirty="0" smtClean="0">
                <a:latin typeface="Book Antiqua"/>
              </a:rPr>
              <a:t>System requirements</a:t>
            </a:r>
          </a:p>
          <a:p>
            <a:pPr algn="ctr"/>
            <a:r>
              <a:rPr lang="en-US" sz="1700" b="1" dirty="0" smtClean="0">
                <a:latin typeface="Book Antiqua"/>
              </a:rPr>
              <a:t>(Objectives)</a:t>
            </a:r>
            <a:endParaRPr lang="en-US" sz="1700" b="1" dirty="0">
              <a:latin typeface="Book Antiqua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64178" y="3940691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Conceptual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676445" y="3886505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View Design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6403058" y="4956691"/>
            <a:ext cx="2068124" cy="550898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949" tIns="0" rIns="130949" bIns="0" anchor="ctr" anchorCtr="1"/>
          <a:lstStyle/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Access</a:t>
            </a:r>
          </a:p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Information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9274951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ES’s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582898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GCS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034845" y="5891411"/>
            <a:ext cx="1905564" cy="550898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Distribution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Design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034845" y="7842131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Physical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4953565" y="692095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LCS’s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940018" y="8925865"/>
            <a:ext cx="2095218" cy="415431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LIS’s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987627" y="8402060"/>
            <a:ext cx="0" cy="50574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987627" y="7381544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987627" y="6460371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6096000" y="5512105"/>
            <a:ext cx="1345636" cy="36124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6935893" y="5539198"/>
            <a:ext cx="3386667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585351" y="5521136"/>
            <a:ext cx="1824284" cy="352213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3576320" y="3480105"/>
            <a:ext cx="1842347" cy="44252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673991" y="3480104"/>
            <a:ext cx="1905564" cy="38833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576320" y="4563838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7423573" y="4509651"/>
            <a:ext cx="921173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8922738" y="4509651"/>
            <a:ext cx="1309511" cy="52380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587804" y="4392247"/>
            <a:ext cx="3070578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5906347" y="2447908"/>
            <a:ext cx="0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cxnSp>
        <p:nvCxnSpPr>
          <p:cNvPr id="45" name="Connettore 4 44"/>
          <p:cNvCxnSpPr>
            <a:stCxn id="11280" idx="1"/>
            <a:endCxn id="11270" idx="1"/>
          </p:cNvCxnSpPr>
          <p:nvPr/>
        </p:nvCxnSpPr>
        <p:spPr bwMode="auto">
          <a:xfrm rot="10800000" flipH="1">
            <a:off x="4940017" y="2151853"/>
            <a:ext cx="94827" cy="6981728"/>
          </a:xfrm>
          <a:prstGeom prst="bentConnector3">
            <a:avLst>
              <a:gd name="adj1" fmla="val -3969630"/>
            </a:avLst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Forma 47"/>
          <p:cNvCxnSpPr>
            <a:stCxn id="11274" idx="2"/>
            <a:endCxn id="11278" idx="3"/>
          </p:cNvCxnSpPr>
          <p:nvPr/>
        </p:nvCxnSpPr>
        <p:spPr bwMode="auto">
          <a:xfrm rot="5400000">
            <a:off x="5883770" y="6564229"/>
            <a:ext cx="2609991" cy="496711"/>
          </a:xfrm>
          <a:prstGeom prst="bentConnector2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Connettore 4 49"/>
          <p:cNvCxnSpPr>
            <a:stCxn id="11280" idx="3"/>
            <a:endCxn id="11273" idx="3"/>
          </p:cNvCxnSpPr>
          <p:nvPr/>
        </p:nvCxnSpPr>
        <p:spPr bwMode="auto">
          <a:xfrm flipV="1">
            <a:off x="7035236" y="4189047"/>
            <a:ext cx="2546773" cy="4944534"/>
          </a:xfrm>
          <a:prstGeom prst="bentConnector3">
            <a:avLst>
              <a:gd name="adj1" fmla="val 209987"/>
            </a:avLst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Connettore 2 52"/>
          <p:cNvCxnSpPr/>
          <p:nvPr/>
        </p:nvCxnSpPr>
        <p:spPr bwMode="auto">
          <a:xfrm flipV="1">
            <a:off x="1156742" y="8117580"/>
            <a:ext cx="385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Connettore 2 54"/>
          <p:cNvCxnSpPr/>
          <p:nvPr/>
        </p:nvCxnSpPr>
        <p:spPr bwMode="auto">
          <a:xfrm flipV="1">
            <a:off x="1156742" y="6162684"/>
            <a:ext cx="385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Connettore 2 55"/>
          <p:cNvCxnSpPr/>
          <p:nvPr/>
        </p:nvCxnSpPr>
        <p:spPr bwMode="auto">
          <a:xfrm flipV="1">
            <a:off x="1156742" y="4246050"/>
            <a:ext cx="151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Connettore 2 57"/>
          <p:cNvCxnSpPr/>
          <p:nvPr/>
        </p:nvCxnSpPr>
        <p:spPr bwMode="auto">
          <a:xfrm rot="10800000">
            <a:off x="3144814" y="9133581"/>
            <a:ext cx="652196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Connettore 2 58"/>
          <p:cNvCxnSpPr/>
          <p:nvPr/>
        </p:nvCxnSpPr>
        <p:spPr bwMode="auto">
          <a:xfrm rot="16200000">
            <a:off x="970934" y="8750766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" name="Connettore 2 59"/>
          <p:cNvCxnSpPr/>
          <p:nvPr/>
        </p:nvCxnSpPr>
        <p:spPr bwMode="auto">
          <a:xfrm rot="16200000">
            <a:off x="970934" y="7302958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Connettore 2 60"/>
          <p:cNvCxnSpPr/>
          <p:nvPr/>
        </p:nvCxnSpPr>
        <p:spPr bwMode="auto">
          <a:xfrm rot="16200000">
            <a:off x="970934" y="5383656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Connettore 2 61"/>
          <p:cNvCxnSpPr/>
          <p:nvPr/>
        </p:nvCxnSpPr>
        <p:spPr bwMode="auto">
          <a:xfrm rot="16200000">
            <a:off x="970935" y="3360288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3" name="CasellaDiTesto 62"/>
          <p:cNvSpPr txBox="1"/>
          <p:nvPr/>
        </p:nvSpPr>
        <p:spPr>
          <a:xfrm>
            <a:off x="3771263" y="882452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Book Antiqua" pitchFamily="18" charset="0"/>
              </a:rPr>
              <a:t>feedback</a:t>
            </a:r>
            <a:endParaRPr lang="it-IT" sz="1600" dirty="0">
              <a:latin typeface="Book Antiqua" pitchFamily="18" charset="0"/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7200287" y="882452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Book Antiqua" pitchFamily="18" charset="0"/>
              </a:rPr>
              <a:t>feedback</a:t>
            </a:r>
            <a:endParaRPr lang="it-IT" sz="16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 Issues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00000"/>
              </a:spcBef>
              <a:buSzPct val="100000"/>
              <a:buNone/>
            </a:pPr>
            <a:r>
              <a:rPr lang="en-US" dirty="0" smtClean="0"/>
              <a:t>Distribution design activity boils down to </a:t>
            </a:r>
            <a:r>
              <a:rPr lang="en-US" i="1" dirty="0" smtClean="0"/>
              <a:t>fragmentation</a:t>
            </a:r>
            <a:r>
              <a:rPr lang="en-US" dirty="0" smtClean="0"/>
              <a:t> and </a:t>
            </a:r>
            <a:r>
              <a:rPr lang="en-US" i="1" dirty="0" smtClean="0"/>
              <a:t>allocation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"/>
            </a:pPr>
            <a:r>
              <a:rPr lang="en-US" dirty="0" smtClean="0"/>
              <a:t>Why </a:t>
            </a:r>
            <a:r>
              <a:rPr lang="en-US" dirty="0"/>
              <a:t>fragment at all</a:t>
            </a:r>
            <a:r>
              <a:rPr lang="en-US" dirty="0" smtClean="0"/>
              <a:t>?		[reasons for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"/>
            </a:pPr>
            <a:r>
              <a:rPr lang="en-US" dirty="0"/>
              <a:t>How to fragment</a:t>
            </a:r>
            <a:r>
              <a:rPr lang="en-US" dirty="0" smtClean="0"/>
              <a:t>?			[fragmentation alternatives]</a:t>
            </a:r>
            <a:endParaRPr lang="en-US" dirty="0"/>
          </a:p>
          <a:p>
            <a:pPr>
              <a:spcBef>
                <a:spcPct val="100000"/>
              </a:spcBef>
              <a:buSzPct val="100000"/>
              <a:buFont typeface="Wingdings" pitchFamily="2" charset="2"/>
              <a:buChar char=""/>
            </a:pPr>
            <a:r>
              <a:rPr lang="en-US" dirty="0"/>
              <a:t>How much to fragment</a:t>
            </a:r>
            <a:r>
              <a:rPr lang="en-US" dirty="0" smtClean="0"/>
              <a:t>?		[degree of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"/>
            </a:pPr>
            <a:r>
              <a:rPr lang="en-US" dirty="0"/>
              <a:t>How to test correctness</a:t>
            </a:r>
            <a:r>
              <a:rPr lang="en-US" dirty="0" smtClean="0"/>
              <a:t>?		[correctness rules of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"/>
            </a:pPr>
            <a:r>
              <a:rPr lang="en-US" dirty="0"/>
              <a:t>How to allocate</a:t>
            </a:r>
            <a:r>
              <a:rPr lang="en-US" dirty="0" smtClean="0"/>
              <a:t>?			[allocation alternatives]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"/>
            </a:pPr>
            <a:r>
              <a:rPr lang="en-US" dirty="0"/>
              <a:t>Information </a:t>
            </a:r>
            <a:r>
              <a:rPr lang="en-US" dirty="0" smtClean="0"/>
              <a:t>requirements?	[for both fragmentation and allocation]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Reasons for Fragmentation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Can't we just distribute </a:t>
            </a:r>
            <a:r>
              <a:rPr lang="en-US" dirty="0" smtClean="0"/>
              <a:t>relations (no intrinsic reason to fragment)?</a:t>
            </a:r>
          </a:p>
          <a:p>
            <a:pPr lvl="1"/>
            <a:r>
              <a:rPr lang="en-US" dirty="0" smtClean="0"/>
              <a:t>distributed file systems are not fragmented (i.e., distr. unit is the file)</a:t>
            </a:r>
            <a:endParaRPr lang="en-US" dirty="0"/>
          </a:p>
          <a:p>
            <a:r>
              <a:rPr lang="en-US" dirty="0"/>
              <a:t>What is a reasonable unit of distribution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advantages of fragmentation (why isn’t relation the best choice?)</a:t>
            </a:r>
            <a:endParaRPr lang="en-US" dirty="0"/>
          </a:p>
          <a:p>
            <a:pPr lvl="2"/>
            <a:r>
              <a:rPr lang="en-US" dirty="0" smtClean="0"/>
              <a:t>application views </a:t>
            </a:r>
            <a:r>
              <a:rPr lang="en-US" dirty="0"/>
              <a:t>are subsets of </a:t>
            </a:r>
            <a:r>
              <a:rPr lang="en-US" dirty="0" smtClean="0"/>
              <a:t>relations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locality</a:t>
            </a:r>
            <a:r>
              <a:rPr lang="en-US" dirty="0" smtClean="0"/>
              <a:t> allows for finer accesses (applications only access to relevant subsets of relations)</a:t>
            </a:r>
          </a:p>
          <a:p>
            <a:pPr lvl="3"/>
            <a:r>
              <a:rPr lang="en-US" dirty="0" smtClean="0"/>
              <a:t>2 applications accessing different portion of a relation: </a:t>
            </a:r>
            <a:r>
              <a:rPr lang="en-US" dirty="0" smtClean="0">
                <a:solidFill>
                  <a:srgbClr val="1771A9"/>
                </a:solidFill>
              </a:rPr>
              <a:t>without fragmentation</a:t>
            </a:r>
            <a:r>
              <a:rPr lang="en-US" dirty="0" smtClean="0"/>
              <a:t>, either unnecessary data replication or loss of locality</a:t>
            </a:r>
            <a:r>
              <a:rPr lang="en-US" dirty="0"/>
              <a:t> </a:t>
            </a:r>
            <a:r>
              <a:rPr lang="en-US" dirty="0" smtClean="0"/>
              <a:t>(extra communication)</a:t>
            </a:r>
          </a:p>
          <a:p>
            <a:pPr lvl="2"/>
            <a:r>
              <a:rPr lang="en-US" dirty="0" smtClean="0">
                <a:solidFill>
                  <a:srgbClr val="1771A9"/>
                </a:solidFill>
              </a:rPr>
              <a:t>without fragmentation</a:t>
            </a:r>
            <a:r>
              <a:rPr lang="en-US" dirty="0" smtClean="0"/>
              <a:t>, no </a:t>
            </a:r>
            <a:r>
              <a:rPr lang="en-US" b="1" dirty="0" smtClean="0">
                <a:solidFill>
                  <a:srgbClr val="FF0000"/>
                </a:solidFill>
              </a:rPr>
              <a:t>intra-query parallelism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disadvantages of fragmentation</a:t>
            </a:r>
            <a:endParaRPr lang="en-US" dirty="0"/>
          </a:p>
          <a:p>
            <a:pPr lvl="2"/>
            <a:r>
              <a:rPr lang="en-US" dirty="0" smtClean="0"/>
              <a:t>might cause queries to be executed on more than one fragment (performance degradation, especially when fragments are not disjoint)</a:t>
            </a:r>
          </a:p>
          <a:p>
            <a:pPr lvl="2"/>
            <a:r>
              <a:rPr lang="en-US" dirty="0" smtClean="0"/>
              <a:t>semantic </a:t>
            </a:r>
            <a:r>
              <a:rPr lang="en-US" dirty="0"/>
              <a:t>data control (especially integrity enforcement) more </a:t>
            </a:r>
            <a:r>
              <a:rPr lang="en-US" dirty="0" smtClean="0"/>
              <a:t>difficult and costly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Fragmentation Alternatives</a:t>
            </a:r>
            <a:endParaRPr lang="en-US" dirty="0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189010" y="6377010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138" name="Gruppo 137"/>
          <p:cNvGrpSpPr/>
          <p:nvPr/>
        </p:nvGrpSpPr>
        <p:grpSpPr>
          <a:xfrm>
            <a:off x="1358864" y="6404032"/>
            <a:ext cx="4357718" cy="1044548"/>
            <a:chOff x="1358864" y="5866844"/>
            <a:chExt cx="4357718" cy="1044548"/>
          </a:xfrm>
        </p:grpSpPr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7478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1" cy="320600"/>
              <a:chOff x="405" y="3087"/>
              <a:chExt cx="2283" cy="177"/>
            </a:xfrm>
          </p:grpSpPr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475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476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77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17483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4220323" cy="320600"/>
              <a:chOff x="405" y="3233"/>
              <a:chExt cx="2330" cy="177"/>
            </a:xfrm>
          </p:grpSpPr>
          <p:sp>
            <p:nvSpPr>
              <p:cNvPr id="17479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7480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7481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482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40" name="Gruppo 139"/>
          <p:cNvGrpSpPr/>
          <p:nvPr/>
        </p:nvGrpSpPr>
        <p:grpSpPr>
          <a:xfrm>
            <a:off x="1358864" y="7485156"/>
            <a:ext cx="4353097" cy="1034982"/>
            <a:chOff x="1358864" y="7199405"/>
            <a:chExt cx="4353097" cy="1034982"/>
          </a:xfrm>
        </p:grpSpPr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1378509" y="7199407"/>
              <a:ext cx="4285528" cy="10349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1957634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3738445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1358864" y="7320661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2355489" y="7320661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3724378" y="7320661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4907241" y="727722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1496145" y="7668134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1982292" y="7668134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3816265" y="7668134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4652377" y="7668134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1496145" y="7913785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1982292" y="7913785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3816266" y="7913785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4672285" y="7913785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1387559" y="7626510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94" name="Line 86"/>
            <p:cNvSpPr>
              <a:spLocks noChangeShapeType="1"/>
            </p:cNvSpPr>
            <p:nvPr/>
          </p:nvSpPr>
          <p:spPr bwMode="auto">
            <a:xfrm>
              <a:off x="4697621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189010" y="7498699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59062" y="2640073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33" name="Gruppo 132"/>
          <p:cNvGrpSpPr/>
          <p:nvPr/>
        </p:nvGrpSpPr>
        <p:grpSpPr>
          <a:xfrm>
            <a:off x="3930632" y="2372891"/>
            <a:ext cx="4539119" cy="1530276"/>
            <a:chOff x="3930632" y="2372891"/>
            <a:chExt cx="4539119" cy="1530276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89" name="Rectangle 5"/>
          <p:cNvSpPr txBox="1">
            <a:spLocks noChangeArrowheads="1"/>
          </p:cNvSpPr>
          <p:nvPr/>
        </p:nvSpPr>
        <p:spPr>
          <a:xfrm>
            <a:off x="287294" y="4305296"/>
            <a:ext cx="5643602" cy="15716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Horizontal fragmentation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1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: projects with budget &lt; $200,000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: projects with </a:t>
            </a:r>
            <a:r>
              <a:rPr lang="en-US" sz="2000" kern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budget ≥ $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200,000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grpSp>
        <p:nvGrpSpPr>
          <p:cNvPr id="142" name="Gruppo 141"/>
          <p:cNvGrpSpPr/>
          <p:nvPr/>
        </p:nvGrpSpPr>
        <p:grpSpPr>
          <a:xfrm>
            <a:off x="8570004" y="6731253"/>
            <a:ext cx="3790312" cy="1557138"/>
            <a:chOff x="8927194" y="6461149"/>
            <a:chExt cx="3790312" cy="1557138"/>
          </a:xfrm>
        </p:grpSpPr>
        <p:sp>
          <p:nvSpPr>
            <p:cNvPr id="109" name="Rectangle 52"/>
            <p:cNvSpPr>
              <a:spLocks noChangeArrowheads="1"/>
            </p:cNvSpPr>
            <p:nvPr/>
          </p:nvSpPr>
          <p:spPr bwMode="auto">
            <a:xfrm>
              <a:off x="8927194" y="6463087"/>
              <a:ext cx="3786438" cy="15552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0" name="Rectangle 53"/>
            <p:cNvSpPr>
              <a:spLocks noChangeArrowheads="1"/>
            </p:cNvSpPr>
            <p:nvPr/>
          </p:nvSpPr>
          <p:spPr bwMode="auto">
            <a:xfrm>
              <a:off x="8927194" y="6527000"/>
              <a:ext cx="609140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11" name="Rectangle 54"/>
            <p:cNvSpPr>
              <a:spLocks noChangeArrowheads="1"/>
            </p:cNvSpPr>
            <p:nvPr/>
          </p:nvSpPr>
          <p:spPr bwMode="auto">
            <a:xfrm>
              <a:off x="9967254" y="6527000"/>
              <a:ext cx="9056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2" name="Rectangle 55"/>
            <p:cNvSpPr>
              <a:spLocks noChangeArrowheads="1"/>
            </p:cNvSpPr>
            <p:nvPr/>
          </p:nvSpPr>
          <p:spPr bwMode="auto">
            <a:xfrm>
              <a:off x="11809148" y="6527000"/>
              <a:ext cx="58669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13" name="Rectangle 56"/>
            <p:cNvSpPr>
              <a:spLocks noChangeArrowheads="1"/>
            </p:cNvSpPr>
            <p:nvPr/>
          </p:nvSpPr>
          <p:spPr bwMode="auto">
            <a:xfrm>
              <a:off x="9056959" y="6964716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14" name="Rectangle 57"/>
            <p:cNvSpPr>
              <a:spLocks noChangeArrowheads="1"/>
            </p:cNvSpPr>
            <p:nvPr/>
          </p:nvSpPr>
          <p:spPr bwMode="auto">
            <a:xfrm>
              <a:off x="9558274" y="6964716"/>
              <a:ext cx="1562927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15" name="Rectangle 58"/>
            <p:cNvSpPr>
              <a:spLocks noChangeArrowheads="1"/>
            </p:cNvSpPr>
            <p:nvPr/>
          </p:nvSpPr>
          <p:spPr bwMode="auto">
            <a:xfrm>
              <a:off x="11541870" y="6964716"/>
              <a:ext cx="96340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16" name="Rectangle 59"/>
            <p:cNvSpPr>
              <a:spLocks noChangeArrowheads="1"/>
            </p:cNvSpPr>
            <p:nvPr/>
          </p:nvSpPr>
          <p:spPr bwMode="auto">
            <a:xfrm>
              <a:off x="9056959" y="7445042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17" name="Rectangle 60"/>
            <p:cNvSpPr>
              <a:spLocks noChangeArrowheads="1"/>
            </p:cNvSpPr>
            <p:nvPr/>
          </p:nvSpPr>
          <p:spPr bwMode="auto">
            <a:xfrm>
              <a:off x="9558274" y="7445042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18" name="Rectangle 61"/>
            <p:cNvSpPr>
              <a:spLocks noChangeArrowheads="1"/>
            </p:cNvSpPr>
            <p:nvPr/>
          </p:nvSpPr>
          <p:spPr bwMode="auto">
            <a:xfrm>
              <a:off x="11541870" y="7445042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19" name="Rectangle 62"/>
            <p:cNvSpPr>
              <a:spLocks noChangeArrowheads="1"/>
            </p:cNvSpPr>
            <p:nvPr/>
          </p:nvSpPr>
          <p:spPr bwMode="auto">
            <a:xfrm>
              <a:off x="9056959" y="7197132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20" name="Rectangle 63"/>
            <p:cNvSpPr>
              <a:spLocks noChangeArrowheads="1"/>
            </p:cNvSpPr>
            <p:nvPr/>
          </p:nvSpPr>
          <p:spPr bwMode="auto">
            <a:xfrm>
              <a:off x="9558274" y="7197132"/>
              <a:ext cx="1776126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21" name="Rectangle 64"/>
            <p:cNvSpPr>
              <a:spLocks noChangeArrowheads="1"/>
            </p:cNvSpPr>
            <p:nvPr/>
          </p:nvSpPr>
          <p:spPr bwMode="auto">
            <a:xfrm>
              <a:off x="11541870" y="7197132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22" name="Rectangle 65"/>
            <p:cNvSpPr>
              <a:spLocks noChangeArrowheads="1"/>
            </p:cNvSpPr>
            <p:nvPr/>
          </p:nvSpPr>
          <p:spPr bwMode="auto">
            <a:xfrm>
              <a:off x="9056959" y="7677458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23" name="Rectangle 66"/>
            <p:cNvSpPr>
              <a:spLocks noChangeArrowheads="1"/>
            </p:cNvSpPr>
            <p:nvPr/>
          </p:nvSpPr>
          <p:spPr bwMode="auto">
            <a:xfrm>
              <a:off x="9558274" y="7677458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24" name="Rectangle 67"/>
            <p:cNvSpPr>
              <a:spLocks noChangeArrowheads="1"/>
            </p:cNvSpPr>
            <p:nvPr/>
          </p:nvSpPr>
          <p:spPr bwMode="auto">
            <a:xfrm>
              <a:off x="11541870" y="7677458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28" name="Line 71"/>
            <p:cNvSpPr>
              <a:spLocks noChangeShapeType="1"/>
            </p:cNvSpPr>
            <p:nvPr/>
          </p:nvSpPr>
          <p:spPr bwMode="auto">
            <a:xfrm>
              <a:off x="8931068" y="6906612"/>
              <a:ext cx="37864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9" name="Line 72"/>
            <p:cNvSpPr>
              <a:spLocks noChangeShapeType="1"/>
            </p:cNvSpPr>
            <p:nvPr/>
          </p:nvSpPr>
          <p:spPr bwMode="auto">
            <a:xfrm>
              <a:off x="9521791" y="6461149"/>
              <a:ext cx="0" cy="155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0" name="Line 73"/>
            <p:cNvSpPr>
              <a:spLocks noChangeShapeType="1"/>
            </p:cNvSpPr>
            <p:nvPr/>
          </p:nvSpPr>
          <p:spPr bwMode="auto">
            <a:xfrm>
              <a:off x="11483766" y="6461149"/>
              <a:ext cx="0" cy="155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41" name="Gruppo 140"/>
          <p:cNvGrpSpPr/>
          <p:nvPr/>
        </p:nvGrpSpPr>
        <p:grpSpPr>
          <a:xfrm>
            <a:off x="6502400" y="6732104"/>
            <a:ext cx="1921238" cy="1573720"/>
            <a:chOff x="6859590" y="6462000"/>
            <a:chExt cx="1921238" cy="1573720"/>
          </a:xfrm>
        </p:grpSpPr>
        <p:sp>
          <p:nvSpPr>
            <p:cNvPr id="94" name="Rectangle 36"/>
            <p:cNvSpPr>
              <a:spLocks noChangeArrowheads="1"/>
            </p:cNvSpPr>
            <p:nvPr/>
          </p:nvSpPr>
          <p:spPr bwMode="auto">
            <a:xfrm>
              <a:off x="6896484" y="6462000"/>
              <a:ext cx="1884344" cy="15560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5" name="Rectangle 37"/>
            <p:cNvSpPr>
              <a:spLocks noChangeArrowheads="1"/>
            </p:cNvSpPr>
            <p:nvPr/>
          </p:nvSpPr>
          <p:spPr bwMode="auto">
            <a:xfrm>
              <a:off x="6859590" y="6527863"/>
              <a:ext cx="68629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96" name="Rectangle 38"/>
            <p:cNvSpPr>
              <a:spLocks noChangeArrowheads="1"/>
            </p:cNvSpPr>
            <p:nvPr/>
          </p:nvSpPr>
          <p:spPr bwMode="auto">
            <a:xfrm>
              <a:off x="7573962" y="652786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97" name="Rectangle 39"/>
            <p:cNvSpPr>
              <a:spLocks noChangeArrowheads="1"/>
            </p:cNvSpPr>
            <p:nvPr/>
          </p:nvSpPr>
          <p:spPr bwMode="auto">
            <a:xfrm>
              <a:off x="6990872" y="6965160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98" name="Rectangle 40"/>
            <p:cNvSpPr>
              <a:spLocks noChangeArrowheads="1"/>
            </p:cNvSpPr>
            <p:nvPr/>
          </p:nvSpPr>
          <p:spPr bwMode="auto">
            <a:xfrm>
              <a:off x="7683185" y="6965160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99" name="Rectangle 41"/>
            <p:cNvSpPr>
              <a:spLocks noChangeArrowheads="1"/>
            </p:cNvSpPr>
            <p:nvPr/>
          </p:nvSpPr>
          <p:spPr bwMode="auto">
            <a:xfrm>
              <a:off x="6990872" y="7445026"/>
              <a:ext cx="51958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00" name="Rectangle 42"/>
            <p:cNvSpPr>
              <a:spLocks noChangeArrowheads="1"/>
            </p:cNvSpPr>
            <p:nvPr/>
          </p:nvSpPr>
          <p:spPr bwMode="auto">
            <a:xfrm>
              <a:off x="7683185" y="7445026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01" name="Rectangle 43"/>
            <p:cNvSpPr>
              <a:spLocks noChangeArrowheads="1"/>
            </p:cNvSpPr>
            <p:nvPr/>
          </p:nvSpPr>
          <p:spPr bwMode="auto">
            <a:xfrm>
              <a:off x="6990872" y="7197353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02" name="Rectangle 44"/>
            <p:cNvSpPr>
              <a:spLocks noChangeArrowheads="1"/>
            </p:cNvSpPr>
            <p:nvPr/>
          </p:nvSpPr>
          <p:spPr bwMode="auto">
            <a:xfrm>
              <a:off x="7683185" y="7197353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03" name="Rectangle 45"/>
            <p:cNvSpPr>
              <a:spLocks noChangeArrowheads="1"/>
            </p:cNvSpPr>
            <p:nvPr/>
          </p:nvSpPr>
          <p:spPr bwMode="auto">
            <a:xfrm>
              <a:off x="6990872" y="7677219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04" name="Rectangle 46"/>
            <p:cNvSpPr>
              <a:spLocks noChangeArrowheads="1"/>
            </p:cNvSpPr>
            <p:nvPr/>
          </p:nvSpPr>
          <p:spPr bwMode="auto">
            <a:xfrm>
              <a:off x="7683185" y="7677219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07" name="Line 49"/>
            <p:cNvSpPr>
              <a:spLocks noChangeShapeType="1"/>
            </p:cNvSpPr>
            <p:nvPr/>
          </p:nvSpPr>
          <p:spPr bwMode="auto">
            <a:xfrm>
              <a:off x="6896484" y="690711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8" name="Line 50"/>
            <p:cNvSpPr>
              <a:spLocks noChangeShapeType="1"/>
            </p:cNvSpPr>
            <p:nvPr/>
          </p:nvSpPr>
          <p:spPr bwMode="auto">
            <a:xfrm>
              <a:off x="7495200" y="6462000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31" name="Rectangle 75"/>
          <p:cNvSpPr>
            <a:spLocks noChangeArrowheads="1"/>
          </p:cNvSpPr>
          <p:nvPr/>
        </p:nvSpPr>
        <p:spPr bwMode="auto">
          <a:xfrm>
            <a:off x="7002466" y="6194218"/>
            <a:ext cx="951963" cy="43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32" name="Rectangle 76"/>
          <p:cNvSpPr>
            <a:spLocks noChangeArrowheads="1"/>
          </p:cNvSpPr>
          <p:nvPr/>
        </p:nvSpPr>
        <p:spPr bwMode="auto">
          <a:xfrm>
            <a:off x="9690264" y="6199390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36" name="Rectangle 3"/>
          <p:cNvSpPr txBox="1">
            <a:spLocks noChangeArrowheads="1"/>
          </p:cNvSpPr>
          <p:nvPr/>
        </p:nvSpPr>
        <p:spPr bwMode="auto">
          <a:xfrm>
            <a:off x="6645276" y="4305296"/>
            <a:ext cx="6215106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marL="1537523" lvl="0" indent="-1537523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lang="en-US" sz="2600" kern="0" dirty="0" smtClean="0">
                <a:solidFill>
                  <a:srgbClr val="1771A9"/>
                </a:solidFill>
                <a:latin typeface="Book Antiqua"/>
              </a:rPr>
              <a:t>Vertical fragmentation 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PROJ1: information about project budgets</a:t>
            </a:r>
          </a:p>
          <a:p>
            <a:pPr marL="180000" marR="0" lvl="1" indent="-180000" algn="l" defTabSz="91440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PROJ2:information about project names and locations</a:t>
            </a:r>
            <a:endParaRPr lang="en-US" sz="2000" kern="0" dirty="0">
              <a:solidFill>
                <a:srgbClr val="000000"/>
              </a:solidFill>
              <a:latin typeface="Book Antiqua"/>
              <a:ea typeface="+mn-ea"/>
              <a:cs typeface="+mn-cs"/>
            </a:endParaRPr>
          </a:p>
        </p:txBody>
      </p:sp>
      <p:sp>
        <p:nvSpPr>
          <p:cNvPr id="137" name="Rectangle 5"/>
          <p:cNvSpPr txBox="1">
            <a:spLocks noChangeArrowheads="1"/>
          </p:cNvSpPr>
          <p:nvPr/>
        </p:nvSpPr>
        <p:spPr>
          <a:xfrm>
            <a:off x="430170" y="8877328"/>
            <a:ext cx="12215898" cy="42862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8300" marR="0" lvl="0" indent="-36830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Hybrid fragmentation: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obtained by nesting horizontal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and vertical fragmentation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2616</TotalTime>
  <Pages>0</Pages>
  <Words>2874</Words>
  <Characters>0</Characters>
  <Application>Microsoft Office PowerPoint</Application>
  <PresentationFormat>Personalizzato</PresentationFormat>
  <Lines>0</Lines>
  <Paragraphs>824</Paragraphs>
  <Slides>38</Slides>
  <Notes>27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54" baseType="lpstr">
      <vt:lpstr>ＭＳ Ｐゴシック</vt:lpstr>
      <vt:lpstr>ＭＳ Ｐゴシック</vt:lpstr>
      <vt:lpstr>Arial</vt:lpstr>
      <vt:lpstr>Book Antiqua</vt:lpstr>
      <vt:lpstr>Calibri</vt:lpstr>
      <vt:lpstr>Courier New</vt:lpstr>
      <vt:lpstr>Didot</vt:lpstr>
      <vt:lpstr>Lucida Grande</vt:lpstr>
      <vt:lpstr>Monotype Sorts</vt:lpstr>
      <vt:lpstr>Palatino</vt:lpstr>
      <vt:lpstr>Symbol</vt:lpstr>
      <vt:lpstr>Wingdings</vt:lpstr>
      <vt:lpstr>Zapf Dingbats</vt:lpstr>
      <vt:lpstr>ヒラギノ明朝 ProN W3</vt:lpstr>
      <vt:lpstr>Book</vt:lpstr>
      <vt:lpstr>Equazione</vt:lpstr>
      <vt:lpstr>Distributed DB design</vt:lpstr>
      <vt:lpstr>Outline (distributed DB)</vt:lpstr>
      <vt:lpstr>Outline (today)</vt:lpstr>
      <vt:lpstr>Design Problem</vt:lpstr>
      <vt:lpstr>Distribution Design</vt:lpstr>
      <vt:lpstr>Top-Down Design</vt:lpstr>
      <vt:lpstr>Distribution Design Issues</vt:lpstr>
      <vt:lpstr>1. Reasons for Fragmentation</vt:lpstr>
      <vt:lpstr>2. Fragmentation Alternatives</vt:lpstr>
      <vt:lpstr>3. Degree of Fragmentation</vt:lpstr>
      <vt:lpstr>4. Correctness of Fragmentation</vt:lpstr>
      <vt:lpstr>5. Allocation Alternatives</vt:lpstr>
      <vt:lpstr>6. Information Requirements</vt:lpstr>
      <vt:lpstr>Fragmentation</vt:lpstr>
      <vt:lpstr>PHF – Information Requirements</vt:lpstr>
      <vt:lpstr>PHF – Information Requirements Example</vt:lpstr>
      <vt:lpstr>PHF – Extra Information Requirements</vt:lpstr>
      <vt:lpstr>Primary Horizontal Fragmentation</vt:lpstr>
      <vt:lpstr>PHF – Example (1) </vt:lpstr>
      <vt:lpstr>PHF – Example (2) </vt:lpstr>
      <vt:lpstr>Completeness of the Set of Simple Predicates</vt:lpstr>
      <vt:lpstr>Completeness – Examples</vt:lpstr>
      <vt:lpstr>Minimality of the Set of Simple Predicates</vt:lpstr>
      <vt:lpstr>PHF – Algorithm (Intuition)</vt:lpstr>
      <vt:lpstr>DHF – Information Requirements</vt:lpstr>
      <vt:lpstr>Derived Horizontal Fragmentation</vt:lpstr>
      <vt:lpstr>DHF – Definition</vt:lpstr>
      <vt:lpstr>HF – Correctness</vt:lpstr>
      <vt:lpstr>Vertical Fragmentation</vt:lpstr>
      <vt:lpstr>VF – The General Idea</vt:lpstr>
      <vt:lpstr>VF – Information Requirements (Qualitative Application Info)</vt:lpstr>
      <vt:lpstr>VF – Example of use(qi,Aj)</vt:lpstr>
      <vt:lpstr>VF – Information Requirements (Quantitative Application Info)</vt:lpstr>
      <vt:lpstr>Presentazione standard di PowerPoint</vt:lpstr>
      <vt:lpstr>VF – Correctness</vt:lpstr>
      <vt:lpstr>Hybrid Fragmentation</vt:lpstr>
      <vt:lpstr>Fragment Allocation</vt:lpstr>
      <vt:lpstr>Data directory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</cp:lastModifiedBy>
  <cp:revision>722</cp:revision>
  <dcterms:modified xsi:type="dcterms:W3CDTF">2024-05-09T08:47:19Z</dcterms:modified>
</cp:coreProperties>
</file>