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8"/>
  </p:notesMasterIdLst>
  <p:sldIdLst>
    <p:sldId id="353" r:id="rId2"/>
    <p:sldId id="354" r:id="rId3"/>
    <p:sldId id="355" r:id="rId4"/>
    <p:sldId id="299" r:id="rId5"/>
    <p:sldId id="356" r:id="rId6"/>
    <p:sldId id="351" r:id="rId7"/>
    <p:sldId id="318" r:id="rId8"/>
    <p:sldId id="333" r:id="rId9"/>
    <p:sldId id="357" r:id="rId10"/>
    <p:sldId id="334" r:id="rId11"/>
    <p:sldId id="335" r:id="rId12"/>
    <p:sldId id="337" r:id="rId13"/>
    <p:sldId id="338" r:id="rId14"/>
    <p:sldId id="358" r:id="rId15"/>
    <p:sldId id="359" r:id="rId16"/>
    <p:sldId id="360" r:id="rId17"/>
    <p:sldId id="361" r:id="rId18"/>
    <p:sldId id="362" r:id="rId19"/>
    <p:sldId id="342" r:id="rId20"/>
    <p:sldId id="343" r:id="rId21"/>
    <p:sldId id="345" r:id="rId22"/>
    <p:sldId id="344" r:id="rId23"/>
    <p:sldId id="363" r:id="rId24"/>
    <p:sldId id="364" r:id="rId25"/>
    <p:sldId id="365" r:id="rId26"/>
    <p:sldId id="347" r:id="rId27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4" autoAdjust="0"/>
    <p:restoredTop sz="99772" autoAdjust="0"/>
  </p:normalViewPr>
  <p:slideViewPr>
    <p:cSldViewPr>
      <p:cViewPr varScale="1">
        <p:scale>
          <a:sx n="68" d="100"/>
          <a:sy n="68" d="100"/>
        </p:scale>
        <p:origin x="1914" y="84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20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12" Type="http://schemas.openxmlformats.org/officeDocument/2006/relationships/slide" Target="slides/slide19.xml"/><Relationship Id="rId2" Type="http://schemas.openxmlformats.org/officeDocument/2006/relationships/slide" Target="slides/slide5.xml"/><Relationship Id="rId16" Type="http://schemas.openxmlformats.org/officeDocument/2006/relationships/slide" Target="slides/slide26.xml"/><Relationship Id="rId1" Type="http://schemas.openxmlformats.org/officeDocument/2006/relationships/slide" Target="slides/slide4.xml"/><Relationship Id="rId6" Type="http://schemas.openxmlformats.org/officeDocument/2006/relationships/slide" Target="slides/slide9.xml"/><Relationship Id="rId11" Type="http://schemas.openxmlformats.org/officeDocument/2006/relationships/slide" Target="slides/slide14.xml"/><Relationship Id="rId5" Type="http://schemas.openxmlformats.org/officeDocument/2006/relationships/slide" Target="slides/slide8.xml"/><Relationship Id="rId15" Type="http://schemas.openxmlformats.org/officeDocument/2006/relationships/slide" Target="slides/slide22.xml"/><Relationship Id="rId10" Type="http://schemas.openxmlformats.org/officeDocument/2006/relationships/slide" Target="slides/slide13.xml"/><Relationship Id="rId4" Type="http://schemas.openxmlformats.org/officeDocument/2006/relationships/slide" Target="slides/slide7.xml"/><Relationship Id="rId9" Type="http://schemas.openxmlformats.org/officeDocument/2006/relationships/slide" Target="slides/slide12.xml"/><Relationship Id="rId14" Type="http://schemas.openxmlformats.org/officeDocument/2006/relationships/slide" Target="slides/slide2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29152320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  <p:extLst>
      <p:ext uri="{BB962C8B-B14F-4D97-AF65-F5344CB8AC3E}">
        <p14:creationId xmlns:p14="http://schemas.microsoft.com/office/powerpoint/2010/main" val="5997329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-36513"/>
            <a:ext cx="4514850" cy="3386138"/>
          </a:xfrm>
          <a:ln cap="flat"/>
        </p:spPr>
      </p:sp>
    </p:spTree>
    <p:extLst>
      <p:ext uri="{BB962C8B-B14F-4D97-AF65-F5344CB8AC3E}">
        <p14:creationId xmlns:p14="http://schemas.microsoft.com/office/powerpoint/2010/main" val="441262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260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868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976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06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878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:p14="http://schemas.microsoft.com/office/powerpoint/2010/main" val="3411266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43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18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4933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840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357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0483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67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8" y="2384214"/>
            <a:ext cx="11374684" cy="32873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3388" y="5888284"/>
            <a:ext cx="11374684" cy="32895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5578970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9103" y="2384213"/>
            <a:ext cx="5578968" cy="679365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Ch.8/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5" r:id="rId12"/>
    <p:sldLayoutId id="2147483806" r:id="rId13"/>
    <p:sldLayoutId id="2147483807" r:id="rId14"/>
  </p:sldLayoutIdLst>
  <p:transition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Distributed query optimization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Ordering </a:t>
            </a:r>
            <a:r>
              <a:rPr lang="it-IT" dirty="0" smtClean="0"/>
              <a:t>– </a:t>
            </a:r>
            <a:r>
              <a:rPr lang="en-US" dirty="0" smtClean="0"/>
              <a:t>Multiple Relations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>
          <a:xfrm>
            <a:off x="358732" y="2447908"/>
            <a:ext cx="12293600" cy="3714776"/>
          </a:xfrm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Multiple </a:t>
            </a:r>
            <a:r>
              <a:rPr lang="en-US" dirty="0" smtClean="0"/>
              <a:t>relations case: more </a:t>
            </a:r>
            <a:r>
              <a:rPr lang="en-US" dirty="0"/>
              <a:t>difficult because too many </a:t>
            </a:r>
            <a:r>
              <a:rPr lang="en-US" dirty="0" smtClean="0"/>
              <a:t>alternatives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/>
              <a:t>Goal is still transmit small operands (relations)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Compute the cost of all alternatives and select the best </a:t>
            </a:r>
            <a:r>
              <a:rPr lang="en-US" dirty="0" smtClean="0"/>
              <a:t>one</a:t>
            </a:r>
            <a:endParaRPr lang="en-US" dirty="0"/>
          </a:p>
          <a:p>
            <a:pPr lvl="2">
              <a:lnSpc>
                <a:spcPct val="100000"/>
              </a:lnSpc>
              <a:spcBef>
                <a:spcPct val="50000"/>
              </a:spcBef>
            </a:pPr>
            <a:r>
              <a:rPr lang="en-US" dirty="0"/>
              <a:t>Necessary to compute the size of intermediate relations which is </a:t>
            </a:r>
            <a:r>
              <a:rPr lang="en-US" dirty="0" smtClean="0"/>
              <a:t>difficult</a:t>
            </a:r>
          </a:p>
          <a:p>
            <a:pPr lvl="3">
              <a:spcBef>
                <a:spcPct val="50000"/>
              </a:spcBef>
            </a:pPr>
            <a:r>
              <a:rPr lang="en-US" dirty="0" smtClean="0"/>
              <a:t>In distributed context it is even more because information may be not available on site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Ordering – Example</a:t>
            </a:r>
          </a:p>
        </p:txBody>
      </p:sp>
      <p:sp>
        <p:nvSpPr>
          <p:cNvPr id="329730" name="Rectangle 2"/>
          <p:cNvSpPr>
            <a:spLocks noGrp="1" noChangeArrowheads="1"/>
          </p:cNvSpPr>
          <p:nvPr>
            <p:ph idx="1"/>
          </p:nvPr>
        </p:nvSpPr>
        <p:spPr>
          <a:xfrm>
            <a:off x="4930764" y="2590784"/>
            <a:ext cx="4857784" cy="588034"/>
          </a:xfrm>
          <a:noFill/>
          <a:ln/>
        </p:spPr>
        <p:txBody>
          <a:bodyPr/>
          <a:lstStyle/>
          <a:p>
            <a:pPr>
              <a:buFont typeface="Wingdings" charset="2"/>
              <a:buNone/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Consider 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</a:rPr>
              <a:t>PROJ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sz="2200" baseline="-25000" dirty="0" smtClean="0">
                <a:solidFill>
                  <a:srgbClr val="1771A9"/>
                </a:solidFill>
                <a:latin typeface="Book Antiqua" pitchFamily="18" charset="0"/>
              </a:rPr>
              <a:t>PNO </a:t>
            </a:r>
            <a:r>
              <a:rPr lang="en-US" sz="2200" dirty="0">
                <a:solidFill>
                  <a:srgbClr val="1771A9"/>
                </a:solidFill>
                <a:latin typeface="Book Antiqua" pitchFamily="18" charset="0"/>
              </a:rPr>
              <a:t>ASG </a:t>
            </a:r>
            <a:r>
              <a:rPr lang="en-US" sz="22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sz="2200" baseline="-25000" dirty="0" smtClean="0">
                <a:solidFill>
                  <a:srgbClr val="1771A9"/>
                </a:solidFill>
                <a:latin typeface="Book Antiqua" pitchFamily="18" charset="0"/>
              </a:rPr>
              <a:t>ENO </a:t>
            </a:r>
            <a:r>
              <a:rPr lang="en-US" sz="2200" dirty="0">
                <a:solidFill>
                  <a:srgbClr val="1771A9"/>
                </a:solidFill>
                <a:latin typeface="Book Antiqua" pitchFamily="18" charset="0"/>
              </a:rPr>
              <a:t>EMP</a:t>
            </a:r>
          </a:p>
        </p:txBody>
      </p:sp>
      <p:sp>
        <p:nvSpPr>
          <p:cNvPr id="329732" name="Rectangle 4"/>
          <p:cNvSpPr>
            <a:spLocks noChangeArrowheads="1"/>
          </p:cNvSpPr>
          <p:nvPr/>
        </p:nvSpPr>
        <p:spPr bwMode="auto">
          <a:xfrm>
            <a:off x="10653259" y="2519346"/>
            <a:ext cx="849801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2</a:t>
            </a:r>
          </a:p>
        </p:txBody>
      </p:sp>
      <p:sp>
        <p:nvSpPr>
          <p:cNvPr id="329733" name="Rectangle 5"/>
          <p:cNvSpPr>
            <a:spLocks noChangeArrowheads="1"/>
          </p:cNvSpPr>
          <p:nvPr/>
        </p:nvSpPr>
        <p:spPr bwMode="auto">
          <a:xfrm>
            <a:off x="11998707" y="4162420"/>
            <a:ext cx="849800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3</a:t>
            </a:r>
          </a:p>
        </p:txBody>
      </p:sp>
      <p:sp>
        <p:nvSpPr>
          <p:cNvPr id="329734" name="Rectangle 6"/>
          <p:cNvSpPr>
            <a:spLocks noChangeArrowheads="1"/>
          </p:cNvSpPr>
          <p:nvPr/>
        </p:nvSpPr>
        <p:spPr bwMode="auto">
          <a:xfrm>
            <a:off x="8652995" y="4209898"/>
            <a:ext cx="849801" cy="40466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1800" dirty="0">
                <a:solidFill>
                  <a:srgbClr val="000000"/>
                </a:solidFill>
                <a:latin typeface="Arial" charset="0"/>
              </a:rPr>
              <a:t>Site 1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9072376" y="2820507"/>
            <a:ext cx="3215199" cy="1481357"/>
            <a:chOff x="3208" y="1248"/>
            <a:chExt cx="2203" cy="1015"/>
          </a:xfrm>
        </p:grpSpPr>
        <p:sp>
          <p:nvSpPr>
            <p:cNvPr id="329736" name="Rectangle 8"/>
            <p:cNvSpPr>
              <a:spLocks noChangeArrowheads="1"/>
            </p:cNvSpPr>
            <p:nvPr/>
          </p:nvSpPr>
          <p:spPr bwMode="auto">
            <a:xfrm>
              <a:off x="4709" y="1578"/>
              <a:ext cx="468" cy="25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  <a:latin typeface="Arial" charset="0"/>
                </a:rPr>
                <a:t>PNO</a:t>
              </a:r>
            </a:p>
          </p:txBody>
        </p:sp>
        <p:sp>
          <p:nvSpPr>
            <p:cNvPr id="329737" name="Rectangle 9"/>
            <p:cNvSpPr>
              <a:spLocks noChangeArrowheads="1"/>
            </p:cNvSpPr>
            <p:nvPr/>
          </p:nvSpPr>
          <p:spPr bwMode="auto">
            <a:xfrm>
              <a:off x="3472" y="1602"/>
              <a:ext cx="429" cy="23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1600" dirty="0">
                  <a:solidFill>
                    <a:srgbClr val="000000"/>
                  </a:solidFill>
                  <a:latin typeface="Arial" charset="0"/>
                </a:rPr>
                <a:t>ENO</a:t>
              </a:r>
            </a:p>
          </p:txBody>
        </p:sp>
        <p:sp>
          <p:nvSpPr>
            <p:cNvPr id="329738" name="Line 10"/>
            <p:cNvSpPr>
              <a:spLocks noChangeShapeType="1"/>
            </p:cNvSpPr>
            <p:nvPr/>
          </p:nvSpPr>
          <p:spPr bwMode="auto">
            <a:xfrm flipH="1" flipV="1">
              <a:off x="4435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Arial"/>
              </a:endParaRPr>
            </a:p>
          </p:txBody>
        </p:sp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4911" y="1872"/>
              <a:ext cx="500" cy="391"/>
              <a:chOff x="3678" y="3080"/>
              <a:chExt cx="500" cy="391"/>
            </a:xfrm>
          </p:grpSpPr>
          <p:sp>
            <p:nvSpPr>
              <p:cNvPr id="329740" name="Rectangle 12"/>
              <p:cNvSpPr>
                <a:spLocks noChangeArrowheads="1"/>
              </p:cNvSpPr>
              <p:nvPr/>
            </p:nvSpPr>
            <p:spPr bwMode="auto">
              <a:xfrm>
                <a:off x="3678" y="3161"/>
                <a:ext cx="500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latin typeface="Arial" charset="0"/>
                  </a:rPr>
                  <a:t>PROJ</a:t>
                </a:r>
              </a:p>
            </p:txBody>
          </p:sp>
          <p:sp>
            <p:nvSpPr>
              <p:cNvPr id="329741" name="Oval 13"/>
              <p:cNvSpPr>
                <a:spLocks noChangeArrowheads="1"/>
              </p:cNvSpPr>
              <p:nvPr/>
            </p:nvSpPr>
            <p:spPr bwMode="auto">
              <a:xfrm>
                <a:off x="3722" y="308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4074" y="1248"/>
              <a:ext cx="453" cy="391"/>
              <a:chOff x="2676" y="2736"/>
              <a:chExt cx="453" cy="391"/>
            </a:xfrm>
          </p:grpSpPr>
          <p:sp>
            <p:nvSpPr>
              <p:cNvPr id="329743" name="Rectangle 15"/>
              <p:cNvSpPr>
                <a:spLocks noChangeArrowheads="1"/>
              </p:cNvSpPr>
              <p:nvPr/>
            </p:nvSpPr>
            <p:spPr bwMode="auto">
              <a:xfrm>
                <a:off x="2676" y="2817"/>
                <a:ext cx="422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 dirty="0">
                    <a:solidFill>
                      <a:srgbClr val="000000"/>
                    </a:solidFill>
                    <a:latin typeface="Arial" charset="0"/>
                  </a:rPr>
                  <a:t>ASG</a:t>
                </a:r>
              </a:p>
            </p:txBody>
          </p:sp>
          <p:sp>
            <p:nvSpPr>
              <p:cNvPr id="329744" name="Oval 16"/>
              <p:cNvSpPr>
                <a:spLocks noChangeArrowheads="1"/>
              </p:cNvSpPr>
              <p:nvPr/>
            </p:nvSpPr>
            <p:spPr bwMode="auto">
              <a:xfrm>
                <a:off x="2682" y="2736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3208" y="1872"/>
              <a:ext cx="454" cy="391"/>
              <a:chOff x="1961" y="3360"/>
              <a:chExt cx="454" cy="391"/>
            </a:xfrm>
          </p:grpSpPr>
          <p:sp>
            <p:nvSpPr>
              <p:cNvPr id="329746" name="Rectangle 18"/>
              <p:cNvSpPr>
                <a:spLocks noChangeArrowheads="1"/>
              </p:cNvSpPr>
              <p:nvPr/>
            </p:nvSpPr>
            <p:spPr bwMode="auto">
              <a:xfrm>
                <a:off x="1961" y="3441"/>
                <a:ext cx="429" cy="2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rgbClr val="000000"/>
                    </a:solidFill>
                    <a:latin typeface="Arial" charset="0"/>
                  </a:rPr>
                  <a:t>EMP</a:t>
                </a:r>
              </a:p>
            </p:txBody>
          </p:sp>
          <p:sp>
            <p:nvSpPr>
              <p:cNvPr id="329747" name="Oval 19"/>
              <p:cNvSpPr>
                <a:spLocks noChangeArrowheads="1"/>
              </p:cNvSpPr>
              <p:nvPr/>
            </p:nvSpPr>
            <p:spPr bwMode="auto">
              <a:xfrm>
                <a:off x="1968" y="3360"/>
                <a:ext cx="447" cy="391"/>
              </a:xfrm>
              <a:prstGeom prst="ellipse">
                <a:avLst/>
              </a:prstGeom>
              <a:noFill/>
              <a:ln w="127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800" dirty="0">
                  <a:latin typeface="Arial"/>
                </a:endParaRPr>
              </a:p>
            </p:txBody>
          </p:sp>
        </p:grpSp>
        <p:sp>
          <p:nvSpPr>
            <p:cNvPr id="329748" name="Line 20"/>
            <p:cNvSpPr>
              <a:spLocks noChangeShapeType="1"/>
            </p:cNvSpPr>
            <p:nvPr/>
          </p:nvSpPr>
          <p:spPr bwMode="auto">
            <a:xfrm flipV="1">
              <a:off x="3586" y="1598"/>
              <a:ext cx="584" cy="32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800" dirty="0">
                <a:latin typeface="Arial"/>
              </a:endParaRPr>
            </a:p>
          </p:txBody>
        </p:sp>
      </p:grpSp>
      <p:sp>
        <p:nvSpPr>
          <p:cNvPr id="21" name="CasellaDiTesto 20"/>
          <p:cNvSpPr txBox="1"/>
          <p:nvPr/>
        </p:nvSpPr>
        <p:spPr>
          <a:xfrm>
            <a:off x="9431358" y="4709964"/>
            <a:ext cx="27146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Join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graph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of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distributed</a:t>
            </a:r>
            <a:r>
              <a:rPr lang="it-IT" sz="1600" b="1" dirty="0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 </a:t>
            </a:r>
            <a:r>
              <a:rPr lang="it-IT" sz="1600" b="1" dirty="0" err="1" smtClean="0">
                <a:solidFill>
                  <a:schemeClr val="tx2"/>
                </a:solidFill>
                <a:latin typeface="Centaur" pitchFamily="18" charset="0"/>
                <a:cs typeface="Courier New" pitchFamily="49" charset="0"/>
              </a:rPr>
              <a:t>query</a:t>
            </a:r>
            <a:endParaRPr lang="en-GB" sz="1600" b="1" dirty="0">
              <a:solidFill>
                <a:schemeClr val="tx2"/>
              </a:solidFill>
              <a:latin typeface="Centaur" pitchFamily="18" charset="0"/>
              <a:cs typeface="Courier New" pitchFamily="49" charset="0"/>
            </a:endParaRP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30171" y="3448040"/>
            <a:ext cx="5786477" cy="5643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241579" marR="0" lvl="0" indent="-241579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>
                <a:tab pos="6344256" algn="l"/>
                <a:tab pos="6820641" algn="l"/>
              </a:tabLst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Execution alternatives:</a:t>
            </a:r>
          </a:p>
          <a:p>
            <a:pPr marL="383816" marR="0" lvl="1" indent="-383816" algn="l" defTabSz="914400" rtl="0" eaLnBrk="1" fontAlgn="base" latinLnBrk="0" hangingPunct="1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buFont typeface="Zapf Dingbats" charset="0"/>
              <a:buNone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1.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2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2 computes EMP'=EMP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3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3 computes EMP'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</a:t>
            </a:r>
          </a:p>
          <a:p>
            <a:pPr marL="383816" lvl="1" indent="-383816" algn="l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</a:pP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2.	ASG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Site 1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1 computes EMP'=EMP</a:t>
            </a:r>
            <a:r>
              <a:rPr lang="en-US" sz="2400" kern="0" spc="-427" dirty="0" smtClean="0">
                <a:solidFill>
                  <a:srgbClr val="000000"/>
                </a:solidFill>
                <a:latin typeface="Book Antiqua" pitchFamily="18" charset="0"/>
                <a:ea typeface="MS PGothic"/>
              </a:rPr>
              <a:t>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ASG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EMP'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3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3 computes EMP’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</a:t>
            </a:r>
          </a:p>
          <a:p>
            <a:pPr marL="383816" marR="0" lvl="1" indent="-383816" algn="l" defTabSz="914400" rtl="0" eaLnBrk="1" fontAlgn="base" latinLnBrk="0" hangingPunct="1">
              <a:spcBef>
                <a:spcPts val="1800"/>
              </a:spcBef>
              <a:spcAft>
                <a:spcPts val="0"/>
              </a:spcAft>
              <a:buClr>
                <a:srgbClr val="4A71A9"/>
              </a:buClr>
              <a:buSzPct val="85000"/>
              <a:buFont typeface="Zapf Dingbats" charset="0"/>
              <a:buNone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3.	ASG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3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3 computes ASG'=ASG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 Site 1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1 computes ASG' </a:t>
            </a:r>
            <a:r>
              <a:rPr kumimoji="0" lang="en-US" sz="2400" b="0" i="0" u="none" strike="noStrike" kern="0" cap="none" spc="-427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▷◁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EMP</a:t>
            </a:r>
          </a:p>
        </p:txBody>
      </p:sp>
      <p:sp>
        <p:nvSpPr>
          <p:cNvPr id="23" name="Rectangle 2"/>
          <p:cNvSpPr txBox="1">
            <a:spLocks noChangeArrowheads="1"/>
          </p:cNvSpPr>
          <p:nvPr/>
        </p:nvSpPr>
        <p:spPr bwMode="auto">
          <a:xfrm>
            <a:off x="6659317" y="6091246"/>
            <a:ext cx="5486685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85200" marR="0" lvl="1" indent="-385200" algn="l" defTabSz="914400" rtl="0" eaLnBrk="1" fontAlgn="base" latinLnBrk="0" hangingPunct="1"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  <a:sym typeface="Palatino" charset="0"/>
            </a:endParaRPr>
          </a:p>
        </p:txBody>
      </p: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6931028" y="5734056"/>
            <a:ext cx="5715040" cy="1643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85200" marR="0" lvl="1" indent="-38520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rgbClr val="4A71A9"/>
              </a:buClr>
              <a:buSzPct val="85000"/>
              <a:tabLst>
                <a:tab pos="6382639" algn="l"/>
                <a:tab pos="6755166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4.	PROJ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2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2 computes PROJ'=PROJ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 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PROJ'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 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Site 1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Site 1 computes PROJ'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⋈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</a:p>
        </p:txBody>
      </p:sp>
      <p:sp>
        <p:nvSpPr>
          <p:cNvPr id="25" name="CasellaDiTesto 24"/>
          <p:cNvSpPr txBox="1"/>
          <p:nvPr/>
        </p:nvSpPr>
        <p:spPr>
          <a:xfrm>
            <a:off x="6894000" y="7426794"/>
            <a:ext cx="57520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85200" lvl="1" indent="-385200" algn="l">
              <a:spcBef>
                <a:spcPts val="0"/>
              </a:spcBef>
            </a:pP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5.	EMP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2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  <a:sym typeface="Symbol"/>
              </a:rPr>
              <a:t> 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  Site 2</a:t>
            </a:r>
            <a:b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</a:b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Site 2 computes EMP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PROJ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 </a:t>
            </a:r>
            <a:r>
              <a:rPr lang="en-US" sz="2400" kern="0" dirty="0" smtClean="0">
                <a:solidFill>
                  <a:srgbClr val="000000"/>
                </a:solidFill>
                <a:latin typeface="Book Antiqua" pitchFamily="18" charset="0"/>
              </a:rPr>
              <a:t>ASG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Algorithms</a:t>
            </a:r>
          </a:p>
        </p:txBody>
      </p:sp>
      <p:sp>
        <p:nvSpPr>
          <p:cNvPr id="331778" name="Rectangle 2"/>
          <p:cNvSpPr>
            <a:spLocks noGrp="1" noChangeArrowheads="1"/>
          </p:cNvSpPr>
          <p:nvPr>
            <p:ph idx="1"/>
          </p:nvPr>
        </p:nvSpPr>
        <p:spPr>
          <a:xfrm>
            <a:off x="215856" y="2489200"/>
            <a:ext cx="12501650" cy="67691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Semijoins can be used to reduce the sizes of operands to transfer (similar to what selections do)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Reduced communication costs</a:t>
            </a:r>
          </a:p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 smtClean="0"/>
              <a:t>Consider </a:t>
            </a:r>
            <a:r>
              <a:rPr lang="en-US" dirty="0"/>
              <a:t>the join of two relations</a:t>
            </a:r>
            <a:r>
              <a:rPr lang="en-US" dirty="0" smtClean="0"/>
              <a:t>: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sz="2600" i="1" dirty="0" smtClean="0"/>
              <a:t>R</a:t>
            </a:r>
            <a:r>
              <a:rPr lang="en-US" sz="2600" dirty="0" smtClean="0"/>
              <a:t>	(at </a:t>
            </a:r>
            <a:r>
              <a:rPr lang="en-US" sz="2600" dirty="0"/>
              <a:t>site </a:t>
            </a:r>
            <a:r>
              <a:rPr lang="en-US" sz="2600" dirty="0" smtClean="0"/>
              <a:t>1)</a:t>
            </a:r>
          </a:p>
          <a:p>
            <a:pPr lvl="1"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sz="2600" i="1" dirty="0" smtClean="0"/>
              <a:t>S	</a:t>
            </a:r>
            <a:r>
              <a:rPr lang="en-US" sz="2600" dirty="0" smtClean="0"/>
              <a:t>(at </a:t>
            </a:r>
            <a:r>
              <a:rPr lang="en-US" sz="2600" dirty="0"/>
              <a:t>site 2)</a:t>
            </a:r>
          </a:p>
          <a:p>
            <a:pPr>
              <a:spcBef>
                <a:spcPct val="50000"/>
              </a:spcBef>
              <a:tabLst>
                <a:tab pos="2528672" algn="l"/>
                <a:tab pos="3081819" algn="l"/>
              </a:tabLst>
            </a:pPr>
            <a:r>
              <a:rPr lang="en-US" dirty="0"/>
              <a:t>Alternatives:</a:t>
            </a:r>
          </a:p>
          <a:p>
            <a:pPr marL="1300460" lvl="1" indent="-650230">
              <a:spcBef>
                <a:spcPts val="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Do the join 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marL="1300460" lvl="1" indent="-650230">
              <a:spcBef>
                <a:spcPct val="50000"/>
              </a:spcBef>
              <a:buSzPct val="100000"/>
              <a:buFont typeface="+mj-lt"/>
              <a:buAutoNum type="arabicPeriod"/>
              <a:tabLst>
                <a:tab pos="2528672" algn="l"/>
                <a:tab pos="3081819" algn="l"/>
              </a:tabLst>
            </a:pPr>
            <a:r>
              <a:rPr lang="en-US" sz="2800" dirty="0"/>
              <a:t>Perform one of the </a:t>
            </a:r>
            <a:r>
              <a:rPr lang="en-US" sz="2800" dirty="0" smtClean="0"/>
              <a:t>semijoin-based equivalent options</a:t>
            </a:r>
            <a:endParaRPr lang="en-US" sz="2800" dirty="0"/>
          </a:p>
          <a:p>
            <a:pPr lvl="2">
              <a:spcBef>
                <a:spcPct val="50000"/>
              </a:spcBef>
              <a:buNone/>
              <a:tabLst>
                <a:tab pos="2528672" algn="l"/>
                <a:tab pos="3081819" algn="l"/>
              </a:tabLst>
            </a:pPr>
            <a:r>
              <a:rPr lang="en-US" sz="2800" i="1" dirty="0" smtClean="0"/>
              <a:t>	R</a:t>
            </a:r>
            <a:r>
              <a:rPr lang="en-US" sz="2800" spc="-427" dirty="0" smtClean="0">
                <a:latin typeface="MS PGothic"/>
                <a:ea typeface="MS PGothic"/>
              </a:rPr>
              <a:t>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r>
              <a:rPr lang="en-US" sz="2800" i="1" dirty="0"/>
              <a:t>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i="1" dirty="0" smtClean="0"/>
              <a:t>S</a:t>
            </a:r>
            <a:endParaRPr lang="en-US" sz="2800" i="1" dirty="0"/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i="1" dirty="0"/>
              <a:t>R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  <a:p>
            <a:pPr lvl="2">
              <a:buNone/>
              <a:tabLst>
                <a:tab pos="2528672" algn="l"/>
                <a:tab pos="3081819" algn="l"/>
              </a:tabLst>
            </a:pPr>
            <a:r>
              <a:rPr lang="en-US" sz="2800" dirty="0">
                <a:latin typeface="Symbol" charset="2"/>
              </a:rPr>
              <a:t>		</a:t>
            </a:r>
            <a:r>
              <a:rPr lang="en-US" sz="2800" dirty="0">
                <a:latin typeface="Symbol" charset="2"/>
                <a:sym typeface="Symbol"/>
              </a:rPr>
              <a:t>	</a:t>
            </a:r>
            <a:r>
              <a:rPr lang="en-US" sz="2800" dirty="0"/>
              <a:t>(</a:t>
            </a:r>
            <a:r>
              <a:rPr lang="en-US" sz="2800" i="1" dirty="0"/>
              <a:t>R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S</a:t>
            </a:r>
            <a:r>
              <a:rPr lang="en-US" sz="2800" dirty="0"/>
              <a:t>) </a:t>
            </a:r>
            <a:r>
              <a:rPr lang="en-US" sz="3600" dirty="0" smtClean="0">
                <a:solidFill>
                  <a:schemeClr val="tx2"/>
                </a:solidFill>
                <a:latin typeface="MS PGothic"/>
                <a:ea typeface="MS PGothic"/>
              </a:rPr>
              <a:t>⋈</a:t>
            </a:r>
            <a:r>
              <a:rPr lang="en-US" sz="2800" i="1" baseline="-25000" dirty="0" smtClean="0"/>
              <a:t>A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i="1" dirty="0"/>
              <a:t>S </a:t>
            </a:r>
            <a:r>
              <a:rPr lang="en-US" sz="2800" dirty="0">
                <a:latin typeface="MS PGothic"/>
                <a:ea typeface="MS PGothic"/>
              </a:rPr>
              <a:t>⋉</a:t>
            </a:r>
            <a:r>
              <a:rPr lang="en-US" sz="2800" i="1" baseline="-25000" dirty="0"/>
              <a:t>A </a:t>
            </a:r>
            <a:r>
              <a:rPr lang="en-US" sz="2800" i="1" dirty="0"/>
              <a:t>R</a:t>
            </a:r>
            <a:r>
              <a:rPr lang="en-US" sz="2800" dirty="0"/>
              <a:t>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019940"/>
            <a:ext cx="5500726" cy="2000264"/>
          </a:xfrm>
          <a:prstGeom prst="roundRect">
            <a:avLst/>
          </a:prstGeom>
          <a:ln w="9525" cap="flat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rmAutofit fontScale="92500" lnSpcReduction="10000"/>
          </a:bodyPr>
          <a:lstStyle/>
          <a:p>
            <a:pPr marL="252000" indent="-252000" algn="l"/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Tradeoff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between</a:t>
            </a:r>
            <a:endParaRPr lang="it-IT" sz="22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288000" indent="-288000" algn="l">
              <a:spcBef>
                <a:spcPts val="1200"/>
              </a:spcBef>
              <a:buFont typeface="+mj-lt"/>
              <a:buAutoNum type="alphaLcParenR"/>
            </a:pP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cost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compute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send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semijoin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other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site (and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then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there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88000" indent="-288000" algn="l">
              <a:spcBef>
                <a:spcPts val="1200"/>
              </a:spcBef>
              <a:buFont typeface="+mj-lt"/>
              <a:buAutoNum type="alphaLcParenR"/>
            </a:pP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Cost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send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whole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relation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other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site (and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then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 the join </a:t>
            </a:r>
            <a:r>
              <a:rPr lang="it-IT" sz="2200" dirty="0" err="1" smtClean="0">
                <a:solidFill>
                  <a:schemeClr val="tx2"/>
                </a:solidFill>
                <a:latin typeface="Book Antiqua" pitchFamily="18" charset="0"/>
              </a:rPr>
              <a:t>there</a:t>
            </a:r>
            <a:r>
              <a:rPr lang="it-IT" sz="22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GB" sz="22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</a:t>
            </a:r>
            <a:r>
              <a:rPr lang="en-US" dirty="0" smtClean="0"/>
              <a:t>Algorithms – Example</a:t>
            </a:r>
            <a:endParaRPr lang="en-US" dirty="0"/>
          </a:p>
        </p:txBody>
      </p:sp>
      <p:sp>
        <p:nvSpPr>
          <p:cNvPr id="33280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dirty="0"/>
              <a:t>Perform the join</a:t>
            </a:r>
          </a:p>
          <a:p>
            <a:pPr lvl="1">
              <a:spcBef>
                <a:spcPct val="40000"/>
              </a:spcBef>
            </a:pPr>
            <a:r>
              <a:rPr lang="en-US" dirty="0" smtClean="0"/>
              <a:t>Send </a:t>
            </a:r>
            <a:r>
              <a:rPr lang="en-US" i="1" dirty="0"/>
              <a:t>R</a:t>
            </a:r>
            <a:r>
              <a:rPr lang="en-US" dirty="0"/>
              <a:t> to Site 2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Site 2 computes 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 </a:t>
            </a:r>
            <a:r>
              <a:rPr lang="en-US" i="1" dirty="0">
                <a:latin typeface="Book Antiqua" pitchFamily="18" charset="0"/>
              </a:rPr>
              <a:t>S</a:t>
            </a:r>
          </a:p>
          <a:p>
            <a:pPr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Consider </a:t>
            </a:r>
            <a:r>
              <a:rPr lang="en-US" dirty="0" err="1">
                <a:latin typeface="Book Antiqua" pitchFamily="18" charset="0"/>
              </a:rPr>
              <a:t>semijoin</a:t>
            </a:r>
            <a:r>
              <a:rPr lang="en-US" dirty="0">
                <a:latin typeface="Book Antiqua" pitchFamily="18" charset="0"/>
              </a:rPr>
              <a:t> (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 smtClean="0"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>
                <a:latin typeface="Book Antiqua" pitchFamily="18" charset="0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  <a:endParaRPr lang="en-US" i="1" dirty="0">
              <a:latin typeface="Book Antiqua" pitchFamily="18" charset="0"/>
            </a:endParaRP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S' </a:t>
            </a:r>
            <a:r>
              <a:rPr lang="en-US" dirty="0" smtClean="0">
                <a:latin typeface="Book Antiqua" pitchFamily="18" charset="0"/>
              </a:rPr>
              <a:t>=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  <a:sym typeface="Symbol"/>
              </a:rPr>
              <a:t>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>
                <a:latin typeface="Book Antiqua" pitchFamily="18" charset="0"/>
              </a:rPr>
              <a:t>)</a:t>
            </a: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S' </a:t>
            </a:r>
            <a:r>
              <a:rPr lang="en-US" dirty="0">
                <a:latin typeface="Book Antiqua" pitchFamily="18" charset="0"/>
                <a:sym typeface="Symbol"/>
              </a:rPr>
              <a:t></a:t>
            </a:r>
            <a:r>
              <a:rPr lang="en-US" dirty="0">
                <a:latin typeface="Book Antiqua" pitchFamily="18" charset="0"/>
              </a:rPr>
              <a:t> Site 1</a:t>
            </a:r>
          </a:p>
          <a:p>
            <a:pPr lvl="1">
              <a:spcBef>
                <a:spcPct val="40000"/>
              </a:spcBef>
            </a:pPr>
            <a:r>
              <a:rPr lang="en-US" dirty="0">
                <a:latin typeface="Book Antiqua" pitchFamily="18" charset="0"/>
              </a:rPr>
              <a:t>Site 1 computes </a:t>
            </a:r>
            <a:r>
              <a:rPr lang="en-US" i="1" dirty="0">
                <a:latin typeface="Book Antiqua" pitchFamily="18" charset="0"/>
              </a:rPr>
              <a:t>R' </a:t>
            </a:r>
            <a:r>
              <a:rPr lang="en-US" dirty="0">
                <a:latin typeface="Book Antiqua" pitchFamily="18" charset="0"/>
              </a:rPr>
              <a:t>= </a:t>
            </a:r>
            <a:r>
              <a:rPr lang="en-US" i="1" dirty="0">
                <a:latin typeface="Book Antiqua" pitchFamily="18" charset="0"/>
              </a:rPr>
              <a:t>R </a:t>
            </a:r>
            <a:r>
              <a:rPr lang="en-US" dirty="0"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>
                <a:latin typeface="Book Antiqua" pitchFamily="18" charset="0"/>
              </a:rPr>
              <a:t>A</a:t>
            </a:r>
            <a:r>
              <a:rPr lang="en-US" i="1" dirty="0">
                <a:latin typeface="Book Antiqua" pitchFamily="18" charset="0"/>
              </a:rPr>
              <a:t>S'</a:t>
            </a:r>
          </a:p>
          <a:p>
            <a:pPr lvl="1">
              <a:spcBef>
                <a:spcPct val="40000"/>
              </a:spcBef>
            </a:pPr>
            <a:r>
              <a:rPr lang="en-US" i="1" dirty="0">
                <a:latin typeface="Book Antiqua" pitchFamily="18" charset="0"/>
              </a:rPr>
              <a:t>R'</a:t>
            </a:r>
            <a:r>
              <a:rPr lang="en-US" dirty="0">
                <a:latin typeface="Book Antiqua" pitchFamily="18" charset="0"/>
                <a:sym typeface="Symbol"/>
              </a:rPr>
              <a:t></a:t>
            </a:r>
            <a:r>
              <a:rPr lang="en-US" dirty="0">
                <a:latin typeface="Book Antiqua" pitchFamily="18" charset="0"/>
              </a:rPr>
              <a:t> Site 2</a:t>
            </a:r>
          </a:p>
          <a:p>
            <a:pPr lvl="1">
              <a:spcBef>
                <a:spcPts val="600"/>
              </a:spcBef>
            </a:pPr>
            <a:r>
              <a:rPr lang="en-US" dirty="0">
                <a:latin typeface="Book Antiqua" pitchFamily="18" charset="0"/>
              </a:rPr>
              <a:t>Site 2 computes </a:t>
            </a:r>
            <a:r>
              <a:rPr lang="en-US" i="1" dirty="0">
                <a:latin typeface="Book Antiqua" pitchFamily="18" charset="0"/>
              </a:rPr>
              <a:t>R'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A</a:t>
            </a:r>
            <a:r>
              <a:rPr lang="en-US" i="1" dirty="0" smtClean="0">
                <a:latin typeface="Book Antiqua" pitchFamily="18" charset="0"/>
              </a:rPr>
              <a:t>S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Semijoin is better if</a:t>
            </a:r>
          </a:p>
          <a:p>
            <a:pPr algn="ctr">
              <a:spcBef>
                <a:spcPts val="600"/>
              </a:spcBef>
              <a:buNone/>
            </a:pP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sym typeface="Symbol"/>
              </a:rPr>
              <a:t>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))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 + 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))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 &lt; size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</a:p>
          <a:p>
            <a:pPr lvl="1"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Only communication costs (time to transfer relations)</a:t>
            </a:r>
            <a:endParaRPr lang="en-US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Semijoin </a:t>
            </a:r>
            <a:r>
              <a:rPr lang="en-US" dirty="0" smtClean="0"/>
              <a:t>Algorithms – Sum up</a:t>
            </a:r>
            <a:endParaRPr lang="en-US" dirty="0"/>
          </a:p>
        </p:txBody>
      </p:sp>
      <p:sp>
        <p:nvSpPr>
          <p:cNvPr id="332802" name="Rectangle 2"/>
          <p:cNvSpPr>
            <a:spLocks noGrp="1" noChangeArrowheads="1"/>
          </p:cNvSpPr>
          <p:nvPr>
            <p:ph idx="1"/>
          </p:nvPr>
        </p:nvSpPr>
        <p:spPr>
          <a:xfrm>
            <a:off x="261894" y="5019676"/>
            <a:ext cx="12455612" cy="1187921"/>
          </a:xfrm>
          <a:noFill/>
          <a:ln/>
        </p:spPr>
        <p:txBody>
          <a:bodyPr/>
          <a:lstStyle/>
          <a:p>
            <a:pPr>
              <a:spcBef>
                <a:spcPct val="40000"/>
              </a:spcBef>
              <a:buNone/>
            </a:pP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Bit arrays</a:t>
            </a:r>
          </a:p>
          <a:p>
            <a:pPr>
              <a:spcBef>
                <a:spcPct val="40000"/>
              </a:spcBef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Let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 be a hash function that distributes possible values for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into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buckets:</a:t>
            </a:r>
            <a:endParaRPr lang="en-US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4216196" y="6207598"/>
            <a:ext cx="3943280" cy="461665"/>
            <a:chOff x="4216196" y="6207598"/>
            <a:chExt cx="3943280" cy="461665"/>
          </a:xfrm>
        </p:grpSpPr>
        <p:cxnSp>
          <p:nvCxnSpPr>
            <p:cNvPr id="5" name="Connettore 2 4"/>
            <p:cNvCxnSpPr/>
            <p:nvPr/>
          </p:nvCxnSpPr>
          <p:spPr bwMode="auto">
            <a:xfrm>
              <a:off x="5996629" y="6423249"/>
              <a:ext cx="382414" cy="1438"/>
            </a:xfrm>
            <a:prstGeom prst="straightConnector1">
              <a:avLst/>
            </a:prstGeom>
            <a:solidFill>
              <a:srgbClr val="6682AA"/>
            </a:solidFill>
            <a:ln w="15875">
              <a:solidFill>
                <a:schemeClr val="tx2"/>
              </a:solidFill>
              <a:tailEnd type="arrow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6" name="CasellaDiTesto 5"/>
            <p:cNvSpPr txBox="1"/>
            <p:nvPr/>
          </p:nvSpPr>
          <p:spPr>
            <a:xfrm>
              <a:off x="4216196" y="6207599"/>
              <a:ext cx="1821261" cy="418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40000"/>
                </a:spcBef>
              </a:pP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h 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: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 Dom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(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A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)</a:t>
              </a:r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6351316" y="6207598"/>
              <a:ext cx="18081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ct val="40000"/>
                </a:spcBef>
              </a:pP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{</a:t>
              </a:r>
              <a:r>
                <a:rPr lang="en-US" sz="2400" i="1" dirty="0" smtClean="0">
                  <a:solidFill>
                    <a:schemeClr val="tx2"/>
                  </a:solidFill>
                  <a:latin typeface="Book Antiqua" pitchFamily="18" charset="0"/>
                </a:rPr>
                <a:t> 0, …, n-1 </a:t>
              </a:r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}</a:t>
              </a:r>
            </a:p>
          </p:txBody>
        </p:sp>
      </p:grp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61894" y="2424158"/>
            <a:ext cx="12455612" cy="2238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indent="-368300" algn="l">
              <a:spcBef>
                <a:spcPct val="40000"/>
              </a:spcBef>
              <a:buClr>
                <a:srgbClr val="4A71A9"/>
              </a:buClr>
              <a:buSzPct val="150000"/>
              <a:buFont typeface="Palatino" charset="0"/>
              <a:buChar char="•"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Using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semijoin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is convenient if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R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MS PGothic"/>
                <a:cs typeface="+mn-cs"/>
                <a:sym typeface="Palatino" charset="0"/>
              </a:rPr>
              <a:t>⋉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is much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smaller </a:t>
            </a:r>
            <a:r>
              <a:rPr lang="en-US" sz="2400" kern="0" noProof="0" dirty="0" smtClean="0">
                <a:solidFill>
                  <a:schemeClr val="tx2"/>
                </a:solidFill>
                <a:latin typeface="Book Antiqua"/>
                <a:ea typeface="+mn-ea"/>
                <a:cs typeface="+mn-cs"/>
              </a:rPr>
              <a:t>in size (MB</a:t>
            </a:r>
            <a:r>
              <a:rPr lang="en-US" sz="2400" kern="0" dirty="0" smtClean="0">
                <a:solidFill>
                  <a:schemeClr val="tx2"/>
                </a:solidFill>
                <a:latin typeface="Book Antiqua"/>
                <a:ea typeface="+mn-ea"/>
                <a:cs typeface="+mn-cs"/>
              </a:rPr>
              <a:t>) than </a:t>
            </a:r>
            <a:r>
              <a:rPr lang="en-US" sz="2400" i="1" dirty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⋈</a:t>
            </a:r>
            <a:r>
              <a:rPr lang="en-US" sz="2400" i="1" baseline="-25000" dirty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2400" kern="0" dirty="0" smtClean="0">
                <a:solidFill>
                  <a:schemeClr val="tx2"/>
                </a:solidFill>
                <a:latin typeface="Book Antiqua"/>
                <a:ea typeface="+mn-ea"/>
                <a:cs typeface="+mn-cs"/>
              </a:rPr>
              <a:t>(i.e., it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has high selectivity (few tuples are </a:t>
            </a:r>
            <a:r>
              <a:rPr lang="en-US" sz="2400" kern="0" dirty="0" smtClean="0">
                <a:solidFill>
                  <a:schemeClr val="tx2"/>
                </a:solidFill>
                <a:latin typeface="Book Antiqua"/>
              </a:rPr>
              <a:t>selected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) and/or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size of tuples of </a:t>
            </a:r>
            <a:r>
              <a:rPr kumimoji="0" lang="en-US" sz="2400" b="0" i="1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is large)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It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is bad otherwise, due to the additional transfer of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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) and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cost of local computation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  <a:sym typeface="Palatino" charset="0"/>
            </a:endParaRP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Cost of transferring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Symbol"/>
              </a:rPr>
              <a:t></a:t>
            </a:r>
            <a:r>
              <a:rPr kumimoji="0" lang="en-US" sz="2400" b="0" i="1" u="none" strike="noStrike" kern="0" cap="none" spc="0" normalizeH="0" baseline="-2500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) can be reduced by using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1771A9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bit arrays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lang="en-US" sz="2400" kern="0" dirty="0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A disadvantage of using </a:t>
            </a:r>
            <a:r>
              <a:rPr lang="en-US" sz="2400" kern="0" dirty="0" err="1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semijoin</a:t>
            </a:r>
            <a:r>
              <a:rPr lang="en-US" sz="2400" kern="0" dirty="0" smtClean="0">
                <a:solidFill>
                  <a:srgbClr val="1771A9"/>
                </a:solidFill>
                <a:latin typeface="Book Antiqua" pitchFamily="18" charset="0"/>
                <a:ea typeface="+mn-ea"/>
                <a:cs typeface="+mn-cs"/>
              </a:rPr>
              <a:t> is the loss of indices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1771A9"/>
              </a:solidFill>
              <a:effectLst/>
              <a:uLnTx/>
              <a:uFillTx/>
              <a:latin typeface="Book Antiqua" pitchFamily="18" charset="0"/>
              <a:ea typeface="+mn-ea"/>
              <a:cs typeface="+mn-cs"/>
              <a:sym typeface="Palatino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61894" y="6805627"/>
            <a:ext cx="12455612" cy="2571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ct val="400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Bit array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[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0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.. </a:t>
            </a:r>
            <a:r>
              <a:rPr lang="en-US" sz="2400" i="1" kern="0" dirty="0">
                <a:solidFill>
                  <a:schemeClr val="tx2"/>
                </a:solidFill>
                <a:latin typeface="Book Antiqua" pitchFamily="18" charset="0"/>
                <a:ea typeface="+mn-ea"/>
                <a:cs typeface="+mn-cs"/>
              </a:rPr>
              <a:t>n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-1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] over relation 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is defined as:</a:t>
            </a:r>
          </a:p>
          <a:p>
            <a:pPr marL="368300" lvl="0" indent="-368300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BA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[</a:t>
            </a:r>
            <a:r>
              <a:rPr kumimoji="0" lang="en-US" sz="2400" b="0" i="1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i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] = 1	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iff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</a:t>
            </a:r>
            <a:r>
              <a:rPr lang="it-IT" sz="2400" dirty="0" smtClean="0">
                <a:latin typeface="Book Antiqua" pitchFamily="18" charset="0"/>
              </a:rPr>
              <a:t> 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∃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i</a:t>
            </a:r>
            <a:endParaRPr lang="en-US" sz="2400" i="1" kern="0" dirty="0" smtClean="0">
              <a:solidFill>
                <a:schemeClr val="tx2"/>
              </a:solidFill>
              <a:latin typeface="Book Antiqua" pitchFamily="18" charset="0"/>
              <a:ea typeface="+mn-ea"/>
              <a:cs typeface="+mn-cs"/>
            </a:endParaRP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Transfer 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(</a:t>
            </a:r>
            <a:r>
              <a:rPr lang="it-IT" sz="24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bits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rather</a:t>
            </a:r>
            <a:r>
              <a:rPr lang="it-IT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400" dirty="0" err="1" smtClean="0">
                <a:solidFill>
                  <a:schemeClr val="tx2"/>
                </a:solidFill>
                <a:latin typeface="Book Antiqua" pitchFamily="18" charset="0"/>
              </a:rPr>
              <a:t>than</a:t>
            </a:r>
            <a:r>
              <a:rPr lang="en-US" sz="2400" kern="0" dirty="0" smtClean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sym typeface="Symbol"/>
              </a:rPr>
              <a:t>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A tuple of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with value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for attribute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belongs to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)] = 1</a:t>
            </a:r>
          </a:p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</a:rPr>
              <a:t> is an (over-)approximation of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endParaRPr lang="it-IT" sz="24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02" grpId="0" uiExpand="1" build="p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Bit </a:t>
            </a:r>
            <a:r>
              <a:rPr lang="it-IT" dirty="0" err="1" smtClean="0"/>
              <a:t>Arrays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Seminoins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05032"/>
            <a:ext cx="1087402" cy="3673484"/>
          </a:xfrm>
        </p:spPr>
        <p:txBody>
          <a:bodyPr/>
          <a:lstStyle/>
          <a:p>
            <a:pPr>
              <a:buNone/>
            </a:pPr>
            <a:endParaRPr lang="it-IT" sz="2400" dirty="0" smtClean="0"/>
          </a:p>
          <a:p>
            <a:pPr marL="0" indent="0">
              <a:buNone/>
              <a:tabLst>
                <a:tab pos="273050" algn="ctr"/>
                <a:tab pos="628650" algn="ctr"/>
              </a:tabLst>
            </a:pPr>
            <a:r>
              <a:rPr lang="it-IT" sz="2000" dirty="0" smtClean="0"/>
              <a:t>	</a:t>
            </a:r>
            <a:r>
              <a:rPr lang="it-IT" sz="2000" dirty="0" err="1" smtClean="0"/>
              <a:t>id</a:t>
            </a:r>
            <a:r>
              <a:rPr lang="it-IT" sz="2000" baseline="-25000" dirty="0" err="1" smtClean="0"/>
              <a:t>R</a:t>
            </a:r>
            <a:r>
              <a:rPr lang="it-IT" sz="2000" dirty="0" smtClean="0"/>
              <a:t>	A</a:t>
            </a:r>
          </a:p>
          <a:p>
            <a:pPr marL="0" indent="0">
              <a:buNone/>
              <a:tabLst>
                <a:tab pos="273050" algn="ctr"/>
                <a:tab pos="628650" algn="ctr"/>
              </a:tabLst>
            </a:pPr>
            <a:r>
              <a:rPr lang="it-IT" sz="2000" dirty="0" smtClean="0"/>
              <a:t>	1	1</a:t>
            </a:r>
            <a:br>
              <a:rPr lang="it-IT" sz="2000" dirty="0" smtClean="0"/>
            </a:br>
            <a:r>
              <a:rPr lang="it-IT" sz="2000" dirty="0" smtClean="0"/>
              <a:t>	2	2</a:t>
            </a:r>
            <a:br>
              <a:rPr lang="it-IT" sz="2000" dirty="0" smtClean="0"/>
            </a:br>
            <a:r>
              <a:rPr lang="it-IT" sz="2000" dirty="0" smtClean="0"/>
              <a:t>	3	2</a:t>
            </a:r>
            <a:br>
              <a:rPr lang="it-IT" sz="2000" dirty="0" smtClean="0"/>
            </a:br>
            <a:r>
              <a:rPr lang="it-IT" sz="2000" dirty="0" smtClean="0"/>
              <a:t>	4	5</a:t>
            </a:r>
            <a:br>
              <a:rPr lang="it-IT" sz="2000" dirty="0" smtClean="0"/>
            </a:br>
            <a:r>
              <a:rPr lang="it-IT" sz="2000" dirty="0" smtClean="0"/>
              <a:t>	</a:t>
            </a:r>
            <a:r>
              <a:rPr lang="it-IT" sz="2000" dirty="0" err="1" smtClean="0"/>
              <a:t>5</a:t>
            </a:r>
            <a:r>
              <a:rPr lang="it-IT" sz="2000" dirty="0" smtClean="0"/>
              <a:t>	4</a:t>
            </a:r>
            <a:br>
              <a:rPr lang="it-IT" sz="2000" dirty="0" smtClean="0"/>
            </a:br>
            <a:r>
              <a:rPr lang="it-IT" sz="2000" dirty="0" smtClean="0"/>
              <a:t>	6	5</a:t>
            </a:r>
            <a:br>
              <a:rPr lang="it-IT" sz="2000" dirty="0" smtClean="0"/>
            </a:br>
            <a:r>
              <a:rPr lang="it-IT" sz="2000" dirty="0" smtClean="0"/>
              <a:t>	7	4</a:t>
            </a:r>
            <a:br>
              <a:rPr lang="it-IT" sz="2000" dirty="0" smtClean="0"/>
            </a:br>
            <a:r>
              <a:rPr lang="it-IT" sz="2000" dirty="0" smtClean="0"/>
              <a:t>	8	5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859326" y="2376470"/>
            <a:ext cx="800105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2000" lvl="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Recall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:</a:t>
            </a:r>
          </a:p>
          <a:p>
            <a:pPr marL="709200" lvl="1" indent="-252000" algn="l">
              <a:spcBef>
                <a:spcPts val="600"/>
              </a:spcBef>
              <a:buClr>
                <a:srgbClr val="4A71A9"/>
              </a:buClr>
              <a:buSzPct val="100000"/>
              <a:buFont typeface="Courier New" pitchFamily="49" charset="0"/>
              <a:buChar char="o"/>
            </a:pP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000" i="1" kern="0" dirty="0" err="1" smtClean="0">
                <a:solidFill>
                  <a:schemeClr val="tx2"/>
                </a:solidFill>
                <a:latin typeface="Book Antiqua" pitchFamily="18" charset="0"/>
              </a:rPr>
              <a:t>i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] = 1 </a:t>
            </a:r>
            <a:r>
              <a:rPr lang="en-US" sz="20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∃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for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i</a:t>
            </a:r>
          </a:p>
          <a:p>
            <a:pPr marL="709200" lvl="1" indent="-252000" algn="l">
              <a:spcBef>
                <a:spcPts val="600"/>
              </a:spcBef>
              <a:buClr>
                <a:srgbClr val="4A71A9"/>
              </a:buClr>
              <a:buSzPct val="100000"/>
              <a:buFont typeface="Courier New" pitchFamily="49" charset="0"/>
              <a:buChar char="o"/>
            </a:pP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a tuple of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with value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for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belongs to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kern="0" dirty="0" err="1" smtClean="0">
                <a:solidFill>
                  <a:schemeClr val="tx2"/>
                </a:solidFill>
                <a:latin typeface="Book Antiqua" pitchFamily="18" charset="0"/>
              </a:rPr>
              <a:t>iff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[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)] = 1</a:t>
            </a:r>
            <a:endParaRPr lang="it-IT" sz="20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252000" indent="-252000" algn="l">
              <a:spcBef>
                <a:spcPts val="24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 = </a:t>
            </a:r>
            <a:r>
              <a:rPr lang="it-IT" sz="2000" i="1" dirty="0" err="1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mod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4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n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= 4 			(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4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buckets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(1) = h(5) = 1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[0] = 0		(no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.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h(v) = 0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[1] = 1		(due to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occurrence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of 5 for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A in S)</a:t>
            </a: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[2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] 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= 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0		(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no </a:t>
            </a:r>
            <a:r>
              <a:rPr lang="it-IT" sz="2000" dirty="0" err="1">
                <a:solidFill>
                  <a:schemeClr val="tx2"/>
                </a:solidFill>
                <a:latin typeface="Book Antiqua" pitchFamily="18" charset="0"/>
              </a:rPr>
              <a:t>value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v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>
                <a:solidFill>
                  <a:schemeClr val="tx2"/>
                </a:solidFill>
                <a:latin typeface="Book Antiqua" pitchFamily="18" charset="0"/>
              </a:rPr>
              <a:t>occurs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.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it-IT" sz="2000" dirty="0">
                <a:solidFill>
                  <a:schemeClr val="tx2"/>
                </a:solidFill>
                <a:latin typeface="Book Antiqua" pitchFamily="18" charset="0"/>
              </a:rPr>
              <a:t> s.t. </a:t>
            </a:r>
            <a:r>
              <a:rPr lang="it-IT" sz="2000" i="1" dirty="0">
                <a:solidFill>
                  <a:schemeClr val="tx2"/>
                </a:solidFill>
                <a:latin typeface="Book Antiqua" pitchFamily="18" charset="0"/>
              </a:rPr>
              <a:t>h(v) = </a:t>
            </a: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it-IT" sz="2000" dirty="0">
              <a:solidFill>
                <a:schemeClr val="tx2"/>
              </a:solidFill>
              <a:latin typeface="Book Antiqua" pitchFamily="18" charset="0"/>
            </a:endParaRPr>
          </a:p>
          <a:p>
            <a:pPr marL="252000" indent="-252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2000" i="1" dirty="0" smtClean="0">
                <a:solidFill>
                  <a:schemeClr val="tx2"/>
                </a:solidFill>
                <a:latin typeface="Book Antiqua" pitchFamily="18" charset="0"/>
              </a:rPr>
              <a:t>BA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[3] = 1		(due to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occurrence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of 3 for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attribute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A in S)</a:t>
            </a:r>
          </a:p>
        </p:txBody>
      </p:sp>
      <p:cxnSp>
        <p:nvCxnSpPr>
          <p:cNvPr id="7" name="Connettore 1 6"/>
          <p:cNvCxnSpPr/>
          <p:nvPr/>
        </p:nvCxnSpPr>
        <p:spPr bwMode="auto">
          <a:xfrm rot="5400000">
            <a:off x="-617202" y="4311244"/>
            <a:ext cx="2952000" cy="1588"/>
          </a:xfrm>
          <a:prstGeom prst="line">
            <a:avLst/>
          </a:prstGeom>
          <a:solidFill>
            <a:srgbClr val="6682AA"/>
          </a:solidFill>
          <a:ln w="12700">
            <a:solidFill>
              <a:schemeClr val="tx2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" name="Connettore 1 7"/>
          <p:cNvCxnSpPr/>
          <p:nvPr/>
        </p:nvCxnSpPr>
        <p:spPr bwMode="auto">
          <a:xfrm rot="10800000">
            <a:off x="573046" y="3263872"/>
            <a:ext cx="612000" cy="1588"/>
          </a:xfrm>
          <a:prstGeom prst="line">
            <a:avLst/>
          </a:prstGeom>
          <a:solidFill>
            <a:srgbClr val="6682AA"/>
          </a:solidFill>
          <a:ln w="12700">
            <a:solidFill>
              <a:schemeClr val="tx2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4" name="Gruppo 13"/>
          <p:cNvGrpSpPr/>
          <p:nvPr/>
        </p:nvGrpSpPr>
        <p:grpSpPr>
          <a:xfrm>
            <a:off x="2200288" y="2305032"/>
            <a:ext cx="1087402" cy="2744790"/>
            <a:chOff x="2200288" y="2489200"/>
            <a:chExt cx="1087402" cy="2744790"/>
          </a:xfrm>
        </p:grpSpPr>
        <p:sp>
          <p:nvSpPr>
            <p:cNvPr id="4" name="Segnaposto contenuto 2"/>
            <p:cNvSpPr txBox="1">
              <a:spLocks/>
            </p:cNvSpPr>
            <p:nvPr/>
          </p:nvSpPr>
          <p:spPr bwMode="auto">
            <a:xfrm>
              <a:off x="2200288" y="2489200"/>
              <a:ext cx="1087402" cy="2744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368300" marR="0" lvl="0" indent="-36830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/>
                <a:defRPr/>
              </a:pPr>
              <a:endPara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S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1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2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3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3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/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5	3</a:t>
              </a:r>
            </a:p>
          </p:txBody>
        </p:sp>
        <p:cxnSp>
          <p:nvCxnSpPr>
            <p:cNvPr id="9" name="Connettore 1 8"/>
            <p:cNvCxnSpPr/>
            <p:nvPr/>
          </p:nvCxnSpPr>
          <p:spPr bwMode="auto">
            <a:xfrm rot="5400000">
              <a:off x="1677517" y="4044618"/>
              <a:ext cx="205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0" name="Connettore 1 9"/>
            <p:cNvCxnSpPr/>
            <p:nvPr/>
          </p:nvCxnSpPr>
          <p:spPr bwMode="auto">
            <a:xfrm rot="10800000">
              <a:off x="2430435" y="3448040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1" name="Segnaposto contenuto 2"/>
          <p:cNvSpPr txBox="1">
            <a:spLocks/>
          </p:cNvSpPr>
          <p:nvPr/>
        </p:nvSpPr>
        <p:spPr bwMode="auto">
          <a:xfrm>
            <a:off x="2573310" y="2305032"/>
            <a:ext cx="301584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lang="it-IT" sz="2400" i="1" kern="0" dirty="0" smtClean="0">
                <a:solidFill>
                  <a:srgbClr val="000000"/>
                </a:solidFill>
                <a:latin typeface="Book Antiqua"/>
                <a:ea typeface="+mn-ea"/>
                <a:cs typeface="+mn-cs"/>
              </a:rPr>
              <a:t>S</a:t>
            </a:r>
            <a:endParaRPr kumimoji="0" lang="it-IT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12" name="Segnaposto contenuto 2"/>
          <p:cNvSpPr txBox="1">
            <a:spLocks/>
          </p:cNvSpPr>
          <p:nvPr/>
        </p:nvSpPr>
        <p:spPr bwMode="auto">
          <a:xfrm>
            <a:off x="715922" y="2335178"/>
            <a:ext cx="301584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</a:t>
            </a:r>
          </a:p>
        </p:txBody>
      </p:sp>
      <p:grpSp>
        <p:nvGrpSpPr>
          <p:cNvPr id="23" name="Gruppo 22"/>
          <p:cNvGrpSpPr/>
          <p:nvPr/>
        </p:nvGrpSpPr>
        <p:grpSpPr>
          <a:xfrm>
            <a:off x="731946" y="6591312"/>
            <a:ext cx="1015964" cy="1857388"/>
            <a:chOff x="4986370" y="6091246"/>
            <a:chExt cx="1015964" cy="1857388"/>
          </a:xfrm>
        </p:grpSpPr>
        <p:sp>
          <p:nvSpPr>
            <p:cNvPr id="16" name="Segnaposto contenuto 2"/>
            <p:cNvSpPr txBox="1">
              <a:spLocks/>
            </p:cNvSpPr>
            <p:nvPr/>
          </p:nvSpPr>
          <p:spPr bwMode="auto">
            <a:xfrm>
              <a:off x="4986370" y="6091246"/>
              <a:ext cx="1015964" cy="1857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R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1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1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/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6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8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endParaRPr kumimoji="0" lang="it-IT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endParaRPr>
            </a:p>
          </p:txBody>
        </p:sp>
        <p:cxnSp>
          <p:nvCxnSpPr>
            <p:cNvPr id="17" name="Connettore 1 16"/>
            <p:cNvCxnSpPr/>
            <p:nvPr/>
          </p:nvCxnSpPr>
          <p:spPr bwMode="auto">
            <a:xfrm rot="5400000">
              <a:off x="4625599" y="6954452"/>
              <a:ext cx="1728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8" name="Connettore 1 17"/>
            <p:cNvCxnSpPr/>
            <p:nvPr/>
          </p:nvCxnSpPr>
          <p:spPr bwMode="auto">
            <a:xfrm rot="10800000">
              <a:off x="5216517" y="6519874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25" name="Gruppo 24"/>
          <p:cNvGrpSpPr/>
          <p:nvPr/>
        </p:nvGrpSpPr>
        <p:grpSpPr>
          <a:xfrm>
            <a:off x="2414602" y="6591312"/>
            <a:ext cx="1015964" cy="1500198"/>
            <a:chOff x="6986634" y="6091246"/>
            <a:chExt cx="1015964" cy="1500198"/>
          </a:xfrm>
        </p:grpSpPr>
        <p:sp>
          <p:nvSpPr>
            <p:cNvPr id="20" name="Segnaposto contenuto 2"/>
            <p:cNvSpPr txBox="1">
              <a:spLocks/>
            </p:cNvSpPr>
            <p:nvPr/>
          </p:nvSpPr>
          <p:spPr bwMode="auto">
            <a:xfrm>
              <a:off x="6986634" y="6091246"/>
              <a:ext cx="1015964" cy="1500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  <a:ext uri="{FAA26D3D-D897-4be2-8F04-BA451C77F1D7}">
                <ma14:placeholderFlag xmlns:ma14="http://schemas.microsoft.com/office/mac/drawingml/2011/main" xmlns="" val="1"/>
              </a:ext>
            </a:extLst>
          </p:spPr>
          <p:txBody>
            <a:bodyPr vert="horz" wrap="square" lIns="50800" tIns="50800" rIns="50800" bIns="5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</a:t>
              </a:r>
              <a:r>
                <a:rPr kumimoji="0" lang="it-IT" sz="200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id</a:t>
              </a:r>
              <a:r>
                <a:rPr kumimoji="0" lang="it-IT" sz="2000" b="0" i="0" u="none" strike="noStrike" kern="0" cap="none" spc="0" normalizeH="0" baseline="-2500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S</a:t>
              </a: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A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ts val="1200"/>
                </a:spcBef>
                <a:spcAft>
                  <a:spcPct val="0"/>
                </a:spcAft>
                <a:buClr>
                  <a:srgbClr val="4A71A9"/>
                </a:buClr>
                <a:buSzPct val="150000"/>
                <a:buFont typeface="Palatino" charset="0"/>
                <a:buNone/>
                <a:tabLst>
                  <a:tab pos="273050" algn="ctr"/>
                  <a:tab pos="628650" algn="ctr"/>
                </a:tabLst>
                <a:defRPr/>
              </a:pP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4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6	5</a:t>
              </a:r>
              <a:b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</a:br>
              <a:r>
                <a:rPr kumimoji="0" lang="it-IT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ok Antiqua"/>
                  <a:ea typeface="+mn-ea"/>
                  <a:cs typeface="+mn-cs"/>
                  <a:sym typeface="Palatino" charset="0"/>
                </a:rPr>
                <a:t>	8	5</a:t>
              </a:r>
            </a:p>
          </p:txBody>
        </p:sp>
        <p:cxnSp>
          <p:nvCxnSpPr>
            <p:cNvPr id="21" name="Connettore 1 20"/>
            <p:cNvCxnSpPr/>
            <p:nvPr/>
          </p:nvCxnSpPr>
          <p:spPr bwMode="auto">
            <a:xfrm rot="5400000">
              <a:off x="6769863" y="6810452"/>
              <a:ext cx="1440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2" name="Connettore 1 21"/>
            <p:cNvCxnSpPr/>
            <p:nvPr/>
          </p:nvCxnSpPr>
          <p:spPr bwMode="auto">
            <a:xfrm rot="10800000">
              <a:off x="7216781" y="6519874"/>
              <a:ext cx="612000" cy="1588"/>
            </a:xfrm>
            <a:prstGeom prst="line">
              <a:avLst/>
            </a:prstGeom>
            <a:solidFill>
              <a:srgbClr val="6682AA"/>
            </a:solidFill>
            <a:ln w="12700">
              <a:solidFill>
                <a:schemeClr val="tx2"/>
              </a:solidFill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26" name="Segnaposto contenuto 2"/>
          <p:cNvSpPr txBox="1">
            <a:spLocks/>
          </p:cNvSpPr>
          <p:nvPr/>
        </p:nvSpPr>
        <p:spPr bwMode="auto">
          <a:xfrm>
            <a:off x="128586" y="8520138"/>
            <a:ext cx="2214578" cy="571504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R’</a:t>
            </a:r>
            <a:r>
              <a:rPr kumimoji="0" lang="it-IT" sz="24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:</a:t>
            </a:r>
            <a:r>
              <a:rPr kumimoji="0" lang="it-IT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kern="0" dirty="0" smtClean="0">
                <a:solidFill>
                  <a:schemeClr val="tx2"/>
                </a:solidFill>
                <a:latin typeface="Book Antiqua"/>
              </a:rPr>
              <a:t> computed with bit array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27" name="Segnaposto contenuto 2"/>
          <p:cNvSpPr txBox="1">
            <a:spLocks/>
          </p:cNvSpPr>
          <p:nvPr/>
        </p:nvSpPr>
        <p:spPr bwMode="auto">
          <a:xfrm>
            <a:off x="1033530" y="6091246"/>
            <a:ext cx="428628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it-IT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/>
                <a:ea typeface="+mn-ea"/>
                <a:cs typeface="+mn-cs"/>
                <a:sym typeface="Palatino" charset="0"/>
              </a:rPr>
              <a:t>R’</a:t>
            </a:r>
          </a:p>
        </p:txBody>
      </p:sp>
      <p:sp>
        <p:nvSpPr>
          <p:cNvPr id="28" name="Segnaposto contenuto 2"/>
          <p:cNvSpPr txBox="1">
            <a:spLocks/>
          </p:cNvSpPr>
          <p:nvPr/>
        </p:nvSpPr>
        <p:spPr bwMode="auto">
          <a:xfrm>
            <a:off x="2414602" y="6091246"/>
            <a:ext cx="1000132" cy="458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lvl="0" indent="-368300" algn="l">
              <a:spcBef>
                <a:spcPts val="1200"/>
              </a:spcBef>
              <a:buClr>
                <a:srgbClr val="4A71A9"/>
              </a:buClr>
              <a:buSzPct val="150000"/>
            </a:pP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4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4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24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endParaRPr kumimoji="0" lang="it-IT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Book Antiqua"/>
              <a:ea typeface="+mn-ea"/>
              <a:cs typeface="+mn-cs"/>
              <a:sym typeface="Palatino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1762455" y="6091246"/>
            <a:ext cx="413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⊋</a:t>
            </a:r>
            <a:endParaRPr lang="en-GB" sz="2400" dirty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7145342" y="6591312"/>
            <a:ext cx="4786346" cy="2214578"/>
          </a:xfrm>
          <a:prstGeom prst="roundRect">
            <a:avLst/>
          </a:prstGeom>
          <a:ln w="9525" cap="flat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rmAutofit lnSpcReduction="10000"/>
          </a:bodyPr>
          <a:lstStyle/>
          <a:p>
            <a:pPr algn="l">
              <a:spcBef>
                <a:spcPts val="1200"/>
              </a:spcBef>
            </a:pP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R’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contains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tuple &lt;1,1&gt;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does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not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belong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20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 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20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</a:p>
          <a:p>
            <a:pPr algn="l">
              <a:spcBef>
                <a:spcPts val="1200"/>
              </a:spcBef>
            </a:pP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However,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R’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is a good approximation because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has only one conflict (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(1) =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h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(5)) among values for attribute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A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000" kern="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000" i="1" kern="0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Semijoins for Joins among Multiple Relations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2468" y="6019808"/>
            <a:ext cx="12293600" cy="3357586"/>
          </a:xfrm>
        </p:spPr>
        <p:txBody>
          <a:bodyPr/>
          <a:lstStyle/>
          <a:p>
            <a:pPr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Full reducer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for a relation is the </a:t>
            </a:r>
            <a:r>
              <a:rPr lang="en-US" sz="2400" dirty="0" err="1" smtClean="0">
                <a:solidFill>
                  <a:schemeClr val="tx2"/>
                </a:solidFill>
                <a:latin typeface="Book Antiqua" pitchFamily="18" charset="0"/>
              </a:rPr>
              <a:t>semijoin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program that reduces the relation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the most</a:t>
            </a:r>
          </a:p>
          <a:p>
            <a:pPr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Finding full reducer for a relation with exhaustive brute force approach</a:t>
            </a:r>
          </a:p>
          <a:p>
            <a:pPr lvl="1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For cyclic queries full reducer cannot be found</a:t>
            </a:r>
          </a:p>
          <a:p>
            <a:pPr lvl="2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Solution: break the cycle</a:t>
            </a:r>
          </a:p>
          <a:p>
            <a:pPr lvl="1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With other queries: inefficient (NP-hard)</a:t>
            </a:r>
          </a:p>
          <a:p>
            <a:pPr lvl="2"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Solution: only use semijoin when problem is simple</a:t>
            </a:r>
          </a:p>
          <a:p>
            <a:pPr lvl="3">
              <a:spcBef>
                <a:spcPts val="600"/>
              </a:spcBef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e.g., for chained queries, where relations are in sequence and each one joins with the next one</a:t>
            </a:r>
          </a:p>
          <a:p>
            <a:pPr lvl="1">
              <a:buNone/>
              <a:tabLst>
                <a:tab pos="1341438" algn="r"/>
                <a:tab pos="1611313" algn="l"/>
                <a:tab pos="5475288" algn="r"/>
                <a:tab pos="6008688" algn="ctr"/>
                <a:tab pos="6543675" algn="l"/>
              </a:tabLst>
            </a:pPr>
            <a:endParaRPr lang="en-US" sz="24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10574366" y="4805362"/>
            <a:ext cx="1355780" cy="85129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200" dirty="0" smtClean="0">
                <a:latin typeface="Book Antiqua" pitchFamily="18" charset="0"/>
              </a:rPr>
              <a:t>Semijoin program</a:t>
            </a:r>
            <a:endParaRPr lang="en-US" sz="2200" dirty="0">
              <a:latin typeface="Book Antiqua" pitchFamily="18" charset="0"/>
            </a:endParaRPr>
          </a:p>
        </p:txBody>
      </p:sp>
      <p:cxnSp>
        <p:nvCxnSpPr>
          <p:cNvPr id="6" name="Connettore 2 5"/>
          <p:cNvCxnSpPr>
            <a:stCxn id="4" idx="1"/>
          </p:cNvCxnSpPr>
          <p:nvPr/>
        </p:nvCxnSpPr>
        <p:spPr bwMode="auto">
          <a:xfrm rot="10800000">
            <a:off x="8502664" y="4662487"/>
            <a:ext cx="2071702" cy="568525"/>
          </a:xfrm>
          <a:prstGeom prst="straightConnector1">
            <a:avLst/>
          </a:prstGeom>
          <a:solidFill>
            <a:srgbClr val="6682AA"/>
          </a:solidFill>
          <a:ln w="19050">
            <a:solidFill>
              <a:schemeClr val="accent6">
                <a:lumMod val="60000"/>
                <a:lumOff val="40000"/>
              </a:schemeClr>
            </a:solidFill>
            <a:tailEnd type="arrow"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352468" y="2274886"/>
            <a:ext cx="12293600" cy="3530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Semijoins to optimize joins among more than 2 operands</a:t>
            </a:r>
          </a:p>
          <a:p>
            <a:pPr marL="368300" marR="0" lvl="0" indent="-36830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4A71A9"/>
              </a:buClr>
              <a:buSzPct val="150000"/>
              <a:buFont typeface="Palatino" charset="0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⋈ ASG ⋈ PROJ 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EMP’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⋈ ASG’ ⋈ PROJ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tabLst>
                <a:tab pos="1342800" algn="r"/>
                <a:tab pos="16128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	where	EMP’ = EMP ⋉ ASG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and	ASG’ = ASG ⋉ PROJ</a:t>
            </a:r>
          </a:p>
          <a:p>
            <a:pPr marL="368300" marR="0" lvl="0" indent="-3683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tabLst>
                <a:tab pos="1342800" algn="r"/>
                <a:tab pos="1612800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Each operand can be further reduced using more than one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semijoin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in cascade</a:t>
            </a:r>
          </a:p>
          <a:p>
            <a:pPr marL="368300" lvl="0" indent="-368300">
              <a:spcBef>
                <a:spcPts val="600"/>
              </a:spcBef>
              <a:spcAft>
                <a:spcPts val="600"/>
              </a:spcAft>
              <a:buClr>
                <a:srgbClr val="4A71A9"/>
              </a:buClr>
              <a:buSzPct val="150000"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EMP’’ = EMP </a:t>
            </a:r>
            <a:r>
              <a:rPr lang="en-US" sz="2000" kern="0" dirty="0">
                <a:solidFill>
                  <a:srgbClr val="000000"/>
                </a:solidFill>
                <a:latin typeface="Book Antiqua" pitchFamily="18" charset="0"/>
              </a:rPr>
              <a:t>⋉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(ASG </a:t>
            </a:r>
            <a:r>
              <a:rPr lang="en-US" sz="2000" kern="0" dirty="0">
                <a:solidFill>
                  <a:srgbClr val="000000"/>
                </a:solidFill>
                <a:latin typeface="Book Antiqua" pitchFamily="18" charset="0"/>
              </a:rPr>
              <a:t>⋉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PROJ)</a:t>
            </a:r>
          </a:p>
          <a:p>
            <a:pPr marL="368300" lvl="0" indent="-368300" algn="l">
              <a:spcBef>
                <a:spcPts val="600"/>
              </a:spcBef>
              <a:buClr>
                <a:srgbClr val="4A71A9"/>
              </a:buClr>
              <a:buSzPct val="150000"/>
              <a:tabLst>
                <a:tab pos="1341438" algn="r"/>
                <a:tab pos="5475288" algn="r"/>
                <a:tab pos="6008688" algn="ctr"/>
                <a:tab pos="6543675" algn="l"/>
              </a:tabLs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	We have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 </a:t>
            </a:r>
            <a:r>
              <a:rPr lang="en-US" sz="2400" kern="0" dirty="0">
                <a:solidFill>
                  <a:srgbClr val="000000"/>
                </a:solidFill>
                <a:latin typeface="Book Antiqua" pitchFamily="18" charset="0"/>
              </a:rPr>
              <a:t>⋉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 PROJ)	&lt;=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Therefore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(EMP’’)	&lt;=	</a:t>
            </a: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size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(EMP’)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Query Optimization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We focus on optimization of joins</a:t>
            </a:r>
          </a:p>
          <a:p>
            <a:r>
              <a:rPr lang="en-US" sz="2600" dirty="0" smtClean="0"/>
              <a:t>The algorithm for optimizing a join is adapted from the one for the centralized case</a:t>
            </a:r>
          </a:p>
          <a:p>
            <a:r>
              <a:rPr lang="en-US" sz="2600" dirty="0" smtClean="0"/>
              <a:t>In distributed context</a:t>
            </a:r>
          </a:p>
          <a:p>
            <a:pPr lvl="1"/>
            <a:r>
              <a:rPr lang="en-US" sz="2400" dirty="0" smtClean="0"/>
              <a:t>There is a coordinator (master site) where query is initiated</a:t>
            </a:r>
          </a:p>
          <a:p>
            <a:pPr lvl="1"/>
            <a:r>
              <a:rPr lang="en-US" sz="2400" dirty="0" smtClean="0"/>
              <a:t>Coordinator chooses</a:t>
            </a:r>
          </a:p>
          <a:p>
            <a:pPr lvl="3">
              <a:buSzPct val="100000"/>
              <a:buFont typeface="+mj-lt"/>
              <a:buAutoNum type="arabicPeriod"/>
            </a:pPr>
            <a:r>
              <a:rPr lang="en-US" sz="2200" dirty="0" smtClean="0"/>
              <a:t>execution site and</a:t>
            </a:r>
          </a:p>
          <a:p>
            <a:pPr lvl="3">
              <a:buSzPct val="100000"/>
              <a:buFont typeface="+mj-lt"/>
              <a:buAutoNum type="arabicPeriod"/>
            </a:pPr>
            <a:r>
              <a:rPr lang="en-US" sz="2200" dirty="0" smtClean="0"/>
              <a:t>transfer method</a:t>
            </a:r>
          </a:p>
          <a:p>
            <a:pPr lvl="1"/>
            <a:r>
              <a:rPr lang="en-US" sz="2400" dirty="0" smtClean="0"/>
              <a:t>Apprentice sites (where fragments are stored and queries are executed)</a:t>
            </a:r>
          </a:p>
          <a:p>
            <a:pPr lvl="2"/>
            <a:r>
              <a:rPr lang="en-US" sz="2200" dirty="0" smtClean="0"/>
              <a:t>Apprentices behave as in the case of centralized query optimization in optimizing </a:t>
            </a:r>
            <a:r>
              <a:rPr lang="en-US" sz="2200" dirty="0" smtClean="0"/>
              <a:t>partial localized </a:t>
            </a:r>
            <a:r>
              <a:rPr lang="en-US" sz="2200" dirty="0" smtClean="0"/>
              <a:t>queries (over fragments) assigned to them</a:t>
            </a:r>
          </a:p>
          <a:p>
            <a:pPr lvl="3"/>
            <a:r>
              <a:rPr lang="en-US" dirty="0" smtClean="0"/>
              <a:t>Choose best join ordering, join algorithm, and access method for relations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6600" dirty="0" smtClean="0"/>
              <a:t>Choices of the Master Site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76470"/>
            <a:ext cx="12496204" cy="6375114"/>
          </a:xfrm>
        </p:spPr>
        <p:txBody>
          <a:bodyPr>
            <a:normAutofit fontScale="92500" lnSpcReduction="10000"/>
          </a:bodyPr>
          <a:lstStyle/>
          <a:p>
            <a:pPr marL="355600" indent="-355600">
              <a:buSzPct val="100000"/>
              <a:buFont typeface="+mj-lt"/>
              <a:buAutoNum type="arabicPeriod"/>
            </a:pPr>
            <a:r>
              <a:rPr lang="en-GB" sz="2600" dirty="0" smtClean="0"/>
              <a:t>Choice of the execution sites</a:t>
            </a:r>
          </a:p>
          <a:p>
            <a:pPr marL="627063" lvl="1"/>
            <a:r>
              <a:rPr lang="en-GB" sz="2400" dirty="0" smtClean="0"/>
              <a:t>E.g., </a:t>
            </a:r>
            <a:r>
              <a:rPr lang="en-GB" sz="2400" i="1" dirty="0" smtClean="0"/>
              <a:t>R</a:t>
            </a:r>
            <a:r>
              <a:rPr lang="en-GB" sz="2400" dirty="0" smtClean="0"/>
              <a:t> 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 can be executed: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the site where </a:t>
            </a:r>
            <a:r>
              <a:rPr lang="en-GB" sz="22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is stored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the site where </a:t>
            </a:r>
            <a:r>
              <a:rPr lang="en-GB" sz="22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is stored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at a third site (e.g., where a 3</a:t>
            </a:r>
            <a:r>
              <a:rPr lang="en-GB" sz="2200" baseline="30000" dirty="0" smtClean="0">
                <a:solidFill>
                  <a:schemeClr val="tx2"/>
                </a:solidFill>
                <a:latin typeface="Book Antiqua" pitchFamily="18" charset="0"/>
              </a:rPr>
              <a:t>rd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relation waits to be joined – allows for parallel transfer)</a:t>
            </a:r>
          </a:p>
          <a:p>
            <a:pPr marL="355600" indent="-355600">
              <a:buSzPct val="100000"/>
              <a:buFont typeface="+mj-lt"/>
              <a:buAutoNum type="arabicPeriod"/>
            </a:pPr>
            <a:r>
              <a:rPr lang="en-GB" sz="2600" dirty="0" smtClean="0">
                <a:solidFill>
                  <a:schemeClr val="tx2"/>
                </a:solidFill>
                <a:latin typeface="Book Antiqua" pitchFamily="18" charset="0"/>
              </a:rPr>
              <a:t>Transfer method</a:t>
            </a:r>
          </a:p>
          <a:p>
            <a:pPr marL="627063" lvl="1"/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: relation is transferred to the join execution site entirely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In some cases (e.g., for outer relations of in case of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block nested-loop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join) there is no need to store the relation: join as it arrives, in pipelined mode</a:t>
            </a:r>
          </a:p>
          <a:p>
            <a:pPr marL="627063" lvl="1"/>
            <a:r>
              <a:rPr lang="en-GB" sz="2400" i="1" dirty="0" smtClean="0">
                <a:solidFill>
                  <a:schemeClr val="tx2"/>
                </a:solidFill>
                <a:latin typeface="Book Antiqua" pitchFamily="18" charset="0"/>
              </a:rPr>
              <a:t>fetch-as-needed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 (only needed tuples are transferred, i.e., </a:t>
            </a:r>
            <a:r>
              <a:rPr lang="en-GB" sz="2400" dirty="0" smtClean="0">
                <a:solidFill>
                  <a:schemeClr val="tx2"/>
                </a:solidFill>
                <a:latin typeface="Book Antiqua" pitchFamily="18" charset="0"/>
              </a:rPr>
              <a:t>tuples that join with at least one tuple):</a:t>
            </a:r>
            <a:endParaRPr lang="en-GB" sz="24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do </a:t>
            </a:r>
            <a:r>
              <a:rPr lang="en-GB" sz="2200" dirty="0" err="1" smtClean="0">
                <a:solidFill>
                  <a:schemeClr val="tx2"/>
                </a:solidFill>
                <a:latin typeface="Book Antiqua" pitchFamily="18" charset="0"/>
              </a:rPr>
              <a:t>semijoin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of one relation with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the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other one (to reduce size of the former) before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doing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the join</a:t>
            </a:r>
          </a:p>
          <a:p>
            <a:pPr marL="900113" lvl="2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e.g., semi-join </a:t>
            </a:r>
            <a:r>
              <a:rPr lang="en-GB" sz="2200" dirty="0">
                <a:solidFill>
                  <a:schemeClr val="tx2"/>
                </a:solidFill>
                <a:latin typeface="Book Antiqua" pitchFamily="18" charset="0"/>
              </a:rPr>
              <a:t>of inner 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relation </a:t>
            </a:r>
            <a:r>
              <a:rPr lang="en-GB" sz="2200" dirty="0" err="1" smtClean="0">
                <a:solidFill>
                  <a:schemeClr val="tx2"/>
                </a:solidFill>
                <a:latin typeface="Book Antiqua" pitchFamily="18" charset="0"/>
              </a:rPr>
              <a:t>wrt</a:t>
            </a:r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 outer one (only needed tuples of inner relation are transferred)</a:t>
            </a:r>
          </a:p>
          <a:p>
            <a:pPr marL="1160463" lvl="3" indent="-285750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tuples of the outer relation are sent (only the join attribute) to the site of the inner relation </a:t>
            </a:r>
          </a:p>
          <a:p>
            <a:pPr marL="1160463" lvl="3" indent="-285750"/>
            <a:r>
              <a:rPr lang="en-GB" sz="2200" dirty="0" smtClean="0">
                <a:solidFill>
                  <a:schemeClr val="tx2"/>
                </a:solidFill>
                <a:latin typeface="Book Antiqua" pitchFamily="18" charset="0"/>
              </a:rPr>
              <a:t>matching tuples of the inner relation are sent to the site of the external relation to execute the join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165696" y="8751584"/>
            <a:ext cx="12673408" cy="461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rgbClr val="1771A9"/>
                </a:solidFill>
                <a:latin typeface="Book Antiqua" pitchFamily="18" charset="0"/>
              </a:rPr>
              <a:t>N</a:t>
            </a:r>
            <a:r>
              <a:rPr lang="en-GB" sz="2400" dirty="0" smtClean="0">
                <a:solidFill>
                  <a:srgbClr val="1771A9"/>
                </a:solidFill>
                <a:latin typeface="Book Antiqua" pitchFamily="18" charset="0"/>
              </a:rPr>
              <a:t>ot </a:t>
            </a:r>
            <a:r>
              <a:rPr lang="en-GB" sz="2400" dirty="0">
                <a:solidFill>
                  <a:srgbClr val="1771A9"/>
                </a:solidFill>
                <a:latin typeface="Book Antiqua" pitchFamily="18" charset="0"/>
              </a:rPr>
              <a:t>all combinations are worth being </a:t>
            </a:r>
            <a:r>
              <a:rPr lang="en-GB" sz="2400" dirty="0" smtClean="0">
                <a:solidFill>
                  <a:srgbClr val="1771A9"/>
                </a:solidFill>
                <a:latin typeface="Book Antiqua" pitchFamily="18" charset="0"/>
              </a:rPr>
              <a:t>considered (we consider 4 strategies)</a:t>
            </a:r>
            <a:endParaRPr lang="en-GB" sz="2400" dirty="0">
              <a:solidFill>
                <a:srgbClr val="1771A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1 – </a:t>
            </a:r>
            <a:r>
              <a:rPr lang="en-US" i="1" dirty="0" smtClean="0"/>
              <a:t>ship-whole</a:t>
            </a:r>
            <a:r>
              <a:rPr lang="en-US" dirty="0" smtClean="0"/>
              <a:t>/</a:t>
            </a:r>
            <a:r>
              <a:rPr lang="en-US" i="1" dirty="0" smtClean="0"/>
              <a:t>inner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3894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5000"/>
              </a:spcBef>
              <a:buAutoNum type="arabicPeriod"/>
              <a:tabLst>
                <a:tab pos="2937324" algn="l"/>
                <a:tab pos="3587554" algn="l"/>
              </a:tabLst>
            </a:pP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inner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: move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outer relation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 to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the site of the inner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relation (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endParaRPr lang="en-US" sz="2400" dirty="0">
              <a:latin typeface="Book Antiqua" pitchFamily="18" charset="0"/>
            </a:endParaRP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(a)</a:t>
            </a:r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Retrieve all tuples of outer relation </a:t>
            </a:r>
            <a:r>
              <a:rPr lang="en-US" i="1" dirty="0" smtClean="0">
                <a:latin typeface="Book Antiqua" pitchFamily="18" charset="0"/>
              </a:rPr>
              <a:t>R</a:t>
            </a:r>
            <a:endParaRPr lang="en-US" i="1" dirty="0">
              <a:latin typeface="Book Antiqua" pitchFamily="18" charset="0"/>
            </a:endParaRP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Send them to the inner relation site</a:t>
            </a:r>
          </a:p>
          <a:p>
            <a:pPr marL="1225955" lvl="1" indent="-487672"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</a:t>
            </a:r>
            <a:r>
              <a:rPr lang="en-US" dirty="0" err="1">
                <a:solidFill>
                  <a:schemeClr val="accent2"/>
                </a:solidFill>
                <a:latin typeface="Book Antiqua" pitchFamily="18" charset="0"/>
              </a:rPr>
              <a:t>c</a:t>
            </a: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)</a:t>
            </a:r>
            <a:r>
              <a:rPr lang="en-US" dirty="0">
                <a:latin typeface="Book Antiqua" pitchFamily="18" charset="0"/>
              </a:rPr>
              <a:t>	Join them as they arrive</a:t>
            </a:r>
          </a:p>
          <a:p>
            <a:pPr marL="1713627" lvl="2">
              <a:lnSpc>
                <a:spcPct val="150000"/>
              </a:lnSpc>
              <a:spcBef>
                <a:spcPct val="6500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>
                <a:latin typeface="Book Antiqua" pitchFamily="18" charset="0"/>
              </a:rPr>
              <a:t>Total Cost = 	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retrieve </a:t>
            </a:r>
            <a:r>
              <a:rPr lang="en-US" sz="2600" i="1" dirty="0" smtClean="0">
                <a:latin typeface="Book Antiqua" pitchFamily="18" charset="0"/>
              </a:rPr>
              <a:t>card(R)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</a:t>
            </a:r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 smtClean="0">
                <a:latin typeface="Book Antiqua" pitchFamily="18" charset="0"/>
              </a:rPr>
              <a:t>+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3941763" lvl="2">
              <a:lnSpc>
                <a:spcPct val="150000"/>
              </a:lnSpc>
              <a:spcBef>
                <a:spcPts val="0"/>
              </a:spcBef>
              <a:buNone/>
              <a:tabLst>
                <a:tab pos="2937324" algn="l"/>
                <a:tab pos="3587554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</a:t>
            </a:r>
            <a:endParaRPr lang="en-US" sz="2600" i="1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3376602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2001806" y="8020072"/>
            <a:ext cx="87154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Join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is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done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as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comes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because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is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the </a:t>
            </a:r>
            <a:r>
              <a:rPr lang="it-IT" sz="2600" b="1" dirty="0" err="1" smtClean="0">
                <a:solidFill>
                  <a:srgbClr val="1771A9"/>
                </a:solidFill>
                <a:latin typeface="Book Antiqua" pitchFamily="18" charset="0"/>
              </a:rPr>
              <a:t>outer</a:t>
            </a:r>
            <a:r>
              <a:rPr lang="it-IT" sz="2600" b="1" dirty="0" smtClean="0">
                <a:solidFill>
                  <a:srgbClr val="1771A9"/>
                </a:solidFill>
                <a:latin typeface="Book Antiqua" pitchFamily="18" charset="0"/>
              </a:rPr>
              <a:t> relation</a:t>
            </a:r>
            <a:endParaRPr lang="en-US" sz="26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Overview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="1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it-IT" altLang="en-US" baseline="25000" dirty="0" smtClean="0">
              <a:solidFill>
                <a:srgbClr val="1771A9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2 – </a:t>
            </a:r>
            <a:r>
              <a:rPr lang="en-US" i="1" dirty="0" smtClean="0"/>
              <a:t>ship-whole</a:t>
            </a:r>
            <a:r>
              <a:rPr lang="en-US" dirty="0" smtClean="0"/>
              <a:t>/</a:t>
            </a:r>
            <a:r>
              <a:rPr lang="en-US" i="1" dirty="0" smtClean="0"/>
              <a:t>outer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39970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dirty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.	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ship-whole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outer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relation: m</a:t>
            </a:r>
            <a:r>
              <a:rPr lang="en-US" sz="2600" dirty="0" smtClean="0">
                <a:solidFill>
                  <a:schemeClr val="tx2"/>
                </a:solidFill>
              </a:rPr>
              <a:t>ove </a:t>
            </a:r>
            <a:r>
              <a:rPr lang="en-US" sz="2600" dirty="0">
                <a:solidFill>
                  <a:schemeClr val="tx2"/>
                </a:solidFill>
              </a:rPr>
              <a:t>inner </a:t>
            </a:r>
            <a:r>
              <a:rPr lang="en-US" sz="2600" dirty="0" smtClean="0">
                <a:solidFill>
                  <a:schemeClr val="tx2"/>
                </a:solidFill>
              </a:rPr>
              <a:t>relation (</a:t>
            </a:r>
            <a:r>
              <a:rPr lang="en-US" sz="2600" i="1" dirty="0" smtClean="0">
                <a:solidFill>
                  <a:schemeClr val="tx2"/>
                </a:solidFill>
              </a:rPr>
              <a:t>S</a:t>
            </a:r>
            <a:r>
              <a:rPr lang="en-US" sz="2600" dirty="0" smtClean="0">
                <a:solidFill>
                  <a:schemeClr val="tx2"/>
                </a:solidFill>
              </a:rPr>
              <a:t>) </a:t>
            </a:r>
            <a:r>
              <a:rPr lang="en-US" sz="2600" dirty="0">
                <a:solidFill>
                  <a:schemeClr val="tx2"/>
                </a:solidFill>
              </a:rPr>
              <a:t>to the site of outer </a:t>
            </a:r>
            <a:r>
              <a:rPr lang="en-US" sz="2600" dirty="0" smtClean="0">
                <a:solidFill>
                  <a:schemeClr val="tx2"/>
                </a:solidFill>
              </a:rPr>
              <a:t>relation (</a:t>
            </a:r>
            <a:r>
              <a:rPr lang="en-US" sz="2600" i="1" dirty="0" smtClean="0">
                <a:solidFill>
                  <a:schemeClr val="tx2"/>
                </a:solidFill>
              </a:rPr>
              <a:t>R</a:t>
            </a:r>
            <a:r>
              <a:rPr lang="en-US" sz="2600" dirty="0" smtClean="0">
                <a:solidFill>
                  <a:schemeClr val="tx2"/>
                </a:solidFill>
              </a:rPr>
              <a:t>)</a:t>
            </a:r>
            <a:endParaRPr lang="en-US" sz="2600" dirty="0"/>
          </a:p>
          <a:p>
            <a:pPr marL="1225955" lvl="1" indent="-487672">
              <a:spcBef>
                <a:spcPct val="60000"/>
              </a:spcBef>
              <a:buNone/>
              <a:tabLst>
                <a:tab pos="3251149" algn="l"/>
                <a:tab pos="3659801" algn="l"/>
              </a:tabLst>
            </a:pPr>
            <a:r>
              <a:rPr lang="en-US" dirty="0"/>
              <a:t>Cannot join as </a:t>
            </a:r>
            <a:r>
              <a:rPr lang="en-US" i="1" dirty="0" smtClean="0"/>
              <a:t>S</a:t>
            </a:r>
            <a:r>
              <a:rPr lang="en-US" dirty="0" smtClean="0"/>
              <a:t> arrives; it needs </a:t>
            </a:r>
            <a:r>
              <a:rPr lang="en-US" dirty="0"/>
              <a:t>to be </a:t>
            </a:r>
            <a:r>
              <a:rPr lang="en-US" dirty="0" smtClean="0"/>
              <a:t>stored. And index over </a:t>
            </a:r>
            <a:r>
              <a:rPr lang="en-US" i="1" dirty="0" smtClean="0"/>
              <a:t>S</a:t>
            </a:r>
            <a:r>
              <a:rPr lang="en-US" dirty="0" smtClean="0"/>
              <a:t> is lost</a:t>
            </a:r>
          </a:p>
          <a:p>
            <a:pPr marL="982663" lvl="2" indent="-450850">
              <a:lnSpc>
                <a:spcPct val="150000"/>
              </a:lnSpc>
              <a:spcBef>
                <a:spcPct val="60000"/>
              </a:spcBef>
              <a:buNone/>
              <a:tabLst>
                <a:tab pos="2060575" algn="l"/>
                <a:tab pos="2416175" algn="l"/>
                <a:tab pos="2784475" algn="l"/>
                <a:tab pos="9867900" algn="l"/>
              </a:tabLst>
            </a:pPr>
            <a:r>
              <a:rPr lang="en-US" sz="2600" dirty="0" smtClean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982663" lvl="2" indent="-450850">
              <a:lnSpc>
                <a:spcPct val="150000"/>
              </a:lnSpc>
              <a:spcBef>
                <a:spcPts val="0"/>
              </a:spcBef>
              <a:buNone/>
              <a:tabLst>
                <a:tab pos="2060575" algn="l"/>
                <a:tab pos="2416175" algn="l"/>
                <a:tab pos="2784475" algn="l"/>
                <a:tab pos="9867900" algn="l"/>
              </a:tabLst>
            </a:pPr>
            <a:r>
              <a:rPr lang="en-US" sz="2600" dirty="0" smtClean="0">
                <a:latin typeface="Book Antiqua" pitchFamily="18" charset="0"/>
              </a:rPr>
              <a:t>		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+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982663" lvl="2" indent="-450850">
              <a:lnSpc>
                <a:spcPct val="150000"/>
              </a:lnSpc>
              <a:spcBef>
                <a:spcPts val="0"/>
              </a:spcBef>
              <a:buNone/>
              <a:tabLst>
                <a:tab pos="2060575" algn="l"/>
                <a:tab pos="2416175" algn="l"/>
                <a:tab pos="2784475" algn="l"/>
                <a:tab pos="9867900" algn="l"/>
              </a:tabLst>
            </a:pPr>
            <a:r>
              <a:rPr lang="en-US" sz="2600" dirty="0" smtClean="0">
                <a:latin typeface="Book Antiqua" pitchFamily="18" charset="0"/>
              </a:rPr>
              <a:t>			+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store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tuples in temporary relation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) </a:t>
            </a:r>
            <a:endParaRPr lang="en-US" sz="2600" dirty="0">
              <a:latin typeface="Book Antiqua" pitchFamily="18" charset="0"/>
            </a:endParaRPr>
          </a:p>
          <a:p>
            <a:pPr marL="982663" lvl="2" indent="-450850">
              <a:lnSpc>
                <a:spcPct val="150000"/>
              </a:lnSpc>
              <a:spcBef>
                <a:spcPts val="0"/>
              </a:spcBef>
              <a:buNone/>
              <a:tabLst>
                <a:tab pos="2060575" algn="l"/>
                <a:tab pos="2416175" algn="l"/>
                <a:tab pos="2784475" algn="l"/>
                <a:tab pos="9867900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		+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982663" lvl="2" indent="-450850">
              <a:lnSpc>
                <a:spcPct val="150000"/>
              </a:lnSpc>
              <a:spcBef>
                <a:spcPts val="0"/>
              </a:spcBef>
              <a:buNone/>
              <a:tabLst>
                <a:tab pos="2060575" algn="l"/>
                <a:tab pos="2416175" algn="l"/>
                <a:tab pos="2784475" algn="l"/>
                <a:tab pos="9867900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		+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>
                <a:latin typeface="Book Antiqua" pitchFamily="18" charset="0"/>
              </a:rPr>
              <a:t>card</a:t>
            </a:r>
            <a:r>
              <a:rPr lang="en-US" sz="2600" dirty="0">
                <a:latin typeface="Book Antiqua" pitchFamily="18" charset="0"/>
              </a:rPr>
              <a:t>( </a:t>
            </a:r>
            <a:r>
              <a:rPr lang="en-US" sz="2600" i="1" dirty="0">
                <a:latin typeface="Book Antiqua" pitchFamily="18" charset="0"/>
              </a:rPr>
              <a:t>S</a:t>
            </a:r>
            <a:r>
              <a:rPr lang="en-US" sz="2600" dirty="0">
                <a:latin typeface="Book Antiqua" pitchFamily="18" charset="0"/>
              </a:rPr>
              <a:t> ) </a:t>
            </a:r>
            <a:r>
              <a:rPr lang="en-US" sz="2600" dirty="0" smtClean="0">
                <a:latin typeface="Book Antiqua" pitchFamily="18" charset="0"/>
              </a:rPr>
              <a:t>tuples from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)	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[no index over T]</a:t>
            </a:r>
            <a:endParaRPr lang="en-US" b="1" i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322789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Strategy 3 – </a:t>
            </a:r>
            <a:r>
              <a:rPr lang="en-US" i="1" dirty="0" smtClean="0"/>
              <a:t>fetch-as-needed</a:t>
            </a:r>
            <a:r>
              <a:rPr lang="en-US" dirty="0" smtClean="0"/>
              <a:t>/</a:t>
            </a:r>
            <a:r>
              <a:rPr lang="en-US" i="1" dirty="0" smtClean="0"/>
              <a:t>outer</a:t>
            </a:r>
            <a:r>
              <a:rPr lang="en-US" dirty="0" smtClean="0"/>
              <a:t> site</a:t>
            </a:r>
            <a:endParaRPr lang="en-US" dirty="0"/>
          </a:p>
        </p:txBody>
      </p:sp>
      <p:sp>
        <p:nvSpPr>
          <p:cNvPr id="342018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356172"/>
            <a:ext cx="12293600" cy="6769100"/>
          </a:xfrm>
          <a:noFill/>
          <a:ln/>
        </p:spPr>
        <p:txBody>
          <a:bodyPr/>
          <a:lstStyle/>
          <a:p>
            <a:pPr marL="575725" indent="-575725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solidFill>
                  <a:schemeClr val="accent2"/>
                </a:solidFill>
                <a:latin typeface="Book Antiqua" pitchFamily="18" charset="0"/>
              </a:rPr>
              <a:t>3.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	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 fetch-as-needed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/site of 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outer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 relation</a:t>
            </a:r>
            <a:endParaRPr lang="en-US" sz="2600" dirty="0">
              <a:latin typeface="Book Antiqua" pitchFamily="18" charset="0"/>
            </a:endParaRP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(a)</a:t>
            </a:r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Retrieve tuples </a:t>
            </a:r>
            <a:r>
              <a:rPr lang="en-US" dirty="0">
                <a:latin typeface="Book Antiqua" pitchFamily="18" charset="0"/>
              </a:rPr>
              <a:t>at outer </a:t>
            </a:r>
            <a:r>
              <a:rPr lang="en-US" dirty="0" smtClean="0">
                <a:latin typeface="Book Antiqua" pitchFamily="18" charset="0"/>
              </a:rPr>
              <a:t>relation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>
                <a:latin typeface="Book Antiqua" pitchFamily="18" charset="0"/>
              </a:rPr>
              <a:t>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(b)</a:t>
            </a:r>
            <a:r>
              <a:rPr lang="en-US" dirty="0">
                <a:latin typeface="Book Antiqua" pitchFamily="18" charset="0"/>
              </a:rPr>
              <a:t>	</a:t>
            </a:r>
            <a:r>
              <a:rPr lang="en-US" dirty="0" smtClean="0">
                <a:latin typeface="Book Antiqua" pitchFamily="18" charset="0"/>
              </a:rPr>
              <a:t>For each tuple of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dirty="0" smtClean="0">
                <a:latin typeface="Book Antiqua" pitchFamily="18" charset="0"/>
              </a:rPr>
              <a:t>send </a:t>
            </a:r>
            <a:r>
              <a:rPr lang="en-US" dirty="0">
                <a:latin typeface="Book Antiqua" pitchFamily="18" charset="0"/>
              </a:rPr>
              <a:t>join </a:t>
            </a:r>
            <a:r>
              <a:rPr lang="en-US" dirty="0" smtClean="0">
                <a:latin typeface="Book Antiqua" pitchFamily="18" charset="0"/>
              </a:rPr>
              <a:t>attribute values to inner relation 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) site</a:t>
            </a:r>
            <a:endParaRPr lang="en-US" dirty="0">
              <a:latin typeface="Book Antiqua" pitchFamily="18" charset="0"/>
            </a:endParaRP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(c)</a:t>
            </a:r>
            <a:r>
              <a:rPr lang="en-US" dirty="0">
                <a:latin typeface="Book Antiqua" pitchFamily="18" charset="0"/>
              </a:rPr>
              <a:t>	Retrieve matching inner tuples at inner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(d)</a:t>
            </a:r>
            <a:r>
              <a:rPr lang="en-US" dirty="0">
                <a:latin typeface="Book Antiqua" pitchFamily="18" charset="0"/>
              </a:rPr>
              <a:t>	Send the matching inner tuples to outer relation site</a:t>
            </a:r>
          </a:p>
          <a:p>
            <a:pPr marL="1225955" lvl="1" indent="-48767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dirty="0">
                <a:solidFill>
                  <a:schemeClr val="accent2"/>
                </a:solidFill>
                <a:latin typeface="Book Antiqua" pitchFamily="18" charset="0"/>
              </a:rPr>
              <a:t>(e)</a:t>
            </a:r>
            <a:r>
              <a:rPr lang="en-US" dirty="0">
                <a:latin typeface="Book Antiqua" pitchFamily="18" charset="0"/>
              </a:rPr>
              <a:t>	Join as they arrive </a:t>
            </a:r>
            <a:r>
              <a:rPr lang="en-US" dirty="0" smtClean="0">
                <a:latin typeface="Book Antiqua" pitchFamily="18" charset="0"/>
              </a:rPr>
              <a:t>(use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 smtClean="0">
                <a:latin typeface="Book Antiqua" pitchFamily="18" charset="0"/>
              </a:rPr>
              <a:t> as inner relation since it is already in memory)</a:t>
            </a:r>
            <a:endParaRPr lang="en-US" dirty="0">
              <a:latin typeface="Book Antiqua" pitchFamily="18" charset="0"/>
            </a:endParaRPr>
          </a:p>
          <a:p>
            <a:pPr marL="1713627" lvl="2">
              <a:lnSpc>
                <a:spcPct val="95000"/>
              </a:lnSpc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length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A</a:t>
            </a:r>
            <a:r>
              <a:rPr lang="en-US" sz="2600" dirty="0" smtClean="0">
                <a:latin typeface="Book Antiqua" pitchFamily="18" charset="0"/>
              </a:rPr>
              <a:t> )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901" algn="l"/>
                <a:tab pos="3659801" algn="l"/>
                <a:tab pos="4070710" algn="l"/>
              </a:tabLst>
            </a:pPr>
            <a:r>
              <a:rPr lang="en-US" sz="2600" dirty="0" smtClean="0">
                <a:latin typeface="Book Antiqua" pitchFamily="18" charset="0"/>
              </a:rPr>
              <a:t>+ 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  <a:p>
            <a:pPr marL="4068763" lvl="2">
              <a:lnSpc>
                <a:spcPct val="95000"/>
              </a:lnSpc>
              <a:spcBef>
                <a:spcPts val="600"/>
              </a:spcBef>
              <a:buNone/>
              <a:tabLst>
                <a:tab pos="3178175" algn="l"/>
                <a:tab pos="3659188" algn="l"/>
                <a:tab pos="4070350" algn="l"/>
                <a:tab pos="9771063" algn="l"/>
              </a:tabLst>
            </a:pPr>
            <a:r>
              <a:rPr lang="en-US" sz="2600" dirty="0" smtClean="0">
                <a:latin typeface="Book Antiqua" pitchFamily="18" charset="0"/>
              </a:rPr>
              <a:t>+ 	</a:t>
            </a:r>
            <a:r>
              <a:rPr lang="en-US" sz="2600" i="1" dirty="0" smtClean="0">
                <a:latin typeface="Book Antiqua" pitchFamily="18" charset="0"/>
              </a:rPr>
              <a:t>CT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* </a:t>
            </a:r>
            <a:r>
              <a:rPr lang="en-US" sz="2600" i="1" dirty="0" smtClean="0">
                <a:latin typeface="Book Antiqua" pitchFamily="18" charset="0"/>
              </a:rPr>
              <a:t>length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) *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  <a:endParaRPr lang="en-US" sz="2600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288218" y="7465665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Strategy 4 – Move Both Relation at Third Site</a:t>
            </a:r>
            <a:endParaRPr lang="en-US"/>
          </a:p>
        </p:txBody>
      </p:sp>
      <p:sp>
        <p:nvSpPr>
          <p:cNvPr id="34099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 marL="575725" indent="-575725">
              <a:spcBef>
                <a:spcPct val="55000"/>
              </a:spcBef>
              <a:buNone/>
              <a:tabLst>
                <a:tab pos="3178901" algn="l"/>
                <a:tab pos="3659801" algn="l"/>
                <a:tab pos="3973627" algn="l"/>
              </a:tabLst>
            </a:pPr>
            <a:r>
              <a:rPr lang="en-US" dirty="0" smtClean="0">
                <a:solidFill>
                  <a:schemeClr val="accent2"/>
                </a:solidFill>
              </a:rPr>
              <a:t>4.	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move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both 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inner (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and 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outer (</a:t>
            </a:r>
            <a:r>
              <a:rPr lang="en-US" sz="26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600" dirty="0" smtClean="0">
                <a:solidFill>
                  <a:schemeClr val="tx2"/>
                </a:solidFill>
                <a:latin typeface="Book Antiqua" pitchFamily="18" charset="0"/>
              </a:rPr>
              <a:t>) </a:t>
            </a:r>
            <a:r>
              <a:rPr lang="en-US" sz="2600" dirty="0">
                <a:solidFill>
                  <a:schemeClr val="tx2"/>
                </a:solidFill>
                <a:latin typeface="Book Antiqua" pitchFamily="18" charset="0"/>
              </a:rPr>
              <a:t>relations to another site </a:t>
            </a:r>
            <a:endParaRPr lang="en-US" sz="2600" dirty="0">
              <a:latin typeface="Book Antiqua" pitchFamily="18" charset="0"/>
            </a:endParaRPr>
          </a:p>
          <a:p>
            <a:pPr marL="450850" lvl="2" indent="0">
              <a:lnSpc>
                <a:spcPct val="150000"/>
              </a:lnSpc>
              <a:spcBef>
                <a:spcPct val="55000"/>
              </a:spcBef>
              <a:buNone/>
              <a:tabLst>
                <a:tab pos="1979613" algn="l"/>
                <a:tab pos="2333625" algn="l"/>
                <a:tab pos="2689225" algn="l"/>
              </a:tabLst>
            </a:pPr>
            <a:r>
              <a:rPr lang="en-US" sz="2600" dirty="0">
                <a:latin typeface="Book Antiqua" pitchFamily="18" charset="0"/>
              </a:rPr>
              <a:t>Total cost	=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50850" lvl="2" indent="0">
              <a:lnSpc>
                <a:spcPct val="150000"/>
              </a:lnSpc>
              <a:spcBef>
                <a:spcPts val="0"/>
              </a:spcBef>
              <a:buNone/>
              <a:tabLst>
                <a:tab pos="1979613" algn="l"/>
                <a:tab pos="2333625" algn="l"/>
                <a:tab pos="2689225" algn="l"/>
              </a:tabLst>
            </a:pPr>
            <a:r>
              <a:rPr lang="en-US" sz="2600" dirty="0" smtClean="0">
                <a:latin typeface="Book Antiqua" pitchFamily="18" charset="0"/>
              </a:rPr>
              <a:t>		+</a:t>
            </a: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 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50850" lvl="2" indent="0">
              <a:lnSpc>
                <a:spcPct val="150000"/>
              </a:lnSpc>
              <a:spcBef>
                <a:spcPts val="0"/>
              </a:spcBef>
              <a:buNone/>
              <a:tabLst>
                <a:tab pos="1979613" algn="l"/>
                <a:tab pos="2333625" algn="l"/>
                <a:tab pos="2689225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	+	</a:t>
            </a:r>
            <a:r>
              <a:rPr lang="en-US" sz="2600" i="1" dirty="0" smtClean="0">
                <a:latin typeface="Book Antiqua" pitchFamily="18" charset="0"/>
              </a:rPr>
              <a:t>LT </a:t>
            </a:r>
            <a:r>
              <a:rPr lang="en-US" sz="2600" dirty="0" smtClean="0">
                <a:latin typeface="Book Antiqua" pitchFamily="18" charset="0"/>
              </a:rPr>
              <a:t>( store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S</a:t>
            </a:r>
            <a:r>
              <a:rPr lang="en-US" sz="2600" dirty="0" smtClean="0">
                <a:latin typeface="Book Antiqua" pitchFamily="18" charset="0"/>
              </a:rPr>
              <a:t>) tuples in temporary relation </a:t>
            </a:r>
            <a:r>
              <a:rPr lang="en-US" sz="2600" i="1" dirty="0" smtClean="0">
                <a:latin typeface="Book Antiqua" pitchFamily="18" charset="0"/>
              </a:rPr>
              <a:t>T</a:t>
            </a:r>
            <a:r>
              <a:rPr lang="en-US" sz="2600" dirty="0" smtClean="0">
                <a:latin typeface="Book Antiqua" pitchFamily="18" charset="0"/>
              </a:rPr>
              <a:t>)</a:t>
            </a:r>
          </a:p>
          <a:p>
            <a:pPr marL="450850" lvl="2" indent="0">
              <a:lnSpc>
                <a:spcPct val="150000"/>
              </a:lnSpc>
              <a:spcBef>
                <a:spcPts val="0"/>
              </a:spcBef>
              <a:buNone/>
              <a:tabLst>
                <a:tab pos="1979613" algn="l"/>
                <a:tab pos="2333625" algn="l"/>
                <a:tab pos="2689225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	+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 smtClean="0">
                <a:latin typeface="Book Antiqua" pitchFamily="18" charset="0"/>
              </a:rPr>
              <a:t> (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 tuples from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 )</a:t>
            </a:r>
          </a:p>
          <a:p>
            <a:pPr marL="450850" lvl="2" indent="0">
              <a:lnSpc>
                <a:spcPct val="150000"/>
              </a:lnSpc>
              <a:spcBef>
                <a:spcPts val="0"/>
              </a:spcBef>
              <a:buNone/>
              <a:tabLst>
                <a:tab pos="1979613" algn="l"/>
                <a:tab pos="2333625" algn="l"/>
                <a:tab pos="2689225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	+	</a:t>
            </a:r>
            <a:r>
              <a:rPr lang="en-US" sz="2600" i="1" dirty="0" smtClean="0">
                <a:latin typeface="Book Antiqua" pitchFamily="18" charset="0"/>
              </a:rPr>
              <a:t>CT </a:t>
            </a:r>
            <a:r>
              <a:rPr lang="en-US" sz="2600" dirty="0" smtClean="0">
                <a:latin typeface="Book Antiqua" pitchFamily="18" charset="0"/>
              </a:rPr>
              <a:t>( </a:t>
            </a:r>
            <a:r>
              <a:rPr lang="en-US" sz="2600" i="1" dirty="0" smtClean="0">
                <a:latin typeface="Book Antiqua" pitchFamily="18" charset="0"/>
              </a:rPr>
              <a:t>size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 R </a:t>
            </a:r>
            <a:r>
              <a:rPr lang="en-US" sz="2600" dirty="0" smtClean="0">
                <a:latin typeface="Book Antiqua" pitchFamily="18" charset="0"/>
              </a:rPr>
              <a:t>) )</a:t>
            </a:r>
          </a:p>
          <a:p>
            <a:pPr marL="450850" lvl="2" indent="0">
              <a:lnSpc>
                <a:spcPct val="150000"/>
              </a:lnSpc>
              <a:spcBef>
                <a:spcPts val="0"/>
              </a:spcBef>
              <a:buNone/>
              <a:tabLst>
                <a:tab pos="1979613" algn="l"/>
                <a:tab pos="2333625" algn="l"/>
                <a:tab pos="2689225" algn="l"/>
                <a:tab pos="9867900" algn="l"/>
              </a:tabLst>
            </a:pPr>
            <a:r>
              <a:rPr lang="en-US" sz="2600" dirty="0">
                <a:latin typeface="Book Antiqua" pitchFamily="18" charset="0"/>
              </a:rPr>
              <a:t>	</a:t>
            </a:r>
            <a:r>
              <a:rPr lang="en-US" sz="2600" dirty="0" smtClean="0">
                <a:latin typeface="Book Antiqua" pitchFamily="18" charset="0"/>
              </a:rPr>
              <a:t>	+	</a:t>
            </a:r>
            <a:r>
              <a:rPr lang="en-US" sz="2600" i="1" dirty="0" smtClean="0">
                <a:latin typeface="Book Antiqua" pitchFamily="18" charset="0"/>
              </a:rPr>
              <a:t>LT</a:t>
            </a:r>
            <a:r>
              <a:rPr lang="en-US" sz="2600" dirty="0" smtClean="0">
                <a:latin typeface="Book Antiqua" pitchFamily="18" charset="0"/>
              </a:rPr>
              <a:t> ( retrieve </a:t>
            </a:r>
            <a:r>
              <a:rPr lang="en-US" sz="2600" i="1" dirty="0" smtClean="0">
                <a:latin typeface="Book Antiqua" pitchFamily="18" charset="0"/>
              </a:rPr>
              <a:t>card</a:t>
            </a:r>
            <a:r>
              <a:rPr lang="en-US" sz="2600" dirty="0">
                <a:latin typeface="Book Antiqua" pitchFamily="18" charset="0"/>
              </a:rPr>
              <a:t>( </a:t>
            </a:r>
            <a:r>
              <a:rPr lang="en-US" sz="2600" i="1" dirty="0">
                <a:latin typeface="Book Antiqua" pitchFamily="18" charset="0"/>
              </a:rPr>
              <a:t>S</a:t>
            </a:r>
            <a:r>
              <a:rPr lang="en-US" sz="2600" dirty="0">
                <a:latin typeface="Book Antiqua" pitchFamily="18" charset="0"/>
              </a:rPr>
              <a:t> ) tuples from </a:t>
            </a:r>
            <a:r>
              <a:rPr lang="en-US" sz="2600" i="1" dirty="0">
                <a:latin typeface="Book Antiqua" pitchFamily="18" charset="0"/>
              </a:rPr>
              <a:t>T</a:t>
            </a:r>
            <a:r>
              <a:rPr lang="en-US" sz="2600" dirty="0">
                <a:latin typeface="Book Antiqua" pitchFamily="18" charset="0"/>
              </a:rPr>
              <a:t> ) * </a:t>
            </a:r>
            <a:r>
              <a:rPr lang="en-US" sz="2600" i="1" dirty="0">
                <a:latin typeface="Book Antiqua" pitchFamily="18" charset="0"/>
              </a:rPr>
              <a:t>card</a:t>
            </a:r>
            <a:r>
              <a:rPr lang="en-US" sz="2600" dirty="0">
                <a:latin typeface="Book Antiqua" pitchFamily="18" charset="0"/>
              </a:rPr>
              <a:t>(</a:t>
            </a:r>
            <a:r>
              <a:rPr lang="en-US" sz="2600" i="1" dirty="0">
                <a:latin typeface="Book Antiqua" pitchFamily="18" charset="0"/>
              </a:rPr>
              <a:t>R</a:t>
            </a:r>
            <a:r>
              <a:rPr lang="en-US" sz="2600" dirty="0">
                <a:latin typeface="Book Antiqua" pitchFamily="18" charset="0"/>
              </a:rPr>
              <a:t>)	</a:t>
            </a:r>
            <a:r>
              <a:rPr lang="en-US" b="1" i="1" dirty="0">
                <a:solidFill>
                  <a:srgbClr val="FF0000"/>
                </a:solidFill>
                <a:latin typeface="Book Antiqua" pitchFamily="18" charset="0"/>
              </a:rPr>
              <a:t>[no index over T</a:t>
            </a:r>
            <a:r>
              <a:rPr lang="en-US" b="1" i="1" dirty="0" smtClean="0">
                <a:solidFill>
                  <a:srgbClr val="FF0000"/>
                </a:solidFill>
                <a:latin typeface="Book Antiqua" pitchFamily="18" charset="0"/>
              </a:rPr>
              <a:t>]</a:t>
            </a:r>
            <a:endParaRPr lang="en-US" dirty="0">
              <a:latin typeface="Book Antiqua" pitchFamily="18" charset="0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6359524" y="7448568"/>
            <a:ext cx="56436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Moving inner relation </a:t>
            </a:r>
            <a:r>
              <a:rPr lang="en-US" sz="2600" b="1" i="1" dirty="0" smtClean="0">
                <a:solidFill>
                  <a:srgbClr val="1771A9"/>
                </a:solidFill>
                <a:latin typeface="Book Antiqua" pitchFamily="18" charset="0"/>
              </a:rPr>
              <a:t>S</a:t>
            </a:r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 first is better so we can then join as outer relation </a:t>
            </a:r>
            <a:r>
              <a:rPr lang="en-US" sz="2600" b="1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600" b="1" dirty="0" smtClean="0">
                <a:solidFill>
                  <a:srgbClr val="1771A9"/>
                </a:solidFill>
                <a:latin typeface="Book Antiqua" pitchFamily="18" charset="0"/>
              </a:rPr>
              <a:t> arrives</a:t>
            </a:r>
            <a:endParaRPr lang="en-US" sz="26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73046" y="7091378"/>
            <a:ext cx="5357850" cy="1625977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CT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communication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transfer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bytes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  <a:p>
            <a:pPr marL="180000" indent="-180000" algn="l">
              <a:spcBef>
                <a:spcPts val="6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LT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local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processing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time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to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perform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op.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x</a:t>
            </a:r>
          </a:p>
          <a:p>
            <a:pPr marL="180000" indent="-180000" algn="l">
              <a:spcBef>
                <a:spcPts val="1500"/>
              </a:spcBef>
              <a:buClr>
                <a:srgbClr val="4A71A9"/>
              </a:buClr>
              <a:buSzPct val="150000"/>
              <a:buFont typeface="Arial" pitchFamily="34" charset="0"/>
              <a:buChar char="•"/>
            </a:pP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 = card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(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S </a:t>
            </a:r>
            <a:r>
              <a:rPr lang="en-US" sz="1800" kern="0" dirty="0" smtClean="0">
                <a:solidFill>
                  <a:schemeClr val="tx2"/>
                </a:solidFill>
                <a:latin typeface="Book Antiqua" pitchFamily="18" charset="0"/>
                <a:ea typeface="MS PGothic"/>
              </a:rPr>
              <a:t>⋉</a:t>
            </a:r>
            <a:r>
              <a:rPr lang="en-US" sz="1800" i="1" kern="0" baseline="-25000" dirty="0" smtClean="0">
                <a:solidFill>
                  <a:schemeClr val="tx2"/>
                </a:solidFill>
                <a:latin typeface="Book Antiqua" pitchFamily="18" charset="0"/>
              </a:rPr>
              <a:t>A </a:t>
            </a:r>
            <a:r>
              <a:rPr lang="en-US" sz="1800" i="1" kern="0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/card(R)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: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average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number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tuples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that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match a tuple </a:t>
            </a:r>
            <a:r>
              <a:rPr lang="it-IT" sz="1800" dirty="0" err="1" smtClean="0">
                <a:solidFill>
                  <a:schemeClr val="tx2"/>
                </a:solidFill>
                <a:latin typeface="Book Antiqua" pitchFamily="18" charset="0"/>
              </a:rPr>
              <a:t>of</a:t>
            </a:r>
            <a:r>
              <a:rPr lang="it-IT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it-IT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endParaRPr lang="it-IT" sz="1800" dirty="0" smtClean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Strategy comparison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1894" y="2489200"/>
            <a:ext cx="12455612" cy="67691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PROJ ⋈</a:t>
            </a:r>
            <a:r>
              <a:rPr lang="en-US" baseline="-25000" dirty="0">
                <a:solidFill>
                  <a:schemeClr val="tx2"/>
                </a:solidFill>
                <a:latin typeface="Book Antiqua" pitchFamily="18" charset="0"/>
              </a:rPr>
              <a:t>PNO</a:t>
            </a:r>
            <a:r>
              <a:rPr lang="en-US" dirty="0">
                <a:solidFill>
                  <a:schemeClr val="tx2"/>
                </a:solidFill>
                <a:latin typeface="Book Antiqua" pitchFamily="18" charset="0"/>
              </a:rPr>
              <a:t> ASG</a:t>
            </a:r>
          </a:p>
          <a:p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PROJ</a:t>
            </a:r>
            <a:r>
              <a:rPr lang="es-ES" sz="2400" dirty="0">
                <a:solidFill>
                  <a:schemeClr val="tx2"/>
                </a:solidFill>
                <a:latin typeface="Book Antiqua" pitchFamily="18" charset="0"/>
              </a:rPr>
              <a:t> (outer rel.) and ASG (inner rel.) are stored at different sites</a:t>
            </a:r>
          </a:p>
          <a:p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Index on PNO for relation ASG</a:t>
            </a:r>
          </a:p>
          <a:p>
            <a:pPr marL="514350" indent="-514350">
              <a:spcBef>
                <a:spcPts val="2400"/>
              </a:spcBef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Ship whole PROJ at site of ASG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(PROJ) )</a:t>
            </a:r>
          </a:p>
          <a:p>
            <a:pPr marL="514350" indent="-514350"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Ship whole ASG at site of PROJ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(ASG) )</a:t>
            </a:r>
            <a:endParaRPr lang="en-US" sz="2400" dirty="0" smtClean="0">
              <a:solidFill>
                <a:srgbClr val="1771A9"/>
              </a:solidFill>
            </a:endParaRPr>
          </a:p>
          <a:p>
            <a:pPr marL="514350" indent="-514350">
              <a:buSzPct val="125000"/>
              <a:buFont typeface="+mj-lt"/>
              <a:buAutoNum type="arabicPeriod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Fetch tuples of ASG as needed at site of PROJ	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length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A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) ) 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card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PROJ )</a:t>
            </a:r>
            <a:r>
              <a:rPr lang="en-US" sz="2400" dirty="0" smtClean="0">
                <a:latin typeface="Book Antiqua" pitchFamily="18" charset="0"/>
              </a:rPr>
              <a:t/>
            </a:r>
            <a:br>
              <a:rPr lang="en-US" sz="2400" dirty="0" smtClean="0">
                <a:latin typeface="Book Antiqua" pitchFamily="18" charset="0"/>
              </a:rPr>
            </a:br>
            <a:r>
              <a:rPr lang="en-US" sz="2400" dirty="0" smtClean="0">
                <a:latin typeface="Book Antiqua" pitchFamily="18" charset="0"/>
              </a:rPr>
              <a:t>	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+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length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ASG ) ) *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card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(PROJ )</a:t>
            </a:r>
          </a:p>
          <a:p>
            <a:pPr marL="514350" indent="-514350">
              <a:buSzPct val="125000"/>
              <a:buFont typeface="+mj-lt"/>
              <a:buAutoNum type="arabicPeriod" startAt="4"/>
              <a:tabLst>
                <a:tab pos="7089775" algn="l"/>
              </a:tabLst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Move both ASG and PROJ to a third site	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ASG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 ) +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CT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 PROJ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 )</a:t>
            </a:r>
          </a:p>
          <a:p>
            <a:pPr>
              <a:spcBef>
                <a:spcPts val="2400"/>
              </a:spcBef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there is no upper level operation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4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a bad choice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PROJ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) &gt;&gt;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size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ASG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),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a good choice (if local processing time is not too bad compared with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, which can exploit index on ASG in their local processing)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PROJ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large/few tuples of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ASG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match, then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is better than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</a:p>
          <a:p>
            <a:pPr>
              <a:buSzPct val="125000"/>
            </a:pP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Otherwise,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2400" dirty="0">
                <a:solidFill>
                  <a:schemeClr val="tx2"/>
                </a:solidFill>
                <a:latin typeface="Book Antiqua" pitchFamily="18" charset="0"/>
              </a:rPr>
              <a:t>is better than </a:t>
            </a:r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938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Hybrid approach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42900" y="2367508"/>
            <a:ext cx="12293600" cy="7045796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Optimization can be </a:t>
            </a:r>
            <a:r>
              <a:rPr lang="es-ES" i="1" dirty="0" smtClean="0"/>
              <a:t>static</a:t>
            </a:r>
            <a:r>
              <a:rPr lang="es-ES" dirty="0" smtClean="0"/>
              <a:t> or </a:t>
            </a:r>
            <a:r>
              <a:rPr lang="es-ES" i="1" dirty="0" smtClean="0"/>
              <a:t>dynamic</a:t>
            </a:r>
          </a:p>
          <a:p>
            <a:pPr lvl="1"/>
            <a:r>
              <a:rPr lang="es-ES" i="1" dirty="0" smtClean="0"/>
              <a:t>static</a:t>
            </a:r>
            <a:r>
              <a:rPr lang="es-ES" dirty="0" smtClean="0"/>
              <a:t>: strategies </a:t>
            </a:r>
            <a:r>
              <a:rPr lang="es-ES" dirty="0" smtClean="0"/>
              <a:t>(</a:t>
            </a:r>
            <a:r>
              <a:rPr lang="es-ES" dirty="0" smtClean="0"/>
              <a:t>QEP) </a:t>
            </a:r>
            <a:r>
              <a:rPr lang="es-ES" dirty="0" smtClean="0"/>
              <a:t>are evaluated and compared </a:t>
            </a:r>
            <a:r>
              <a:rPr lang="es-ES" dirty="0" smtClean="0"/>
              <a:t>not at run-time (i.e., not when query is requested but, e.g., in low-workload periods of the system)</a:t>
            </a:r>
          </a:p>
          <a:p>
            <a:pPr lvl="2"/>
            <a:r>
              <a:rPr lang="es-ES" dirty="0" smtClean="0"/>
              <a:t>advantages</a:t>
            </a:r>
            <a:r>
              <a:rPr lang="es-ES" dirty="0" smtClean="0"/>
              <a:t>: query optimization is done once and used for several query </a:t>
            </a:r>
            <a:r>
              <a:rPr lang="es-ES" dirty="0" smtClean="0"/>
              <a:t>executions</a:t>
            </a:r>
          </a:p>
          <a:p>
            <a:pPr lvl="2"/>
            <a:r>
              <a:rPr lang="es-ES" dirty="0" smtClean="0"/>
              <a:t>disadvantages</a:t>
            </a:r>
            <a:r>
              <a:rPr lang="es-ES" dirty="0"/>
              <a:t>: cost evaluation is </a:t>
            </a:r>
            <a:r>
              <a:rPr lang="es-ES" dirty="0" smtClean="0"/>
              <a:t>less accurate because statistic and estimations for computing the costs are not available or less accurate (e.g., some parameters </a:t>
            </a:r>
            <a:r>
              <a:rPr lang="es-ES" dirty="0"/>
              <a:t>of a query might be known only at </a:t>
            </a:r>
            <a:r>
              <a:rPr lang="es-ES" dirty="0" smtClean="0"/>
              <a:t>runtime)</a:t>
            </a:r>
            <a:endParaRPr lang="es-ES" dirty="0" smtClean="0"/>
          </a:p>
          <a:p>
            <a:pPr lvl="1"/>
            <a:r>
              <a:rPr lang="es-ES" i="1" dirty="0" smtClean="0"/>
              <a:t>dynamic</a:t>
            </a:r>
            <a:r>
              <a:rPr lang="es-ES" dirty="0" smtClean="0"/>
              <a:t>: </a:t>
            </a:r>
            <a:r>
              <a:rPr lang="es-ES" dirty="0"/>
              <a:t>strategies (</a:t>
            </a:r>
            <a:r>
              <a:rPr lang="es-ES" dirty="0" smtClean="0"/>
              <a:t>QEP) </a:t>
            </a:r>
            <a:r>
              <a:rPr lang="es-ES" dirty="0"/>
              <a:t>are evaluated and compared </a:t>
            </a:r>
            <a:r>
              <a:rPr lang="es-ES" dirty="0" smtClean="0"/>
              <a:t>at </a:t>
            </a:r>
            <a:r>
              <a:rPr lang="es-ES" dirty="0"/>
              <a:t>run-time (i.e., </a:t>
            </a:r>
            <a:r>
              <a:rPr lang="es-ES" dirty="0" smtClean="0"/>
              <a:t>when </a:t>
            </a:r>
            <a:r>
              <a:rPr lang="es-ES" dirty="0"/>
              <a:t>query is </a:t>
            </a:r>
            <a:r>
              <a:rPr lang="es-ES" dirty="0" smtClean="0"/>
              <a:t>requested)</a:t>
            </a:r>
            <a:endParaRPr lang="es-ES" dirty="0"/>
          </a:p>
          <a:p>
            <a:pPr lvl="2"/>
            <a:r>
              <a:rPr lang="es-ES" dirty="0" smtClean="0"/>
              <a:t>advantages</a:t>
            </a:r>
            <a:r>
              <a:rPr lang="es-ES" dirty="0" smtClean="0"/>
              <a:t>: cost evaluation is not that </a:t>
            </a:r>
            <a:r>
              <a:rPr lang="es-ES" dirty="0" smtClean="0"/>
              <a:t>accurate</a:t>
            </a:r>
          </a:p>
          <a:p>
            <a:pPr lvl="2"/>
            <a:r>
              <a:rPr lang="es-ES" dirty="0" smtClean="0"/>
              <a:t>disadvantages: optimization is costly and doing  it at runtime slow the running time of queries</a:t>
            </a:r>
            <a:endParaRPr lang="es-ES" dirty="0"/>
          </a:p>
          <a:p>
            <a:pPr lvl="3"/>
            <a:r>
              <a:rPr lang="es-ES" dirty="0"/>
              <a:t>l</a:t>
            </a:r>
            <a:r>
              <a:rPr lang="es-ES" dirty="0" smtClean="0"/>
              <a:t>ess accurate exploration of the search space</a:t>
            </a:r>
            <a:endParaRPr lang="es-ES" dirty="0" smtClean="0"/>
          </a:p>
          <a:p>
            <a:r>
              <a:rPr lang="es-ES" dirty="0" smtClean="0"/>
              <a:t>Problems </a:t>
            </a:r>
            <a:r>
              <a:rPr lang="es-ES" dirty="0" smtClean="0"/>
              <a:t>of static query optimization are much more severe in the distributed context: more infomation variability at runtime</a:t>
            </a:r>
          </a:p>
          <a:p>
            <a:pPr lvl="1"/>
            <a:r>
              <a:rPr lang="es-ES" dirty="0" smtClean="0"/>
              <a:t>Sites may become unavailable or overloaded</a:t>
            </a:r>
          </a:p>
          <a:p>
            <a:pPr lvl="1"/>
            <a:r>
              <a:rPr lang="es-ES" dirty="0" smtClean="0"/>
              <a:t>Selection of site and fragment copy should be done at runtime to increase availability and load balancing</a:t>
            </a:r>
          </a:p>
          <a:p>
            <a:r>
              <a:rPr lang="es-ES" dirty="0" smtClean="0"/>
              <a:t>hybrid solutions (some </a:t>
            </a:r>
            <a:r>
              <a:rPr lang="es-ES" dirty="0" smtClean="0"/>
              <a:t>decisions are taken at runtime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CP </a:t>
            </a:r>
            <a:r>
              <a:rPr lang="es-ES" dirty="0" smtClean="0"/>
              <a:t>(choose-plan) operator, which is resolved at runtime, when an exact plan comparison can be </a:t>
            </a:r>
            <a:r>
              <a:rPr lang="es-ES" dirty="0" smtClean="0"/>
              <a:t>done</a:t>
            </a:r>
          </a:p>
          <a:p>
            <a:pPr lvl="1"/>
            <a:r>
              <a:rPr lang="es-ES" dirty="0" smtClean="0"/>
              <a:t>2-step optimization: operation order and algorithm are chosen statically, site where to execute operations and transfer method are chosen at runtime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256543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The CP (choose-plan) Operator</a:t>
            </a:r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342900" y="2489199"/>
            <a:ext cx="12293600" cy="1955553"/>
          </a:xfrm>
        </p:spPr>
        <p:txBody>
          <a:bodyPr/>
          <a:lstStyle/>
          <a:p>
            <a:pPr marL="0" indent="0">
              <a:buNone/>
              <a:tabLst>
                <a:tab pos="4298950" algn="l"/>
              </a:tabLst>
            </a:pPr>
            <a:r>
              <a:rPr lang="es-ES" sz="2600" dirty="0" smtClean="0"/>
              <a:t>	SELECT *</a:t>
            </a:r>
            <a:r>
              <a:rPr lang="en-GB" sz="2600" dirty="0" smtClean="0"/>
              <a:t/>
            </a:r>
            <a:br>
              <a:rPr lang="en-GB" sz="2600" dirty="0" smtClean="0"/>
            </a:br>
            <a:r>
              <a:rPr lang="en-GB" sz="2600" dirty="0" smtClean="0"/>
              <a:t>	FROM EMP, PAY</a:t>
            </a:r>
            <a:r>
              <a:rPr lang="es-ES" sz="2600" dirty="0"/>
              <a:t/>
            </a:r>
            <a:br>
              <a:rPr lang="es-ES" sz="2600" dirty="0"/>
            </a:br>
            <a:r>
              <a:rPr lang="es-ES" sz="2600" dirty="0" smtClean="0"/>
              <a:t>	WHERE SALARY &gt; $a</a:t>
            </a:r>
          </a:p>
          <a:p>
            <a:pPr marL="0" indent="0" algn="ctr">
              <a:buNone/>
            </a:pPr>
            <a:r>
              <a:rPr lang="es-ES" sz="2600" dirty="0" smtClean="0"/>
              <a:t>where $a is a variable whose value is specified by the user at runtime</a:t>
            </a:r>
            <a:endParaRPr lang="en-GB" sz="2600" dirty="0" smtClean="0"/>
          </a:p>
        </p:txBody>
      </p:sp>
      <p:grpSp>
        <p:nvGrpSpPr>
          <p:cNvPr id="33" name="Gruppo 32"/>
          <p:cNvGrpSpPr/>
          <p:nvPr/>
        </p:nvGrpSpPr>
        <p:grpSpPr>
          <a:xfrm>
            <a:off x="453728" y="4846210"/>
            <a:ext cx="7256319" cy="4021807"/>
            <a:chOff x="2127673" y="4846210"/>
            <a:chExt cx="7256319" cy="4021807"/>
          </a:xfrm>
        </p:grpSpPr>
        <p:sp>
          <p:nvSpPr>
            <p:cNvPr id="6" name="Rectangle 19"/>
            <p:cNvSpPr>
              <a:spLocks noChangeArrowheads="1"/>
            </p:cNvSpPr>
            <p:nvPr/>
          </p:nvSpPr>
          <p:spPr bwMode="auto">
            <a:xfrm>
              <a:off x="2127673" y="7325072"/>
              <a:ext cx="1998463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Book Antiqua" panose="02040602050305030304" pitchFamily="18" charset="0"/>
                  <a:sym typeface="Symbol"/>
                </a:rPr>
                <a:t></a:t>
              </a:r>
              <a:r>
                <a:rPr lang="en-US" sz="2600" baseline="-250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SALARY &gt;</a:t>
              </a:r>
              <a:r>
                <a:rPr lang="en-US" sz="26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 </a:t>
              </a:r>
              <a:r>
                <a:rPr lang="en-US" sz="2600" baseline="-25000" dirty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$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a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2453814" y="8340239"/>
              <a:ext cx="944378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PAY</a:t>
              </a:r>
              <a:endParaRPr lang="en-US" sz="26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9" name="Line 22"/>
            <p:cNvSpPr>
              <a:spLocks noChangeShapeType="1"/>
            </p:cNvSpPr>
            <p:nvPr/>
          </p:nvSpPr>
          <p:spPr bwMode="auto">
            <a:xfrm flipH="1" flipV="1">
              <a:off x="2926761" y="7855660"/>
              <a:ext cx="0" cy="54953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1" name="Rectangle 24"/>
            <p:cNvSpPr>
              <a:spLocks noChangeArrowheads="1"/>
            </p:cNvSpPr>
            <p:nvPr/>
          </p:nvSpPr>
          <p:spPr bwMode="auto">
            <a:xfrm>
              <a:off x="4328168" y="7397079"/>
              <a:ext cx="102210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endParaRPr lang="en-US" sz="26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3" name="Line 26"/>
            <p:cNvSpPr>
              <a:spLocks noChangeShapeType="1"/>
            </p:cNvSpPr>
            <p:nvPr/>
          </p:nvSpPr>
          <p:spPr bwMode="auto">
            <a:xfrm flipV="1">
              <a:off x="3110160" y="6837681"/>
              <a:ext cx="624590" cy="55939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flipH="1" flipV="1">
              <a:off x="4324462" y="6839834"/>
              <a:ext cx="449746" cy="557245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16" name="Rectangle 33"/>
            <p:cNvSpPr>
              <a:spLocks noChangeArrowheads="1"/>
            </p:cNvSpPr>
            <p:nvPr/>
          </p:nvSpPr>
          <p:spPr bwMode="auto">
            <a:xfrm>
              <a:off x="3565411" y="6460976"/>
              <a:ext cx="879350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8" name="Text Box 7"/>
            <p:cNvSpPr txBox="1">
              <a:spLocks noChangeArrowheads="1"/>
            </p:cNvSpPr>
            <p:nvPr/>
          </p:nvSpPr>
          <p:spPr bwMode="auto">
            <a:xfrm>
              <a:off x="7114061" y="8373927"/>
              <a:ext cx="684483" cy="436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PAY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19" name="Text Box 8"/>
            <p:cNvSpPr txBox="1">
              <a:spLocks noChangeArrowheads="1"/>
            </p:cNvSpPr>
            <p:nvPr/>
          </p:nvSpPr>
          <p:spPr bwMode="auto">
            <a:xfrm>
              <a:off x="8662640" y="8387575"/>
              <a:ext cx="721352" cy="436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EMP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0" name="Text Box 9"/>
            <p:cNvSpPr txBox="1">
              <a:spLocks noChangeArrowheads="1"/>
            </p:cNvSpPr>
            <p:nvPr/>
          </p:nvSpPr>
          <p:spPr bwMode="auto">
            <a:xfrm>
              <a:off x="7646922" y="6439247"/>
              <a:ext cx="1591782" cy="525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  <a:tab pos="1300460" algn="l"/>
                </a:tabLst>
              </a:pPr>
              <a:r>
                <a:rPr lang="en-US" sz="2600" dirty="0" smtClean="0">
                  <a:solidFill>
                    <a:srgbClr val="000000"/>
                  </a:solidFill>
                  <a:latin typeface="Book Antiqua" panose="02040602050305030304" pitchFamily="18" charset="0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SALARY &gt;</a:t>
              </a: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 </a:t>
              </a:r>
              <a:r>
                <a:rPr lang="en-US" sz="26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  <a:sym typeface="Symbol" charset="2"/>
                </a:rPr>
                <a:t>$a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1" name="Line 10"/>
            <p:cNvSpPr>
              <a:spLocks noChangeShapeType="1"/>
            </p:cNvSpPr>
            <p:nvPr/>
          </p:nvSpPr>
          <p:spPr bwMode="auto">
            <a:xfrm rot="10800000" flipH="1">
              <a:off x="7510512" y="7829128"/>
              <a:ext cx="648072" cy="57606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2" name="Line 11"/>
            <p:cNvSpPr>
              <a:spLocks noChangeShapeType="1"/>
            </p:cNvSpPr>
            <p:nvPr/>
          </p:nvSpPr>
          <p:spPr bwMode="auto">
            <a:xfrm rot="10800000">
              <a:off x="8446688" y="7829191"/>
              <a:ext cx="648000" cy="576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3" name="Line 12"/>
            <p:cNvSpPr>
              <a:spLocks noChangeShapeType="1"/>
            </p:cNvSpPr>
            <p:nvPr/>
          </p:nvSpPr>
          <p:spPr bwMode="auto">
            <a:xfrm rot="10800000" flipH="1">
              <a:off x="8288952" y="7065031"/>
              <a:ext cx="0" cy="46800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600" dirty="0">
                <a:latin typeface="Book Antiqua" panose="02040602050305030304" pitchFamily="18" charset="0"/>
              </a:endParaRPr>
            </a:p>
          </p:txBody>
        </p:sp>
        <p:sp>
          <p:nvSpPr>
            <p:cNvPr id="24" name="Text Box 15"/>
            <p:cNvSpPr txBox="1">
              <a:spLocks noChangeArrowheads="1"/>
            </p:cNvSpPr>
            <p:nvPr/>
          </p:nvSpPr>
          <p:spPr bwMode="auto">
            <a:xfrm>
              <a:off x="7727231" y="7425941"/>
              <a:ext cx="1151433" cy="403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6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endParaRPr lang="en-US" sz="26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25" name="CasellaDiTesto 24"/>
            <p:cNvSpPr txBox="1"/>
            <p:nvPr/>
          </p:nvSpPr>
          <p:spPr>
            <a:xfrm>
              <a:off x="5566296" y="4846210"/>
              <a:ext cx="1684447" cy="692468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s-ES" sz="2600" dirty="0" smtClean="0"/>
                <a:t>CP</a:t>
              </a:r>
              <a:endParaRPr lang="en-GB" sz="2600" dirty="0"/>
            </a:p>
          </p:txBody>
        </p:sp>
        <p:cxnSp>
          <p:nvCxnSpPr>
            <p:cNvPr id="27" name="Connettore 2 26"/>
            <p:cNvCxnSpPr>
              <a:stCxn id="16" idx="0"/>
              <a:endCxn id="25" idx="4"/>
            </p:cNvCxnSpPr>
            <p:nvPr/>
          </p:nvCxnSpPr>
          <p:spPr bwMode="auto">
            <a:xfrm flipV="1">
              <a:off x="4005086" y="5538678"/>
              <a:ext cx="2403434" cy="922298"/>
            </a:xfrm>
            <a:prstGeom prst="straightConnector1">
              <a:avLst/>
            </a:prstGeom>
            <a:solidFill>
              <a:srgbClr val="6682AA"/>
            </a:solidFill>
            <a:ln w="19050">
              <a:solidFill>
                <a:schemeClr val="tx2"/>
              </a:solidFill>
              <a:tailEnd type="triangle" w="lg" len="lg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29" name="Connettore 2 28"/>
            <p:cNvCxnSpPr>
              <a:stCxn id="20" idx="0"/>
              <a:endCxn id="25" idx="4"/>
            </p:cNvCxnSpPr>
            <p:nvPr/>
          </p:nvCxnSpPr>
          <p:spPr bwMode="auto">
            <a:xfrm flipH="1" flipV="1">
              <a:off x="6408520" y="5538678"/>
              <a:ext cx="2034293" cy="900569"/>
            </a:xfrm>
            <a:prstGeom prst="straightConnector1">
              <a:avLst/>
            </a:prstGeom>
            <a:solidFill>
              <a:srgbClr val="6682AA"/>
            </a:solidFill>
            <a:ln w="19050">
              <a:solidFill>
                <a:schemeClr val="tx2"/>
              </a:solidFill>
              <a:headEnd type="none"/>
              <a:tailEnd type="triangle" w="lg" len="lg"/>
            </a:ln>
            <a:effectLst/>
            <a:extLst>
              <a:ext uri="{91240B29-F687-4f45-9708-019B960494DF}">
                <a14:hiddenLine xmlns:a14="http://schemas.microsoft.com/office/drawing/2010/main" xmlns="" w="25400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34" name="CasellaDiTesto 33"/>
          <p:cNvSpPr txBox="1"/>
          <p:nvPr/>
        </p:nvSpPr>
        <p:spPr>
          <a:xfrm>
            <a:off x="8806656" y="5308848"/>
            <a:ext cx="367240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6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Normally, pushing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 inside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⋈ is a good heuristics, but it can be bad if selection rate of ⋈ is higher than the one of </a:t>
            </a: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</a:t>
            </a:r>
            <a:endParaRPr lang="en-US" sz="2600" baseline="-250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17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2-Step Optimization</a:t>
            </a:r>
            <a:endParaRPr lang="en-US" dirty="0"/>
          </a:p>
        </p:txBody>
      </p:sp>
      <p:sp>
        <p:nvSpPr>
          <p:cNvPr id="162819" name="Rectangle 3"/>
          <p:cNvSpPr>
            <a:spLocks noGrp="1" noChangeArrowheads="1"/>
          </p:cNvSpPr>
          <p:nvPr>
            <p:ph idx="1"/>
          </p:nvPr>
        </p:nvSpPr>
        <p:spPr>
          <a:xfrm>
            <a:off x="140296" y="4025874"/>
            <a:ext cx="4777928" cy="3456384"/>
          </a:xfrm>
        </p:spPr>
        <p:txBody>
          <a:bodyPr/>
          <a:lstStyle/>
          <a:p>
            <a:pPr marL="360000" indent="-360000">
              <a:buSzPct val="100000"/>
              <a:buFont typeface="Monotype Sorts" charset="2"/>
              <a:buAutoNum type="arabicPeriod"/>
            </a:pPr>
            <a:r>
              <a:rPr lang="en-US" sz="2600" dirty="0" smtClean="0"/>
              <a:t>At </a:t>
            </a:r>
            <a:r>
              <a:rPr lang="en-US" sz="2600" dirty="0"/>
              <a:t>compile time, generate a static plan with operation ordering and access methods only</a:t>
            </a:r>
          </a:p>
          <a:p>
            <a:pPr marL="360000" indent="-360000">
              <a:buSzPct val="100000"/>
              <a:buFont typeface="Monotype Sorts" charset="2"/>
              <a:buAutoNum type="arabicPeriod"/>
            </a:pPr>
            <a:r>
              <a:rPr lang="en-US" sz="2600" dirty="0"/>
              <a:t>At startup time, </a:t>
            </a:r>
            <a:r>
              <a:rPr lang="en-US" sz="2600" dirty="0" smtClean="0"/>
              <a:t>select site </a:t>
            </a:r>
            <a:r>
              <a:rPr lang="en-US" sz="2600" dirty="0"/>
              <a:t>and </a:t>
            </a:r>
            <a:r>
              <a:rPr lang="en-US" sz="2600" dirty="0" smtClean="0"/>
              <a:t>fragment </a:t>
            </a:r>
            <a:r>
              <a:rPr lang="en-US" sz="2600" smtClean="0"/>
              <a:t>to use </a:t>
            </a:r>
            <a:r>
              <a:rPr lang="en-US" sz="2600" dirty="0"/>
              <a:t>and allocate operations to </a:t>
            </a:r>
            <a:r>
              <a:rPr lang="en-US" sz="2600" dirty="0" smtClean="0"/>
              <a:t>sites</a:t>
            </a:r>
          </a:p>
        </p:txBody>
      </p:sp>
      <p:pic>
        <p:nvPicPr>
          <p:cNvPr id="8" name="Picture 7" descr="Fig-8-1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280" y="3881858"/>
            <a:ext cx="7272808" cy="3548189"/>
          </a:xfrm>
          <a:prstGeom prst="rect">
            <a:avLst/>
          </a:prstGeom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40296" y="2356520"/>
            <a:ext cx="12698808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buSzPct val="100000"/>
            </a:pPr>
            <a:r>
              <a:rPr lang="en-US" sz="2600" kern="0" dirty="0" smtClean="0">
                <a:solidFill>
                  <a:srgbClr val="1771A9"/>
                </a:solidFill>
              </a:rPr>
              <a:t>2-Step optimization</a:t>
            </a:r>
            <a:r>
              <a:rPr lang="en-US" sz="2600" kern="0" dirty="0" smtClean="0"/>
              <a:t>: a simpler approach (more efficient, less exhaustive) than the one based on CP operator; it reduces workload at runtime (no CP operator)</a:t>
            </a:r>
          </a:p>
          <a:p>
            <a:pPr lvl="1">
              <a:buSzPct val="100000"/>
            </a:pPr>
            <a:r>
              <a:rPr lang="en-US" sz="2400" kern="0" dirty="0" smtClean="0"/>
              <a:t>At runtime labels are added about site and fragment copy selection only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40296" y="7527448"/>
            <a:ext cx="1269880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buSzPct val="100000"/>
            </a:pP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Site (and copy) </a:t>
            </a:r>
            <a:r>
              <a:rPr lang="en-US" dirty="0">
                <a:solidFill>
                  <a:schemeClr val="tx2"/>
                </a:solidFill>
                <a:latin typeface="Book Antiqua" panose="02040602050305030304" pitchFamily="18" charset="0"/>
              </a:rPr>
              <a:t>selection is done in a greedy </a:t>
            </a: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fashion</a:t>
            </a:r>
          </a:p>
          <a:p>
            <a:pPr lvl="1">
              <a:spcBef>
                <a:spcPts val="300"/>
              </a:spcBef>
              <a:buSzPct val="100000"/>
            </a:pP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best </a:t>
            </a:r>
            <a:r>
              <a:rPr lang="en-US" dirty="0">
                <a:solidFill>
                  <a:schemeClr val="tx2"/>
                </a:solidFill>
                <a:latin typeface="Book Antiqua" panose="02040602050305030304" pitchFamily="18" charset="0"/>
              </a:rPr>
              <a:t>load balancing</a:t>
            </a:r>
            <a:r>
              <a:rPr lang="en-US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,</a:t>
            </a:r>
            <a:endParaRPr lang="en-US" kern="0" dirty="0" smtClean="0"/>
          </a:p>
          <a:p>
            <a:pPr lvl="1">
              <a:spcBef>
                <a:spcPts val="300"/>
              </a:spcBef>
              <a:buSzPct val="100000"/>
            </a:pPr>
            <a:r>
              <a:rPr lang="en-US" kern="0" dirty="0"/>
              <a:t>b</a:t>
            </a:r>
            <a:r>
              <a:rPr lang="en-US" kern="0" dirty="0" smtClean="0"/>
              <a:t>est benefit (# of queries already executed at the site, possible saving of communication costs as the site might have already </a:t>
            </a:r>
            <a:r>
              <a:rPr lang="en-US" kern="0" smtClean="0"/>
              <a:t>data available)</a:t>
            </a:r>
            <a:endParaRPr lang="en-US" kern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Distributed query optimization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8)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Overview</a:t>
            </a:r>
          </a:p>
          <a:p>
            <a:pPr lvl="1"/>
            <a:r>
              <a:rPr lang="en-US" dirty="0"/>
              <a:t>Join Ordering in Localized </a:t>
            </a:r>
            <a:r>
              <a:rPr lang="en-US" dirty="0" smtClean="0"/>
              <a:t>Queries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Semijoin-based Algorithm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Distributed query optimization strategies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Hybrid approaches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Distributed Query </a:t>
            </a:r>
            <a:r>
              <a:rPr lang="en-US" dirty="0"/>
              <a:t>Optimization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6173814"/>
          </a:xfrm>
          <a:noFill/>
          <a:ln/>
        </p:spPr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previous chapter (Ch. 7)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dirty="0" smtClean="0">
                <a:solidFill>
                  <a:schemeClr val="tx2"/>
                </a:solidFill>
              </a:rPr>
              <a:t> -- 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optimization phase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</a:rPr>
              <a:t>A distributed query is mapped into a query over fragments (decomposition and </a:t>
            </a:r>
            <a:r>
              <a:rPr lang="en-US" dirty="0" smtClean="0">
                <a:solidFill>
                  <a:srgbClr val="1771A9"/>
                </a:solidFill>
              </a:rPr>
              <a:t>data localization</a:t>
            </a:r>
            <a:r>
              <a:rPr lang="en-US" dirty="0" smtClean="0">
                <a:solidFill>
                  <a:schemeClr val="tx2"/>
                </a:solidFill>
              </a:rPr>
              <a:t>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solidFill>
                  <a:schemeClr val="tx2"/>
                </a:solidFill>
              </a:rPr>
              <a:t>Reduction (“optimization”) independent from relation (fragment) statistics (e.g., cardinality)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this chapter (Ch. 8)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dirty="0" smtClean="0">
                <a:solidFill>
                  <a:schemeClr val="tx2"/>
                </a:solidFill>
              </a:rPr>
              <a:t>:--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optimization phase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en-US" dirty="0" smtClean="0">
              <a:solidFill>
                <a:schemeClr val="tx2"/>
              </a:solidFill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Optimization based on DB statistics (order of operations and operands, algorithm to perform simple operations) to produce a query execution plan (QEP)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In the distributed case a QEP is further extended with communication operations to support execution of queries over fragment sites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tx2"/>
                </a:solidFill>
              </a:rPr>
              <a:t>Statement </a:t>
            </a:r>
            <a:r>
              <a:rPr lang="en-US" dirty="0" smtClean="0">
                <a:solidFill>
                  <a:schemeClr val="tx2"/>
                </a:solidFill>
              </a:rPr>
              <a:t>of the problem</a:t>
            </a:r>
          </a:p>
          <a:p>
            <a:pPr lvl="2">
              <a:spcBef>
                <a:spcPts val="600"/>
              </a:spcBef>
            </a:pPr>
            <a:r>
              <a:rPr lang="en-US" dirty="0" smtClean="0">
                <a:solidFill>
                  <a:schemeClr val="hlink"/>
                </a:solidFill>
              </a:rPr>
              <a:t>Input</a:t>
            </a:r>
            <a:r>
              <a:rPr lang="en-US" dirty="0">
                <a:solidFill>
                  <a:schemeClr val="hlink"/>
                </a:solidFill>
              </a:rPr>
              <a:t>: </a:t>
            </a:r>
            <a:r>
              <a:rPr lang="en-US" dirty="0" smtClean="0"/>
              <a:t>Fragment query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chemeClr val="hlink"/>
                </a:solidFill>
              </a:rPr>
              <a:t>Output: </a:t>
            </a:r>
            <a:r>
              <a:rPr lang="en-US" dirty="0" smtClean="0"/>
              <a:t>the </a:t>
            </a:r>
            <a:r>
              <a:rPr lang="en-US" i="1" dirty="0" smtClean="0">
                <a:solidFill>
                  <a:schemeClr val="hlink"/>
                </a:solidFill>
              </a:rPr>
              <a:t>”best”</a:t>
            </a:r>
            <a:r>
              <a:rPr lang="en-US" dirty="0" smtClean="0"/>
              <a:t> global strategy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tx2"/>
                </a:solidFill>
              </a:rPr>
              <a:t>Once again: the problem is NP-hard, so not looking for the optimal solution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Additional </a:t>
            </a:r>
            <a:r>
              <a:rPr lang="en-US" dirty="0" smtClean="0"/>
              <a:t>problems specific to the distributed setting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Where to execute (partial) queries</a:t>
            </a:r>
            <a:r>
              <a:rPr lang="it-IT" dirty="0" smtClean="0"/>
              <a:t>?</a:t>
            </a:r>
            <a:r>
              <a:rPr lang="en-US" dirty="0" smtClean="0"/>
              <a:t> Which relation to ship where?</a:t>
            </a:r>
          </a:p>
          <a:p>
            <a:pPr lvl="2">
              <a:spcBef>
                <a:spcPts val="600"/>
              </a:spcBef>
              <a:spcAft>
                <a:spcPts val="300"/>
              </a:spcAft>
            </a:pPr>
            <a:r>
              <a:rPr lang="en-US" dirty="0" smtClean="0"/>
              <a:t>Choose between data transfer methods : ship-whole vs. fetch-as-needed</a:t>
            </a:r>
          </a:p>
          <a:p>
            <a:pPr lvl="3">
              <a:spcBef>
                <a:spcPts val="600"/>
              </a:spcBef>
              <a:spcAft>
                <a:spcPts val="0"/>
              </a:spcAft>
            </a:pPr>
            <a:r>
              <a:rPr lang="en-US" dirty="0" smtClean="0"/>
              <a:t>Decide on the use of semijoins (semijoins save on communication at the expense of more local processing)</a:t>
            </a:r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6" name="Connettore 1 5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Elements of the Optimizer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376470"/>
            <a:ext cx="12293600" cy="6786610"/>
          </a:xfrm>
          <a:noFill/>
          <a:ln/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ct val="45000"/>
              </a:spcBef>
            </a:pPr>
            <a:r>
              <a:rPr lang="en-US" dirty="0" smtClean="0"/>
              <a:t>The element of the optimization process are similar in distributed and centralized cases</a:t>
            </a:r>
          </a:p>
          <a:p>
            <a:pPr lvl="1">
              <a:spcBef>
                <a:spcPct val="45000"/>
              </a:spcBef>
            </a:pPr>
            <a:r>
              <a:rPr lang="en-US" dirty="0" smtClean="0">
                <a:solidFill>
                  <a:srgbClr val="1771A9"/>
                </a:solidFill>
              </a:rPr>
              <a:t>Search space</a:t>
            </a:r>
            <a:r>
              <a:rPr lang="en-US" dirty="0" smtClean="0"/>
              <a:t> (aka solution space)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The </a:t>
            </a:r>
            <a:r>
              <a:rPr lang="en-US" dirty="0"/>
              <a:t>set of </a:t>
            </a:r>
            <a:r>
              <a:rPr lang="en-US" dirty="0" smtClean="0"/>
              <a:t>equivalent QEP: algebra </a:t>
            </a:r>
            <a:r>
              <a:rPr lang="en-US" dirty="0"/>
              <a:t>expressions </a:t>
            </a:r>
            <a:r>
              <a:rPr lang="en-US" dirty="0" smtClean="0"/>
              <a:t>enriched with implementation details </a:t>
            </a:r>
            <a:r>
              <a:rPr lang="en-US" dirty="0" smtClean="0">
                <a:solidFill>
                  <a:schemeClr val="tx2"/>
                </a:solidFill>
              </a:rPr>
              <a:t>and</a:t>
            </a:r>
            <a:r>
              <a:rPr lang="en-US" b="1" dirty="0" smtClean="0">
                <a:solidFill>
                  <a:srgbClr val="1771A9"/>
                </a:solidFill>
              </a:rPr>
              <a:t> communication choices</a:t>
            </a:r>
            <a:endParaRPr lang="en-US" b="1" dirty="0">
              <a:solidFill>
                <a:srgbClr val="1771A9"/>
              </a:solidFill>
            </a:endParaRPr>
          </a:p>
          <a:p>
            <a:pPr lvl="1">
              <a:spcBef>
                <a:spcPct val="45000"/>
              </a:spcBef>
            </a:pPr>
            <a:r>
              <a:rPr lang="en-US" dirty="0">
                <a:solidFill>
                  <a:srgbClr val="1771A9"/>
                </a:solidFill>
              </a:rPr>
              <a:t>Cost </a:t>
            </a:r>
            <a:r>
              <a:rPr lang="en-US" dirty="0" smtClean="0">
                <a:solidFill>
                  <a:srgbClr val="1771A9"/>
                </a:solidFill>
              </a:rPr>
              <a:t>model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Cost function (in terms of time)</a:t>
            </a:r>
          </a:p>
          <a:p>
            <a:pPr lvl="3">
              <a:spcBef>
                <a:spcPct val="45000"/>
              </a:spcBef>
            </a:pPr>
            <a:r>
              <a:rPr lang="en-US" dirty="0" smtClean="0">
                <a:solidFill>
                  <a:schemeClr val="bg2"/>
                </a:solidFill>
              </a:rPr>
              <a:t>I/O cost + CPU cost +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1771A9"/>
                </a:solidFill>
              </a:rPr>
              <a:t>communication cost</a:t>
            </a:r>
          </a:p>
          <a:p>
            <a:pPr lvl="3">
              <a:spcBef>
                <a:spcPct val="45000"/>
              </a:spcBef>
            </a:pPr>
            <a:r>
              <a:rPr lang="en-US" dirty="0" smtClean="0"/>
              <a:t>In early approach only communication costs were considered; due to fast communication technology, communication and I/O costs become comparable</a:t>
            </a:r>
            <a:endParaRPr lang="en-US" b="1" dirty="0" smtClean="0"/>
          </a:p>
          <a:p>
            <a:pPr lvl="3">
              <a:spcBef>
                <a:spcPct val="45000"/>
              </a:spcBef>
            </a:pPr>
            <a:r>
              <a:rPr lang="en-US" dirty="0" smtClean="0"/>
              <a:t>These might have different weights in different distributed environments (LAN </a:t>
            </a:r>
            <a:r>
              <a:rPr lang="en-US" dirty="0" err="1" smtClean="0"/>
              <a:t>vs</a:t>
            </a:r>
            <a:r>
              <a:rPr lang="en-US" dirty="0" smtClean="0"/>
              <a:t> WAN)</a:t>
            </a:r>
          </a:p>
          <a:p>
            <a:pPr lvl="1">
              <a:spcBef>
                <a:spcPct val="45000"/>
              </a:spcBef>
            </a:pPr>
            <a:r>
              <a:rPr lang="en-US" dirty="0" smtClean="0"/>
              <a:t>Search algorithm (aka search strategy)</a:t>
            </a:r>
            <a:endParaRPr lang="en-US" dirty="0"/>
          </a:p>
          <a:p>
            <a:pPr lvl="2">
              <a:spcBef>
                <a:spcPct val="45000"/>
              </a:spcBef>
            </a:pPr>
            <a:r>
              <a:rPr lang="en-US" dirty="0" smtClean="0"/>
              <a:t>How </a:t>
            </a:r>
            <a:r>
              <a:rPr lang="en-US" dirty="0"/>
              <a:t>do we move inside the solution </a:t>
            </a:r>
            <a:r>
              <a:rPr lang="en-US" dirty="0" smtClean="0"/>
              <a:t>space?</a:t>
            </a:r>
          </a:p>
          <a:p>
            <a:pPr lvl="3">
              <a:spcBef>
                <a:spcPct val="45000"/>
              </a:spcBef>
            </a:pPr>
            <a:r>
              <a:rPr lang="en-US" dirty="0" smtClean="0"/>
              <a:t>Exhaustive </a:t>
            </a:r>
            <a:r>
              <a:rPr lang="en-US" dirty="0"/>
              <a:t>search, heuristic </a:t>
            </a:r>
            <a:r>
              <a:rPr lang="en-US" dirty="0" smtClean="0"/>
              <a:t>algorithms</a:t>
            </a:r>
          </a:p>
          <a:p>
            <a:pPr lvl="2">
              <a:spcBef>
                <a:spcPct val="45000"/>
              </a:spcBef>
            </a:pPr>
            <a:r>
              <a:rPr lang="en-US" dirty="0" smtClean="0"/>
              <a:t>Goal is searching the solution space to find a good strategy according to the cost model</a:t>
            </a:r>
          </a:p>
          <a:p>
            <a:pPr>
              <a:spcBef>
                <a:spcPct val="45000"/>
              </a:spcBef>
            </a:pP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Difference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between centralized and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distributed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settings: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search space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GB" dirty="0" smtClean="0">
                <a:solidFill>
                  <a:srgbClr val="1771A9"/>
                </a:solidFill>
                <a:latin typeface="Book Antiqua" pitchFamily="18" charset="0"/>
              </a:rPr>
              <a:t>cost model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(</a:t>
            </a:r>
            <a:r>
              <a:rPr lang="en-GB" i="1" dirty="0" smtClean="0">
                <a:solidFill>
                  <a:schemeClr val="tx2"/>
                </a:solidFill>
                <a:latin typeface="Book Antiqua" pitchFamily="18" charset="0"/>
              </a:rPr>
              <a:t>search strategy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 remains 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basically the </a:t>
            </a:r>
            <a:r>
              <a:rPr lang="en-GB" dirty="0" smtClean="0">
                <a:solidFill>
                  <a:schemeClr val="tx2"/>
                </a:solidFill>
                <a:latin typeface="Book Antiqua" pitchFamily="18" charset="0"/>
              </a:rPr>
              <a:t>same)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 Space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42900" y="2489200"/>
            <a:ext cx="11945978" cy="5245120"/>
          </a:xfrm>
        </p:spPr>
        <p:txBody>
          <a:bodyPr>
            <a:noAutofit/>
          </a:bodyPr>
          <a:lstStyle/>
          <a:p>
            <a:r>
              <a:rPr lang="en-US" sz="2600" dirty="0" smtClean="0"/>
              <a:t>Search space is large</a:t>
            </a:r>
          </a:p>
          <a:p>
            <a:pPr lvl="1"/>
            <a:r>
              <a:rPr lang="en-US" sz="2400" i="1" dirty="0" smtClean="0"/>
              <a:t>N</a:t>
            </a:r>
            <a:r>
              <a:rPr lang="en-US" sz="2400" dirty="0" smtClean="0"/>
              <a:t> relations         ((2(N-1))!)/((</a:t>
            </a:r>
            <a:r>
              <a:rPr lang="en-US" sz="2400" smtClean="0"/>
              <a:t>N-1)!) equivalent </a:t>
            </a:r>
            <a:r>
              <a:rPr lang="en-US" sz="2400" dirty="0" smtClean="0"/>
              <a:t>join trees (by join commutativity and associativity)</a:t>
            </a:r>
          </a:p>
          <a:p>
            <a:pPr lvl="1"/>
            <a:r>
              <a:rPr lang="en-US" sz="2400" b="1" dirty="0" smtClean="0">
                <a:solidFill>
                  <a:srgbClr val="1771A9"/>
                </a:solidFill>
              </a:rPr>
              <a:t>Larger search space</a:t>
            </a:r>
            <a:r>
              <a:rPr lang="en-US" sz="2400" dirty="0" smtClean="0"/>
              <a:t> due to  more options</a:t>
            </a:r>
          </a:p>
          <a:p>
            <a:r>
              <a:rPr lang="en-US" sz="2600" dirty="0" smtClean="0"/>
              <a:t>QEP are decorated with more information (on </a:t>
            </a:r>
            <a:r>
              <a:rPr lang="en-US" sz="2600" b="1" dirty="0" smtClean="0">
                <a:solidFill>
                  <a:srgbClr val="1771A9"/>
                </a:solidFill>
              </a:rPr>
              <a:t>data exchange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Focus on join and </a:t>
            </a:r>
            <a:r>
              <a:rPr lang="en-US" sz="2600" b="1" dirty="0" err="1" smtClean="0">
                <a:solidFill>
                  <a:srgbClr val="1771A9"/>
                </a:solidFill>
              </a:rPr>
              <a:t>semijoin</a:t>
            </a:r>
            <a:r>
              <a:rPr lang="en-US" sz="2600" dirty="0" smtClean="0"/>
              <a:t> order</a:t>
            </a:r>
          </a:p>
          <a:p>
            <a:r>
              <a:rPr lang="en-US" sz="2600" dirty="0" smtClean="0"/>
              <a:t>Different candidate solution in the search space</a:t>
            </a:r>
          </a:p>
          <a:p>
            <a:pPr lvl="1"/>
            <a:r>
              <a:rPr lang="en-US" sz="2400" dirty="0" smtClean="0"/>
              <a:t>A good heuristics for centralized context: left-deep trees</a:t>
            </a:r>
          </a:p>
          <a:p>
            <a:pPr lvl="1"/>
            <a:r>
              <a:rPr lang="en-US" sz="2400" dirty="0" smtClean="0"/>
              <a:t>In distributed context: non left-deep trees allow for </a:t>
            </a:r>
            <a:r>
              <a:rPr lang="en-US" sz="2400" b="1" dirty="0" smtClean="0">
                <a:solidFill>
                  <a:srgbClr val="1771A9"/>
                </a:solidFill>
              </a:rPr>
              <a:t>parallelization</a:t>
            </a:r>
          </a:p>
          <a:p>
            <a:endParaRPr lang="en-US" dirty="0"/>
          </a:p>
        </p:txBody>
      </p:sp>
      <p:sp>
        <p:nvSpPr>
          <p:cNvPr id="63" name="Freccia a destra 62"/>
          <p:cNvSpPr/>
          <p:nvPr/>
        </p:nvSpPr>
        <p:spPr bwMode="auto">
          <a:xfrm>
            <a:off x="2725106" y="3099770"/>
            <a:ext cx="500067" cy="357190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310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Cost model</a:t>
            </a:r>
            <a:endParaRPr lang="en-US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 dirty="0" smtClean="0"/>
              <a:t>The focus is on </a:t>
            </a:r>
            <a:r>
              <a:rPr lang="en-US" dirty="0" smtClean="0"/>
              <a:t>communication costs (local CPU </a:t>
            </a:r>
            <a:r>
              <a:rPr lang="en-US" dirty="0" smtClean="0"/>
              <a:t>costs and I/O </a:t>
            </a:r>
            <a:r>
              <a:rPr lang="en-US" dirty="0" smtClean="0"/>
              <a:t>costs are </a:t>
            </a:r>
            <a:r>
              <a:rPr lang="en-US" dirty="0" smtClean="0"/>
              <a:t>less significant)</a:t>
            </a:r>
            <a:endParaRPr lang="en-US" dirty="0"/>
          </a:p>
          <a:p>
            <a:pPr>
              <a:lnSpc>
                <a:spcPct val="100000"/>
              </a:lnSpc>
              <a:spcBef>
                <a:spcPct val="65000"/>
              </a:spcBef>
            </a:pPr>
            <a:r>
              <a:rPr lang="en-US" dirty="0" smtClean="0"/>
              <a:t>Locally, every D-DBMS acts a centralized optimizer to devise best execution plan of part of the queries that are assigned at that site</a:t>
            </a:r>
          </a:p>
          <a:p>
            <a:pPr lvl="1">
              <a:spcBef>
                <a:spcPct val="65000"/>
              </a:spcBef>
            </a:pPr>
            <a:r>
              <a:rPr lang="en-US" dirty="0" smtClean="0"/>
              <a:t>This is the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</a:rPr>
              <a:t> optimization phase</a:t>
            </a:r>
            <a:r>
              <a:rPr lang="en-US" dirty="0" smtClean="0"/>
              <a:t>: exactly like in the centralized case, cost model focuses on </a:t>
            </a:r>
            <a:r>
              <a:rPr lang="en-US" dirty="0" smtClean="0"/>
              <a:t>I/O costs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Ordering </a:t>
            </a:r>
            <a:r>
              <a:rPr lang="en-US"/>
              <a:t>in </a:t>
            </a:r>
            <a:r>
              <a:rPr lang="en-US" smtClean="0"/>
              <a:t>the Distributed </a:t>
            </a:r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9318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Join ordering is important in centralized query optimization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It is even more in distributed query optimization (affect communication costs)</a:t>
            </a:r>
          </a:p>
          <a:p>
            <a:pPr>
              <a:lnSpc>
                <a:spcPct val="110000"/>
              </a:lnSpc>
              <a:spcBef>
                <a:spcPct val="70000"/>
              </a:spcBef>
            </a:pPr>
            <a:r>
              <a:rPr lang="en-US" sz="2600" dirty="0" smtClean="0"/>
              <a:t>Use of semijoins to reduce relation sizes (and thus communication costs) before performing join operations</a:t>
            </a:r>
            <a:endParaRPr lang="en-US" sz="2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Join </a:t>
            </a:r>
            <a:r>
              <a:rPr lang="en-US" dirty="0" smtClean="0"/>
              <a:t>Ordering </a:t>
            </a:r>
            <a:r>
              <a:rPr lang="it-IT" dirty="0" smtClean="0"/>
              <a:t>– </a:t>
            </a:r>
            <a:r>
              <a:rPr lang="en-US" dirty="0" smtClean="0"/>
              <a:t>2 relations</a:t>
            </a:r>
            <a:endParaRPr lang="en-US" dirty="0"/>
          </a:p>
        </p:txBody>
      </p:sp>
      <p:grpSp>
        <p:nvGrpSpPr>
          <p:cNvPr id="2" name="Gruppo 12"/>
          <p:cNvGrpSpPr>
            <a:grpSpLocks noChangeAspect="1"/>
          </p:cNvGrpSpPr>
          <p:nvPr/>
        </p:nvGrpSpPr>
        <p:grpSpPr>
          <a:xfrm>
            <a:off x="9039586" y="6019808"/>
            <a:ext cx="3677920" cy="1197876"/>
            <a:chOff x="3838104" y="3652664"/>
            <a:chExt cx="4903893" cy="1597168"/>
          </a:xfrm>
        </p:grpSpPr>
        <p:sp>
          <p:nvSpPr>
            <p:cNvPr id="94213" name="Oval 5"/>
            <p:cNvSpPr>
              <a:spLocks noChangeArrowheads="1"/>
            </p:cNvSpPr>
            <p:nvPr/>
          </p:nvSpPr>
          <p:spPr bwMode="auto">
            <a:xfrm>
              <a:off x="3838104" y="4156720"/>
              <a:ext cx="713458" cy="71345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94214" name="Rectangle 6"/>
            <p:cNvSpPr>
              <a:spLocks noChangeArrowheads="1"/>
            </p:cNvSpPr>
            <p:nvPr/>
          </p:nvSpPr>
          <p:spPr bwMode="auto">
            <a:xfrm>
              <a:off x="3950993" y="4247031"/>
              <a:ext cx="491587" cy="5300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Arial"/>
                </a:rPr>
                <a:t>R</a:t>
              </a:r>
            </a:p>
          </p:txBody>
        </p:sp>
        <p:sp>
          <p:nvSpPr>
            <p:cNvPr id="94216" name="Rectangle 8"/>
            <p:cNvSpPr>
              <a:spLocks noChangeArrowheads="1"/>
            </p:cNvSpPr>
            <p:nvPr/>
          </p:nvSpPr>
          <p:spPr bwMode="auto">
            <a:xfrm>
              <a:off x="4664551" y="3652664"/>
              <a:ext cx="3146438" cy="5805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if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R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 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&lt;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S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</a:t>
              </a:r>
            </a:p>
          </p:txBody>
        </p:sp>
        <p:sp>
          <p:nvSpPr>
            <p:cNvPr id="94217" name="Rectangle 9"/>
            <p:cNvSpPr>
              <a:spLocks noChangeArrowheads="1"/>
            </p:cNvSpPr>
            <p:nvPr/>
          </p:nvSpPr>
          <p:spPr bwMode="auto">
            <a:xfrm>
              <a:off x="4684751" y="4669239"/>
              <a:ext cx="3146438" cy="58059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if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R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 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&gt; </a:t>
              </a:r>
              <a:r>
                <a:rPr lang="en-US" sz="2000" i="1" dirty="0" smtClean="0">
                  <a:solidFill>
                    <a:schemeClr val="tx2"/>
                  </a:solidFill>
                  <a:latin typeface="Arial"/>
                </a:rPr>
                <a:t>size</a:t>
              </a:r>
              <a:r>
                <a:rPr lang="en-US" sz="2000" dirty="0" smtClean="0">
                  <a:solidFill>
                    <a:schemeClr val="tx2"/>
                  </a:solidFill>
                  <a:latin typeface="Arial"/>
                </a:rPr>
                <a:t>(</a:t>
              </a:r>
              <a:r>
                <a:rPr lang="en-US" sz="2000" i="1" dirty="0">
                  <a:solidFill>
                    <a:schemeClr val="tx2"/>
                  </a:solidFill>
                  <a:latin typeface="Arial"/>
                </a:rPr>
                <a:t>S</a:t>
              </a:r>
              <a:r>
                <a:rPr lang="en-US" sz="2000" dirty="0">
                  <a:solidFill>
                    <a:schemeClr val="tx2"/>
                  </a:solidFill>
                  <a:latin typeface="Arial"/>
                </a:rPr>
                <a:t>)</a:t>
              </a:r>
            </a:p>
          </p:txBody>
        </p:sp>
        <p:sp>
          <p:nvSpPr>
            <p:cNvPr id="94218" name="Oval 10"/>
            <p:cNvSpPr>
              <a:spLocks noChangeArrowheads="1"/>
            </p:cNvSpPr>
            <p:nvPr/>
          </p:nvSpPr>
          <p:spPr bwMode="auto">
            <a:xfrm>
              <a:off x="8028539" y="4156720"/>
              <a:ext cx="713458" cy="713458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94219" name="Rectangle 11"/>
            <p:cNvSpPr>
              <a:spLocks noChangeArrowheads="1"/>
            </p:cNvSpPr>
            <p:nvPr/>
          </p:nvSpPr>
          <p:spPr bwMode="auto">
            <a:xfrm>
              <a:off x="8141428" y="4247031"/>
              <a:ext cx="472349" cy="53006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7" tIns="44450" rIns="90487" bIns="44450">
              <a:prstTxWarp prst="textNoShape">
                <a:avLst/>
              </a:prstTxWarp>
              <a:spAutoFit/>
            </a:bodyPr>
            <a:lstStyle/>
            <a:p>
              <a:r>
                <a:rPr lang="en-US" sz="2000" i="1" dirty="0">
                  <a:solidFill>
                    <a:srgbClr val="000000"/>
                  </a:solidFill>
                  <a:latin typeface="Arial"/>
                </a:rPr>
                <a:t>S</a:t>
              </a:r>
            </a:p>
          </p:txBody>
        </p:sp>
        <p:sp>
          <p:nvSpPr>
            <p:cNvPr id="94221" name="Line 13"/>
            <p:cNvSpPr>
              <a:spLocks noChangeShapeType="1"/>
            </p:cNvSpPr>
            <p:nvPr/>
          </p:nvSpPr>
          <p:spPr bwMode="auto">
            <a:xfrm>
              <a:off x="4556077" y="4362179"/>
              <a:ext cx="347471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94222" name="Line 14"/>
            <p:cNvSpPr>
              <a:spLocks noChangeShapeType="1"/>
            </p:cNvSpPr>
            <p:nvPr/>
          </p:nvSpPr>
          <p:spPr bwMode="auto">
            <a:xfrm>
              <a:off x="4583171" y="4671494"/>
              <a:ext cx="3474719" cy="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</p:grp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309712" y="4448172"/>
            <a:ext cx="8192952" cy="4786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 smtClean="0">
                <a:latin typeface="Book Antiqua"/>
              </a:rPr>
              <a:t>We first focus on ordering issues without using semijoins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latin typeface="Book Antiqua" pitchFamily="18" charset="0"/>
              </a:rPr>
              <a:t>Consider 2-relation join: </a:t>
            </a:r>
            <a:r>
              <a:rPr lang="en-US" sz="2400" i="1" dirty="0" smtClean="0">
                <a:latin typeface="Book Antiqua" pitchFamily="18" charset="0"/>
              </a:rPr>
              <a:t>R</a:t>
            </a:r>
            <a:r>
              <a:rPr lang="en-US" sz="2400" dirty="0" smtClean="0"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b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(where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4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 are stored at different sites)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Move the smaller relation to the site of the larger one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If </a:t>
            </a:r>
            <a:r>
              <a:rPr lang="en-US" sz="2200" i="1" dirty="0" smtClean="0">
                <a:solidFill>
                  <a:schemeClr val="tx2"/>
                </a:solidFill>
                <a:latin typeface="Book Antiqua" pitchFamily="18" charset="0"/>
              </a:rPr>
              <a:t>size(R)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 and </a:t>
            </a:r>
            <a:r>
              <a:rPr lang="en-US" sz="2200" i="1" dirty="0" smtClean="0">
                <a:solidFill>
                  <a:schemeClr val="tx2"/>
                </a:solidFill>
                <a:latin typeface="Book Antiqua" pitchFamily="18" charset="0"/>
              </a:rPr>
              <a:t>size(S)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 are (more or less) the same</a:t>
            </a:r>
            <a:b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(and not other factor comes into play),</a:t>
            </a:r>
            <a:b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</a:b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then moving outer relation </a:t>
            </a:r>
            <a:r>
              <a:rPr lang="en-US" sz="22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 has benefits:</a:t>
            </a:r>
          </a:p>
          <a:p>
            <a:pPr lvl="3">
              <a:spcBef>
                <a:spcPct val="50000"/>
              </a:spcBef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No need for storing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R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in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nested-loop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or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block nested-loop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join algorithms</a:t>
            </a:r>
          </a:p>
          <a:p>
            <a:pPr lvl="3">
              <a:spcBef>
                <a:spcPct val="50000"/>
              </a:spcBef>
            </a:pP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indexed nested-loop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join algorithm remains available as index on </a:t>
            </a:r>
            <a:r>
              <a:rPr lang="en-US" sz="1800" smtClean="0">
                <a:solidFill>
                  <a:schemeClr val="tx2"/>
                </a:solidFill>
                <a:latin typeface="Book Antiqua" pitchFamily="18" charset="0"/>
              </a:rPr>
              <a:t>inner relation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is preserved (index is lost when </a:t>
            </a:r>
            <a:r>
              <a:rPr lang="en-US" sz="1800" dirty="0" err="1" smtClean="0">
                <a:solidFill>
                  <a:schemeClr val="tx2"/>
                </a:solidFill>
                <a:latin typeface="Book Antiqua" pitchFamily="18" charset="0"/>
              </a:rPr>
              <a:t>transfering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</a:t>
            </a:r>
            <a:r>
              <a:rPr lang="en-US" sz="1800" i="1" dirty="0" smtClean="0">
                <a:solidFill>
                  <a:schemeClr val="tx2"/>
                </a:solidFill>
                <a:latin typeface="Book Antiqua" pitchFamily="18" charset="0"/>
              </a:rPr>
              <a:t>S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301808" y="2572544"/>
            <a:ext cx="12293600" cy="2161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600" dirty="0" smtClean="0">
                <a:latin typeface="Book Antiqua"/>
              </a:rPr>
              <a:t>We assume query to be already localized (i.e., on fragments)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latin typeface="Book Antiqua"/>
              </a:rPr>
              <a:t>Fragments are relations entirely stored at a single site</a:t>
            </a:r>
          </a:p>
          <a:p>
            <a:pPr lvl="2">
              <a:spcBef>
                <a:spcPct val="50000"/>
              </a:spcBef>
            </a:pPr>
            <a:r>
              <a:rPr lang="en-US" sz="2200" dirty="0" smtClean="0">
                <a:latin typeface="Book Antiqua"/>
              </a:rPr>
              <a:t>We often use “fragments” and “relations” indistinguishably (no technical reason to distinguish them)</a:t>
            </a:r>
            <a:endParaRPr lang="en-US" sz="2200" dirty="0" smtClean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xmlns="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1246</TotalTime>
  <Pages>0</Pages>
  <Words>2385</Words>
  <Characters>0</Characters>
  <Application>Microsoft Office PowerPoint</Application>
  <PresentationFormat>Personalizzato</PresentationFormat>
  <Lines>0</Lines>
  <Paragraphs>330</Paragraphs>
  <Slides>26</Slides>
  <Notes>16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26</vt:i4>
      </vt:variant>
    </vt:vector>
  </HeadingPairs>
  <TitlesOfParts>
    <vt:vector size="42" baseType="lpstr">
      <vt:lpstr>MS PGothic</vt:lpstr>
      <vt:lpstr>MS PGothic</vt:lpstr>
      <vt:lpstr>Arial</vt:lpstr>
      <vt:lpstr>Book Antiqua</vt:lpstr>
      <vt:lpstr>Calibri</vt:lpstr>
      <vt:lpstr>Centaur</vt:lpstr>
      <vt:lpstr>Courier New</vt:lpstr>
      <vt:lpstr>Didot</vt:lpstr>
      <vt:lpstr>Lucida Grande</vt:lpstr>
      <vt:lpstr>Monotype Sorts</vt:lpstr>
      <vt:lpstr>Palatino</vt:lpstr>
      <vt:lpstr>Symbol</vt:lpstr>
      <vt:lpstr>Wingdings</vt:lpstr>
      <vt:lpstr>Zapf Dingbats</vt:lpstr>
      <vt:lpstr>ヒラギノ明朝 ProN W3</vt:lpstr>
      <vt:lpstr>Book</vt:lpstr>
      <vt:lpstr>Distributed query optimization</vt:lpstr>
      <vt:lpstr>Outline (distributed DB)</vt:lpstr>
      <vt:lpstr>Outline (today)</vt:lpstr>
      <vt:lpstr>Distributed Query Optimization</vt:lpstr>
      <vt:lpstr>Elements of the Optimizer</vt:lpstr>
      <vt:lpstr>Search Space</vt:lpstr>
      <vt:lpstr>Cost model</vt:lpstr>
      <vt:lpstr>Join Ordering in the Distributed Context</vt:lpstr>
      <vt:lpstr>Join Ordering – 2 relations</vt:lpstr>
      <vt:lpstr>Join Ordering – Multiple Relations</vt:lpstr>
      <vt:lpstr>Join Ordering – Example</vt:lpstr>
      <vt:lpstr>Semijoin Algorithms</vt:lpstr>
      <vt:lpstr>Semijoin Algorithms – Example</vt:lpstr>
      <vt:lpstr>Semijoin Algorithms – Sum up</vt:lpstr>
      <vt:lpstr>Bit Arrays for Seminoins</vt:lpstr>
      <vt:lpstr>Semijoins for Joins among Multiple Relations</vt:lpstr>
      <vt:lpstr>Distributed Query Optimization</vt:lpstr>
      <vt:lpstr>Choices of the Master Site</vt:lpstr>
      <vt:lpstr>Strategy 1 – ship-whole/inner site</vt:lpstr>
      <vt:lpstr>Strategy 2 – ship-whole/outer site</vt:lpstr>
      <vt:lpstr>Strategy 3 – fetch-as-needed/outer site</vt:lpstr>
      <vt:lpstr>Strategy 4 – Move Both Relation at Third Site</vt:lpstr>
      <vt:lpstr>Strategy comparison</vt:lpstr>
      <vt:lpstr>Hybrid approach</vt:lpstr>
      <vt:lpstr>The CP (choose-plan) Operator</vt:lpstr>
      <vt:lpstr>2-Step Optimization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creator>tozsu</dc:creator>
  <cp:lastModifiedBy>dario</cp:lastModifiedBy>
  <cp:revision>279</cp:revision>
  <dcterms:modified xsi:type="dcterms:W3CDTF">2023-05-09T08:54:19Z</dcterms:modified>
</cp:coreProperties>
</file>