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1"/>
  </p:notesMasterIdLst>
  <p:sldIdLst>
    <p:sldId id="389" r:id="rId2"/>
    <p:sldId id="390" r:id="rId3"/>
    <p:sldId id="391" r:id="rId4"/>
    <p:sldId id="328" r:id="rId5"/>
    <p:sldId id="329" r:id="rId6"/>
    <p:sldId id="339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9" r:id="rId23"/>
    <p:sldId id="360" r:id="rId24"/>
    <p:sldId id="393" r:id="rId25"/>
    <p:sldId id="363" r:id="rId26"/>
    <p:sldId id="364" r:id="rId27"/>
    <p:sldId id="394" r:id="rId28"/>
    <p:sldId id="392" r:id="rId29"/>
    <p:sldId id="365" r:id="rId30"/>
    <p:sldId id="366" r:id="rId31"/>
    <p:sldId id="367" r:id="rId32"/>
    <p:sldId id="395" r:id="rId33"/>
    <p:sldId id="368" r:id="rId34"/>
    <p:sldId id="369" r:id="rId35"/>
    <p:sldId id="370" r:id="rId36"/>
    <p:sldId id="371" r:id="rId37"/>
    <p:sldId id="372" r:id="rId38"/>
    <p:sldId id="358" r:id="rId39"/>
    <p:sldId id="387" r:id="rId4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1771A9"/>
    <a:srgbClr val="FFFFFF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866" y="4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44783A8E-7A36-874D-9249-4767D0573A2D}" type="datetimeFigureOut">
              <a:rPr lang="en-US" smtClean="0"/>
              <a:pPr/>
              <a:t>4/29/2022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9E825B35-BFC5-DC4B-AE69-85C562D04AE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3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327062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4242150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957862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754269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272975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568238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770236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8329466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738523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837379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309966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755687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4075496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0006474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8703689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85716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209308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797631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866955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1743314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364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230165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96707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 userDrawn="1"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Ch.12/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Distributed </a:t>
            </a:r>
            <a:r>
              <a:rPr lang="en-GB" smtClean="0"/>
              <a:t>DBMS reliability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Why Logging?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2603624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buFont typeface="Monotype Sorts" charset="2"/>
              <a:buNone/>
            </a:pPr>
            <a:r>
              <a:rPr lang="en-US" dirty="0"/>
              <a:t>Upon recovery: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all of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's effects should be reflected in the database (REDO if necessary due to a failure)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's effects should be reflected in the database (UNDO if necessary)</a:t>
            </a:r>
          </a:p>
        </p:txBody>
      </p:sp>
      <p:sp>
        <p:nvSpPr>
          <p:cNvPr id="152580" name="Rectangle 4" descr="Narrow horizontal"/>
          <p:cNvSpPr>
            <a:spLocks noChangeArrowheads="1"/>
          </p:cNvSpPr>
          <p:nvPr/>
        </p:nvSpPr>
        <p:spPr bwMode="auto">
          <a:xfrm>
            <a:off x="8037689" y="6199858"/>
            <a:ext cx="72249" cy="1986844"/>
          </a:xfrm>
          <a:prstGeom prst="rect">
            <a:avLst/>
          </a:prstGeom>
          <a:pattFill prst="narHorz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2986330" y="8349262"/>
            <a:ext cx="43943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7823798" y="8349262"/>
            <a:ext cx="46390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</a:p>
        </p:txBody>
      </p:sp>
      <p:sp>
        <p:nvSpPr>
          <p:cNvPr id="152583" name="Line 7"/>
          <p:cNvSpPr>
            <a:spLocks noChangeShapeType="1"/>
          </p:cNvSpPr>
          <p:nvPr/>
        </p:nvSpPr>
        <p:spPr bwMode="auto">
          <a:xfrm>
            <a:off x="8091876" y="8082844"/>
            <a:ext cx="0" cy="2348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819248" y="8313138"/>
            <a:ext cx="97050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time</a:t>
            </a:r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7470057" y="5242560"/>
            <a:ext cx="137007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system </a:t>
            </a:r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7549996" y="5639929"/>
            <a:ext cx="1101823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crash</a:t>
            </a:r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>
            <a:off x="4118187" y="6583680"/>
            <a:ext cx="267320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8" name="Oval 12"/>
          <p:cNvSpPr>
            <a:spLocks noChangeArrowheads="1"/>
          </p:cNvSpPr>
          <p:nvPr/>
        </p:nvSpPr>
        <p:spPr bwMode="auto">
          <a:xfrm>
            <a:off x="4009813" y="6529493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9" name="Oval 13"/>
          <p:cNvSpPr>
            <a:spLocks noChangeArrowheads="1"/>
          </p:cNvSpPr>
          <p:nvPr/>
        </p:nvSpPr>
        <p:spPr bwMode="auto">
          <a:xfrm>
            <a:off x="6773333" y="6529493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4786489" y="7306169"/>
            <a:ext cx="330538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5289975" y="6019235"/>
            <a:ext cx="67281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3472763" y="6028928"/>
            <a:ext cx="116441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Begin</a:t>
            </a:r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6473084" y="6046990"/>
            <a:ext cx="90755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End</a:t>
            </a:r>
          </a:p>
        </p:txBody>
      </p:sp>
      <p:sp>
        <p:nvSpPr>
          <p:cNvPr id="152594" name="Rectangle 18"/>
          <p:cNvSpPr>
            <a:spLocks noChangeArrowheads="1"/>
          </p:cNvSpPr>
          <p:nvPr/>
        </p:nvSpPr>
        <p:spPr bwMode="auto">
          <a:xfrm>
            <a:off x="4213314" y="6705600"/>
            <a:ext cx="116441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Begin</a:t>
            </a:r>
          </a:p>
        </p:txBody>
      </p:sp>
      <p:sp>
        <p:nvSpPr>
          <p:cNvPr id="152595" name="Oval 19"/>
          <p:cNvSpPr>
            <a:spLocks noChangeArrowheads="1"/>
          </p:cNvSpPr>
          <p:nvPr/>
        </p:nvSpPr>
        <p:spPr bwMode="auto">
          <a:xfrm>
            <a:off x="4641991" y="7270045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5949246" y="6705600"/>
            <a:ext cx="67281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52597" name="Line 21"/>
          <p:cNvSpPr>
            <a:spLocks noChangeShapeType="1"/>
          </p:cNvSpPr>
          <p:nvPr/>
        </p:nvSpPr>
        <p:spPr bwMode="auto">
          <a:xfrm>
            <a:off x="3124764" y="8082844"/>
            <a:ext cx="0" cy="21674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8" name="Line 22"/>
          <p:cNvSpPr>
            <a:spLocks noChangeShapeType="1"/>
          </p:cNvSpPr>
          <p:nvPr/>
        </p:nvSpPr>
        <p:spPr bwMode="auto">
          <a:xfrm>
            <a:off x="3133796" y="8182187"/>
            <a:ext cx="76403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REDO Protocol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idx="1"/>
          </p:nvPr>
        </p:nvSpPr>
        <p:spPr>
          <a:xfrm>
            <a:off x="309712" y="6460976"/>
            <a:ext cx="12293600" cy="2656373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REDO'ing</a:t>
            </a:r>
            <a:r>
              <a:rPr lang="en-US" dirty="0"/>
              <a:t> an action means performing it </a:t>
            </a:r>
            <a:r>
              <a:rPr lang="en-US" dirty="0" smtClean="0"/>
              <a:t>again</a:t>
            </a:r>
            <a:endParaRPr lang="en-US" dirty="0"/>
          </a:p>
          <a:p>
            <a:r>
              <a:rPr lang="en-US" dirty="0"/>
              <a:t>The REDO operation uses the log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REDO is needed when effects of a committed transaction were not stored yet in secondary </a:t>
            </a:r>
            <a:r>
              <a:rPr lang="es-ES" dirty="0" smtClean="0"/>
              <a:t>(stable, resilient) memory</a:t>
            </a:r>
          </a:p>
          <a:p>
            <a:pPr lvl="1"/>
            <a:r>
              <a:rPr lang="es-ES" dirty="0" smtClean="0"/>
              <a:t>sometimes for efficiency reasons storying information to disk (secondary memory) is done at a later time</a:t>
            </a:r>
            <a:endParaRPr lang="en-US" dirty="0"/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8146062" y="529668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1878471" y="2596383"/>
            <a:ext cx="2664178" cy="1463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1934916" y="5007690"/>
            <a:ext cx="2609991" cy="1237262"/>
          </a:xfrm>
          <a:prstGeom prst="roundRect">
            <a:avLst>
              <a:gd name="adj" fmla="val 24102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5608320" y="2596383"/>
            <a:ext cx="1878471" cy="1463040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8552462" y="2596383"/>
            <a:ext cx="2519680" cy="1463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2381738" y="5172509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 </a:t>
            </a: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5862773" y="3052454"/>
            <a:ext cx="127925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/>
              </a:rPr>
              <a:t>REDO</a:t>
            </a: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1879308" y="2691211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4560711" y="5587374"/>
            <a:ext cx="19507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8490082" y="2711530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>
            <a:off x="4560711" y="3327903"/>
            <a:ext cx="103857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9" name="Line 15"/>
          <p:cNvSpPr>
            <a:spLocks noChangeShapeType="1"/>
          </p:cNvSpPr>
          <p:nvPr/>
        </p:nvSpPr>
        <p:spPr bwMode="auto">
          <a:xfrm>
            <a:off x="7513885" y="3300810"/>
            <a:ext cx="10114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40" name="Line 16"/>
          <p:cNvSpPr>
            <a:spLocks noChangeShapeType="1"/>
          </p:cNvSpPr>
          <p:nvPr/>
        </p:nvSpPr>
        <p:spPr bwMode="auto">
          <a:xfrm flipV="1">
            <a:off x="6504093" y="4059423"/>
            <a:ext cx="0" cy="15443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UNDO Protocol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idx="1"/>
          </p:nvPr>
        </p:nvSpPr>
        <p:spPr>
          <a:xfrm>
            <a:off x="525736" y="6532983"/>
            <a:ext cx="12293600" cy="2572429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UNDO'ing</a:t>
            </a:r>
            <a:r>
              <a:rPr lang="en-US" dirty="0"/>
              <a:t> an action means to restore the object to its before </a:t>
            </a:r>
            <a:r>
              <a:rPr lang="en-US" dirty="0" smtClean="0"/>
              <a:t>image</a:t>
            </a:r>
            <a:endParaRPr lang="en-US" dirty="0"/>
          </a:p>
          <a:p>
            <a:r>
              <a:rPr lang="en-US" dirty="0"/>
              <a:t>The UNDO operation uses the log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UNDO </a:t>
            </a:r>
            <a:r>
              <a:rPr lang="en-US" dirty="0"/>
              <a:t>is needed when effects of a </a:t>
            </a:r>
            <a:r>
              <a:rPr lang="en-US" dirty="0" smtClean="0"/>
              <a:t>transaction are stored in </a:t>
            </a:r>
            <a:r>
              <a:rPr lang="en-US" dirty="0"/>
              <a:t>secondary </a:t>
            </a:r>
            <a:r>
              <a:rPr lang="es-ES" dirty="0"/>
              <a:t>(stable, resilient) </a:t>
            </a:r>
            <a:r>
              <a:rPr lang="es-ES" dirty="0" smtClean="0"/>
              <a:t>memory and then an abort occurs</a:t>
            </a:r>
            <a:endParaRPr lang="es-ES" dirty="0"/>
          </a:p>
          <a:p>
            <a:pPr lvl="1"/>
            <a:r>
              <a:rPr lang="es-ES" dirty="0"/>
              <a:t>sometimes </a:t>
            </a:r>
            <a:r>
              <a:rPr lang="es-ES" dirty="0" smtClean="0"/>
              <a:t>to free main memory, information is stored to </a:t>
            </a:r>
            <a:r>
              <a:rPr lang="es-ES" dirty="0"/>
              <a:t>disk (secondary memory) </a:t>
            </a:r>
            <a:r>
              <a:rPr lang="es-ES" dirty="0" smtClean="0"/>
              <a:t>before commit</a:t>
            </a:r>
            <a:endParaRPr lang="en-US" dirty="0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8146062" y="5251771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878471" y="2804339"/>
            <a:ext cx="2609991" cy="135466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8" name="AutoShape 6"/>
          <p:cNvSpPr>
            <a:spLocks noChangeArrowheads="1"/>
          </p:cNvSpPr>
          <p:nvPr/>
        </p:nvSpPr>
        <p:spPr bwMode="auto">
          <a:xfrm>
            <a:off x="1892019" y="4989868"/>
            <a:ext cx="2596444" cy="1183076"/>
          </a:xfrm>
          <a:prstGeom prst="roundRect">
            <a:avLst>
              <a:gd name="adj" fmla="val 25954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1843184" y="2844980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6680" name="Oval 8"/>
          <p:cNvSpPr>
            <a:spLocks noChangeArrowheads="1"/>
          </p:cNvSpPr>
          <p:nvPr/>
        </p:nvSpPr>
        <p:spPr bwMode="auto">
          <a:xfrm>
            <a:off x="5626382" y="2804339"/>
            <a:ext cx="1986844" cy="1354667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8751147" y="2804339"/>
            <a:ext cx="2591929" cy="135466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2332067" y="5127594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 </a:t>
            </a:r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5977362" y="3199451"/>
            <a:ext cx="139777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/>
              </a:rPr>
              <a:t>UNDO</a:t>
            </a:r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8733922" y="2835949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>
            <a:off x="4506525" y="5585922"/>
            <a:ext cx="205909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4506525" y="3472642"/>
            <a:ext cx="109276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>
            <a:off x="7622258" y="3472642"/>
            <a:ext cx="111985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 flipV="1">
            <a:off x="6574649" y="4177069"/>
            <a:ext cx="0" cy="140885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When to Write Log Records Into Stable Store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Assume a transaction </a:t>
            </a:r>
            <a:r>
              <a:rPr lang="en-US" i="1" dirty="0"/>
              <a:t>T </a:t>
            </a:r>
            <a:r>
              <a:rPr lang="en-US" dirty="0"/>
              <a:t>updates a page </a:t>
            </a:r>
            <a:r>
              <a:rPr lang="en-US" i="1" dirty="0"/>
              <a:t>P</a:t>
            </a:r>
            <a:r>
              <a:rPr lang="en-US" dirty="0"/>
              <a:t> 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Fortunate case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writes </a:t>
            </a:r>
            <a:r>
              <a:rPr lang="en-US" i="1" dirty="0"/>
              <a:t>P </a:t>
            </a:r>
            <a:r>
              <a:rPr lang="en-US" dirty="0"/>
              <a:t>in stable database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updates stable log for this update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FAILURE OCCURS!... (before </a:t>
            </a:r>
            <a:r>
              <a:rPr lang="en-US" i="1" dirty="0"/>
              <a:t>T </a:t>
            </a:r>
            <a:r>
              <a:rPr lang="en-US" dirty="0"/>
              <a:t>commits)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	We can recover (undo) by restoring </a:t>
            </a:r>
            <a:r>
              <a:rPr lang="en-US" i="1" dirty="0"/>
              <a:t>P</a:t>
            </a:r>
            <a:r>
              <a:rPr lang="en-US" dirty="0"/>
              <a:t> to its old state by using the log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Unfortunate case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writes </a:t>
            </a:r>
            <a:r>
              <a:rPr lang="en-US" i="1" dirty="0"/>
              <a:t>P </a:t>
            </a:r>
            <a:r>
              <a:rPr lang="en-US" dirty="0"/>
              <a:t>in stable database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FAILURE OCCURS!... (before stable log is updated)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	We cannot recover from this failure because there is no log record to restore the old value.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Solution:  </a:t>
            </a:r>
            <a:r>
              <a:rPr lang="en-US" dirty="0">
                <a:solidFill>
                  <a:srgbClr val="FF0000"/>
                </a:solidFill>
              </a:rPr>
              <a:t>Write-Ahead Log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WAL</a:t>
            </a:r>
            <a:r>
              <a:rPr lang="en-US" dirty="0"/>
              <a:t>) protocol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8146062" y="484067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Write–Ahead Log Protocol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Notice: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If a system crashes before a transaction is committed, then all the operations must be undone. Only need the before images (</a:t>
            </a:r>
            <a:r>
              <a:rPr lang="en-US" i="1" dirty="0"/>
              <a:t>undo portion</a:t>
            </a:r>
            <a:r>
              <a:rPr lang="en-US" dirty="0"/>
              <a:t> of the log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Once a transaction is committed, some of its actions might have to be redone. Need the after images (</a:t>
            </a:r>
            <a:r>
              <a:rPr lang="en-US" i="1" dirty="0"/>
              <a:t>redo portion</a:t>
            </a:r>
            <a:r>
              <a:rPr lang="en-US" dirty="0"/>
              <a:t> of the log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WAL protocol :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  <a:buFont typeface="Wingdings" pitchFamily="2" charset="2"/>
              <a:buChar char=""/>
            </a:pPr>
            <a:r>
              <a:rPr lang="en-US" dirty="0"/>
              <a:t>Before a stable database is updated, the undo portion of the log should be written to the stable log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  <a:buFont typeface="Wingdings" pitchFamily="2" charset="2"/>
              <a:buChar char=""/>
            </a:pPr>
            <a:r>
              <a:rPr lang="en-US" dirty="0"/>
              <a:t>When a transaction commits,  the redo portion of the log must be written to stable log prior to the updating of the stable database.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8146062" y="484067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Execution of Commands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82653" y="3673475"/>
            <a:ext cx="8913812" cy="3727450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Commands to consider:</a:t>
            </a:r>
          </a:p>
          <a:p>
            <a:pPr lvl="1">
              <a:buFont typeface="Monotype Sorts" charset="2"/>
              <a:buNone/>
            </a:pPr>
            <a:r>
              <a:rPr lang="en-US" dirty="0" err="1"/>
              <a:t>begin_transaction</a:t>
            </a:r>
            <a:endParaRPr lang="en-US" dirty="0"/>
          </a:p>
          <a:p>
            <a:pPr lvl="1">
              <a:buFont typeface="Monotype Sorts" charset="2"/>
              <a:buNone/>
            </a:pPr>
            <a:r>
              <a:rPr lang="en-US" dirty="0"/>
              <a:t>read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write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abort</a:t>
            </a:r>
          </a:p>
          <a:p>
            <a:pPr lvl="1">
              <a:buFont typeface="Monotype Sorts" charset="2"/>
              <a:buNone/>
            </a:pPr>
            <a:r>
              <a:rPr lang="en-US" dirty="0" smtClean="0">
                <a:solidFill>
                  <a:schemeClr val="tx2"/>
                </a:solidFill>
              </a:rPr>
              <a:t>commit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buFont typeface="Monotype Sorts" charset="2"/>
              <a:buNone/>
            </a:pPr>
            <a:r>
              <a:rPr lang="en-US" dirty="0">
                <a:solidFill>
                  <a:schemeClr val="tx2"/>
                </a:solidFill>
              </a:rPr>
              <a:t>recover</a:t>
            </a: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8306153" y="4707075"/>
            <a:ext cx="4244919" cy="950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10" tIns="36124" rIns="90310" bIns="36124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Independent of execution</a:t>
            </a:r>
          </a:p>
          <a:p>
            <a:pPr>
              <a:lnSpc>
                <a:spcPct val="102000"/>
              </a:lnSpc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strategy for LRM</a:t>
            </a:r>
          </a:p>
        </p:txBody>
      </p:sp>
      <p:sp>
        <p:nvSpPr>
          <p:cNvPr id="8" name="Right Brace 7"/>
          <p:cNvSpPr/>
          <p:nvPr/>
        </p:nvSpPr>
        <p:spPr bwMode="auto">
          <a:xfrm>
            <a:off x="7443093" y="4443307"/>
            <a:ext cx="541867" cy="1408853"/>
          </a:xfrm>
          <a:prstGeom prst="rightBrace">
            <a:avLst/>
          </a:prstGeom>
          <a:noFill/>
          <a:ln w="158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</a:bodyPr>
          <a:lstStyle/>
          <a:p>
            <a:pPr algn="l" defTabSz="1300460" eaLnBrk="0" hangingPunct="0"/>
            <a:endParaRPr lang="en-US" sz="2600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Execution Strategies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idx="1"/>
          </p:nvPr>
        </p:nvSpPr>
        <p:spPr>
          <a:xfrm>
            <a:off x="93688" y="2356520"/>
            <a:ext cx="12817424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Dependent upon</a:t>
            </a:r>
          </a:p>
          <a:p>
            <a:pPr lvl="1"/>
            <a:r>
              <a:rPr lang="en-US" dirty="0"/>
              <a:t>Can the buffer </a:t>
            </a:r>
            <a:r>
              <a:rPr lang="en-US" dirty="0" smtClean="0"/>
              <a:t>manager (</a:t>
            </a:r>
            <a:r>
              <a:rPr lang="en-US" b="1" dirty="0" smtClean="0">
                <a:solidFill>
                  <a:srgbClr val="1771A9"/>
                </a:solidFill>
              </a:rPr>
              <a:t>BM</a:t>
            </a:r>
            <a:r>
              <a:rPr lang="en-US" dirty="0" smtClean="0"/>
              <a:t>) </a:t>
            </a:r>
            <a:r>
              <a:rPr lang="en-US" dirty="0"/>
              <a:t>decide to write some of the buffer pages being accessed by a transaction into stable storage or does it wait for LRM to instruct it?</a:t>
            </a:r>
          </a:p>
          <a:p>
            <a:pPr marL="711200" lvl="2" indent="288000">
              <a:tabLst>
                <a:tab pos="4310063" algn="l"/>
              </a:tabLst>
            </a:pPr>
            <a:r>
              <a:rPr lang="en-US" dirty="0"/>
              <a:t>fix/no-fix </a:t>
            </a:r>
            <a:r>
              <a:rPr lang="en-US" dirty="0" smtClean="0"/>
              <a:t>decision</a:t>
            </a:r>
            <a:r>
              <a:rPr lang="en-US" dirty="0"/>
              <a:t>	</a:t>
            </a:r>
            <a:r>
              <a:rPr lang="en-US" i="1" dirty="0" smtClean="0"/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fix</a:t>
            </a:r>
            <a:r>
              <a:rPr lang="en-US" i="1" dirty="0" smtClean="0"/>
              <a:t> means BM </a:t>
            </a:r>
            <a:r>
              <a:rPr lang="en-US" b="1" i="1" dirty="0" smtClean="0">
                <a:solidFill>
                  <a:srgbClr val="1771A9"/>
                </a:solidFill>
              </a:rPr>
              <a:t>cannot</a:t>
            </a:r>
            <a:r>
              <a:rPr lang="en-US" i="1" dirty="0" smtClean="0"/>
              <a:t> store the data into disk before commit)</a:t>
            </a:r>
          </a:p>
          <a:p>
            <a:pPr marL="711200" lvl="2" indent="288000">
              <a:buNone/>
              <a:tabLst>
                <a:tab pos="4310063" algn="l"/>
              </a:tabLst>
            </a:pPr>
            <a:r>
              <a:rPr lang="en-US" i="1" dirty="0" smtClean="0"/>
              <a:t>	(</a:t>
            </a:r>
            <a:r>
              <a:rPr lang="en-US" b="1" i="1" dirty="0" smtClean="0">
                <a:solidFill>
                  <a:srgbClr val="FF0000"/>
                </a:solidFill>
              </a:rPr>
              <a:t>no-fix</a:t>
            </a:r>
            <a:r>
              <a:rPr lang="en-US" i="1" dirty="0" smtClean="0"/>
              <a:t> </a:t>
            </a:r>
            <a:r>
              <a:rPr lang="en-US" i="1" dirty="0"/>
              <a:t>means </a:t>
            </a:r>
            <a:r>
              <a:rPr lang="en-US" i="1" dirty="0" smtClean="0"/>
              <a:t>BM </a:t>
            </a:r>
            <a:r>
              <a:rPr lang="en-US" b="1" i="1" dirty="0" smtClean="0">
                <a:solidFill>
                  <a:srgbClr val="1771A9"/>
                </a:solidFill>
              </a:rPr>
              <a:t>can</a:t>
            </a:r>
            <a:r>
              <a:rPr lang="en-US" i="1" dirty="0" smtClean="0"/>
              <a:t> store data to </a:t>
            </a:r>
            <a:r>
              <a:rPr lang="en-US" i="1" dirty="0"/>
              <a:t>disk before commit)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the LRM force the buffer manager to write certain buffer pages into stable database at the end of a transaction's execution?</a:t>
            </a:r>
          </a:p>
          <a:p>
            <a:pPr marL="711200" lvl="2" indent="288000">
              <a:tabLst>
                <a:tab pos="4310063" algn="l"/>
              </a:tabLst>
            </a:pPr>
            <a:r>
              <a:rPr lang="en-US" dirty="0"/>
              <a:t>flush/no-flush </a:t>
            </a:r>
            <a:r>
              <a:rPr lang="en-US" dirty="0" smtClean="0"/>
              <a:t>decision	</a:t>
            </a:r>
            <a:r>
              <a:rPr lang="en-US" i="1" dirty="0" smtClean="0"/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flush</a:t>
            </a:r>
            <a:r>
              <a:rPr lang="en-US" i="1" dirty="0" smtClean="0"/>
              <a:t> means BM </a:t>
            </a:r>
            <a:r>
              <a:rPr lang="en-US" b="1" i="1" dirty="0" smtClean="0">
                <a:solidFill>
                  <a:srgbClr val="1771A9"/>
                </a:solidFill>
              </a:rPr>
              <a:t>cannot</a:t>
            </a:r>
            <a:r>
              <a:rPr lang="en-US" i="1" dirty="0" smtClean="0"/>
              <a:t> wait; it must store data into disk at commit)</a:t>
            </a:r>
          </a:p>
          <a:p>
            <a:pPr marL="711200" lvl="2" indent="288000">
              <a:buNone/>
              <a:tabLst>
                <a:tab pos="4310063" algn="l"/>
              </a:tabLst>
            </a:pPr>
            <a:r>
              <a:rPr lang="en-US" i="1" dirty="0" smtClean="0"/>
              <a:t>	(</a:t>
            </a:r>
            <a:r>
              <a:rPr lang="en-US" b="1" i="1" dirty="0" smtClean="0">
                <a:solidFill>
                  <a:srgbClr val="FF0000"/>
                </a:solidFill>
              </a:rPr>
              <a:t>no-flush</a:t>
            </a:r>
            <a:r>
              <a:rPr lang="en-US" i="1" dirty="0" smtClean="0"/>
              <a:t> </a:t>
            </a:r>
            <a:r>
              <a:rPr lang="en-US" i="1" dirty="0"/>
              <a:t>means </a:t>
            </a:r>
            <a:r>
              <a:rPr lang="en-US" i="1" dirty="0" smtClean="0"/>
              <a:t>BM </a:t>
            </a:r>
            <a:r>
              <a:rPr lang="en-US" b="1" i="1" dirty="0" smtClean="0">
                <a:solidFill>
                  <a:srgbClr val="1771A9"/>
                </a:solidFill>
              </a:rPr>
              <a:t>can</a:t>
            </a:r>
            <a:r>
              <a:rPr lang="en-US" i="1" dirty="0" smtClean="0"/>
              <a:t> wait; it can store data into </a:t>
            </a:r>
            <a:r>
              <a:rPr lang="en-US" i="1" dirty="0"/>
              <a:t>disk </a:t>
            </a:r>
            <a:r>
              <a:rPr lang="en-US" i="1" dirty="0" smtClean="0"/>
              <a:t>at a later time)</a:t>
            </a:r>
            <a:endParaRPr lang="en-US" i="1" dirty="0"/>
          </a:p>
          <a:p>
            <a:r>
              <a:rPr lang="en-US" dirty="0"/>
              <a:t>Possible execution strategies:</a:t>
            </a:r>
          </a:p>
          <a:p>
            <a:pPr lvl="1"/>
            <a:r>
              <a:rPr lang="en-US" dirty="0"/>
              <a:t>no-fix/no-flush</a:t>
            </a:r>
          </a:p>
          <a:p>
            <a:pPr lvl="1"/>
            <a:r>
              <a:rPr lang="en-US" dirty="0"/>
              <a:t>no-fix/flush</a:t>
            </a:r>
          </a:p>
          <a:p>
            <a:pPr lvl="1"/>
            <a:r>
              <a:rPr lang="en-US" dirty="0"/>
              <a:t>fix/no-flush</a:t>
            </a:r>
          </a:p>
          <a:p>
            <a:pPr lvl="1"/>
            <a:r>
              <a:rPr lang="en-US" dirty="0"/>
              <a:t>fix/flush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No-Fix/No-Flush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Buffer manager may have written some of the updated pages into stable </a:t>
            </a:r>
            <a:r>
              <a:rPr lang="en-US" dirty="0" smtClean="0"/>
              <a:t>database (second memory, disk)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LRM  performs </a:t>
            </a:r>
            <a:r>
              <a:rPr lang="en-US" dirty="0">
                <a:solidFill>
                  <a:schemeClr val="hlink"/>
                </a:solidFill>
              </a:rPr>
              <a:t>transaction </a:t>
            </a:r>
            <a:r>
              <a:rPr lang="en-US" dirty="0" smtClean="0">
                <a:solidFill>
                  <a:schemeClr val="hlink"/>
                </a:solidFill>
              </a:rPr>
              <a:t>undo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Commit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</a:t>
            </a:r>
            <a:r>
              <a:rPr lang="en-US" dirty="0" smtClean="0"/>
              <a:t>log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Data not necessarily written into disk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For those transactions that have both a “</a:t>
            </a:r>
            <a:r>
              <a:rPr lang="en-US" dirty="0" err="1"/>
              <a:t>begin_transaction</a:t>
            </a:r>
            <a:r>
              <a:rPr lang="en-US" dirty="0"/>
              <a:t>” and an “</a:t>
            </a:r>
            <a:r>
              <a:rPr lang="en-US" dirty="0" err="1"/>
              <a:t>end_of_transaction</a:t>
            </a:r>
            <a:r>
              <a:rPr lang="en-US" dirty="0"/>
              <a:t>” record in the log, a </a:t>
            </a:r>
            <a:r>
              <a:rPr lang="en-US" dirty="0" smtClean="0">
                <a:solidFill>
                  <a:srgbClr val="009999"/>
                </a:solidFill>
              </a:rPr>
              <a:t>redo</a:t>
            </a:r>
            <a:r>
              <a:rPr lang="en-US" dirty="0" smtClean="0"/>
              <a:t> </a:t>
            </a:r>
            <a:r>
              <a:rPr lang="en-US" dirty="0"/>
              <a:t>is initiated by LRM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For those transactions that only have a “</a:t>
            </a:r>
            <a:r>
              <a:rPr lang="en-US" dirty="0" err="1"/>
              <a:t>begin_transaction</a:t>
            </a:r>
            <a:r>
              <a:rPr lang="en-US" dirty="0"/>
              <a:t>” in the log,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chemeClr val="hlink"/>
                </a:solidFill>
              </a:rPr>
              <a:t>undo </a:t>
            </a:r>
            <a:r>
              <a:rPr lang="en-US" dirty="0"/>
              <a:t>is executed by LRM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No-Fix/Flush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Buffer manager may have written some of the updated pages into stable database (second memory, disk)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 performs transaction </a:t>
            </a:r>
            <a:r>
              <a:rPr lang="en-US" dirty="0" smtClean="0"/>
              <a:t>undo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Commit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issues a </a:t>
            </a:r>
            <a:r>
              <a:rPr lang="en-US" dirty="0">
                <a:latin typeface="Lucida Console" pitchFamily="49" charset="0"/>
              </a:rPr>
              <a:t>flush</a:t>
            </a:r>
            <a:r>
              <a:rPr lang="en-US" b="1" dirty="0"/>
              <a:t> </a:t>
            </a:r>
            <a:r>
              <a:rPr lang="en-US" dirty="0"/>
              <a:t>command to the buffer manager for all updated </a:t>
            </a:r>
            <a:r>
              <a:rPr lang="en-US" dirty="0" smtClean="0"/>
              <a:t>pages</a:t>
            </a:r>
          </a:p>
          <a:p>
            <a:pPr lvl="2"/>
            <a:r>
              <a:rPr lang="en-US" dirty="0" smtClean="0"/>
              <a:t>i.e., data is stored into disk at time of commit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</a:t>
            </a:r>
            <a:r>
              <a:rPr lang="en-US" dirty="0" smtClean="0"/>
              <a:t>log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need to perform </a:t>
            </a:r>
            <a:r>
              <a:rPr lang="en-US" dirty="0" smtClean="0"/>
              <a:t>redo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Perform </a:t>
            </a:r>
            <a:r>
              <a:rPr lang="en-US" dirty="0" smtClean="0"/>
              <a:t>undo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Fix/No-Flush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idx="1"/>
          </p:nvPr>
        </p:nvSpPr>
        <p:spPr>
          <a:xfrm>
            <a:off x="358732" y="2489200"/>
            <a:ext cx="12293600" cy="67691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the updated pages have been written into stable database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Release the </a:t>
            </a:r>
            <a:r>
              <a:rPr lang="en-US" dirty="0" smtClean="0">
                <a:latin typeface="Lucida Console" pitchFamily="49" charset="0"/>
              </a:rPr>
              <a:t>fixed</a:t>
            </a:r>
            <a:r>
              <a:rPr lang="en-US" dirty="0" smtClean="0">
                <a:latin typeface="Book Antiqua" panose="02040602050305030304" pitchFamily="18" charset="0"/>
              </a:rPr>
              <a:t> pages</a:t>
            </a:r>
            <a:endParaRPr lang="en-US" dirty="0">
              <a:latin typeface="Book Antiqua" panose="0204060205030503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dirty="0"/>
              <a:t>Commit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</a:t>
            </a:r>
            <a:r>
              <a:rPr lang="en-US" dirty="0" smtClean="0"/>
              <a:t>log</a:t>
            </a:r>
          </a:p>
          <a:p>
            <a:pPr lvl="1"/>
            <a:r>
              <a:rPr lang="en-US" dirty="0"/>
              <a:t>Data not necessarily written into </a:t>
            </a:r>
            <a:r>
              <a:rPr lang="en-US" dirty="0" smtClean="0"/>
              <a:t>disk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LRM sends an </a:t>
            </a:r>
            <a:r>
              <a:rPr lang="en-US" dirty="0">
                <a:latin typeface="Lucida Console" pitchFamily="49" charset="0"/>
              </a:rPr>
              <a:t>unfix</a:t>
            </a:r>
            <a:r>
              <a:rPr lang="en-US" dirty="0"/>
              <a:t> command to the buffer manager for all pages that were previously </a:t>
            </a:r>
            <a:r>
              <a:rPr lang="en-US" dirty="0">
                <a:latin typeface="Lucida Console" pitchFamily="49" charset="0"/>
              </a:rPr>
              <a:t>fixed</a:t>
            </a:r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Perform </a:t>
            </a:r>
            <a:r>
              <a:rPr lang="en-US" dirty="0" smtClean="0"/>
              <a:t>redo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No need to perform </a:t>
            </a:r>
            <a:r>
              <a:rPr lang="en-US" dirty="0" smtClean="0"/>
              <a:t>undo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Query Processing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Transaction Management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1771A9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pPr lvl="1"/>
            <a:r>
              <a:rPr lang="en-GB" dirty="0" smtClean="0">
                <a:solidFill>
                  <a:srgbClr val="1771A9"/>
                </a:solidFill>
              </a:rPr>
              <a:t>Introduction to transaction management 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(Ch. 10)</a:t>
            </a:r>
            <a:r>
              <a:rPr lang="en-US" sz="2800" b="1" dirty="0" smtClean="0">
                <a:solidFill>
                  <a:srgbClr val="1771A9"/>
                </a:solidFill>
                <a:cs typeface="Book Antiqua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Concurrency Control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11)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Distributed DBMS Reliability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12)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endParaRPr lang="it-IT" altLang="en-US" sz="3000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Fix/Flush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the updated pages have been written into stable database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Release the </a:t>
            </a:r>
            <a:r>
              <a:rPr lang="en-US" dirty="0">
                <a:latin typeface="Lucida Console" panose="020B0609040504020204" pitchFamily="49" charset="0"/>
              </a:rPr>
              <a:t>fixed</a:t>
            </a:r>
            <a:r>
              <a:rPr lang="en-US" dirty="0"/>
              <a:t> pages</a:t>
            </a:r>
          </a:p>
          <a:p>
            <a:pPr>
              <a:lnSpc>
                <a:spcPct val="100000"/>
              </a:lnSpc>
            </a:pPr>
            <a:r>
              <a:rPr lang="en-US" dirty="0"/>
              <a:t>Commit (the following have to be done atomically)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issues a </a:t>
            </a:r>
            <a:r>
              <a:rPr lang="en-US" dirty="0">
                <a:latin typeface="Lucida Console" pitchFamily="49" charset="0"/>
              </a:rPr>
              <a:t>flush</a:t>
            </a:r>
            <a:r>
              <a:rPr lang="en-US" b="1" dirty="0"/>
              <a:t> </a:t>
            </a:r>
            <a:r>
              <a:rPr lang="en-US" dirty="0"/>
              <a:t>command to the buffer manager for all updated </a:t>
            </a:r>
            <a:r>
              <a:rPr lang="en-US" dirty="0" smtClean="0"/>
              <a:t>pages</a:t>
            </a:r>
          </a:p>
          <a:p>
            <a:pPr lvl="2"/>
            <a:r>
              <a:rPr lang="en-US" dirty="0"/>
              <a:t>i.e., data is stored into disk at time </a:t>
            </a:r>
            <a:r>
              <a:rPr lang="en-US"/>
              <a:t>of </a:t>
            </a:r>
            <a:r>
              <a:rPr lang="en-US" smtClean="0"/>
              <a:t>commit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LRM sends an </a:t>
            </a:r>
            <a:r>
              <a:rPr lang="en-US" dirty="0">
                <a:latin typeface="Lucida Console" pitchFamily="49" charset="0"/>
              </a:rPr>
              <a:t>unfix</a:t>
            </a:r>
            <a:r>
              <a:rPr lang="en-US" dirty="0"/>
              <a:t> command to the buffer manager for all pages that were previously </a:t>
            </a:r>
            <a:r>
              <a:rPr lang="en-US" dirty="0">
                <a:latin typeface="Lucida Console" pitchFamily="49" charset="0"/>
              </a:rPr>
              <a:t>fixed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</a:t>
            </a:r>
            <a:r>
              <a:rPr lang="en-US" dirty="0" smtClean="0"/>
              <a:t>log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need to do anything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Checkpoints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Simplifies the task of determining actions </a:t>
            </a:r>
            <a:r>
              <a:rPr lang="en-US" dirty="0" smtClean="0"/>
              <a:t>(of transactions) </a:t>
            </a:r>
            <a:r>
              <a:rPr lang="en-US" dirty="0"/>
              <a:t>that need to be undone or redone when a failure </a:t>
            </a:r>
            <a:r>
              <a:rPr lang="en-US" dirty="0" smtClean="0"/>
              <a:t>occurs</a:t>
            </a:r>
          </a:p>
          <a:p>
            <a:pPr lvl="1"/>
            <a:r>
              <a:rPr lang="en-US" dirty="0" smtClean="0"/>
              <a:t>Avoid scanning the whole log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 checkpoint </a:t>
            </a:r>
            <a:r>
              <a:rPr lang="en-US" dirty="0" smtClean="0"/>
              <a:t>identify a consistent state of the DB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Steps to create a checkpoint:</a:t>
            </a:r>
            <a:endParaRPr lang="en-US" dirty="0"/>
          </a:p>
          <a:p>
            <a:pPr lvl="1">
              <a:lnSpc>
                <a:spcPct val="100000"/>
              </a:lnSpc>
              <a:buFont typeface="Wingdings" pitchFamily="2" charset="2"/>
              <a:buChar char=""/>
            </a:pPr>
            <a:r>
              <a:rPr lang="en-US" dirty="0" smtClean="0"/>
              <a:t>Write </a:t>
            </a:r>
            <a:r>
              <a:rPr lang="en-US" dirty="0"/>
              <a:t>a </a:t>
            </a:r>
            <a:r>
              <a:rPr lang="en-US" dirty="0" err="1"/>
              <a:t>begin_checkpoint</a:t>
            </a:r>
            <a:r>
              <a:rPr lang="en-US" dirty="0"/>
              <a:t> record into the log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"/>
            </a:pPr>
            <a:r>
              <a:rPr lang="en-US" dirty="0"/>
              <a:t>Collect the checkpoint </a:t>
            </a:r>
            <a:r>
              <a:rPr lang="en-US" dirty="0" smtClean="0"/>
              <a:t>data </a:t>
            </a:r>
            <a:r>
              <a:rPr lang="en-US" dirty="0"/>
              <a:t>into the stable </a:t>
            </a:r>
            <a:r>
              <a:rPr lang="en-US" dirty="0" smtClean="0"/>
              <a:t>storage (log and actual DB data)</a:t>
            </a:r>
          </a:p>
          <a:p>
            <a:pPr lvl="2">
              <a:buSzPct val="150000"/>
              <a:buFont typeface="Arial" panose="020B0604020202020204" pitchFamily="34" charset="0"/>
              <a:buChar char="•"/>
            </a:pPr>
            <a:r>
              <a:rPr lang="en-US" dirty="0" smtClean="0"/>
              <a:t>During this phase stop accepting new transactions, complete all currently active ones</a:t>
            </a:r>
            <a:endParaRPr lang="en-US" dirty="0"/>
          </a:p>
          <a:p>
            <a:pPr lvl="1">
              <a:lnSpc>
                <a:spcPct val="100000"/>
              </a:lnSpc>
              <a:buFont typeface="Wingdings" pitchFamily="2" charset="2"/>
              <a:buChar char=""/>
            </a:pPr>
            <a:r>
              <a:rPr lang="en-US" dirty="0"/>
              <a:t>Write an </a:t>
            </a:r>
            <a:r>
              <a:rPr lang="en-US" dirty="0" err="1"/>
              <a:t>end_checkpoint</a:t>
            </a:r>
            <a:r>
              <a:rPr lang="en-US" dirty="0"/>
              <a:t> record into the log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Reliability Protocols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dirty="0"/>
              <a:t>Commit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How to execute commit command for distributed </a:t>
            </a:r>
            <a:r>
              <a:rPr lang="en-US" dirty="0" smtClean="0"/>
              <a:t>transactions</a:t>
            </a:r>
            <a:endParaRPr lang="en-US" dirty="0"/>
          </a:p>
          <a:p>
            <a:pPr lvl="1">
              <a:spcBef>
                <a:spcPct val="15000"/>
              </a:spcBef>
            </a:pPr>
            <a:r>
              <a:rPr lang="en-US" dirty="0"/>
              <a:t>Issue: how to ensure atomicity and durability?</a:t>
            </a:r>
          </a:p>
          <a:p>
            <a:pPr>
              <a:spcBef>
                <a:spcPct val="15000"/>
              </a:spcBef>
            </a:pPr>
            <a:r>
              <a:rPr lang="en-US" dirty="0"/>
              <a:t>Termination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If a failure occurs, how </a:t>
            </a:r>
            <a:r>
              <a:rPr lang="en-US" dirty="0" smtClean="0"/>
              <a:t>the </a:t>
            </a:r>
            <a:r>
              <a:rPr lang="en-US" dirty="0"/>
              <a:t>remaining operational sites </a:t>
            </a:r>
            <a:r>
              <a:rPr lang="en-US" dirty="0" smtClean="0"/>
              <a:t>behave</a:t>
            </a:r>
            <a:endParaRPr lang="en-US" dirty="0"/>
          </a:p>
          <a:p>
            <a:pPr lvl="1">
              <a:spcBef>
                <a:spcPct val="15000"/>
              </a:spcBef>
            </a:pPr>
            <a:r>
              <a:rPr lang="en-US" i="1" dirty="0">
                <a:solidFill>
                  <a:srgbClr val="009999"/>
                </a:solidFill>
              </a:rPr>
              <a:t>Non-blocking</a:t>
            </a:r>
            <a:r>
              <a:rPr lang="en-US" dirty="0">
                <a:solidFill>
                  <a:srgbClr val="009999"/>
                </a:solidFill>
              </a:rPr>
              <a:t> </a:t>
            </a:r>
            <a:r>
              <a:rPr lang="en-US" dirty="0"/>
              <a:t>: the occurrence of failures should not force the sites to wait until the failure is repaired to terminate the </a:t>
            </a:r>
            <a:r>
              <a:rPr lang="en-US" dirty="0" smtClean="0"/>
              <a:t>transaction</a:t>
            </a:r>
            <a:endParaRPr lang="en-US" dirty="0"/>
          </a:p>
          <a:p>
            <a:pPr>
              <a:spcBef>
                <a:spcPct val="15000"/>
              </a:spcBef>
            </a:pPr>
            <a:r>
              <a:rPr lang="en-US" dirty="0"/>
              <a:t>Recovery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When a failure occurs, how </a:t>
            </a:r>
            <a:r>
              <a:rPr lang="en-US" dirty="0" smtClean="0"/>
              <a:t>the </a:t>
            </a:r>
            <a:r>
              <a:rPr lang="en-US" dirty="0"/>
              <a:t>sites where the failure occurred </a:t>
            </a:r>
            <a:r>
              <a:rPr lang="en-US" dirty="0" smtClean="0"/>
              <a:t>behave after they are back on </a:t>
            </a:r>
            <a:endParaRPr lang="en-US" dirty="0"/>
          </a:p>
          <a:p>
            <a:pPr lvl="1">
              <a:spcBef>
                <a:spcPct val="15000"/>
              </a:spcBef>
            </a:pPr>
            <a:r>
              <a:rPr lang="en-US" i="1" dirty="0">
                <a:solidFill>
                  <a:srgbClr val="009999"/>
                </a:solidFill>
              </a:rPr>
              <a:t>Independent</a:t>
            </a:r>
            <a:r>
              <a:rPr lang="en-US" dirty="0">
                <a:solidFill>
                  <a:srgbClr val="009999"/>
                </a:solidFill>
              </a:rPr>
              <a:t> </a:t>
            </a:r>
            <a:r>
              <a:rPr lang="en-US" dirty="0"/>
              <a:t>: a failed site can determine the outcome of a transaction without having to obtain remote information.</a:t>
            </a:r>
          </a:p>
          <a:p>
            <a:pPr>
              <a:spcBef>
                <a:spcPct val="15000"/>
              </a:spcBef>
            </a:pPr>
            <a:r>
              <a:rPr lang="en-US" dirty="0"/>
              <a:t>Independent recovery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/>
              <a:t>non-blocking termination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Two-Phase Commit (2PC)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b="1" dirty="0"/>
              <a:t>Coordinator</a:t>
            </a:r>
            <a:r>
              <a:rPr lang="en-US" dirty="0"/>
              <a:t> :The process at the site where the transaction originates and which controls the execution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b="1" dirty="0"/>
              <a:t>Participant</a:t>
            </a:r>
            <a:r>
              <a:rPr lang="en-US" dirty="0"/>
              <a:t> :The process at the other sites that participate in executing the transaction</a:t>
            </a:r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i="1" dirty="0" smtClean="0">
                <a:solidFill>
                  <a:schemeClr val="hlink"/>
                </a:solidFill>
              </a:rPr>
              <a:t>Phase </a:t>
            </a:r>
            <a:r>
              <a:rPr lang="en-US" i="1" dirty="0">
                <a:solidFill>
                  <a:schemeClr val="hlink"/>
                </a:solidFill>
              </a:rPr>
              <a:t>1</a:t>
            </a:r>
            <a:r>
              <a:rPr lang="en-US" dirty="0"/>
              <a:t> : The coordinator gets the participants ready to </a:t>
            </a:r>
            <a:r>
              <a:rPr lang="en-US" smtClean="0"/>
              <a:t>commit </a:t>
            </a:r>
            <a:r>
              <a:rPr lang="en-US" smtClean="0"/>
              <a:t>and </a:t>
            </a:r>
            <a:r>
              <a:rPr lang="en-US" dirty="0" smtClean="0"/>
              <a:t>collects their reply</a:t>
            </a:r>
            <a:endParaRPr lang="en-US" dirty="0"/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i="1" dirty="0">
                <a:solidFill>
                  <a:schemeClr val="hlink"/>
                </a:solidFill>
              </a:rPr>
              <a:t>Phase 2</a:t>
            </a:r>
            <a:r>
              <a:rPr lang="en-US" dirty="0"/>
              <a:t> : </a:t>
            </a:r>
            <a:r>
              <a:rPr lang="en-US" dirty="0" smtClean="0"/>
              <a:t>The coordinator decides global-abort/global-commit depending on participants’ replies, communicate the decision to them, and waits for </a:t>
            </a:r>
            <a:r>
              <a:rPr lang="en-US" dirty="0" err="1" smtClean="0"/>
              <a:t>ack’s</a:t>
            </a:r>
            <a:endParaRPr lang="en-US" dirty="0"/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dirty="0" smtClean="0">
                <a:solidFill>
                  <a:schemeClr val="hlink"/>
                </a:solidFill>
              </a:rPr>
              <a:t>Global </a:t>
            </a:r>
            <a:r>
              <a:rPr lang="en-US" dirty="0">
                <a:solidFill>
                  <a:schemeClr val="hlink"/>
                </a:solidFill>
              </a:rPr>
              <a:t>Commit Rule</a:t>
            </a:r>
            <a:r>
              <a:rPr lang="en-US" dirty="0"/>
              <a:t>: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The coordinator aborts a transaction if and only if at least one participant votes to abort </a:t>
            </a:r>
            <a:r>
              <a:rPr lang="en-US" dirty="0" smtClean="0"/>
              <a:t>it</a:t>
            </a:r>
            <a:endParaRPr lang="en-US" dirty="0"/>
          </a:p>
          <a:p>
            <a:pPr lvl="2">
              <a:spcBef>
                <a:spcPct val="25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dirty="0" smtClean="0"/>
              <a:t>Equivalently: The </a:t>
            </a:r>
            <a:r>
              <a:rPr lang="en-US" dirty="0"/>
              <a:t>coordinator commits a transaction if and only if all of the participants vote to commit </a:t>
            </a:r>
            <a:r>
              <a:rPr lang="en-US" dirty="0" smtClean="0"/>
              <a:t>it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Centralized 2PC</a:t>
            </a: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2003163" y="4199467"/>
            <a:ext cx="680460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4102868" y="28989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102868" y="37117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102868" y="45245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4102868" y="53373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6202574" y="4199467"/>
            <a:ext cx="680460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8302279" y="28989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4" name="Rectangle 10"/>
          <p:cNvSpPr>
            <a:spLocks noChangeArrowheads="1"/>
          </p:cNvSpPr>
          <p:nvPr/>
        </p:nvSpPr>
        <p:spPr bwMode="auto">
          <a:xfrm>
            <a:off x="8302279" y="37117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8302279" y="45245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6" name="Rectangle 12"/>
          <p:cNvSpPr>
            <a:spLocks noChangeArrowheads="1"/>
          </p:cNvSpPr>
          <p:nvPr/>
        </p:nvSpPr>
        <p:spPr bwMode="auto">
          <a:xfrm>
            <a:off x="8302279" y="53373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7" name="Line 13"/>
          <p:cNvSpPr>
            <a:spLocks noChangeShapeType="1"/>
          </p:cNvSpPr>
          <p:nvPr/>
        </p:nvSpPr>
        <p:spPr bwMode="auto">
          <a:xfrm flipV="1">
            <a:off x="2703065" y="3215076"/>
            <a:ext cx="1360921" cy="115598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8" name="Line 14"/>
          <p:cNvSpPr>
            <a:spLocks noChangeShapeType="1"/>
          </p:cNvSpPr>
          <p:nvPr/>
        </p:nvSpPr>
        <p:spPr bwMode="auto">
          <a:xfrm flipV="1">
            <a:off x="2703065" y="4036907"/>
            <a:ext cx="1380362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9" name="Line 15"/>
          <p:cNvSpPr>
            <a:spLocks noChangeShapeType="1"/>
          </p:cNvSpPr>
          <p:nvPr/>
        </p:nvSpPr>
        <p:spPr bwMode="auto">
          <a:xfrm>
            <a:off x="2703065" y="4605867"/>
            <a:ext cx="1380362" cy="23480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0" name="Line 16"/>
          <p:cNvSpPr>
            <a:spLocks noChangeShapeType="1"/>
          </p:cNvSpPr>
          <p:nvPr/>
        </p:nvSpPr>
        <p:spPr bwMode="auto">
          <a:xfrm>
            <a:off x="2703065" y="4687147"/>
            <a:ext cx="1380362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1" name="Line 17"/>
          <p:cNvSpPr>
            <a:spLocks noChangeShapeType="1"/>
          </p:cNvSpPr>
          <p:nvPr/>
        </p:nvSpPr>
        <p:spPr bwMode="auto">
          <a:xfrm>
            <a:off x="4802770" y="3224107"/>
            <a:ext cx="1360921" cy="111985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2" name="Line 18"/>
          <p:cNvSpPr>
            <a:spLocks noChangeShapeType="1"/>
          </p:cNvSpPr>
          <p:nvPr/>
        </p:nvSpPr>
        <p:spPr bwMode="auto">
          <a:xfrm>
            <a:off x="4802770" y="4045938"/>
            <a:ext cx="1380362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3" name="Line 19"/>
          <p:cNvSpPr>
            <a:spLocks noChangeShapeType="1"/>
          </p:cNvSpPr>
          <p:nvPr/>
        </p:nvSpPr>
        <p:spPr bwMode="auto">
          <a:xfrm flipV="1">
            <a:off x="4802770" y="4614898"/>
            <a:ext cx="1360921" cy="23480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4" name="Line 20"/>
          <p:cNvSpPr>
            <a:spLocks noChangeShapeType="1"/>
          </p:cNvSpPr>
          <p:nvPr/>
        </p:nvSpPr>
        <p:spPr bwMode="auto">
          <a:xfrm flipV="1">
            <a:off x="4802770" y="4696178"/>
            <a:ext cx="1380362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5" name="Line 21"/>
          <p:cNvSpPr>
            <a:spLocks noChangeShapeType="1"/>
          </p:cNvSpPr>
          <p:nvPr/>
        </p:nvSpPr>
        <p:spPr bwMode="auto">
          <a:xfrm flipV="1">
            <a:off x="6902476" y="3215076"/>
            <a:ext cx="1380362" cy="115598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6" name="Line 22"/>
          <p:cNvSpPr>
            <a:spLocks noChangeShapeType="1"/>
          </p:cNvSpPr>
          <p:nvPr/>
        </p:nvSpPr>
        <p:spPr bwMode="auto">
          <a:xfrm flipV="1">
            <a:off x="6902476" y="4054969"/>
            <a:ext cx="1380362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7" name="Line 23"/>
          <p:cNvSpPr>
            <a:spLocks noChangeShapeType="1"/>
          </p:cNvSpPr>
          <p:nvPr/>
        </p:nvSpPr>
        <p:spPr bwMode="auto">
          <a:xfrm>
            <a:off x="6902476" y="4623929"/>
            <a:ext cx="1380362" cy="25287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8" name="Line 24"/>
          <p:cNvSpPr>
            <a:spLocks noChangeShapeType="1"/>
          </p:cNvSpPr>
          <p:nvPr/>
        </p:nvSpPr>
        <p:spPr bwMode="auto">
          <a:xfrm>
            <a:off x="6902476" y="4741333"/>
            <a:ext cx="1360921" cy="95729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9" name="Rectangle 25"/>
          <p:cNvSpPr>
            <a:spLocks noChangeArrowheads="1"/>
          </p:cNvSpPr>
          <p:nvPr/>
        </p:nvSpPr>
        <p:spPr bwMode="auto">
          <a:xfrm>
            <a:off x="10401985" y="4199467"/>
            <a:ext cx="680460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0" name="Line 26"/>
          <p:cNvSpPr>
            <a:spLocks noChangeShapeType="1"/>
          </p:cNvSpPr>
          <p:nvPr/>
        </p:nvSpPr>
        <p:spPr bwMode="auto">
          <a:xfrm>
            <a:off x="9002181" y="3206045"/>
            <a:ext cx="1360921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1" name="Line 27"/>
          <p:cNvSpPr>
            <a:spLocks noChangeShapeType="1"/>
          </p:cNvSpPr>
          <p:nvPr/>
        </p:nvSpPr>
        <p:spPr bwMode="auto">
          <a:xfrm>
            <a:off x="9002181" y="4027876"/>
            <a:ext cx="1380362" cy="3973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2" name="Line 28"/>
          <p:cNvSpPr>
            <a:spLocks noChangeShapeType="1"/>
          </p:cNvSpPr>
          <p:nvPr/>
        </p:nvSpPr>
        <p:spPr bwMode="auto">
          <a:xfrm flipV="1">
            <a:off x="9002181" y="4578773"/>
            <a:ext cx="1380362" cy="30705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3" name="Line 29"/>
          <p:cNvSpPr>
            <a:spLocks noChangeShapeType="1"/>
          </p:cNvSpPr>
          <p:nvPr/>
        </p:nvSpPr>
        <p:spPr bwMode="auto">
          <a:xfrm flipV="1">
            <a:off x="9002181" y="4732302"/>
            <a:ext cx="1380362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>
            <a:off x="2003163" y="7450667"/>
            <a:ext cx="929314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5" name="Line 31"/>
          <p:cNvSpPr>
            <a:spLocks noChangeShapeType="1"/>
          </p:cNvSpPr>
          <p:nvPr/>
        </p:nvSpPr>
        <p:spPr bwMode="auto">
          <a:xfrm>
            <a:off x="6513641" y="4849707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6" name="Line 32"/>
          <p:cNvSpPr>
            <a:spLocks noChangeShapeType="1"/>
          </p:cNvSpPr>
          <p:nvPr/>
        </p:nvSpPr>
        <p:spPr bwMode="auto">
          <a:xfrm>
            <a:off x="6513641" y="5102578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7" name="Line 33"/>
          <p:cNvSpPr>
            <a:spLocks noChangeShapeType="1"/>
          </p:cNvSpPr>
          <p:nvPr/>
        </p:nvSpPr>
        <p:spPr bwMode="auto">
          <a:xfrm>
            <a:off x="6513641" y="5355449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8" name="Line 34"/>
          <p:cNvSpPr>
            <a:spLocks noChangeShapeType="1"/>
          </p:cNvSpPr>
          <p:nvPr/>
        </p:nvSpPr>
        <p:spPr bwMode="auto">
          <a:xfrm>
            <a:off x="6513641" y="560832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9" name="Line 35"/>
          <p:cNvSpPr>
            <a:spLocks noChangeShapeType="1"/>
          </p:cNvSpPr>
          <p:nvPr/>
        </p:nvSpPr>
        <p:spPr bwMode="auto">
          <a:xfrm>
            <a:off x="6513641" y="5861191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0" name="Line 36"/>
          <p:cNvSpPr>
            <a:spLocks noChangeShapeType="1"/>
          </p:cNvSpPr>
          <p:nvPr/>
        </p:nvSpPr>
        <p:spPr bwMode="auto">
          <a:xfrm>
            <a:off x="6513641" y="6114062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1" name="Line 37"/>
          <p:cNvSpPr>
            <a:spLocks noChangeShapeType="1"/>
          </p:cNvSpPr>
          <p:nvPr/>
        </p:nvSpPr>
        <p:spPr bwMode="auto">
          <a:xfrm>
            <a:off x="6513641" y="6366933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2" name="Line 38"/>
          <p:cNvSpPr>
            <a:spLocks noChangeShapeType="1"/>
          </p:cNvSpPr>
          <p:nvPr/>
        </p:nvSpPr>
        <p:spPr bwMode="auto">
          <a:xfrm>
            <a:off x="6513641" y="6619804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3" name="Line 39"/>
          <p:cNvSpPr>
            <a:spLocks noChangeShapeType="1"/>
          </p:cNvSpPr>
          <p:nvPr/>
        </p:nvSpPr>
        <p:spPr bwMode="auto">
          <a:xfrm>
            <a:off x="6513641" y="6872676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4" name="Line 40"/>
          <p:cNvSpPr>
            <a:spLocks noChangeShapeType="1"/>
          </p:cNvSpPr>
          <p:nvPr/>
        </p:nvSpPr>
        <p:spPr bwMode="auto">
          <a:xfrm>
            <a:off x="6513641" y="7125547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5" name="Line 41"/>
          <p:cNvSpPr>
            <a:spLocks noChangeShapeType="1"/>
          </p:cNvSpPr>
          <p:nvPr/>
        </p:nvSpPr>
        <p:spPr bwMode="auto">
          <a:xfrm>
            <a:off x="6513641" y="7378418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6" name="Line 42"/>
          <p:cNvSpPr>
            <a:spLocks noChangeShapeType="1"/>
          </p:cNvSpPr>
          <p:nvPr/>
        </p:nvSpPr>
        <p:spPr bwMode="auto">
          <a:xfrm>
            <a:off x="6513641" y="7631289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7" name="Line 43"/>
          <p:cNvSpPr>
            <a:spLocks noChangeShapeType="1"/>
          </p:cNvSpPr>
          <p:nvPr/>
        </p:nvSpPr>
        <p:spPr bwMode="auto">
          <a:xfrm>
            <a:off x="6513641" y="788416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8" name="Line 44"/>
          <p:cNvSpPr>
            <a:spLocks noChangeShapeType="1"/>
          </p:cNvSpPr>
          <p:nvPr/>
        </p:nvSpPr>
        <p:spPr bwMode="auto">
          <a:xfrm>
            <a:off x="6513641" y="8137031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9" name="Line 45"/>
          <p:cNvSpPr>
            <a:spLocks noChangeShapeType="1"/>
          </p:cNvSpPr>
          <p:nvPr/>
        </p:nvSpPr>
        <p:spPr bwMode="auto">
          <a:xfrm>
            <a:off x="6494199" y="398272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0" name="Line 46"/>
          <p:cNvSpPr>
            <a:spLocks noChangeShapeType="1"/>
          </p:cNvSpPr>
          <p:nvPr/>
        </p:nvSpPr>
        <p:spPr bwMode="auto">
          <a:xfrm>
            <a:off x="6494199" y="3675662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1" name="Line 47"/>
          <p:cNvSpPr>
            <a:spLocks noChangeShapeType="1"/>
          </p:cNvSpPr>
          <p:nvPr/>
        </p:nvSpPr>
        <p:spPr bwMode="auto">
          <a:xfrm>
            <a:off x="6494199" y="3368604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2" name="Line 48"/>
          <p:cNvSpPr>
            <a:spLocks noChangeShapeType="1"/>
          </p:cNvSpPr>
          <p:nvPr/>
        </p:nvSpPr>
        <p:spPr bwMode="auto">
          <a:xfrm>
            <a:off x="4472261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3" name="Line 49"/>
          <p:cNvSpPr>
            <a:spLocks noChangeShapeType="1"/>
          </p:cNvSpPr>
          <p:nvPr/>
        </p:nvSpPr>
        <p:spPr bwMode="auto">
          <a:xfrm>
            <a:off x="8652230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4" name="Line 50"/>
          <p:cNvSpPr>
            <a:spLocks noChangeShapeType="1"/>
          </p:cNvSpPr>
          <p:nvPr/>
        </p:nvSpPr>
        <p:spPr bwMode="auto">
          <a:xfrm>
            <a:off x="11296304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5" name="Line 51"/>
          <p:cNvSpPr>
            <a:spLocks noChangeShapeType="1"/>
          </p:cNvSpPr>
          <p:nvPr/>
        </p:nvSpPr>
        <p:spPr bwMode="auto">
          <a:xfrm>
            <a:off x="2003163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6" name="Rectangle 52"/>
          <p:cNvSpPr>
            <a:spLocks noChangeArrowheads="1"/>
          </p:cNvSpPr>
          <p:nvPr/>
        </p:nvSpPr>
        <p:spPr bwMode="auto">
          <a:xfrm>
            <a:off x="2567634" y="6926863"/>
            <a:ext cx="127940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prepare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77" name="Rectangle 53"/>
          <p:cNvSpPr>
            <a:spLocks noChangeArrowheads="1"/>
          </p:cNvSpPr>
          <p:nvPr/>
        </p:nvSpPr>
        <p:spPr bwMode="auto">
          <a:xfrm>
            <a:off x="4391774" y="6677000"/>
            <a:ext cx="2253639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vote-commit/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vote-abort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78" name="Rectangle 54"/>
          <p:cNvSpPr>
            <a:spLocks noChangeArrowheads="1"/>
          </p:cNvSpPr>
          <p:nvPr/>
        </p:nvSpPr>
        <p:spPr bwMode="auto">
          <a:xfrm>
            <a:off x="6417572" y="6648047"/>
            <a:ext cx="251590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global-commit/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global-abort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79" name="Rectangle 55"/>
          <p:cNvSpPr>
            <a:spLocks noChangeArrowheads="1"/>
          </p:cNvSpPr>
          <p:nvPr/>
        </p:nvSpPr>
        <p:spPr bwMode="auto">
          <a:xfrm>
            <a:off x="8499454" y="6926863"/>
            <a:ext cx="297149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commited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/aborted</a:t>
            </a:r>
          </a:p>
        </p:txBody>
      </p:sp>
      <p:sp>
        <p:nvSpPr>
          <p:cNvPr id="180280" name="Rectangle 56"/>
          <p:cNvSpPr>
            <a:spLocks noChangeArrowheads="1"/>
          </p:cNvSpPr>
          <p:nvPr/>
        </p:nvSpPr>
        <p:spPr bwMode="auto">
          <a:xfrm>
            <a:off x="3837615" y="7911254"/>
            <a:ext cx="133976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1</a:t>
            </a:r>
          </a:p>
        </p:txBody>
      </p:sp>
      <p:sp>
        <p:nvSpPr>
          <p:cNvPr id="180281" name="Rectangle 57"/>
          <p:cNvSpPr>
            <a:spLocks noChangeArrowheads="1"/>
          </p:cNvSpPr>
          <p:nvPr/>
        </p:nvSpPr>
        <p:spPr bwMode="auto">
          <a:xfrm>
            <a:off x="8153676" y="7911254"/>
            <a:ext cx="133976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2</a:t>
            </a:r>
          </a:p>
        </p:txBody>
      </p:sp>
      <p:sp>
        <p:nvSpPr>
          <p:cNvPr id="180282" name="Rectangle 58"/>
          <p:cNvSpPr>
            <a:spLocks noChangeArrowheads="1"/>
          </p:cNvSpPr>
          <p:nvPr/>
        </p:nvSpPr>
        <p:spPr bwMode="auto">
          <a:xfrm>
            <a:off x="2088885" y="4278490"/>
            <a:ext cx="50901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  <a:endParaRPr lang="en-US" sz="23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83" name="Rectangle 59"/>
          <p:cNvSpPr>
            <a:spLocks noChangeArrowheads="1"/>
          </p:cNvSpPr>
          <p:nvPr/>
        </p:nvSpPr>
        <p:spPr bwMode="auto">
          <a:xfrm>
            <a:off x="6288296" y="4278490"/>
            <a:ext cx="50901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180284" name="Rectangle 60"/>
          <p:cNvSpPr>
            <a:spLocks noChangeArrowheads="1"/>
          </p:cNvSpPr>
          <p:nvPr/>
        </p:nvSpPr>
        <p:spPr bwMode="auto">
          <a:xfrm>
            <a:off x="10487707" y="4278490"/>
            <a:ext cx="50901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180285" name="Rectangle 61"/>
          <p:cNvSpPr>
            <a:spLocks noChangeArrowheads="1"/>
          </p:cNvSpPr>
          <p:nvPr/>
        </p:nvSpPr>
        <p:spPr bwMode="auto">
          <a:xfrm>
            <a:off x="4207476" y="29780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6" name="Rectangle 62"/>
          <p:cNvSpPr>
            <a:spLocks noChangeArrowheads="1"/>
          </p:cNvSpPr>
          <p:nvPr/>
        </p:nvSpPr>
        <p:spPr bwMode="auto">
          <a:xfrm>
            <a:off x="4207476" y="37908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7" name="Rectangle 63"/>
          <p:cNvSpPr>
            <a:spLocks noChangeArrowheads="1"/>
          </p:cNvSpPr>
          <p:nvPr/>
        </p:nvSpPr>
        <p:spPr bwMode="auto">
          <a:xfrm>
            <a:off x="4207476" y="46036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8" name="Rectangle 64"/>
          <p:cNvSpPr>
            <a:spLocks noChangeArrowheads="1"/>
          </p:cNvSpPr>
          <p:nvPr/>
        </p:nvSpPr>
        <p:spPr bwMode="auto">
          <a:xfrm>
            <a:off x="4207476" y="54164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9" name="Rectangle 65"/>
          <p:cNvSpPr>
            <a:spLocks noChangeArrowheads="1"/>
          </p:cNvSpPr>
          <p:nvPr/>
        </p:nvSpPr>
        <p:spPr bwMode="auto">
          <a:xfrm>
            <a:off x="8406887" y="29780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0" name="Rectangle 66"/>
          <p:cNvSpPr>
            <a:spLocks noChangeArrowheads="1"/>
          </p:cNvSpPr>
          <p:nvPr/>
        </p:nvSpPr>
        <p:spPr bwMode="auto">
          <a:xfrm>
            <a:off x="8406887" y="37908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1" name="Rectangle 67"/>
          <p:cNvSpPr>
            <a:spLocks noChangeArrowheads="1"/>
          </p:cNvSpPr>
          <p:nvPr/>
        </p:nvSpPr>
        <p:spPr bwMode="auto">
          <a:xfrm>
            <a:off x="8406887" y="46036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2" name="Rectangle 68"/>
          <p:cNvSpPr>
            <a:spLocks noChangeArrowheads="1"/>
          </p:cNvSpPr>
          <p:nvPr/>
        </p:nvSpPr>
        <p:spPr bwMode="auto">
          <a:xfrm>
            <a:off x="8406887" y="54164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582961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Linear 2PC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1514525" y="3698240"/>
            <a:ext cx="154069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3812593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5899441" y="2984782"/>
            <a:ext cx="1458791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Phase 1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5773006" y="6524978"/>
            <a:ext cx="1458791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Phase 2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1525374" y="5639929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5817500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8066246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10134371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36" name="Rectangle 16"/>
          <p:cNvSpPr>
            <a:spLocks noChangeArrowheads="1"/>
          </p:cNvSpPr>
          <p:nvPr/>
        </p:nvSpPr>
        <p:spPr bwMode="auto">
          <a:xfrm>
            <a:off x="526999" y="7473244"/>
            <a:ext cx="1189661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VC: Vote-Commit, VA: Vote-Abort, GC: Global-commit, GA: Global-abort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833122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1010969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3007360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3196496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5122899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4" name="Rectangle 24"/>
          <p:cNvSpPr>
            <a:spLocks noChangeArrowheads="1"/>
          </p:cNvSpPr>
          <p:nvPr/>
        </p:nvSpPr>
        <p:spPr bwMode="auto">
          <a:xfrm>
            <a:off x="5300746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184346" name="Rectangle 26"/>
          <p:cNvSpPr>
            <a:spLocks noChangeArrowheads="1"/>
          </p:cNvSpPr>
          <p:nvPr/>
        </p:nvSpPr>
        <p:spPr bwMode="auto">
          <a:xfrm>
            <a:off x="7270045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7" name="Rectangle 27"/>
          <p:cNvSpPr>
            <a:spLocks noChangeArrowheads="1"/>
          </p:cNvSpPr>
          <p:nvPr/>
        </p:nvSpPr>
        <p:spPr bwMode="auto">
          <a:xfrm>
            <a:off x="7459181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sp>
        <p:nvSpPr>
          <p:cNvPr id="184349" name="Rectangle 29"/>
          <p:cNvSpPr>
            <a:spLocks noChangeArrowheads="1"/>
          </p:cNvSpPr>
          <p:nvPr/>
        </p:nvSpPr>
        <p:spPr bwMode="auto">
          <a:xfrm>
            <a:off x="9446542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50" name="Rectangle 30"/>
          <p:cNvSpPr>
            <a:spLocks noChangeArrowheads="1"/>
          </p:cNvSpPr>
          <p:nvPr/>
        </p:nvSpPr>
        <p:spPr bwMode="auto">
          <a:xfrm>
            <a:off x="9635678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5</a:t>
            </a:r>
          </a:p>
        </p:txBody>
      </p:sp>
      <p:sp>
        <p:nvSpPr>
          <p:cNvPr id="184352" name="Rectangle 32"/>
          <p:cNvSpPr>
            <a:spLocks noChangeArrowheads="1"/>
          </p:cNvSpPr>
          <p:nvPr/>
        </p:nvSpPr>
        <p:spPr bwMode="auto">
          <a:xfrm>
            <a:off x="11489833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11609373" y="4700694"/>
            <a:ext cx="48115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17824" y="4280747"/>
            <a:ext cx="1872000" cy="343182"/>
            <a:chOff x="1317824" y="4280747"/>
            <a:chExt cx="1872000" cy="343182"/>
          </a:xfrm>
        </p:grpSpPr>
        <p:sp>
          <p:nvSpPr>
            <p:cNvPr id="18435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8435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8435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sp>
        <p:nvSpPr>
          <p:cNvPr id="184396" name="Rectangle 76"/>
          <p:cNvSpPr>
            <a:spLocks noChangeArrowheads="1"/>
          </p:cNvSpPr>
          <p:nvPr/>
        </p:nvSpPr>
        <p:spPr bwMode="auto">
          <a:xfrm>
            <a:off x="3665747" y="5667022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7" name="Rectangle 77"/>
          <p:cNvSpPr>
            <a:spLocks noChangeArrowheads="1"/>
          </p:cNvSpPr>
          <p:nvPr/>
        </p:nvSpPr>
        <p:spPr bwMode="auto">
          <a:xfrm>
            <a:off x="5806120" y="5694115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8" name="Rectangle 78"/>
          <p:cNvSpPr>
            <a:spLocks noChangeArrowheads="1"/>
          </p:cNvSpPr>
          <p:nvPr/>
        </p:nvSpPr>
        <p:spPr bwMode="auto">
          <a:xfrm>
            <a:off x="7946494" y="5721209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9" name="Rectangle 79"/>
          <p:cNvSpPr>
            <a:spLocks noChangeArrowheads="1"/>
          </p:cNvSpPr>
          <p:nvPr/>
        </p:nvSpPr>
        <p:spPr bwMode="auto">
          <a:xfrm>
            <a:off x="10086867" y="5748302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3406056" y="4279527"/>
            <a:ext cx="1872000" cy="343182"/>
            <a:chOff x="1317824" y="4280747"/>
            <a:chExt cx="1872000" cy="343182"/>
          </a:xfrm>
        </p:grpSpPr>
        <p:sp>
          <p:nvSpPr>
            <p:cNvPr id="77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78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79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566296" y="4283803"/>
            <a:ext cx="1872000" cy="343182"/>
            <a:chOff x="1317824" y="4280747"/>
            <a:chExt cx="1872000" cy="343182"/>
          </a:xfrm>
        </p:grpSpPr>
        <p:sp>
          <p:nvSpPr>
            <p:cNvPr id="81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2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3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726536" y="4288079"/>
            <a:ext cx="1872000" cy="343182"/>
            <a:chOff x="1317824" y="4280747"/>
            <a:chExt cx="1872000" cy="343182"/>
          </a:xfrm>
        </p:grpSpPr>
        <p:sp>
          <p:nvSpPr>
            <p:cNvPr id="8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886776" y="4292355"/>
            <a:ext cx="1872000" cy="343182"/>
            <a:chOff x="1317824" y="4280747"/>
            <a:chExt cx="1872000" cy="343182"/>
          </a:xfrm>
        </p:grpSpPr>
        <p:sp>
          <p:nvSpPr>
            <p:cNvPr id="89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0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 flipH="1" flipV="1">
            <a:off x="1317824" y="5291915"/>
            <a:ext cx="1872000" cy="343182"/>
            <a:chOff x="1317824" y="4280747"/>
            <a:chExt cx="1872000" cy="343182"/>
          </a:xfrm>
        </p:grpSpPr>
        <p:sp>
          <p:nvSpPr>
            <p:cNvPr id="93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4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5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 flipH="1" flipV="1">
            <a:off x="3406056" y="5291915"/>
            <a:ext cx="1872000" cy="343182"/>
            <a:chOff x="1317824" y="4280747"/>
            <a:chExt cx="1872000" cy="343182"/>
          </a:xfrm>
        </p:grpSpPr>
        <p:sp>
          <p:nvSpPr>
            <p:cNvPr id="97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8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9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 flipH="1" flipV="1">
            <a:off x="5566504" y="5287639"/>
            <a:ext cx="1872000" cy="343182"/>
            <a:chOff x="1317824" y="4280747"/>
            <a:chExt cx="1872000" cy="343182"/>
          </a:xfrm>
        </p:grpSpPr>
        <p:sp>
          <p:nvSpPr>
            <p:cNvPr id="101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2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3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 flipH="1" flipV="1">
            <a:off x="7726744" y="5291840"/>
            <a:ext cx="1872000" cy="343182"/>
            <a:chOff x="1317824" y="4280747"/>
            <a:chExt cx="1872000" cy="343182"/>
          </a:xfrm>
        </p:grpSpPr>
        <p:sp>
          <p:nvSpPr>
            <p:cNvPr id="10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 flipH="1" flipV="1">
            <a:off x="9886984" y="5291915"/>
            <a:ext cx="1872000" cy="343182"/>
            <a:chOff x="1317824" y="4280747"/>
            <a:chExt cx="1872000" cy="343182"/>
          </a:xfrm>
        </p:grpSpPr>
        <p:sp>
          <p:nvSpPr>
            <p:cNvPr id="109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10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11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606856" y="4156720"/>
            <a:ext cx="646331" cy="30347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≈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10606856" y="5509426"/>
            <a:ext cx="646331" cy="30347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≈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2PC</a:t>
            </a:r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3262040" y="8279870"/>
            <a:ext cx="126717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5361" name="Rectangle 17"/>
          <p:cNvSpPr>
            <a:spLocks noChangeArrowheads="1"/>
          </p:cNvSpPr>
          <p:nvPr/>
        </p:nvSpPr>
        <p:spPr bwMode="auto">
          <a:xfrm>
            <a:off x="5998344" y="7973144"/>
            <a:ext cx="1927019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vote-abort/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vote-commit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3" name="Rectangle 19"/>
          <p:cNvSpPr>
            <a:spLocks noChangeArrowheads="1"/>
          </p:cNvSpPr>
          <p:nvPr/>
        </p:nvSpPr>
        <p:spPr bwMode="auto">
          <a:xfrm>
            <a:off x="7915817" y="7529239"/>
            <a:ext cx="233896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global-commit/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4" name="Rectangle 20"/>
          <p:cNvSpPr>
            <a:spLocks noChangeArrowheads="1"/>
          </p:cNvSpPr>
          <p:nvPr/>
        </p:nvSpPr>
        <p:spPr bwMode="auto">
          <a:xfrm>
            <a:off x="8127524" y="7800172"/>
            <a:ext cx="18500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global-abort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5" name="Rectangle 21"/>
          <p:cNvSpPr>
            <a:spLocks noChangeArrowheads="1"/>
          </p:cNvSpPr>
          <p:nvPr/>
        </p:nvSpPr>
        <p:spPr bwMode="auto">
          <a:xfrm>
            <a:off x="8003927" y="8071105"/>
            <a:ext cx="2144682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decision made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6" name="Rectangle 22"/>
          <p:cNvSpPr>
            <a:spLocks noChangeArrowheads="1"/>
          </p:cNvSpPr>
          <p:nvPr/>
        </p:nvSpPr>
        <p:spPr bwMode="auto">
          <a:xfrm>
            <a:off x="7995504" y="8342040"/>
            <a:ext cx="216830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independently</a:t>
            </a:r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3262040" y="8909248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1</a:t>
            </a:r>
          </a:p>
        </p:txBody>
      </p:sp>
      <p:sp>
        <p:nvSpPr>
          <p:cNvPr id="185368" name="Rectangle 24"/>
          <p:cNvSpPr>
            <a:spLocks noChangeArrowheads="1"/>
          </p:cNvSpPr>
          <p:nvPr/>
        </p:nvSpPr>
        <p:spPr bwMode="auto">
          <a:xfrm>
            <a:off x="1461840" y="2212504"/>
            <a:ext cx="22093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185369" name="Rectangle 25"/>
          <p:cNvSpPr>
            <a:spLocks noChangeArrowheads="1"/>
          </p:cNvSpPr>
          <p:nvPr/>
        </p:nvSpPr>
        <p:spPr bwMode="auto">
          <a:xfrm>
            <a:off x="4126136" y="2212504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185370" name="Rectangle 26"/>
          <p:cNvSpPr>
            <a:spLocks noChangeArrowheads="1"/>
          </p:cNvSpPr>
          <p:nvPr/>
        </p:nvSpPr>
        <p:spPr bwMode="auto">
          <a:xfrm>
            <a:off x="7731200" y="2212504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185387" name="Line 43"/>
          <p:cNvSpPr>
            <a:spLocks noChangeShapeType="1"/>
          </p:cNvSpPr>
          <p:nvPr/>
        </p:nvSpPr>
        <p:spPr bwMode="auto">
          <a:xfrm>
            <a:off x="2397944" y="8847442"/>
            <a:ext cx="633670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88" name="Line 44"/>
          <p:cNvSpPr>
            <a:spLocks noChangeShapeType="1"/>
          </p:cNvSpPr>
          <p:nvPr/>
        </p:nvSpPr>
        <p:spPr bwMode="auto">
          <a:xfrm>
            <a:off x="5278264" y="8754981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89" name="Line 45"/>
          <p:cNvSpPr>
            <a:spLocks noChangeShapeType="1"/>
          </p:cNvSpPr>
          <p:nvPr/>
        </p:nvSpPr>
        <p:spPr bwMode="auto">
          <a:xfrm>
            <a:off x="2397944" y="8736919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90" name="Line 46"/>
          <p:cNvSpPr>
            <a:spLocks noChangeShapeType="1"/>
          </p:cNvSpPr>
          <p:nvPr/>
        </p:nvSpPr>
        <p:spPr bwMode="auto">
          <a:xfrm>
            <a:off x="8730826" y="8754981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9" name="Rectangle 23"/>
          <p:cNvSpPr>
            <a:spLocks noChangeArrowheads="1"/>
          </p:cNvSpPr>
          <p:nvPr/>
        </p:nvSpPr>
        <p:spPr bwMode="auto">
          <a:xfrm>
            <a:off x="6286376" y="8937767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2181920" y="2811012"/>
            <a:ext cx="6984776" cy="4604780"/>
            <a:chOff x="2181920" y="2811012"/>
            <a:chExt cx="6984776" cy="4604780"/>
          </a:xfrm>
        </p:grpSpPr>
        <p:sp>
          <p:nvSpPr>
            <p:cNvPr id="185347" name="Rectangle 3"/>
            <p:cNvSpPr>
              <a:spLocks noChangeArrowheads="1"/>
            </p:cNvSpPr>
            <p:nvPr/>
          </p:nvSpPr>
          <p:spPr bwMode="auto">
            <a:xfrm>
              <a:off x="2181920" y="5327468"/>
              <a:ext cx="851197" cy="733736"/>
            </a:xfrm>
            <a:prstGeom prst="rect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48" name="Rectangle 4"/>
            <p:cNvSpPr>
              <a:spLocks noChangeArrowheads="1"/>
            </p:cNvSpPr>
            <p:nvPr/>
          </p:nvSpPr>
          <p:spPr bwMode="auto">
            <a:xfrm>
              <a:off x="4779160" y="3747116"/>
              <a:ext cx="851197" cy="76195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49" name="Rectangle 5"/>
            <p:cNvSpPr>
              <a:spLocks noChangeArrowheads="1"/>
            </p:cNvSpPr>
            <p:nvPr/>
          </p:nvSpPr>
          <p:spPr bwMode="auto">
            <a:xfrm>
              <a:off x="4779160" y="4734835"/>
              <a:ext cx="851197" cy="73373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0" name="Rectangle 6"/>
            <p:cNvSpPr>
              <a:spLocks noChangeArrowheads="1"/>
            </p:cNvSpPr>
            <p:nvPr/>
          </p:nvSpPr>
          <p:spPr bwMode="auto">
            <a:xfrm>
              <a:off x="4779160" y="5694336"/>
              <a:ext cx="851197" cy="76195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1" name="Rectangle 7"/>
            <p:cNvSpPr>
              <a:spLocks noChangeArrowheads="1"/>
            </p:cNvSpPr>
            <p:nvPr/>
          </p:nvSpPr>
          <p:spPr bwMode="auto">
            <a:xfrm>
              <a:off x="4779160" y="6682056"/>
              <a:ext cx="851197" cy="73373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2" name="Rectangle 8"/>
            <p:cNvSpPr>
              <a:spLocks noChangeArrowheads="1"/>
            </p:cNvSpPr>
            <p:nvPr/>
          </p:nvSpPr>
          <p:spPr bwMode="auto">
            <a:xfrm>
              <a:off x="8314899" y="3747116"/>
              <a:ext cx="851197" cy="76195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3" name="Rectangle 9"/>
            <p:cNvSpPr>
              <a:spLocks noChangeArrowheads="1"/>
            </p:cNvSpPr>
            <p:nvPr/>
          </p:nvSpPr>
          <p:spPr bwMode="auto">
            <a:xfrm>
              <a:off x="8314899" y="4734835"/>
              <a:ext cx="851197" cy="73373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4" name="Rectangle 10"/>
            <p:cNvSpPr>
              <a:spLocks noChangeArrowheads="1"/>
            </p:cNvSpPr>
            <p:nvPr/>
          </p:nvSpPr>
          <p:spPr bwMode="auto">
            <a:xfrm>
              <a:off x="8314899" y="5694336"/>
              <a:ext cx="851197" cy="76195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5" name="Rectangle 11"/>
            <p:cNvSpPr>
              <a:spLocks noChangeArrowheads="1"/>
            </p:cNvSpPr>
            <p:nvPr/>
          </p:nvSpPr>
          <p:spPr bwMode="auto">
            <a:xfrm>
              <a:off x="8314899" y="6682056"/>
              <a:ext cx="851197" cy="73373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6" name="Line 12"/>
            <p:cNvSpPr>
              <a:spLocks noChangeShapeType="1"/>
            </p:cNvSpPr>
            <p:nvPr/>
          </p:nvSpPr>
          <p:spPr bwMode="auto">
            <a:xfrm flipV="1">
              <a:off x="3054942" y="4128094"/>
              <a:ext cx="1724219" cy="13828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7" name="Line 13"/>
            <p:cNvSpPr>
              <a:spLocks noChangeShapeType="1"/>
            </p:cNvSpPr>
            <p:nvPr/>
          </p:nvSpPr>
          <p:spPr bwMode="auto">
            <a:xfrm flipV="1">
              <a:off x="3054942" y="5129925"/>
              <a:ext cx="1702393" cy="56441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8" name="Line 14"/>
            <p:cNvSpPr>
              <a:spLocks noChangeShapeType="1"/>
            </p:cNvSpPr>
            <p:nvPr/>
          </p:nvSpPr>
          <p:spPr bwMode="auto">
            <a:xfrm>
              <a:off x="3054942" y="5793108"/>
              <a:ext cx="1702393" cy="28220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9" name="Line 15"/>
            <p:cNvSpPr>
              <a:spLocks noChangeShapeType="1"/>
            </p:cNvSpPr>
            <p:nvPr/>
          </p:nvSpPr>
          <p:spPr bwMode="auto">
            <a:xfrm>
              <a:off x="3054942" y="5891881"/>
              <a:ext cx="1724219" cy="11852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1" name="Line 27"/>
            <p:cNvSpPr>
              <a:spLocks noChangeShapeType="1"/>
            </p:cNvSpPr>
            <p:nvPr/>
          </p:nvSpPr>
          <p:spPr bwMode="auto">
            <a:xfrm>
              <a:off x="5652182" y="4001101"/>
              <a:ext cx="26408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2" name="Line 28"/>
            <p:cNvSpPr>
              <a:spLocks noChangeShapeType="1"/>
            </p:cNvSpPr>
            <p:nvPr/>
          </p:nvSpPr>
          <p:spPr bwMode="auto">
            <a:xfrm>
              <a:off x="5652182" y="4099872"/>
              <a:ext cx="2640892" cy="76195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3" name="Line 29"/>
            <p:cNvSpPr>
              <a:spLocks noChangeShapeType="1"/>
            </p:cNvSpPr>
            <p:nvPr/>
          </p:nvSpPr>
          <p:spPr bwMode="auto">
            <a:xfrm>
              <a:off x="5652182" y="4240976"/>
              <a:ext cx="2640892" cy="158035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4" name="Line 30"/>
            <p:cNvSpPr>
              <a:spLocks noChangeShapeType="1"/>
            </p:cNvSpPr>
            <p:nvPr/>
          </p:nvSpPr>
          <p:spPr bwMode="auto">
            <a:xfrm>
              <a:off x="5652182" y="4396189"/>
              <a:ext cx="2662717" cy="242697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5" name="Line 31"/>
            <p:cNvSpPr>
              <a:spLocks noChangeShapeType="1"/>
            </p:cNvSpPr>
            <p:nvPr/>
          </p:nvSpPr>
          <p:spPr bwMode="auto">
            <a:xfrm flipV="1">
              <a:off x="5652182" y="4085762"/>
              <a:ext cx="2619066" cy="79017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6" name="Line 32"/>
            <p:cNvSpPr>
              <a:spLocks noChangeShapeType="1"/>
            </p:cNvSpPr>
            <p:nvPr/>
          </p:nvSpPr>
          <p:spPr bwMode="auto">
            <a:xfrm>
              <a:off x="5652182" y="4988820"/>
              <a:ext cx="26408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7" name="Line 33"/>
            <p:cNvSpPr>
              <a:spLocks noChangeShapeType="1"/>
            </p:cNvSpPr>
            <p:nvPr/>
          </p:nvSpPr>
          <p:spPr bwMode="auto">
            <a:xfrm>
              <a:off x="5652182" y="5144035"/>
              <a:ext cx="2640892" cy="8183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8" name="Line 34"/>
            <p:cNvSpPr>
              <a:spLocks noChangeShapeType="1"/>
            </p:cNvSpPr>
            <p:nvPr/>
          </p:nvSpPr>
          <p:spPr bwMode="auto">
            <a:xfrm>
              <a:off x="5652182" y="5369798"/>
              <a:ext cx="2640892" cy="155213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9" name="Line 35"/>
            <p:cNvSpPr>
              <a:spLocks noChangeShapeType="1"/>
            </p:cNvSpPr>
            <p:nvPr/>
          </p:nvSpPr>
          <p:spPr bwMode="auto">
            <a:xfrm flipV="1">
              <a:off x="5652182" y="4198644"/>
              <a:ext cx="2640892" cy="163679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0" name="Line 36"/>
            <p:cNvSpPr>
              <a:spLocks noChangeShapeType="1"/>
            </p:cNvSpPr>
            <p:nvPr/>
          </p:nvSpPr>
          <p:spPr bwMode="auto">
            <a:xfrm flipV="1">
              <a:off x="5652182" y="5129923"/>
              <a:ext cx="2640892" cy="8466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1" name="Line 37"/>
            <p:cNvSpPr>
              <a:spLocks noChangeShapeType="1"/>
            </p:cNvSpPr>
            <p:nvPr/>
          </p:nvSpPr>
          <p:spPr bwMode="auto">
            <a:xfrm>
              <a:off x="5652182" y="6117644"/>
              <a:ext cx="26408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2" name="Line 38"/>
            <p:cNvSpPr>
              <a:spLocks noChangeShapeType="1"/>
            </p:cNvSpPr>
            <p:nvPr/>
          </p:nvSpPr>
          <p:spPr bwMode="auto">
            <a:xfrm>
              <a:off x="5652182" y="6301079"/>
              <a:ext cx="2640892" cy="73373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3" name="Line 39"/>
            <p:cNvSpPr>
              <a:spLocks noChangeShapeType="1"/>
            </p:cNvSpPr>
            <p:nvPr/>
          </p:nvSpPr>
          <p:spPr bwMode="auto">
            <a:xfrm flipV="1">
              <a:off x="5652182" y="4382079"/>
              <a:ext cx="2662717" cy="245519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4" name="Line 40"/>
            <p:cNvSpPr>
              <a:spLocks noChangeShapeType="1"/>
            </p:cNvSpPr>
            <p:nvPr/>
          </p:nvSpPr>
          <p:spPr bwMode="auto">
            <a:xfrm flipV="1">
              <a:off x="5652182" y="5299248"/>
              <a:ext cx="2640892" cy="169323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5" name="Line 41"/>
            <p:cNvSpPr>
              <a:spLocks noChangeShapeType="1"/>
            </p:cNvSpPr>
            <p:nvPr/>
          </p:nvSpPr>
          <p:spPr bwMode="auto">
            <a:xfrm flipV="1">
              <a:off x="5652182" y="6286968"/>
              <a:ext cx="2640892" cy="8748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6" name="Line 42"/>
            <p:cNvSpPr>
              <a:spLocks noChangeShapeType="1"/>
            </p:cNvSpPr>
            <p:nvPr/>
          </p:nvSpPr>
          <p:spPr bwMode="auto">
            <a:xfrm>
              <a:off x="5652182" y="7302909"/>
              <a:ext cx="26408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" name="Rectangle 3"/>
            <p:cNvSpPr>
              <a:spLocks noChangeArrowheads="1"/>
            </p:cNvSpPr>
            <p:nvPr/>
          </p:nvSpPr>
          <p:spPr bwMode="auto">
            <a:xfrm>
              <a:off x="8315499" y="2811012"/>
              <a:ext cx="851197" cy="733736"/>
            </a:xfrm>
            <a:prstGeom prst="rect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0" name="Line 27"/>
            <p:cNvSpPr>
              <a:spLocks noChangeShapeType="1"/>
            </p:cNvSpPr>
            <p:nvPr/>
          </p:nvSpPr>
          <p:spPr bwMode="auto">
            <a:xfrm flipV="1">
              <a:off x="5638304" y="3041992"/>
              <a:ext cx="2676595" cy="82669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" name="Line 32"/>
            <p:cNvSpPr>
              <a:spLocks noChangeShapeType="1"/>
            </p:cNvSpPr>
            <p:nvPr/>
          </p:nvSpPr>
          <p:spPr bwMode="auto">
            <a:xfrm flipV="1">
              <a:off x="5638304" y="3130347"/>
              <a:ext cx="2698420" cy="167444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2" name="Line 32"/>
            <p:cNvSpPr>
              <a:spLocks noChangeShapeType="1"/>
            </p:cNvSpPr>
            <p:nvPr/>
          </p:nvSpPr>
          <p:spPr bwMode="auto">
            <a:xfrm flipV="1">
              <a:off x="5646056" y="3265484"/>
              <a:ext cx="2690667" cy="242411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3" name="Line 42"/>
            <p:cNvSpPr>
              <a:spLocks noChangeShapeType="1"/>
            </p:cNvSpPr>
            <p:nvPr/>
          </p:nvSpPr>
          <p:spPr bwMode="auto">
            <a:xfrm flipV="1">
              <a:off x="5638303" y="3463030"/>
              <a:ext cx="2675995" cy="328597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 dirty="0" smtClean="0"/>
              <a:t>Variations of 2PC</a:t>
            </a:r>
            <a:endParaRPr lang="en-US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12097344" cy="6769100"/>
          </a:xfrm>
          <a:noFill/>
          <a:ln/>
        </p:spPr>
        <p:txBody>
          <a:bodyPr/>
          <a:lstStyle/>
          <a:p>
            <a:r>
              <a:rPr lang="en-US" sz="2600" dirty="0">
                <a:solidFill>
                  <a:schemeClr val="tx2"/>
                </a:solidFill>
              </a:rPr>
              <a:t>Presumed abort </a:t>
            </a:r>
            <a:r>
              <a:rPr lang="en-US" sz="2600" dirty="0" smtClean="0">
                <a:solidFill>
                  <a:schemeClr val="tx2"/>
                </a:solidFill>
              </a:rPr>
              <a:t>2PC and presumed commit 2PC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Coordinator and participant may assume global-abort or global-commit if they do not get communication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Reduced communication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81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6300" dirty="0"/>
              <a:t>2PC Protocol Actions</a:t>
            </a:r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8770175" y="2201480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u="sng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Participant                   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2829992" y="2201480"/>
            <a:ext cx="178595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</a:t>
            </a:r>
            <a:r>
              <a:rPr lang="en-US" sz="2000" u="sng" dirty="0" smtClean="0">
                <a:solidFill>
                  <a:srgbClr val="000000"/>
                </a:solidFill>
                <a:latin typeface="Book Antiqua"/>
              </a:rPr>
              <a:t>Coordinator                     </a:t>
            </a:r>
            <a:endParaRPr lang="en-US" sz="2000" u="sng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277" name="Oval 5"/>
          <p:cNvSpPr>
            <a:spLocks noChangeArrowheads="1"/>
          </p:cNvSpPr>
          <p:nvPr/>
        </p:nvSpPr>
        <p:spPr bwMode="auto">
          <a:xfrm>
            <a:off x="3248734" y="2747862"/>
            <a:ext cx="879210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6655929" y="3795471"/>
            <a:ext cx="1275645" cy="489938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8082524" y="3770636"/>
            <a:ext cx="519933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No</a:t>
            </a:r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9459860" y="4337337"/>
            <a:ext cx="54910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Yes</a:t>
            </a:r>
          </a:p>
        </p:txBody>
      </p:sp>
      <p:sp>
        <p:nvSpPr>
          <p:cNvPr id="182281" name="Rectangle 9"/>
          <p:cNvSpPr>
            <a:spLocks noChangeArrowheads="1"/>
          </p:cNvSpPr>
          <p:nvPr/>
        </p:nvSpPr>
        <p:spPr bwMode="auto">
          <a:xfrm>
            <a:off x="8757922" y="4696325"/>
            <a:ext cx="1277902" cy="48993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82" name="Rectangle 10"/>
          <p:cNvSpPr>
            <a:spLocks noChangeArrowheads="1"/>
          </p:cNvSpPr>
          <p:nvPr/>
        </p:nvSpPr>
        <p:spPr bwMode="auto">
          <a:xfrm>
            <a:off x="5602476" y="4669231"/>
            <a:ext cx="16124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82283" name="Rectangle 11"/>
          <p:cNvSpPr>
            <a:spLocks noChangeArrowheads="1"/>
          </p:cNvSpPr>
          <p:nvPr/>
        </p:nvSpPr>
        <p:spPr bwMode="auto">
          <a:xfrm>
            <a:off x="4455000" y="5608467"/>
            <a:ext cx="525255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Book Antiqua"/>
              </a:rPr>
              <a:t>Yes</a:t>
            </a:r>
          </a:p>
        </p:txBody>
      </p:sp>
      <p:sp>
        <p:nvSpPr>
          <p:cNvPr id="182284" name="Rectangle 12"/>
          <p:cNvSpPr>
            <a:spLocks noChangeArrowheads="1"/>
          </p:cNvSpPr>
          <p:nvPr/>
        </p:nvSpPr>
        <p:spPr bwMode="auto">
          <a:xfrm>
            <a:off x="7292623" y="5624271"/>
            <a:ext cx="1657209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182286" name="Rectangle 14"/>
          <p:cNvSpPr>
            <a:spLocks noChangeArrowheads="1"/>
          </p:cNvSpPr>
          <p:nvPr/>
        </p:nvSpPr>
        <p:spPr bwMode="auto">
          <a:xfrm>
            <a:off x="3713723" y="6231614"/>
            <a:ext cx="519933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No</a:t>
            </a:r>
          </a:p>
        </p:txBody>
      </p:sp>
      <p:sp>
        <p:nvSpPr>
          <p:cNvPr id="182287" name="Rectangle 15"/>
          <p:cNvSpPr>
            <a:spLocks noChangeArrowheads="1"/>
          </p:cNvSpPr>
          <p:nvPr/>
        </p:nvSpPr>
        <p:spPr bwMode="auto">
          <a:xfrm>
            <a:off x="7410027" y="7683364"/>
            <a:ext cx="1275645" cy="487680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88" name="Rectangle 16"/>
          <p:cNvSpPr>
            <a:spLocks noChangeArrowheads="1"/>
          </p:cNvSpPr>
          <p:nvPr/>
        </p:nvSpPr>
        <p:spPr bwMode="auto">
          <a:xfrm>
            <a:off x="7457441" y="7674333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289" name="Freeform 17"/>
          <p:cNvSpPr>
            <a:spLocks/>
          </p:cNvSpPr>
          <p:nvPr/>
        </p:nvSpPr>
        <p:spPr bwMode="auto">
          <a:xfrm>
            <a:off x="8588587" y="7024093"/>
            <a:ext cx="1618827" cy="623147"/>
          </a:xfrm>
          <a:custGeom>
            <a:avLst/>
            <a:gdLst/>
            <a:ahLst/>
            <a:cxnLst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</a:cxnLst>
            <a:rect l="0" t="0" r="r" b="b"/>
            <a:pathLst>
              <a:path w="717" h="276">
                <a:moveTo>
                  <a:pt x="358" y="0"/>
                </a:move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0" name="Rectangle 18"/>
          <p:cNvSpPr>
            <a:spLocks noChangeArrowheads="1"/>
          </p:cNvSpPr>
          <p:nvPr/>
        </p:nvSpPr>
        <p:spPr bwMode="auto">
          <a:xfrm>
            <a:off x="8092702" y="7046671"/>
            <a:ext cx="73438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Abort</a:t>
            </a:r>
          </a:p>
        </p:txBody>
      </p:sp>
      <p:sp>
        <p:nvSpPr>
          <p:cNvPr id="182291" name="Rectangle 19"/>
          <p:cNvSpPr>
            <a:spLocks noChangeArrowheads="1"/>
          </p:cNvSpPr>
          <p:nvPr/>
        </p:nvSpPr>
        <p:spPr bwMode="auto">
          <a:xfrm>
            <a:off x="9377921" y="7669817"/>
            <a:ext cx="913921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Book Antiqua"/>
              </a:rPr>
              <a:t>Commit</a:t>
            </a:r>
          </a:p>
        </p:txBody>
      </p:sp>
      <p:sp>
        <p:nvSpPr>
          <p:cNvPr id="182292" name="Oval 20"/>
          <p:cNvSpPr>
            <a:spLocks noChangeArrowheads="1"/>
          </p:cNvSpPr>
          <p:nvPr/>
        </p:nvSpPr>
        <p:spPr bwMode="auto">
          <a:xfrm>
            <a:off x="3318934" y="4558600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3" name="Freeform 21"/>
          <p:cNvSpPr>
            <a:spLocks/>
          </p:cNvSpPr>
          <p:nvPr/>
        </p:nvSpPr>
        <p:spPr bwMode="auto">
          <a:xfrm>
            <a:off x="8588587" y="3720965"/>
            <a:ext cx="1618827" cy="623147"/>
          </a:xfrm>
          <a:custGeom>
            <a:avLst/>
            <a:gdLst/>
            <a:ahLst/>
            <a:cxnLst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</a:cxnLst>
            <a:rect l="0" t="0" r="r" b="b"/>
            <a:pathLst>
              <a:path w="717" h="276">
                <a:moveTo>
                  <a:pt x="358" y="0"/>
                </a:move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4" name="Rectangle 22"/>
          <p:cNvSpPr>
            <a:spLocks noChangeArrowheads="1"/>
          </p:cNvSpPr>
          <p:nvPr/>
        </p:nvSpPr>
        <p:spPr bwMode="auto">
          <a:xfrm>
            <a:off x="8757922" y="8096539"/>
            <a:ext cx="1277902" cy="48993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5" name="Freeform 23"/>
          <p:cNvSpPr>
            <a:spLocks/>
          </p:cNvSpPr>
          <p:nvPr/>
        </p:nvSpPr>
        <p:spPr bwMode="auto">
          <a:xfrm>
            <a:off x="2905762" y="5655671"/>
            <a:ext cx="1621084" cy="623147"/>
          </a:xfrm>
          <a:custGeom>
            <a:avLst/>
            <a:gdLst/>
            <a:ahLst/>
            <a:cxnLst>
              <a:cxn ang="0">
                <a:pos x="359" y="0"/>
              </a:cxn>
              <a:cxn ang="0">
                <a:pos x="717" y="134"/>
              </a:cxn>
              <a:cxn ang="0">
                <a:pos x="359" y="275"/>
              </a:cxn>
              <a:cxn ang="0">
                <a:pos x="0" y="134"/>
              </a:cxn>
              <a:cxn ang="0">
                <a:pos x="359" y="0"/>
              </a:cxn>
              <a:cxn ang="0">
                <a:pos x="717" y="134"/>
              </a:cxn>
              <a:cxn ang="0">
                <a:pos x="359" y="275"/>
              </a:cxn>
              <a:cxn ang="0">
                <a:pos x="0" y="134"/>
              </a:cxn>
              <a:cxn ang="0">
                <a:pos x="359" y="0"/>
              </a:cxn>
            </a:cxnLst>
            <a:rect l="0" t="0" r="r" b="b"/>
            <a:pathLst>
              <a:path w="718" h="276">
                <a:moveTo>
                  <a:pt x="359" y="0"/>
                </a:moveTo>
                <a:lnTo>
                  <a:pt x="717" y="134"/>
                </a:lnTo>
                <a:lnTo>
                  <a:pt x="359" y="275"/>
                </a:lnTo>
                <a:lnTo>
                  <a:pt x="0" y="134"/>
                </a:lnTo>
                <a:lnTo>
                  <a:pt x="359" y="0"/>
                </a:lnTo>
                <a:lnTo>
                  <a:pt x="717" y="134"/>
                </a:lnTo>
                <a:lnTo>
                  <a:pt x="359" y="275"/>
                </a:lnTo>
                <a:lnTo>
                  <a:pt x="0" y="134"/>
                </a:lnTo>
                <a:lnTo>
                  <a:pt x="35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6" name="Rectangle 24"/>
          <p:cNvSpPr>
            <a:spLocks noChangeArrowheads="1"/>
          </p:cNvSpPr>
          <p:nvPr/>
        </p:nvSpPr>
        <p:spPr bwMode="auto">
          <a:xfrm>
            <a:off x="5091290" y="5710066"/>
            <a:ext cx="1275644" cy="489938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7" name="Oval 25"/>
          <p:cNvSpPr>
            <a:spLocks noChangeArrowheads="1"/>
          </p:cNvSpPr>
          <p:nvPr/>
        </p:nvSpPr>
        <p:spPr bwMode="auto">
          <a:xfrm>
            <a:off x="5332872" y="7572735"/>
            <a:ext cx="790222" cy="598310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8" name="Oval 26"/>
          <p:cNvSpPr>
            <a:spLocks noChangeArrowheads="1"/>
          </p:cNvSpPr>
          <p:nvPr/>
        </p:nvSpPr>
        <p:spPr bwMode="auto">
          <a:xfrm>
            <a:off x="3318934" y="7572735"/>
            <a:ext cx="790222" cy="598310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9" name="Oval 27"/>
          <p:cNvSpPr>
            <a:spLocks noChangeArrowheads="1"/>
          </p:cNvSpPr>
          <p:nvPr/>
        </p:nvSpPr>
        <p:spPr bwMode="auto">
          <a:xfrm>
            <a:off x="9001762" y="8956751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0" name="Oval 28"/>
          <p:cNvSpPr>
            <a:spLocks noChangeArrowheads="1"/>
          </p:cNvSpPr>
          <p:nvPr/>
        </p:nvSpPr>
        <p:spPr bwMode="auto">
          <a:xfrm>
            <a:off x="7717085" y="8884502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1" name="Rectangle 29"/>
          <p:cNvSpPr>
            <a:spLocks noChangeArrowheads="1"/>
          </p:cNvSpPr>
          <p:nvPr/>
        </p:nvSpPr>
        <p:spPr bwMode="auto">
          <a:xfrm>
            <a:off x="3077352" y="3725480"/>
            <a:ext cx="1275644" cy="487680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3" name="Rectangle 31"/>
          <p:cNvSpPr>
            <a:spLocks noChangeArrowheads="1"/>
          </p:cNvSpPr>
          <p:nvPr/>
        </p:nvSpPr>
        <p:spPr bwMode="auto">
          <a:xfrm>
            <a:off x="6188664" y="7475649"/>
            <a:ext cx="672631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  <a:latin typeface="Book Antiqua"/>
              </a:rPr>
              <a:t>ACK</a:t>
            </a:r>
          </a:p>
        </p:txBody>
      </p:sp>
      <p:sp>
        <p:nvSpPr>
          <p:cNvPr id="182304" name="Rectangle 32"/>
          <p:cNvSpPr>
            <a:spLocks noChangeArrowheads="1"/>
          </p:cNvSpPr>
          <p:nvPr/>
        </p:nvSpPr>
        <p:spPr bwMode="auto">
          <a:xfrm>
            <a:off x="6210289" y="8015258"/>
            <a:ext cx="66550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chemeClr val="tx2"/>
                </a:solidFill>
                <a:latin typeface="Book Antiqua"/>
              </a:rPr>
              <a:t>ACK</a:t>
            </a:r>
          </a:p>
        </p:txBody>
      </p:sp>
      <p:sp>
        <p:nvSpPr>
          <p:cNvPr id="182305" name="Rectangle 33"/>
          <p:cNvSpPr>
            <a:spLocks noChangeArrowheads="1"/>
          </p:cNvSpPr>
          <p:nvPr/>
        </p:nvSpPr>
        <p:spPr bwMode="auto">
          <a:xfrm>
            <a:off x="3851769" y="8647436"/>
            <a:ext cx="1833316" cy="61185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6" name="Line 34"/>
          <p:cNvSpPr>
            <a:spLocks noChangeShapeType="1"/>
          </p:cNvSpPr>
          <p:nvPr/>
        </p:nvSpPr>
        <p:spPr bwMode="auto">
          <a:xfrm>
            <a:off x="9396871" y="3357462"/>
            <a:ext cx="0" cy="3793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7" name="Line 35"/>
          <p:cNvSpPr>
            <a:spLocks noChangeShapeType="1"/>
          </p:cNvSpPr>
          <p:nvPr/>
        </p:nvSpPr>
        <p:spPr bwMode="auto">
          <a:xfrm>
            <a:off x="9396871" y="4332822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8" name="Line 36"/>
          <p:cNvSpPr>
            <a:spLocks noChangeShapeType="1"/>
          </p:cNvSpPr>
          <p:nvPr/>
        </p:nvSpPr>
        <p:spPr bwMode="auto">
          <a:xfrm>
            <a:off x="9396871" y="5199808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9" name="Line 37"/>
          <p:cNvSpPr>
            <a:spLocks noChangeShapeType="1"/>
          </p:cNvSpPr>
          <p:nvPr/>
        </p:nvSpPr>
        <p:spPr bwMode="auto">
          <a:xfrm>
            <a:off x="9396871" y="6193231"/>
            <a:ext cx="0" cy="84892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0" name="Line 38"/>
          <p:cNvSpPr>
            <a:spLocks noChangeShapeType="1"/>
          </p:cNvSpPr>
          <p:nvPr/>
        </p:nvSpPr>
        <p:spPr bwMode="auto">
          <a:xfrm>
            <a:off x="9396871" y="7656271"/>
            <a:ext cx="0" cy="45607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1" name="Line 39"/>
          <p:cNvSpPr>
            <a:spLocks noChangeShapeType="1"/>
          </p:cNvSpPr>
          <p:nvPr/>
        </p:nvSpPr>
        <p:spPr bwMode="auto">
          <a:xfrm>
            <a:off x="9396871" y="8613568"/>
            <a:ext cx="0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2" name="Oval 40"/>
          <p:cNvSpPr>
            <a:spLocks noChangeArrowheads="1"/>
          </p:cNvSpPr>
          <p:nvPr/>
        </p:nvSpPr>
        <p:spPr bwMode="auto">
          <a:xfrm>
            <a:off x="9001762" y="5567828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3" name="Oval 41"/>
          <p:cNvSpPr>
            <a:spLocks noChangeArrowheads="1"/>
          </p:cNvSpPr>
          <p:nvPr/>
        </p:nvSpPr>
        <p:spPr bwMode="auto">
          <a:xfrm>
            <a:off x="9001762" y="2747862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4" name="Line 42"/>
          <p:cNvSpPr>
            <a:spLocks noChangeShapeType="1"/>
          </p:cNvSpPr>
          <p:nvPr/>
        </p:nvSpPr>
        <p:spPr bwMode="auto">
          <a:xfrm flipH="1">
            <a:off x="5093547" y="8333604"/>
            <a:ext cx="364856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5" name="Line 43"/>
          <p:cNvSpPr>
            <a:spLocks noChangeShapeType="1"/>
          </p:cNvSpPr>
          <p:nvPr/>
        </p:nvSpPr>
        <p:spPr bwMode="auto">
          <a:xfrm flipH="1" flipV="1">
            <a:off x="4100124" y="7936235"/>
            <a:ext cx="975360" cy="3973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6" name="Line 44"/>
          <p:cNvSpPr>
            <a:spLocks noChangeShapeType="1"/>
          </p:cNvSpPr>
          <p:nvPr/>
        </p:nvSpPr>
        <p:spPr bwMode="auto">
          <a:xfrm flipH="1">
            <a:off x="6141155" y="7827862"/>
            <a:ext cx="1264356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7" name="Line 45"/>
          <p:cNvSpPr>
            <a:spLocks noChangeShapeType="1"/>
          </p:cNvSpPr>
          <p:nvPr/>
        </p:nvSpPr>
        <p:spPr bwMode="auto">
          <a:xfrm>
            <a:off x="3714045" y="3357462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8" name="Line 46"/>
          <p:cNvSpPr>
            <a:spLocks noChangeShapeType="1"/>
          </p:cNvSpPr>
          <p:nvPr/>
        </p:nvSpPr>
        <p:spPr bwMode="auto">
          <a:xfrm>
            <a:off x="3714045" y="4224448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9" name="Line 47"/>
          <p:cNvSpPr>
            <a:spLocks noChangeShapeType="1"/>
          </p:cNvSpPr>
          <p:nvPr/>
        </p:nvSpPr>
        <p:spPr bwMode="auto">
          <a:xfrm>
            <a:off x="3714045" y="5181746"/>
            <a:ext cx="0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0" name="Line 48"/>
          <p:cNvSpPr>
            <a:spLocks noChangeShapeType="1"/>
          </p:cNvSpPr>
          <p:nvPr/>
        </p:nvSpPr>
        <p:spPr bwMode="auto">
          <a:xfrm>
            <a:off x="3714045" y="6265480"/>
            <a:ext cx="0" cy="40414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1" name="Line 49"/>
          <p:cNvSpPr>
            <a:spLocks noChangeShapeType="1"/>
          </p:cNvSpPr>
          <p:nvPr/>
        </p:nvSpPr>
        <p:spPr bwMode="auto">
          <a:xfrm>
            <a:off x="3714045" y="7254386"/>
            <a:ext cx="0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2" name="Line 50"/>
          <p:cNvSpPr>
            <a:spLocks noChangeShapeType="1"/>
          </p:cNvSpPr>
          <p:nvPr/>
        </p:nvSpPr>
        <p:spPr bwMode="auto">
          <a:xfrm>
            <a:off x="3802098" y="8198138"/>
            <a:ext cx="469618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3" name="Line 51"/>
          <p:cNvSpPr>
            <a:spLocks noChangeShapeType="1"/>
          </p:cNvSpPr>
          <p:nvPr/>
        </p:nvSpPr>
        <p:spPr bwMode="auto">
          <a:xfrm flipH="1">
            <a:off x="5240304" y="8171044"/>
            <a:ext cx="345439" cy="4809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4" name="Line 52"/>
          <p:cNvSpPr>
            <a:spLocks noChangeShapeType="1"/>
          </p:cNvSpPr>
          <p:nvPr/>
        </p:nvSpPr>
        <p:spPr bwMode="auto">
          <a:xfrm>
            <a:off x="4506524" y="5949391"/>
            <a:ext cx="55992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5" name="Line 53"/>
          <p:cNvSpPr>
            <a:spLocks noChangeShapeType="1"/>
          </p:cNvSpPr>
          <p:nvPr/>
        </p:nvSpPr>
        <p:spPr bwMode="auto">
          <a:xfrm>
            <a:off x="7297138" y="4296697"/>
            <a:ext cx="0" cy="4190436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6" name="Line 54"/>
          <p:cNvSpPr>
            <a:spLocks noChangeShapeType="1"/>
          </p:cNvSpPr>
          <p:nvPr/>
        </p:nvSpPr>
        <p:spPr bwMode="auto">
          <a:xfrm>
            <a:off x="7306169" y="8505195"/>
            <a:ext cx="505742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7" name="Line 55"/>
          <p:cNvSpPr>
            <a:spLocks noChangeShapeType="1"/>
          </p:cNvSpPr>
          <p:nvPr/>
        </p:nvSpPr>
        <p:spPr bwMode="auto">
          <a:xfrm flipH="1">
            <a:off x="8019627" y="7340182"/>
            <a:ext cx="5960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8" name="Line 56"/>
          <p:cNvSpPr>
            <a:spLocks noChangeShapeType="1"/>
          </p:cNvSpPr>
          <p:nvPr/>
        </p:nvSpPr>
        <p:spPr bwMode="auto">
          <a:xfrm>
            <a:off x="8019627" y="7349213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9" name="Line 57"/>
          <p:cNvSpPr>
            <a:spLocks noChangeShapeType="1"/>
          </p:cNvSpPr>
          <p:nvPr/>
        </p:nvSpPr>
        <p:spPr bwMode="auto">
          <a:xfrm>
            <a:off x="5727983" y="6211294"/>
            <a:ext cx="0" cy="137724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0" name="Line 58"/>
          <p:cNvSpPr>
            <a:spLocks noChangeShapeType="1"/>
          </p:cNvSpPr>
          <p:nvPr/>
        </p:nvSpPr>
        <p:spPr bwMode="auto">
          <a:xfrm flipV="1">
            <a:off x="4362027" y="6003577"/>
            <a:ext cx="466005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1" name="Line 59"/>
          <p:cNvSpPr>
            <a:spLocks noChangeShapeType="1"/>
          </p:cNvSpPr>
          <p:nvPr/>
        </p:nvSpPr>
        <p:spPr bwMode="auto">
          <a:xfrm flipH="1">
            <a:off x="7947378" y="4034795"/>
            <a:ext cx="65024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2" name="Line 60"/>
          <p:cNvSpPr>
            <a:spLocks noChangeShapeType="1"/>
          </p:cNvSpPr>
          <p:nvPr/>
        </p:nvSpPr>
        <p:spPr bwMode="auto">
          <a:xfrm flipV="1">
            <a:off x="4362027" y="3095560"/>
            <a:ext cx="4623929" cy="88504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3" name="Line 61"/>
          <p:cNvSpPr>
            <a:spLocks noChangeShapeType="1"/>
          </p:cNvSpPr>
          <p:nvPr/>
        </p:nvSpPr>
        <p:spPr bwMode="auto">
          <a:xfrm flipH="1">
            <a:off x="4100125" y="4025764"/>
            <a:ext cx="2546773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4" name="Rectangle 62"/>
          <p:cNvSpPr>
            <a:spLocks noChangeArrowheads="1"/>
          </p:cNvSpPr>
          <p:nvPr/>
        </p:nvSpPr>
        <p:spPr bwMode="auto">
          <a:xfrm>
            <a:off x="3190032" y="2876556"/>
            <a:ext cx="100992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INITIAL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335" name="Rectangle 63"/>
          <p:cNvSpPr>
            <a:spLocks noChangeArrowheads="1"/>
          </p:cNvSpPr>
          <p:nvPr/>
        </p:nvSpPr>
        <p:spPr bwMode="auto">
          <a:xfrm>
            <a:off x="6703344" y="3759346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6" name="Rectangle 64"/>
          <p:cNvSpPr>
            <a:spLocks noChangeArrowheads="1"/>
          </p:cNvSpPr>
          <p:nvPr/>
        </p:nvSpPr>
        <p:spPr bwMode="auto">
          <a:xfrm>
            <a:off x="8798562" y="4671488"/>
            <a:ext cx="1205653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ready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7" name="Rectangle 65"/>
          <p:cNvSpPr>
            <a:spLocks noChangeArrowheads="1"/>
          </p:cNvSpPr>
          <p:nvPr/>
        </p:nvSpPr>
        <p:spPr bwMode="auto">
          <a:xfrm>
            <a:off x="3020907" y="6653817"/>
            <a:ext cx="1386276" cy="577991"/>
          </a:xfrm>
          <a:prstGeom prst="rect">
            <a:avLst/>
          </a:prstGeom>
          <a:solidFill>
            <a:srgbClr val="FF962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commit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8" name="Rectangle 66"/>
          <p:cNvSpPr>
            <a:spLocks noChangeArrowheads="1"/>
          </p:cNvSpPr>
          <p:nvPr/>
        </p:nvSpPr>
        <p:spPr bwMode="auto">
          <a:xfrm>
            <a:off x="8952090" y="7107631"/>
            <a:ext cx="898596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Type of</a:t>
            </a:r>
          </a:p>
          <a:p>
            <a:pPr algn="ctr"/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msg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339" name="Rectangle 67"/>
          <p:cNvSpPr>
            <a:spLocks noChangeArrowheads="1"/>
          </p:cNvSpPr>
          <p:nvPr/>
        </p:nvSpPr>
        <p:spPr bwMode="auto">
          <a:xfrm>
            <a:off x="3330825" y="4687294"/>
            <a:ext cx="768699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WAIT</a:t>
            </a:r>
          </a:p>
        </p:txBody>
      </p:sp>
      <p:sp>
        <p:nvSpPr>
          <p:cNvPr id="182340" name="Rectangle 68"/>
          <p:cNvSpPr>
            <a:spLocks noChangeArrowheads="1"/>
          </p:cNvSpPr>
          <p:nvPr/>
        </p:nvSpPr>
        <p:spPr bwMode="auto">
          <a:xfrm>
            <a:off x="8931769" y="3724672"/>
            <a:ext cx="1040836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Ready to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Commit?</a:t>
            </a:r>
          </a:p>
        </p:txBody>
      </p:sp>
      <p:sp>
        <p:nvSpPr>
          <p:cNvPr id="182341" name="Rectangle 69"/>
          <p:cNvSpPr>
            <a:spLocks noChangeArrowheads="1"/>
          </p:cNvSpPr>
          <p:nvPr/>
        </p:nvSpPr>
        <p:spPr bwMode="auto">
          <a:xfrm>
            <a:off x="8715023" y="8071702"/>
            <a:ext cx="1368213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commit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2" name="Rectangle 70"/>
          <p:cNvSpPr>
            <a:spLocks noChangeArrowheads="1"/>
          </p:cNvSpPr>
          <p:nvPr/>
        </p:nvSpPr>
        <p:spPr bwMode="auto">
          <a:xfrm>
            <a:off x="3215076" y="5780058"/>
            <a:ext cx="1000196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Any No?</a:t>
            </a:r>
          </a:p>
        </p:txBody>
      </p:sp>
      <p:sp>
        <p:nvSpPr>
          <p:cNvPr id="182343" name="Rectangle 71"/>
          <p:cNvSpPr>
            <a:spLocks noChangeArrowheads="1"/>
          </p:cNvSpPr>
          <p:nvPr/>
        </p:nvSpPr>
        <p:spPr bwMode="auto">
          <a:xfrm>
            <a:off x="5138703" y="5673942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4" name="Rectangle 72"/>
          <p:cNvSpPr>
            <a:spLocks noChangeArrowheads="1"/>
          </p:cNvSpPr>
          <p:nvPr/>
        </p:nvSpPr>
        <p:spPr bwMode="auto">
          <a:xfrm>
            <a:off x="5269985" y="7699169"/>
            <a:ext cx="9182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82345" name="Rectangle 73"/>
          <p:cNvSpPr>
            <a:spLocks noChangeArrowheads="1"/>
          </p:cNvSpPr>
          <p:nvPr/>
        </p:nvSpPr>
        <p:spPr bwMode="auto">
          <a:xfrm>
            <a:off x="3171277" y="7699169"/>
            <a:ext cx="108779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82346" name="Rectangle 74"/>
          <p:cNvSpPr>
            <a:spLocks noChangeArrowheads="1"/>
          </p:cNvSpPr>
          <p:nvPr/>
        </p:nvSpPr>
        <p:spPr bwMode="auto">
          <a:xfrm>
            <a:off x="8854102" y="9085445"/>
            <a:ext cx="108779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82347" name="Rectangle 75"/>
          <p:cNvSpPr>
            <a:spLocks noChangeArrowheads="1"/>
          </p:cNvSpPr>
          <p:nvPr/>
        </p:nvSpPr>
        <p:spPr bwMode="auto">
          <a:xfrm>
            <a:off x="7654199" y="8998114"/>
            <a:ext cx="9182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82348" name="Rectangle 76"/>
          <p:cNvSpPr>
            <a:spLocks noChangeArrowheads="1"/>
          </p:cNvSpPr>
          <p:nvPr/>
        </p:nvSpPr>
        <p:spPr bwMode="auto">
          <a:xfrm>
            <a:off x="2995321" y="3680326"/>
            <a:ext cx="1439706" cy="5908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</a:t>
            </a:r>
          </a:p>
          <a:p>
            <a:pPr algn="ctr">
              <a:lnSpc>
                <a:spcPct val="70000"/>
              </a:lnSpc>
            </a:pPr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begin_commit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  <a:p>
            <a:pPr algn="ctr">
              <a:lnSpc>
                <a:spcPct val="70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9" name="Rectangle 77"/>
          <p:cNvSpPr>
            <a:spLocks noChangeArrowheads="1"/>
          </p:cNvSpPr>
          <p:nvPr/>
        </p:nvSpPr>
        <p:spPr bwMode="auto">
          <a:xfrm>
            <a:off x="3852060" y="8611312"/>
            <a:ext cx="1837250" cy="682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</a:t>
            </a:r>
          </a:p>
          <a:p>
            <a:pPr algn="ctr">
              <a:lnSpc>
                <a:spcPct val="85000"/>
              </a:lnSpc>
            </a:pPr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end_of_transaction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50" name="Rectangle 78"/>
          <p:cNvSpPr>
            <a:spLocks noChangeArrowheads="1"/>
          </p:cNvSpPr>
          <p:nvPr/>
        </p:nvSpPr>
        <p:spPr bwMode="auto">
          <a:xfrm>
            <a:off x="8930804" y="5711597"/>
            <a:ext cx="90311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READY</a:t>
            </a:r>
          </a:p>
        </p:txBody>
      </p:sp>
      <p:sp>
        <p:nvSpPr>
          <p:cNvPr id="182351" name="Rectangle 79"/>
          <p:cNvSpPr>
            <a:spLocks noChangeArrowheads="1"/>
          </p:cNvSpPr>
          <p:nvPr/>
        </p:nvSpPr>
        <p:spPr bwMode="auto">
          <a:xfrm>
            <a:off x="8903698" y="2876556"/>
            <a:ext cx="990865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INITIAL</a:t>
            </a:r>
          </a:p>
        </p:txBody>
      </p:sp>
      <p:sp>
        <p:nvSpPr>
          <p:cNvPr id="182352" name="Rectangle 80"/>
          <p:cNvSpPr>
            <a:spLocks noChangeArrowheads="1"/>
          </p:cNvSpPr>
          <p:nvPr/>
        </p:nvSpPr>
        <p:spPr bwMode="auto">
          <a:xfrm rot="20940000">
            <a:off x="5813779" y="3231026"/>
            <a:ext cx="1117599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2353" name="Rectangle 81"/>
          <p:cNvSpPr>
            <a:spLocks noChangeArrowheads="1"/>
          </p:cNvSpPr>
          <p:nvPr/>
        </p:nvSpPr>
        <p:spPr bwMode="auto">
          <a:xfrm rot="20640000">
            <a:off x="4538772" y="4206421"/>
            <a:ext cx="145047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82354" name="Rectangle 82"/>
          <p:cNvSpPr>
            <a:spLocks noChangeArrowheads="1"/>
          </p:cNvSpPr>
          <p:nvPr/>
        </p:nvSpPr>
        <p:spPr bwMode="auto">
          <a:xfrm rot="20940000">
            <a:off x="5637507" y="6247452"/>
            <a:ext cx="179397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 smtClean="0">
                <a:solidFill>
                  <a:schemeClr val="tx2"/>
                </a:solidFill>
                <a:latin typeface="Book Antiqua"/>
              </a:rPr>
              <a:t>GLOBAL-COMMIT</a:t>
            </a:r>
            <a:endParaRPr lang="en-US" sz="1400" i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2355" name="Line 83"/>
          <p:cNvSpPr>
            <a:spLocks noChangeShapeType="1"/>
          </p:cNvSpPr>
          <p:nvPr/>
        </p:nvSpPr>
        <p:spPr bwMode="auto">
          <a:xfrm flipH="1">
            <a:off x="4118187" y="4919844"/>
            <a:ext cx="466005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57" name="Line 85"/>
          <p:cNvSpPr>
            <a:spLocks noChangeShapeType="1"/>
          </p:cNvSpPr>
          <p:nvPr/>
        </p:nvSpPr>
        <p:spPr bwMode="auto">
          <a:xfrm>
            <a:off x="6394027" y="5895204"/>
            <a:ext cx="260096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34448" y="6235660"/>
            <a:ext cx="400110" cy="18094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Book Antiqua"/>
              </a:rPr>
              <a:t>Unilateral abort</a:t>
            </a:r>
            <a:endParaRPr lang="en-US" sz="1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4" name="Line 39"/>
          <p:cNvSpPr>
            <a:spLocks noChangeShapeType="1"/>
          </p:cNvSpPr>
          <p:nvPr/>
        </p:nvSpPr>
        <p:spPr bwMode="auto">
          <a:xfrm flipH="1">
            <a:off x="8071558" y="8171042"/>
            <a:ext cx="0" cy="720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145827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3822" y="1054384"/>
            <a:ext cx="9934222" cy="690880"/>
          </a:xfrm>
          <a:noFill/>
          <a:ln/>
        </p:spPr>
        <p:txBody>
          <a:bodyPr/>
          <a:lstStyle/>
          <a:p>
            <a:r>
              <a:rPr lang="en-US"/>
              <a:t>State Transitions in 2PC</a:t>
            </a:r>
          </a:p>
        </p:txBody>
      </p:sp>
      <p:sp>
        <p:nvSpPr>
          <p:cNvPr id="186371" name="Line 3"/>
          <p:cNvSpPr>
            <a:spLocks noChangeShapeType="1"/>
          </p:cNvSpPr>
          <p:nvPr/>
        </p:nvSpPr>
        <p:spPr bwMode="auto">
          <a:xfrm>
            <a:off x="3964658" y="412420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2" name="Line 4"/>
          <p:cNvSpPr>
            <a:spLocks noChangeShapeType="1"/>
          </p:cNvSpPr>
          <p:nvPr/>
        </p:nvSpPr>
        <p:spPr bwMode="auto">
          <a:xfrm flipH="1">
            <a:off x="3075094" y="6309733"/>
            <a:ext cx="681849" cy="9934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3" name="Line 5"/>
          <p:cNvSpPr>
            <a:spLocks noChangeShapeType="1"/>
          </p:cNvSpPr>
          <p:nvPr/>
        </p:nvSpPr>
        <p:spPr bwMode="auto">
          <a:xfrm>
            <a:off x="4198144" y="6244952"/>
            <a:ext cx="676400" cy="10582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4" name="Oval 6"/>
          <p:cNvSpPr>
            <a:spLocks noChangeArrowheads="1"/>
          </p:cNvSpPr>
          <p:nvPr/>
        </p:nvSpPr>
        <p:spPr bwMode="auto">
          <a:xfrm>
            <a:off x="3404730" y="2968222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3355384" y="332269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6377" name="Oval 9"/>
          <p:cNvSpPr>
            <a:spLocks noChangeArrowheads="1"/>
          </p:cNvSpPr>
          <p:nvPr/>
        </p:nvSpPr>
        <p:spPr bwMode="auto">
          <a:xfrm>
            <a:off x="3404729" y="5171813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3471279" y="5535317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</a:p>
        </p:txBody>
      </p:sp>
      <p:sp>
        <p:nvSpPr>
          <p:cNvPr id="186379" name="Rectangle 11"/>
          <p:cNvSpPr>
            <a:spLocks noChangeArrowheads="1"/>
          </p:cNvSpPr>
          <p:nvPr/>
        </p:nvSpPr>
        <p:spPr bwMode="auto">
          <a:xfrm>
            <a:off x="1664367" y="4203228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86380" name="Rectangle 12"/>
          <p:cNvSpPr>
            <a:spLocks noChangeArrowheads="1"/>
          </p:cNvSpPr>
          <p:nvPr/>
        </p:nvSpPr>
        <p:spPr bwMode="auto">
          <a:xfrm>
            <a:off x="3753432" y="420322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1" name="Rectangle 13"/>
          <p:cNvSpPr>
            <a:spLocks noChangeArrowheads="1"/>
          </p:cNvSpPr>
          <p:nvPr/>
        </p:nvSpPr>
        <p:spPr bwMode="auto">
          <a:xfrm>
            <a:off x="2282505" y="4474161"/>
            <a:ext cx="1172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6382" name="Rectangle 14"/>
          <p:cNvSpPr>
            <a:spLocks noChangeArrowheads="1"/>
          </p:cNvSpPr>
          <p:nvPr/>
        </p:nvSpPr>
        <p:spPr bwMode="auto">
          <a:xfrm>
            <a:off x="4760364" y="6352632"/>
            <a:ext cx="17410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 smtClean="0">
                <a:solidFill>
                  <a:schemeClr val="tx2"/>
                </a:solidFill>
                <a:latin typeface="Book Antiqua"/>
              </a:rPr>
              <a:t>Vote-commit</a:t>
            </a:r>
            <a:endParaRPr lang="en-US" sz="2000" u="sng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3" name="Rectangle 15"/>
          <p:cNvSpPr>
            <a:spLocks noChangeArrowheads="1"/>
          </p:cNvSpPr>
          <p:nvPr/>
        </p:nvSpPr>
        <p:spPr bwMode="auto">
          <a:xfrm>
            <a:off x="6246018" y="6352632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4" name="Rectangle 16"/>
          <p:cNvSpPr>
            <a:spLocks noChangeArrowheads="1"/>
          </p:cNvSpPr>
          <p:nvPr/>
        </p:nvSpPr>
        <p:spPr bwMode="auto">
          <a:xfrm>
            <a:off x="4648154" y="6623566"/>
            <a:ext cx="196549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6385" name="Line 17"/>
          <p:cNvSpPr>
            <a:spLocks noChangeShapeType="1"/>
          </p:cNvSpPr>
          <p:nvPr/>
        </p:nvSpPr>
        <p:spPr bwMode="auto">
          <a:xfrm>
            <a:off x="9694898" y="412420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6" name="Line 18"/>
          <p:cNvSpPr>
            <a:spLocks noChangeShapeType="1"/>
          </p:cNvSpPr>
          <p:nvPr/>
        </p:nvSpPr>
        <p:spPr bwMode="auto">
          <a:xfrm flipH="1">
            <a:off x="8818881" y="6309733"/>
            <a:ext cx="681849" cy="9934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7" name="Line 19"/>
          <p:cNvSpPr>
            <a:spLocks noChangeShapeType="1"/>
          </p:cNvSpPr>
          <p:nvPr/>
        </p:nvSpPr>
        <p:spPr bwMode="auto">
          <a:xfrm>
            <a:off x="9958784" y="6244952"/>
            <a:ext cx="661803" cy="10582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8" name="Oval 20"/>
          <p:cNvSpPr>
            <a:spLocks noChangeArrowheads="1"/>
          </p:cNvSpPr>
          <p:nvPr/>
        </p:nvSpPr>
        <p:spPr bwMode="auto">
          <a:xfrm>
            <a:off x="9134971" y="2968222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9" name="Rectangle 21"/>
          <p:cNvSpPr>
            <a:spLocks noChangeArrowheads="1"/>
          </p:cNvSpPr>
          <p:nvPr/>
        </p:nvSpPr>
        <p:spPr bwMode="auto">
          <a:xfrm>
            <a:off x="9085625" y="332269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6391" name="Oval 23"/>
          <p:cNvSpPr>
            <a:spLocks noChangeArrowheads="1"/>
          </p:cNvSpPr>
          <p:nvPr/>
        </p:nvSpPr>
        <p:spPr bwMode="auto">
          <a:xfrm>
            <a:off x="9134966" y="5171813"/>
            <a:ext cx="1119857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2" name="Rectangle 24"/>
          <p:cNvSpPr>
            <a:spLocks noChangeArrowheads="1"/>
          </p:cNvSpPr>
          <p:nvPr/>
        </p:nvSpPr>
        <p:spPr bwMode="auto">
          <a:xfrm>
            <a:off x="9141739" y="5535315"/>
            <a:ext cx="1108568" cy="397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86394" name="Rectangle 26"/>
          <p:cNvSpPr>
            <a:spLocks noChangeArrowheads="1"/>
          </p:cNvSpPr>
          <p:nvPr/>
        </p:nvSpPr>
        <p:spPr bwMode="auto">
          <a:xfrm>
            <a:off x="9897787" y="4185166"/>
            <a:ext cx="145688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86395" name="Rectangle 27"/>
          <p:cNvSpPr>
            <a:spLocks noChangeArrowheads="1"/>
          </p:cNvSpPr>
          <p:nvPr/>
        </p:nvSpPr>
        <p:spPr bwMode="auto">
          <a:xfrm>
            <a:off x="11213129" y="4185165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6" name="Rectangle 28"/>
          <p:cNvSpPr>
            <a:spLocks noChangeArrowheads="1"/>
          </p:cNvSpPr>
          <p:nvPr/>
        </p:nvSpPr>
        <p:spPr bwMode="auto">
          <a:xfrm>
            <a:off x="9763058" y="4456099"/>
            <a:ext cx="17218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86397" name="Rectangle 29"/>
          <p:cNvSpPr>
            <a:spLocks noChangeArrowheads="1"/>
          </p:cNvSpPr>
          <p:nvPr/>
        </p:nvSpPr>
        <p:spPr bwMode="auto">
          <a:xfrm>
            <a:off x="10089398" y="6334570"/>
            <a:ext cx="196549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6398" name="Rectangle 30"/>
          <p:cNvSpPr>
            <a:spLocks noChangeArrowheads="1"/>
          </p:cNvSpPr>
          <p:nvPr/>
        </p:nvSpPr>
        <p:spPr bwMode="auto">
          <a:xfrm>
            <a:off x="11754996" y="633456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9" name="Rectangle 31"/>
          <p:cNvSpPr>
            <a:spLocks noChangeArrowheads="1"/>
          </p:cNvSpPr>
          <p:nvPr/>
        </p:nvSpPr>
        <p:spPr bwMode="auto">
          <a:xfrm>
            <a:off x="10708562" y="6605503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0" name="Line 32"/>
          <p:cNvSpPr>
            <a:spLocks noChangeShapeType="1"/>
          </p:cNvSpPr>
          <p:nvPr/>
        </p:nvSpPr>
        <p:spPr bwMode="auto">
          <a:xfrm>
            <a:off x="7920284" y="7655369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1" name="Arc 33"/>
          <p:cNvSpPr>
            <a:spLocks/>
          </p:cNvSpPr>
          <p:nvPr/>
        </p:nvSpPr>
        <p:spPr bwMode="auto">
          <a:xfrm>
            <a:off x="7398738" y="3566534"/>
            <a:ext cx="1761067" cy="2068124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2" name="Rectangle 34"/>
          <p:cNvSpPr>
            <a:spLocks noChangeArrowheads="1"/>
          </p:cNvSpPr>
          <p:nvPr/>
        </p:nvSpPr>
        <p:spPr bwMode="auto">
          <a:xfrm>
            <a:off x="6134975" y="4546410"/>
            <a:ext cx="132864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 Prepare   </a:t>
            </a:r>
          </a:p>
        </p:txBody>
      </p:sp>
      <p:sp>
        <p:nvSpPr>
          <p:cNvPr id="186403" name="Rectangle 35"/>
          <p:cNvSpPr>
            <a:spLocks noChangeArrowheads="1"/>
          </p:cNvSpPr>
          <p:nvPr/>
        </p:nvSpPr>
        <p:spPr bwMode="auto">
          <a:xfrm>
            <a:off x="7329752" y="454640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4" name="Rectangle 36"/>
          <p:cNvSpPr>
            <a:spLocks noChangeArrowheads="1"/>
          </p:cNvSpPr>
          <p:nvPr/>
        </p:nvSpPr>
        <p:spPr bwMode="auto">
          <a:xfrm>
            <a:off x="6057229" y="4817343"/>
            <a:ext cx="14525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86405" name="Rectangle 37"/>
          <p:cNvSpPr>
            <a:spLocks noChangeArrowheads="1"/>
          </p:cNvSpPr>
          <p:nvPr/>
        </p:nvSpPr>
        <p:spPr bwMode="auto">
          <a:xfrm>
            <a:off x="7431179" y="6316508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86406" name="Rectangle 38"/>
          <p:cNvSpPr>
            <a:spLocks noChangeArrowheads="1"/>
          </p:cNvSpPr>
          <p:nvPr/>
        </p:nvSpPr>
        <p:spPr bwMode="auto">
          <a:xfrm>
            <a:off x="8846978" y="631650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7" name="Rectangle 39"/>
          <p:cNvSpPr>
            <a:spLocks noChangeArrowheads="1"/>
          </p:cNvSpPr>
          <p:nvPr/>
        </p:nvSpPr>
        <p:spPr bwMode="auto">
          <a:xfrm>
            <a:off x="7926980" y="6587441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8" name="Rectangle 40"/>
          <p:cNvSpPr>
            <a:spLocks noChangeArrowheads="1"/>
          </p:cNvSpPr>
          <p:nvPr/>
        </p:nvSpPr>
        <p:spPr bwMode="auto">
          <a:xfrm>
            <a:off x="2814818" y="8674607"/>
            <a:ext cx="22093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86409" name="Rectangle 41"/>
          <p:cNvSpPr>
            <a:spLocks noChangeArrowheads="1"/>
          </p:cNvSpPr>
          <p:nvPr/>
        </p:nvSpPr>
        <p:spPr bwMode="auto">
          <a:xfrm>
            <a:off x="8855574" y="8710732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86410" name="Rectangle 42"/>
          <p:cNvSpPr>
            <a:spLocks noChangeArrowheads="1"/>
          </p:cNvSpPr>
          <p:nvPr/>
        </p:nvSpPr>
        <p:spPr bwMode="auto">
          <a:xfrm>
            <a:off x="1694440" y="6330661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Vote-abort  </a:t>
            </a:r>
          </a:p>
        </p:txBody>
      </p:sp>
      <p:sp>
        <p:nvSpPr>
          <p:cNvPr id="186411" name="Rectangle 43"/>
          <p:cNvSpPr>
            <a:spLocks noChangeArrowheads="1"/>
          </p:cNvSpPr>
          <p:nvPr/>
        </p:nvSpPr>
        <p:spPr bwMode="auto">
          <a:xfrm>
            <a:off x="2760009" y="6352632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2" name="Rectangle 44"/>
          <p:cNvSpPr>
            <a:spLocks noChangeArrowheads="1"/>
          </p:cNvSpPr>
          <p:nvPr/>
        </p:nvSpPr>
        <p:spPr bwMode="auto">
          <a:xfrm>
            <a:off x="1637862" y="6601595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86413" name="Arc 45"/>
          <p:cNvSpPr>
            <a:spLocks/>
          </p:cNvSpPr>
          <p:nvPr/>
        </p:nvSpPr>
        <p:spPr bwMode="auto">
          <a:xfrm>
            <a:off x="7398738" y="5614338"/>
            <a:ext cx="803769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4" name="Oval 46"/>
          <p:cNvSpPr>
            <a:spLocks noChangeArrowheads="1"/>
          </p:cNvSpPr>
          <p:nvPr/>
        </p:nvSpPr>
        <p:spPr bwMode="auto">
          <a:xfrm>
            <a:off x="2460978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5" name="Rectangle 47"/>
          <p:cNvSpPr>
            <a:spLocks noChangeArrowheads="1"/>
          </p:cNvSpPr>
          <p:nvPr/>
        </p:nvSpPr>
        <p:spPr bwMode="auto">
          <a:xfrm>
            <a:off x="2420704" y="768472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86416" name="Oval 48"/>
          <p:cNvSpPr>
            <a:spLocks noChangeArrowheads="1"/>
          </p:cNvSpPr>
          <p:nvPr/>
        </p:nvSpPr>
        <p:spPr bwMode="auto">
          <a:xfrm>
            <a:off x="4395894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7" name="Rectangle 49"/>
          <p:cNvSpPr>
            <a:spLocks noChangeArrowheads="1"/>
          </p:cNvSpPr>
          <p:nvPr/>
        </p:nvSpPr>
        <p:spPr bwMode="auto">
          <a:xfrm>
            <a:off x="4235647" y="768472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6418" name="Oval 50"/>
          <p:cNvSpPr>
            <a:spLocks noChangeArrowheads="1"/>
          </p:cNvSpPr>
          <p:nvPr/>
        </p:nvSpPr>
        <p:spPr bwMode="auto">
          <a:xfrm>
            <a:off x="10157743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9" name="Rectangle 51"/>
          <p:cNvSpPr>
            <a:spLocks noChangeArrowheads="1"/>
          </p:cNvSpPr>
          <p:nvPr/>
        </p:nvSpPr>
        <p:spPr bwMode="auto">
          <a:xfrm>
            <a:off x="9997496" y="768472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6420" name="Oval 52"/>
          <p:cNvSpPr>
            <a:spLocks noChangeArrowheads="1"/>
          </p:cNvSpPr>
          <p:nvPr/>
        </p:nvSpPr>
        <p:spPr bwMode="auto">
          <a:xfrm>
            <a:off x="8204764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21" name="Rectangle 53"/>
          <p:cNvSpPr>
            <a:spLocks noChangeArrowheads="1"/>
          </p:cNvSpPr>
          <p:nvPr/>
        </p:nvSpPr>
        <p:spPr bwMode="auto">
          <a:xfrm>
            <a:off x="8164490" y="768472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Distributed DBMS Reliability 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(Ch. 12)</a:t>
            </a:r>
            <a:r>
              <a:rPr lang="it-IT" altLang="en-US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FF0000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Introduction and local reliability protocols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reliability protocols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Two-phase commit (2PC</a:t>
            </a:r>
            <a:r>
              <a:rPr lang="en-US" smtClean="0">
                <a:solidFill>
                  <a:schemeClr val="tx2"/>
                </a:solidFill>
                <a:cs typeface="Book Antiqua"/>
              </a:rPr>
              <a:t>) protocol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Termination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5832648" cy="6769100"/>
          </a:xfrm>
          <a:noFill/>
          <a:ln/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Timeout </a:t>
            </a:r>
            <a:r>
              <a:rPr lang="en-US" sz="2400" dirty="0">
                <a:solidFill>
                  <a:schemeClr val="tx2"/>
                </a:solidFill>
              </a:rPr>
              <a:t>in WAIT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Cannot unilaterally commit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Can unilaterally abort</a:t>
            </a:r>
          </a:p>
          <a:p>
            <a:r>
              <a:rPr lang="en-US" sz="2400" dirty="0">
                <a:solidFill>
                  <a:schemeClr val="tx2"/>
                </a:solidFill>
              </a:rPr>
              <a:t>Timeout in ABORT or COMMIT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Stay blocked and wait for the </a:t>
            </a:r>
            <a:r>
              <a:rPr lang="en-US" sz="2400" dirty="0" err="1" smtClean="0">
                <a:solidFill>
                  <a:schemeClr val="tx2"/>
                </a:solidFill>
              </a:rPr>
              <a:t>acks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Repeatedly send “global-commit” or “global-abort” to unresponsive participants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8613987" y="2311965"/>
            <a:ext cx="251466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88421" name="Line 5"/>
          <p:cNvSpPr>
            <a:spLocks noChangeShapeType="1"/>
          </p:cNvSpPr>
          <p:nvPr/>
        </p:nvSpPr>
        <p:spPr bwMode="auto">
          <a:xfrm>
            <a:off x="9935668" y="434509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2" name="Line 6"/>
          <p:cNvSpPr>
            <a:spLocks noChangeShapeType="1"/>
          </p:cNvSpPr>
          <p:nvPr/>
        </p:nvSpPr>
        <p:spPr bwMode="auto">
          <a:xfrm flipH="1">
            <a:off x="9041587" y="6513690"/>
            <a:ext cx="670561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3" name="Line 7"/>
          <p:cNvSpPr>
            <a:spLocks noChangeShapeType="1"/>
          </p:cNvSpPr>
          <p:nvPr/>
        </p:nvSpPr>
        <p:spPr bwMode="auto">
          <a:xfrm>
            <a:off x="10174808" y="6460976"/>
            <a:ext cx="749767" cy="102807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4" name="Oval 8"/>
          <p:cNvSpPr>
            <a:spLocks noChangeArrowheads="1"/>
          </p:cNvSpPr>
          <p:nvPr/>
        </p:nvSpPr>
        <p:spPr bwMode="auto">
          <a:xfrm>
            <a:off x="9393801" y="3206044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9303622" y="3526650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8426" name="Oval 10"/>
          <p:cNvSpPr>
            <a:spLocks noChangeArrowheads="1"/>
          </p:cNvSpPr>
          <p:nvPr/>
        </p:nvSpPr>
        <p:spPr bwMode="auto">
          <a:xfrm>
            <a:off x="9393801" y="5409636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7" name="Rectangle 11"/>
          <p:cNvSpPr>
            <a:spLocks noChangeArrowheads="1"/>
          </p:cNvSpPr>
          <p:nvPr/>
        </p:nvSpPr>
        <p:spPr bwMode="auto">
          <a:xfrm>
            <a:off x="9461481" y="5739272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</a:p>
        </p:txBody>
      </p:sp>
      <p:sp>
        <p:nvSpPr>
          <p:cNvPr id="188428" name="Rectangle 12"/>
          <p:cNvSpPr>
            <a:spLocks noChangeArrowheads="1"/>
          </p:cNvSpPr>
          <p:nvPr/>
        </p:nvSpPr>
        <p:spPr bwMode="auto">
          <a:xfrm>
            <a:off x="7150472" y="4409442"/>
            <a:ext cx="282550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9823784" y="4407182"/>
            <a:ext cx="25989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300" dirty="0">
              <a:solidFill>
                <a:schemeClr val="tx2"/>
              </a:solidFill>
              <a:latin typeface="Book Antiqua"/>
            </a:endParaRPr>
          </a:p>
          <a:p>
            <a:endParaRPr lang="en-US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0" name="Rectangle 14"/>
          <p:cNvSpPr>
            <a:spLocks noChangeArrowheads="1"/>
          </p:cNvSpPr>
          <p:nvPr/>
        </p:nvSpPr>
        <p:spPr bwMode="auto">
          <a:xfrm>
            <a:off x="7803767" y="4714241"/>
            <a:ext cx="13563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8431" name="Rectangle 15"/>
          <p:cNvSpPr>
            <a:spLocks noChangeArrowheads="1"/>
          </p:cNvSpPr>
          <p:nvPr/>
        </p:nvSpPr>
        <p:spPr bwMode="auto">
          <a:xfrm>
            <a:off x="10680852" y="6494842"/>
            <a:ext cx="215825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Vote-commit  </a:t>
            </a:r>
          </a:p>
        </p:txBody>
      </p:sp>
      <p:sp>
        <p:nvSpPr>
          <p:cNvPr id="188432" name="Rectangle 16"/>
          <p:cNvSpPr>
            <a:spLocks noChangeArrowheads="1"/>
          </p:cNvSpPr>
          <p:nvPr/>
        </p:nvSpPr>
        <p:spPr bwMode="auto">
          <a:xfrm>
            <a:off x="12235090" y="659045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3" name="Rectangle 17"/>
          <p:cNvSpPr>
            <a:spLocks noChangeArrowheads="1"/>
          </p:cNvSpPr>
          <p:nvPr/>
        </p:nvSpPr>
        <p:spPr bwMode="auto">
          <a:xfrm>
            <a:off x="10678864" y="6809459"/>
            <a:ext cx="23117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8434" name="Oval 18"/>
          <p:cNvSpPr>
            <a:spLocks noChangeArrowheads="1"/>
          </p:cNvSpPr>
          <p:nvPr/>
        </p:nvSpPr>
        <p:spPr bwMode="auto">
          <a:xfrm>
            <a:off x="8302600" y="750711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5" name="Rectangle 19"/>
          <p:cNvSpPr>
            <a:spLocks noChangeArrowheads="1"/>
          </p:cNvSpPr>
          <p:nvPr/>
        </p:nvSpPr>
        <p:spPr bwMode="auto">
          <a:xfrm>
            <a:off x="8299150" y="7863842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88436" name="Oval 20"/>
          <p:cNvSpPr>
            <a:spLocks noChangeArrowheads="1"/>
          </p:cNvSpPr>
          <p:nvPr/>
        </p:nvSpPr>
        <p:spPr bwMode="auto">
          <a:xfrm>
            <a:off x="10422654" y="750711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7" name="Rectangle 21"/>
          <p:cNvSpPr>
            <a:spLocks noChangeArrowheads="1"/>
          </p:cNvSpPr>
          <p:nvPr/>
        </p:nvSpPr>
        <p:spPr bwMode="auto">
          <a:xfrm>
            <a:off x="10298103" y="786384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7353061" y="6522722"/>
            <a:ext cx="18372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</a:t>
            </a:r>
            <a:r>
              <a:rPr lang="en-US" sz="2400" u="sng" dirty="0" smtClean="0">
                <a:solidFill>
                  <a:schemeClr val="tx2"/>
                </a:solidFill>
                <a:latin typeface="Book Antiqua"/>
              </a:rPr>
              <a:t>abort   </a:t>
            </a:r>
            <a:endParaRPr lang="en-US" sz="2400" u="sng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40" name="Rectangle 24"/>
          <p:cNvSpPr>
            <a:spLocks noChangeArrowheads="1"/>
          </p:cNvSpPr>
          <p:nvPr/>
        </p:nvSpPr>
        <p:spPr bwMode="auto">
          <a:xfrm>
            <a:off x="7269344" y="6827521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Termination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idx="1"/>
          </p:nvPr>
        </p:nvSpPr>
        <p:spPr>
          <a:xfrm>
            <a:off x="342899" y="2284512"/>
            <a:ext cx="6370313" cy="6912768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Timeout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Coordinator must have failed in INITIAL state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Unilaterally abort</a:t>
            </a:r>
          </a:p>
          <a:p>
            <a:r>
              <a:rPr lang="en-US" dirty="0">
                <a:solidFill>
                  <a:schemeClr val="tx2"/>
                </a:solidFill>
              </a:rPr>
              <a:t>Timeout in READY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Stay </a:t>
            </a:r>
            <a:r>
              <a:rPr lang="en-US" dirty="0" smtClean="0">
                <a:solidFill>
                  <a:schemeClr val="tx2"/>
                </a:solidFill>
              </a:rPr>
              <a:t>blocked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Repeatedly send </a:t>
            </a:r>
            <a:r>
              <a:rPr lang="en-US" sz="2800" dirty="0" smtClean="0">
                <a:solidFill>
                  <a:schemeClr val="tx2"/>
                </a:solidFill>
              </a:rPr>
              <a:t>“vote-</a:t>
            </a:r>
            <a:r>
              <a:rPr lang="en-US" sz="2800" dirty="0" err="1" smtClean="0">
                <a:solidFill>
                  <a:schemeClr val="tx2"/>
                </a:solidFill>
              </a:rPr>
              <a:t>commit”to</a:t>
            </a:r>
            <a:r>
              <a:rPr lang="en-US" sz="2800" dirty="0" smtClean="0">
                <a:solidFill>
                  <a:schemeClr val="tx2"/>
                </a:solidFill>
              </a:rPr>
              <a:t> coordinator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3600"/>
              </a:spcBef>
            </a:pPr>
            <a:r>
              <a:rPr lang="en-US" dirty="0" smtClean="0">
                <a:solidFill>
                  <a:schemeClr val="tx2"/>
                </a:solidFill>
              </a:rPr>
              <a:t>If participants can communicate, they can resolve blocked situations. Assume </a:t>
            </a:r>
            <a:r>
              <a:rPr lang="en-US" i="1" dirty="0" smtClean="0">
                <a:solidFill>
                  <a:schemeClr val="tx2"/>
                </a:solidFill>
              </a:rPr>
              <a:t>P</a:t>
            </a:r>
            <a:r>
              <a:rPr lang="en-US" i="1" baseline="-25000" dirty="0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timed </a:t>
            </a:r>
            <a:r>
              <a:rPr lang="en-US" smtClean="0">
                <a:solidFill>
                  <a:schemeClr val="tx2"/>
                </a:solidFill>
              </a:rPr>
              <a:t>out in READY </a:t>
            </a:r>
            <a:r>
              <a:rPr lang="en-US" dirty="0" smtClean="0">
                <a:solidFill>
                  <a:schemeClr val="tx2"/>
                </a:solidFill>
              </a:rPr>
              <a:t>and it asks to </a:t>
            </a:r>
            <a:r>
              <a:rPr lang="en-US" i="1" dirty="0" err="1" smtClean="0">
                <a:solidFill>
                  <a:schemeClr val="tx2"/>
                </a:solidFill>
              </a:rPr>
              <a:t>P</a:t>
            </a:r>
            <a:r>
              <a:rPr lang="en-US" i="1" baseline="-25000" dirty="0" err="1" smtClean="0">
                <a:solidFill>
                  <a:schemeClr val="tx2"/>
                </a:solidFill>
              </a:rPr>
              <a:t>j</a:t>
            </a:r>
            <a:endParaRPr lang="en-US" i="1" baseline="-25000" dirty="0" smtClean="0">
              <a:solidFill>
                <a:schemeClr val="tx2"/>
              </a:solidFill>
            </a:endParaRPr>
          </a:p>
          <a:p>
            <a:pPr lvl="1"/>
            <a:r>
              <a:rPr lang="en-US" i="1" dirty="0" err="1" smtClean="0">
                <a:solidFill>
                  <a:schemeClr val="tx2"/>
                </a:solidFill>
              </a:rPr>
              <a:t>P</a:t>
            </a:r>
            <a:r>
              <a:rPr lang="en-US" i="1" baseline="-25000" dirty="0" err="1" smtClean="0">
                <a:solidFill>
                  <a:schemeClr val="tx2"/>
                </a:solidFill>
              </a:rPr>
              <a:t>j</a:t>
            </a:r>
            <a:r>
              <a:rPr lang="en-US" dirty="0" smtClean="0">
                <a:solidFill>
                  <a:schemeClr val="tx2"/>
                </a:solidFill>
              </a:rPr>
              <a:t> in INITIAL: </a:t>
            </a:r>
            <a:r>
              <a:rPr lang="en-US" i="1" dirty="0" err="1">
                <a:solidFill>
                  <a:schemeClr val="tx2"/>
                </a:solidFill>
              </a:rPr>
              <a:t>P</a:t>
            </a:r>
            <a:r>
              <a:rPr lang="en-US" i="1" baseline="-25000" dirty="0" err="1">
                <a:solidFill>
                  <a:schemeClr val="tx2"/>
                </a:solidFill>
              </a:rPr>
              <a:t>j</a:t>
            </a:r>
            <a:r>
              <a:rPr lang="en-US" dirty="0" smtClean="0">
                <a:solidFill>
                  <a:schemeClr val="tx2"/>
                </a:solidFill>
              </a:rPr>
              <a:t> abort</a:t>
            </a:r>
          </a:p>
          <a:p>
            <a:pPr lvl="1"/>
            <a:r>
              <a:rPr lang="en-US" i="1" dirty="0" err="1">
                <a:solidFill>
                  <a:schemeClr val="tx2"/>
                </a:solidFill>
              </a:rPr>
              <a:t>P</a:t>
            </a:r>
            <a:r>
              <a:rPr lang="en-US" i="1" baseline="-25000" dirty="0" err="1">
                <a:solidFill>
                  <a:schemeClr val="tx2"/>
                </a:solidFill>
              </a:rPr>
              <a:t>j</a:t>
            </a:r>
            <a:r>
              <a:rPr lang="en-US" dirty="0">
                <a:solidFill>
                  <a:schemeClr val="tx2"/>
                </a:solidFill>
              </a:rPr>
              <a:t> in </a:t>
            </a:r>
            <a:r>
              <a:rPr lang="en-US" dirty="0" smtClean="0">
                <a:solidFill>
                  <a:schemeClr val="tx2"/>
                </a:solidFill>
              </a:rPr>
              <a:t>READY: nothing can be done</a:t>
            </a:r>
          </a:p>
          <a:p>
            <a:pPr lvl="1"/>
            <a:r>
              <a:rPr lang="en-US" i="1" dirty="0" err="1">
                <a:solidFill>
                  <a:schemeClr val="tx2"/>
                </a:solidFill>
              </a:rPr>
              <a:t>P</a:t>
            </a:r>
            <a:r>
              <a:rPr lang="en-US" i="1" baseline="-25000" dirty="0" err="1">
                <a:solidFill>
                  <a:schemeClr val="tx2"/>
                </a:solidFill>
              </a:rPr>
              <a:t>j</a:t>
            </a:r>
            <a:r>
              <a:rPr lang="en-US" dirty="0">
                <a:solidFill>
                  <a:schemeClr val="tx2"/>
                </a:solidFill>
              </a:rPr>
              <a:t> in </a:t>
            </a:r>
            <a:r>
              <a:rPr lang="en-US" dirty="0" smtClean="0">
                <a:solidFill>
                  <a:schemeClr val="tx2"/>
                </a:solidFill>
              </a:rPr>
              <a:t>ABORT/COMMIT: </a:t>
            </a:r>
            <a:r>
              <a:rPr lang="en-US" i="1" dirty="0" err="1">
                <a:solidFill>
                  <a:schemeClr val="tx2"/>
                </a:solidFill>
              </a:rPr>
              <a:t>P</a:t>
            </a:r>
            <a:r>
              <a:rPr lang="en-US" i="1" baseline="-25000" dirty="0" err="1">
                <a:solidFill>
                  <a:schemeClr val="tx2"/>
                </a:solidFill>
              </a:rPr>
              <a:t>j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send “vote-commit”/”vote-abort to </a:t>
            </a:r>
            <a:r>
              <a:rPr lang="en-US" i="1" dirty="0">
                <a:solidFill>
                  <a:schemeClr val="tx2"/>
                </a:solidFill>
              </a:rPr>
              <a:t>P</a:t>
            </a:r>
            <a:r>
              <a:rPr lang="en-US" i="1" baseline="-25000" dirty="0">
                <a:solidFill>
                  <a:schemeClr val="tx2"/>
                </a:solidFill>
              </a:rPr>
              <a:t>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0468" name="Line 4"/>
          <p:cNvSpPr>
            <a:spLocks noChangeShapeType="1"/>
          </p:cNvSpPr>
          <p:nvPr/>
        </p:nvSpPr>
        <p:spPr bwMode="auto">
          <a:xfrm>
            <a:off x="10277404" y="4235591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69" name="Line 5"/>
          <p:cNvSpPr>
            <a:spLocks noChangeShapeType="1"/>
          </p:cNvSpPr>
          <p:nvPr/>
        </p:nvSpPr>
        <p:spPr bwMode="auto">
          <a:xfrm flipH="1">
            <a:off x="9329138" y="6421120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0" name="Line 6"/>
          <p:cNvSpPr>
            <a:spLocks noChangeShapeType="1"/>
          </p:cNvSpPr>
          <p:nvPr/>
        </p:nvSpPr>
        <p:spPr bwMode="auto">
          <a:xfrm>
            <a:off x="10534848" y="6316960"/>
            <a:ext cx="681792" cy="1079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1" name="Oval 7"/>
          <p:cNvSpPr>
            <a:spLocks noChangeArrowheads="1"/>
          </p:cNvSpPr>
          <p:nvPr/>
        </p:nvSpPr>
        <p:spPr bwMode="auto">
          <a:xfrm>
            <a:off x="9724246" y="3079609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9674900" y="340021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90474" name="Oval 10"/>
          <p:cNvSpPr>
            <a:spLocks noChangeArrowheads="1"/>
          </p:cNvSpPr>
          <p:nvPr/>
        </p:nvSpPr>
        <p:spPr bwMode="auto">
          <a:xfrm>
            <a:off x="9721991" y="5283200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5" name="Rectangle 11"/>
          <p:cNvSpPr>
            <a:spLocks noChangeArrowheads="1"/>
          </p:cNvSpPr>
          <p:nvPr/>
        </p:nvSpPr>
        <p:spPr bwMode="auto">
          <a:xfrm>
            <a:off x="9688917" y="5612836"/>
            <a:ext cx="1186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90476" name="Rectangle 12"/>
          <p:cNvSpPr>
            <a:spLocks noChangeArrowheads="1"/>
          </p:cNvSpPr>
          <p:nvPr/>
        </p:nvSpPr>
        <p:spPr bwMode="auto">
          <a:xfrm>
            <a:off x="10475743" y="4262685"/>
            <a:ext cx="16962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90477" name="Rectangle 13"/>
          <p:cNvSpPr>
            <a:spLocks noChangeArrowheads="1"/>
          </p:cNvSpPr>
          <p:nvPr/>
        </p:nvSpPr>
        <p:spPr bwMode="auto">
          <a:xfrm>
            <a:off x="11800152" y="4262685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8" name="Rectangle 14"/>
          <p:cNvSpPr>
            <a:spLocks noChangeArrowheads="1"/>
          </p:cNvSpPr>
          <p:nvPr/>
        </p:nvSpPr>
        <p:spPr bwMode="auto">
          <a:xfrm>
            <a:off x="10306261" y="4533619"/>
            <a:ext cx="2017187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90479" name="Rectangle 15"/>
          <p:cNvSpPr>
            <a:spLocks noChangeArrowheads="1"/>
          </p:cNvSpPr>
          <p:nvPr/>
        </p:nvSpPr>
        <p:spPr bwMode="auto">
          <a:xfrm>
            <a:off x="10761149" y="6412090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0480" name="Rectangle 16"/>
          <p:cNvSpPr>
            <a:spLocks noChangeArrowheads="1"/>
          </p:cNvSpPr>
          <p:nvPr/>
        </p:nvSpPr>
        <p:spPr bwMode="auto">
          <a:xfrm>
            <a:off x="12342018" y="6412089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1" name="Rectangle 17"/>
          <p:cNvSpPr>
            <a:spLocks noChangeArrowheads="1"/>
          </p:cNvSpPr>
          <p:nvPr/>
        </p:nvSpPr>
        <p:spPr bwMode="auto">
          <a:xfrm>
            <a:off x="11373773" y="6683023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2" name="Rectangle 18"/>
          <p:cNvSpPr>
            <a:spLocks noChangeArrowheads="1"/>
          </p:cNvSpPr>
          <p:nvPr/>
        </p:nvSpPr>
        <p:spPr bwMode="auto">
          <a:xfrm>
            <a:off x="6646416" y="4012704"/>
            <a:ext cx="180020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</a:t>
            </a:r>
            <a:r>
              <a:rPr lang="en-US" sz="2400" u="sng" dirty="0" smtClean="0">
                <a:solidFill>
                  <a:schemeClr val="tx2"/>
                </a:solidFill>
                <a:latin typeface="Book Antiqua"/>
              </a:rPr>
              <a:t> Prepare        </a:t>
            </a:r>
            <a:endParaRPr lang="en-US" sz="2400" u="sng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3" name="Rectangle 19"/>
          <p:cNvSpPr>
            <a:spLocks noChangeArrowheads="1"/>
          </p:cNvSpPr>
          <p:nvPr/>
        </p:nvSpPr>
        <p:spPr bwMode="auto">
          <a:xfrm>
            <a:off x="6625965" y="4293923"/>
            <a:ext cx="16961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90484" name="Rectangle 20"/>
          <p:cNvSpPr>
            <a:spLocks noChangeArrowheads="1"/>
          </p:cNvSpPr>
          <p:nvPr/>
        </p:nvSpPr>
        <p:spPr bwMode="auto">
          <a:xfrm>
            <a:off x="7954264" y="6394028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90485" name="Rectangle 21"/>
          <p:cNvSpPr>
            <a:spLocks noChangeArrowheads="1"/>
          </p:cNvSpPr>
          <p:nvPr/>
        </p:nvSpPr>
        <p:spPr bwMode="auto">
          <a:xfrm>
            <a:off x="9415938" y="6394027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6" name="Rectangle 22"/>
          <p:cNvSpPr>
            <a:spLocks noChangeArrowheads="1"/>
          </p:cNvSpPr>
          <p:nvPr/>
        </p:nvSpPr>
        <p:spPr bwMode="auto">
          <a:xfrm>
            <a:off x="8479693" y="6664961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7" name="Oval 23"/>
          <p:cNvSpPr>
            <a:spLocks noChangeArrowheads="1"/>
          </p:cNvSpPr>
          <p:nvPr/>
        </p:nvSpPr>
        <p:spPr bwMode="auto">
          <a:xfrm>
            <a:off x="8669867" y="7414542"/>
            <a:ext cx="1155982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8" name="Rectangle 24"/>
          <p:cNvSpPr>
            <a:spLocks noChangeArrowheads="1"/>
          </p:cNvSpPr>
          <p:nvPr/>
        </p:nvSpPr>
        <p:spPr bwMode="auto">
          <a:xfrm>
            <a:off x="8647654" y="7771272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90489" name="Oval 25"/>
          <p:cNvSpPr>
            <a:spLocks noChangeArrowheads="1"/>
          </p:cNvSpPr>
          <p:nvPr/>
        </p:nvSpPr>
        <p:spPr bwMode="auto">
          <a:xfrm>
            <a:off x="10753796" y="741454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90" name="Rectangle 26"/>
          <p:cNvSpPr>
            <a:spLocks noChangeArrowheads="1"/>
          </p:cNvSpPr>
          <p:nvPr/>
        </p:nvSpPr>
        <p:spPr bwMode="auto">
          <a:xfrm>
            <a:off x="10619513" y="777127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90491" name="Rectangle 27"/>
          <p:cNvSpPr>
            <a:spLocks noChangeArrowheads="1"/>
          </p:cNvSpPr>
          <p:nvPr/>
        </p:nvSpPr>
        <p:spPr bwMode="auto">
          <a:xfrm>
            <a:off x="9225795" y="2167468"/>
            <a:ext cx="237641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90492" name="Arc 28"/>
          <p:cNvSpPr>
            <a:spLocks/>
          </p:cNvSpPr>
          <p:nvPr/>
        </p:nvSpPr>
        <p:spPr bwMode="auto">
          <a:xfrm>
            <a:off x="7994792" y="5743787"/>
            <a:ext cx="677333" cy="2230684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93" name="Arc 29"/>
          <p:cNvSpPr>
            <a:spLocks/>
          </p:cNvSpPr>
          <p:nvPr/>
        </p:nvSpPr>
        <p:spPr bwMode="auto">
          <a:xfrm>
            <a:off x="7994792" y="3659858"/>
            <a:ext cx="1724942" cy="2086187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2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3" y="14"/>
                  <a:pt x="21571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3" y="14"/>
                  <a:pt x="21571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 dirty="0" smtClean="0"/>
              <a:t>Re-election of the coordinator</a:t>
            </a:r>
            <a:endParaRPr lang="en-US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12097344" cy="6769100"/>
          </a:xfrm>
          <a:noFill/>
          <a:ln/>
        </p:spPr>
        <p:txBody>
          <a:bodyPr/>
          <a:lstStyle/>
          <a:p>
            <a:r>
              <a:rPr lang="en-US" sz="2600" dirty="0" smtClean="0">
                <a:solidFill>
                  <a:schemeClr val="tx2"/>
                </a:solidFill>
              </a:rPr>
              <a:t>If participants can communicate …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… and all of them know that the coordinator site is the only failing one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then another coordinator is elected and the protocol is re-started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Election by ordering participants or by any voting procedure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600" dirty="0" smtClean="0">
                <a:solidFill>
                  <a:schemeClr val="tx2"/>
                </a:solidFill>
              </a:rPr>
              <a:t>Does not work if a participant site fails besides the coordinator. Indeed: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Participant receive communication from coordinator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Participant terminate transaction accordingly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Participant and coordinator sites both fail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A new execution of the protocol among the remaining participants through re-election of coordinator might lead to a different decision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2PC is a blocking protocol</a:t>
            </a:r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41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10462840" y="6244952"/>
            <a:ext cx="753800" cy="106857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Recovery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7063371" cy="67691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Failure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Start the commit process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WAIT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Restart the commit process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</a:t>
            </a:r>
            <a:r>
              <a:rPr lang="en-US" dirty="0" smtClean="0">
                <a:solidFill>
                  <a:schemeClr val="tx2"/>
                </a:solidFill>
              </a:rPr>
              <a:t>ABORT/COMMIT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Nothing special if all the </a:t>
            </a:r>
            <a:r>
              <a:rPr lang="en-US" dirty="0" err="1">
                <a:solidFill>
                  <a:schemeClr val="tx2"/>
                </a:solidFill>
              </a:rPr>
              <a:t>acks</a:t>
            </a:r>
            <a:r>
              <a:rPr lang="en-US" dirty="0">
                <a:solidFill>
                  <a:schemeClr val="tx2"/>
                </a:solidFill>
              </a:rPr>
              <a:t> have been received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Otherwise </a:t>
            </a:r>
            <a:r>
              <a:rPr lang="en-US" dirty="0" smtClean="0">
                <a:solidFill>
                  <a:schemeClr val="tx2"/>
                </a:solidFill>
              </a:rPr>
              <a:t>invoke the </a:t>
            </a:r>
            <a:r>
              <a:rPr lang="en-US" dirty="0">
                <a:solidFill>
                  <a:schemeClr val="tx2"/>
                </a:solidFill>
              </a:rPr>
              <a:t>termination </a:t>
            </a:r>
            <a:r>
              <a:rPr lang="en-US" dirty="0" smtClean="0">
                <a:solidFill>
                  <a:schemeClr val="tx2"/>
                </a:solidFill>
              </a:rPr>
              <a:t>protocol for timeout in ABORT/COMMIT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9327653" y="2176499"/>
            <a:ext cx="251466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92520" name="Oval 8"/>
          <p:cNvSpPr>
            <a:spLocks noChangeArrowheads="1"/>
          </p:cNvSpPr>
          <p:nvPr/>
        </p:nvSpPr>
        <p:spPr bwMode="auto">
          <a:xfrm>
            <a:off x="9728157" y="3016391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9678811" y="3336995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  <a:endParaRPr lang="en-US" sz="2400" b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3" name="Oval 11"/>
          <p:cNvSpPr>
            <a:spLocks noChangeArrowheads="1"/>
          </p:cNvSpPr>
          <p:nvPr/>
        </p:nvSpPr>
        <p:spPr bwMode="auto">
          <a:xfrm>
            <a:off x="9728159" y="5219982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4" name="Rectangle 12"/>
          <p:cNvSpPr>
            <a:spLocks noChangeArrowheads="1"/>
          </p:cNvSpPr>
          <p:nvPr/>
        </p:nvSpPr>
        <p:spPr bwMode="auto">
          <a:xfrm>
            <a:off x="9795839" y="5549619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  <a:endParaRPr lang="en-US" sz="2400" b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7510512" y="4289779"/>
            <a:ext cx="282550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92526" name="Rectangle 14"/>
          <p:cNvSpPr>
            <a:spLocks noChangeArrowheads="1"/>
          </p:cNvSpPr>
          <p:nvPr/>
        </p:nvSpPr>
        <p:spPr bwMode="auto">
          <a:xfrm>
            <a:off x="8163807" y="4560712"/>
            <a:ext cx="13563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92527" name="Rectangle 15"/>
          <p:cNvSpPr>
            <a:spLocks noChangeArrowheads="1"/>
          </p:cNvSpPr>
          <p:nvPr/>
        </p:nvSpPr>
        <p:spPr bwMode="auto">
          <a:xfrm>
            <a:off x="10840743" y="6258561"/>
            <a:ext cx="207915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  Vote-commit  </a:t>
            </a:r>
          </a:p>
        </p:txBody>
      </p:sp>
      <p:sp>
        <p:nvSpPr>
          <p:cNvPr id="192528" name="Rectangle 16"/>
          <p:cNvSpPr>
            <a:spLocks noChangeArrowheads="1"/>
          </p:cNvSpPr>
          <p:nvPr/>
        </p:nvSpPr>
        <p:spPr bwMode="auto">
          <a:xfrm>
            <a:off x="12569449" y="6366933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9" name="Rectangle 17"/>
          <p:cNvSpPr>
            <a:spLocks noChangeArrowheads="1"/>
          </p:cNvSpPr>
          <p:nvPr/>
        </p:nvSpPr>
        <p:spPr bwMode="auto">
          <a:xfrm>
            <a:off x="10762561" y="6529494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2530" name="Oval 18"/>
          <p:cNvSpPr>
            <a:spLocks noChangeArrowheads="1"/>
          </p:cNvSpPr>
          <p:nvPr/>
        </p:nvSpPr>
        <p:spPr bwMode="auto">
          <a:xfrm>
            <a:off x="8680551" y="735132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1" name="Rectangle 19"/>
          <p:cNvSpPr>
            <a:spLocks noChangeArrowheads="1"/>
          </p:cNvSpPr>
          <p:nvPr/>
        </p:nvSpPr>
        <p:spPr bwMode="auto">
          <a:xfrm>
            <a:off x="8667369" y="7708054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92532" name="Oval 20"/>
          <p:cNvSpPr>
            <a:spLocks noChangeArrowheads="1"/>
          </p:cNvSpPr>
          <p:nvPr/>
        </p:nvSpPr>
        <p:spPr bwMode="auto">
          <a:xfrm>
            <a:off x="10800605" y="735132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3" name="Rectangle 21"/>
          <p:cNvSpPr>
            <a:spLocks noChangeArrowheads="1"/>
          </p:cNvSpPr>
          <p:nvPr/>
        </p:nvSpPr>
        <p:spPr bwMode="auto">
          <a:xfrm>
            <a:off x="10666321" y="7708054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92534" name="Rectangle 22"/>
          <p:cNvSpPr>
            <a:spLocks noChangeArrowheads="1"/>
          </p:cNvSpPr>
          <p:nvPr/>
        </p:nvSpPr>
        <p:spPr bwMode="auto">
          <a:xfrm>
            <a:off x="7688847" y="6366934"/>
            <a:ext cx="1834395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Vote-abort  </a:t>
            </a:r>
          </a:p>
        </p:txBody>
      </p:sp>
      <p:sp>
        <p:nvSpPr>
          <p:cNvPr id="192535" name="Rectangle 23"/>
          <p:cNvSpPr>
            <a:spLocks noChangeArrowheads="1"/>
          </p:cNvSpPr>
          <p:nvPr/>
        </p:nvSpPr>
        <p:spPr bwMode="auto">
          <a:xfrm>
            <a:off x="9083440" y="6366933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6" name="Rectangle 24"/>
          <p:cNvSpPr>
            <a:spLocks noChangeArrowheads="1"/>
          </p:cNvSpPr>
          <p:nvPr/>
        </p:nvSpPr>
        <p:spPr bwMode="auto">
          <a:xfrm>
            <a:off x="7603703" y="6637868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10277404" y="4156720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>
            <a:off x="9329138" y="6338169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7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Recovery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519540" cy="67691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Failure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Unilaterally abort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READY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The coordinator has been informed about the local decision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Treat as timeout in READY state and invoke the termination protocol</a:t>
            </a:r>
          </a:p>
          <a:p>
            <a:r>
              <a:rPr lang="en-US" dirty="0">
                <a:solidFill>
                  <a:schemeClr val="tx2"/>
                </a:solidFill>
              </a:rPr>
              <a:t>Failure in ABORT or COMMIT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Nothing special needs to be done</a:t>
            </a:r>
          </a:p>
        </p:txBody>
      </p:sp>
      <p:sp>
        <p:nvSpPr>
          <p:cNvPr id="194566" name="Oval 6"/>
          <p:cNvSpPr>
            <a:spLocks noChangeArrowheads="1"/>
          </p:cNvSpPr>
          <p:nvPr/>
        </p:nvSpPr>
        <p:spPr bwMode="auto">
          <a:xfrm>
            <a:off x="9956798" y="3178951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9907452" y="3499555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94569" name="Oval 9"/>
          <p:cNvSpPr>
            <a:spLocks noChangeArrowheads="1"/>
          </p:cNvSpPr>
          <p:nvPr/>
        </p:nvSpPr>
        <p:spPr bwMode="auto">
          <a:xfrm>
            <a:off x="9954543" y="5382542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0" name="Rectangle 10"/>
          <p:cNvSpPr>
            <a:spLocks noChangeArrowheads="1"/>
          </p:cNvSpPr>
          <p:nvPr/>
        </p:nvSpPr>
        <p:spPr bwMode="auto">
          <a:xfrm>
            <a:off x="9921469" y="5723468"/>
            <a:ext cx="1186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94571" name="Rectangle 11"/>
          <p:cNvSpPr>
            <a:spLocks noChangeArrowheads="1"/>
          </p:cNvSpPr>
          <p:nvPr/>
        </p:nvSpPr>
        <p:spPr bwMode="auto">
          <a:xfrm>
            <a:off x="10708293" y="4362028"/>
            <a:ext cx="16962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94572" name="Rectangle 12"/>
          <p:cNvSpPr>
            <a:spLocks noChangeArrowheads="1"/>
          </p:cNvSpPr>
          <p:nvPr/>
        </p:nvSpPr>
        <p:spPr bwMode="auto">
          <a:xfrm>
            <a:off x="10538812" y="4632961"/>
            <a:ext cx="2017187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10899265" y="6511432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4574" name="Rectangle 14"/>
          <p:cNvSpPr>
            <a:spLocks noChangeArrowheads="1"/>
          </p:cNvSpPr>
          <p:nvPr/>
        </p:nvSpPr>
        <p:spPr bwMode="auto">
          <a:xfrm>
            <a:off x="12574569" y="6511431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11511888" y="6782365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6" name="Rectangle 16"/>
          <p:cNvSpPr>
            <a:spLocks noChangeArrowheads="1"/>
          </p:cNvSpPr>
          <p:nvPr/>
        </p:nvSpPr>
        <p:spPr bwMode="auto">
          <a:xfrm>
            <a:off x="8353481" y="4777458"/>
            <a:ext cx="1696186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Prepare   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94577" name="Rectangle 17"/>
          <p:cNvSpPr>
            <a:spLocks noChangeArrowheads="1"/>
          </p:cNvSpPr>
          <p:nvPr/>
        </p:nvSpPr>
        <p:spPr bwMode="auto">
          <a:xfrm>
            <a:off x="8186814" y="6493370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94578" name="Rectangle 18"/>
          <p:cNvSpPr>
            <a:spLocks noChangeArrowheads="1"/>
          </p:cNvSpPr>
          <p:nvPr/>
        </p:nvSpPr>
        <p:spPr bwMode="auto">
          <a:xfrm>
            <a:off x="9648489" y="6493369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9" name="Rectangle 19"/>
          <p:cNvSpPr>
            <a:spLocks noChangeArrowheads="1"/>
          </p:cNvSpPr>
          <p:nvPr/>
        </p:nvSpPr>
        <p:spPr bwMode="auto">
          <a:xfrm>
            <a:off x="8712244" y="6764303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0" name="Oval 20"/>
          <p:cNvSpPr>
            <a:spLocks noChangeArrowheads="1"/>
          </p:cNvSpPr>
          <p:nvPr/>
        </p:nvSpPr>
        <p:spPr bwMode="auto">
          <a:xfrm>
            <a:off x="8902419" y="7456734"/>
            <a:ext cx="1155982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1" name="Rectangle 21"/>
          <p:cNvSpPr>
            <a:spLocks noChangeArrowheads="1"/>
          </p:cNvSpPr>
          <p:nvPr/>
        </p:nvSpPr>
        <p:spPr bwMode="auto">
          <a:xfrm>
            <a:off x="8873432" y="782701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94582" name="Oval 22"/>
          <p:cNvSpPr>
            <a:spLocks noChangeArrowheads="1"/>
          </p:cNvSpPr>
          <p:nvPr/>
        </p:nvSpPr>
        <p:spPr bwMode="auto">
          <a:xfrm>
            <a:off x="10986347" y="745673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3" name="Rectangle 23"/>
          <p:cNvSpPr>
            <a:spLocks noChangeArrowheads="1"/>
          </p:cNvSpPr>
          <p:nvPr/>
        </p:nvSpPr>
        <p:spPr bwMode="auto">
          <a:xfrm>
            <a:off x="10870127" y="7813464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94584" name="Rectangle 24"/>
          <p:cNvSpPr>
            <a:spLocks noChangeArrowheads="1"/>
          </p:cNvSpPr>
          <p:nvPr/>
        </p:nvSpPr>
        <p:spPr bwMode="auto">
          <a:xfrm>
            <a:off x="9284771" y="2300677"/>
            <a:ext cx="2468433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94585" name="Arc 25"/>
          <p:cNvSpPr>
            <a:spLocks/>
          </p:cNvSpPr>
          <p:nvPr/>
        </p:nvSpPr>
        <p:spPr bwMode="auto">
          <a:xfrm>
            <a:off x="8175414" y="3768232"/>
            <a:ext cx="1779129" cy="2104249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6" name="Arc 26"/>
          <p:cNvSpPr>
            <a:spLocks/>
          </p:cNvSpPr>
          <p:nvPr/>
        </p:nvSpPr>
        <p:spPr bwMode="auto">
          <a:xfrm>
            <a:off x="8175414" y="5852160"/>
            <a:ext cx="713458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10475002" y="4325132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9526736" y="6472561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10763998" y="6472561"/>
            <a:ext cx="650240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2PC Recovery Protocols –</a:t>
            </a:r>
            <a:br>
              <a:rPr lang="en-US"/>
            </a:br>
            <a:r>
              <a:rPr lang="en-US"/>
              <a:t>Additional Cases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Font typeface="Monotype Sorts" charset="2"/>
              <a:buNone/>
            </a:pPr>
            <a:r>
              <a:rPr lang="en-US" dirty="0">
                <a:solidFill>
                  <a:schemeClr val="tx2"/>
                </a:solidFill>
              </a:rPr>
              <a:t>Arise due to non-atomicity of log and message send actions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Coordinator site fails after writing “</a:t>
            </a:r>
            <a:r>
              <a:rPr lang="en-US" dirty="0" err="1">
                <a:solidFill>
                  <a:schemeClr val="tx2"/>
                </a:solidFill>
              </a:rPr>
              <a:t>begin_commit</a:t>
            </a:r>
            <a:r>
              <a:rPr lang="en-US" dirty="0">
                <a:solidFill>
                  <a:schemeClr val="tx2"/>
                </a:solidFill>
              </a:rPr>
              <a:t>” log and before sending “prepare” command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treat it as a failure in WAIT state; </a:t>
            </a:r>
            <a:r>
              <a:rPr lang="en-US" dirty="0" smtClean="0">
                <a:solidFill>
                  <a:schemeClr val="tx2"/>
                </a:solidFill>
              </a:rPr>
              <a:t>invoke recovery protocol from WAIT (send </a:t>
            </a:r>
            <a:r>
              <a:rPr lang="en-US" dirty="0">
                <a:solidFill>
                  <a:schemeClr val="tx2"/>
                </a:solidFill>
              </a:rPr>
              <a:t>“prepare” </a:t>
            </a:r>
            <a:r>
              <a:rPr lang="en-US" dirty="0" smtClean="0">
                <a:solidFill>
                  <a:schemeClr val="tx2"/>
                </a:solidFill>
              </a:rPr>
              <a:t>command)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Participant site fails after writing “ready” record in log but before “vote-commit” is sent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treat it as failure in READY state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invoke recovery protocol from </a:t>
            </a:r>
            <a:r>
              <a:rPr lang="en-US" dirty="0" smtClean="0">
                <a:solidFill>
                  <a:schemeClr val="tx2"/>
                </a:solidFill>
              </a:rPr>
              <a:t>READY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Participant site fails after writing “abort” record in log but before “vote-abort” is sent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no need to do anything upon recovery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2PC Recovery Protocols –</a:t>
            </a:r>
            <a:br>
              <a:rPr lang="en-US" dirty="0"/>
            </a:br>
            <a:r>
              <a:rPr lang="en-US" dirty="0"/>
              <a:t>Additional </a:t>
            </a:r>
            <a:r>
              <a:rPr lang="en-US" dirty="0" smtClean="0"/>
              <a:t>Cases (cont’d)</a:t>
            </a:r>
            <a:endParaRPr lang="en-US" dirty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Coordinator site fails after logging its final decision record but before sending its decision to the participants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coordinator treats it as a failure in COMMIT or ABORT state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participants treat it as timeout in the READY state</a:t>
            </a:r>
          </a:p>
          <a:p>
            <a:pPr>
              <a:lnSpc>
                <a:spcPct val="100000"/>
              </a:lnSpc>
            </a:pPr>
            <a:r>
              <a:rPr lang="en-US" dirty="0"/>
              <a:t>Participant site fails after writing “abort” or “commit” record in log but before acknowledgement is sent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participants treat it as </a:t>
            </a:r>
            <a:r>
              <a:rPr lang="en-US" dirty="0"/>
              <a:t>failure in COMMIT or </a:t>
            </a:r>
            <a:r>
              <a:rPr lang="en-US" dirty="0" smtClean="0"/>
              <a:t>ABORT state</a:t>
            </a:r>
            <a:endParaRPr lang="en-US" dirty="0"/>
          </a:p>
          <a:p>
            <a:pPr lvl="2"/>
            <a:r>
              <a:rPr lang="en-US" dirty="0" smtClean="0"/>
              <a:t>send ACK message </a:t>
            </a:r>
            <a:r>
              <a:rPr lang="en-US" smtClean="0"/>
              <a:t>upon request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coordinator will handle it by timeout in COMMIT or ABORT state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With 2PC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Blocking</a:t>
            </a:r>
          </a:p>
          <a:p>
            <a:pPr lvl="1"/>
            <a:r>
              <a:rPr lang="en-US"/>
              <a:t> </a:t>
            </a:r>
            <a:r>
              <a:rPr lang="en-US" smtClean="0"/>
              <a:t>“Ready” state implies </a:t>
            </a:r>
            <a:r>
              <a:rPr lang="en-US" dirty="0"/>
              <a:t>that the participant waits for the coordinator </a:t>
            </a:r>
          </a:p>
          <a:p>
            <a:pPr lvl="1"/>
            <a:r>
              <a:rPr lang="en-US" dirty="0"/>
              <a:t> If coordinator fails, site is blocked until recovery</a:t>
            </a:r>
          </a:p>
          <a:p>
            <a:pPr lvl="1"/>
            <a:r>
              <a:rPr lang="en-US" dirty="0"/>
              <a:t> Blocking reduces availability</a:t>
            </a:r>
          </a:p>
          <a:p>
            <a:r>
              <a:rPr lang="en-US" dirty="0"/>
              <a:t>Independent recovery is not possible</a:t>
            </a:r>
          </a:p>
          <a:p>
            <a:r>
              <a:rPr lang="en-US" dirty="0"/>
              <a:t>However,  it is known that:</a:t>
            </a:r>
          </a:p>
          <a:p>
            <a:pPr lvl="1"/>
            <a:r>
              <a:rPr lang="en-US" dirty="0"/>
              <a:t>Independent recovery protocols exist only for single site failures; no independent recovery protocol exists which is resilient to multiple-site failures.</a:t>
            </a:r>
          </a:p>
          <a:p>
            <a:r>
              <a:rPr lang="en-US" dirty="0" smtClean="0"/>
              <a:t>3PC is non-blocking (for (single) site failures)</a:t>
            </a:r>
          </a:p>
          <a:p>
            <a:r>
              <a:rPr lang="en-US" dirty="0" smtClean="0"/>
              <a:t>Communication line failures (network partitioning) are more problematic</a:t>
            </a:r>
          </a:p>
          <a:p>
            <a:pPr lvl="1"/>
            <a:r>
              <a:rPr lang="en-US" dirty="0" smtClean="0"/>
              <a:t>No non-blocking protocol exists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Media Failures – </a:t>
            </a:r>
            <a:r>
              <a:rPr lang="en-US" dirty="0" smtClean="0"/>
              <a:t>Full </a:t>
            </a:r>
            <a:r>
              <a:rPr lang="en-US" dirty="0"/>
              <a:t>Architecture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605867" y="3106702"/>
            <a:ext cx="6574649" cy="3233138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605867" y="3097671"/>
            <a:ext cx="6574649" cy="32512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5400">
            <a:solidFill>
              <a:schemeClr val="bg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3755285" y="5247076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8261653" y="570766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3709973" y="570766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8288903" y="5201921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4638030" y="3142828"/>
            <a:ext cx="212120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Main memory</a:t>
            </a:r>
          </a:p>
        </p:txBody>
      </p:sp>
      <p:sp>
        <p:nvSpPr>
          <p:cNvPr id="174090" name="AutoShape 10"/>
          <p:cNvSpPr>
            <a:spLocks noChangeArrowheads="1"/>
          </p:cNvSpPr>
          <p:nvPr/>
        </p:nvSpPr>
        <p:spPr bwMode="auto">
          <a:xfrm>
            <a:off x="4976142" y="3675662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5362448" y="3705015"/>
            <a:ext cx="2300224" cy="705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Local Recovery</a:t>
            </a:r>
          </a:p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74092" name="AutoShape 12"/>
          <p:cNvSpPr>
            <a:spLocks noChangeArrowheads="1"/>
          </p:cNvSpPr>
          <p:nvPr/>
        </p:nvSpPr>
        <p:spPr bwMode="auto">
          <a:xfrm>
            <a:off x="4976142" y="5269653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93777" y="5280944"/>
            <a:ext cx="2442083" cy="738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 Buffer</a:t>
            </a:r>
          </a:p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6557004" y="4407182"/>
            <a:ext cx="1037746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Fetch,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6506955" y="4822614"/>
            <a:ext cx="98431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Flush</a:t>
            </a: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7481767" y="8462151"/>
            <a:ext cx="1296982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Archive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log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804551" y="7685476"/>
            <a:ext cx="1058898" cy="722489"/>
            <a:chOff x="3378200" y="5403850"/>
            <a:chExt cx="744538" cy="508000"/>
          </a:xfrm>
          <a:solidFill>
            <a:schemeClr val="accent3">
              <a:lumMod val="50000"/>
            </a:schemeClr>
          </a:solidFill>
        </p:grpSpPr>
        <p:sp>
          <p:nvSpPr>
            <p:cNvPr id="174099" name="Oval 19"/>
            <p:cNvSpPr>
              <a:spLocks noChangeArrowheads="1"/>
            </p:cNvSpPr>
            <p:nvPr/>
          </p:nvSpPr>
          <p:spPr bwMode="auto">
            <a:xfrm>
              <a:off x="3378200" y="5403850"/>
              <a:ext cx="609600" cy="50800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00" name="Freeform 20"/>
            <p:cNvSpPr>
              <a:spLocks/>
            </p:cNvSpPr>
            <p:nvPr/>
          </p:nvSpPr>
          <p:spPr bwMode="auto">
            <a:xfrm>
              <a:off x="3689350" y="5846060"/>
              <a:ext cx="433388" cy="65088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272" y="0"/>
                </a:cxn>
                <a:cxn ang="0">
                  <a:pos x="272" y="40"/>
                </a:cxn>
                <a:cxn ang="0">
                  <a:pos x="0" y="40"/>
                </a:cxn>
              </a:cxnLst>
              <a:rect l="0" t="0" r="r" b="b"/>
              <a:pathLst>
                <a:path w="273" h="41">
                  <a:moveTo>
                    <a:pt x="120" y="0"/>
                  </a:moveTo>
                  <a:lnTo>
                    <a:pt x="272" y="0"/>
                  </a:lnTo>
                  <a:lnTo>
                    <a:pt x="272" y="40"/>
                  </a:lnTo>
                  <a:lnTo>
                    <a:pt x="0" y="4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02" name="Rectangle 22"/>
          <p:cNvSpPr>
            <a:spLocks noChangeArrowheads="1"/>
          </p:cNvSpPr>
          <p:nvPr/>
        </p:nvSpPr>
        <p:spPr bwMode="auto">
          <a:xfrm>
            <a:off x="4522673" y="8462151"/>
            <a:ext cx="140816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Archive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database</a:t>
            </a:r>
          </a:p>
        </p:txBody>
      </p:sp>
      <p:sp>
        <p:nvSpPr>
          <p:cNvPr id="174103" name="Line 23"/>
          <p:cNvSpPr>
            <a:spLocks noChangeShapeType="1"/>
          </p:cNvSpPr>
          <p:nvPr/>
        </p:nvSpPr>
        <p:spPr bwMode="auto">
          <a:xfrm>
            <a:off x="3531165" y="5662507"/>
            <a:ext cx="14178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4" name="Line 24"/>
          <p:cNvSpPr>
            <a:spLocks noChangeShapeType="1"/>
          </p:cNvSpPr>
          <p:nvPr/>
        </p:nvSpPr>
        <p:spPr bwMode="auto">
          <a:xfrm>
            <a:off x="3531165" y="4154311"/>
            <a:ext cx="1472071" cy="12011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8001565" y="3901440"/>
            <a:ext cx="1417884" cy="14359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6" name="Line 26"/>
          <p:cNvSpPr>
            <a:spLocks noChangeShapeType="1"/>
          </p:cNvSpPr>
          <p:nvPr/>
        </p:nvSpPr>
        <p:spPr bwMode="auto">
          <a:xfrm>
            <a:off x="8055751" y="5662507"/>
            <a:ext cx="136369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7" name="Line 27"/>
          <p:cNvSpPr>
            <a:spLocks noChangeShapeType="1"/>
          </p:cNvSpPr>
          <p:nvPr/>
        </p:nvSpPr>
        <p:spPr bwMode="auto">
          <a:xfrm>
            <a:off x="7270045" y="6023751"/>
            <a:ext cx="659271" cy="16346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8" name="Line 28"/>
          <p:cNvSpPr>
            <a:spLocks noChangeShapeType="1"/>
          </p:cNvSpPr>
          <p:nvPr/>
        </p:nvSpPr>
        <p:spPr bwMode="auto">
          <a:xfrm>
            <a:off x="6475307" y="4443307"/>
            <a:ext cx="0" cy="8037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9" name="Rectangle 29"/>
          <p:cNvSpPr>
            <a:spLocks noChangeArrowheads="1"/>
          </p:cNvSpPr>
          <p:nvPr/>
        </p:nvSpPr>
        <p:spPr bwMode="auto">
          <a:xfrm>
            <a:off x="1810769" y="2492587"/>
            <a:ext cx="162779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Secondary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storage</a:t>
            </a:r>
          </a:p>
        </p:txBody>
      </p:sp>
      <p:grpSp>
        <p:nvGrpSpPr>
          <p:cNvPr id="174113" name="Group 33"/>
          <p:cNvGrpSpPr>
            <a:grpSpLocks/>
          </p:cNvGrpSpPr>
          <p:nvPr/>
        </p:nvGrpSpPr>
        <p:grpSpPr bwMode="auto">
          <a:xfrm>
            <a:off x="1706880" y="3513102"/>
            <a:ext cx="1806222" cy="1137920"/>
            <a:chOff x="756" y="1556"/>
            <a:chExt cx="800" cy="504"/>
          </a:xfrm>
        </p:grpSpPr>
        <p:sp>
          <p:nvSpPr>
            <p:cNvPr id="174110" name="Rectangle 30"/>
            <p:cNvSpPr>
              <a:spLocks noChangeArrowheads="1"/>
            </p:cNvSpPr>
            <p:nvPr/>
          </p:nvSpPr>
          <p:spPr bwMode="auto">
            <a:xfrm>
              <a:off x="756" y="1604"/>
              <a:ext cx="800" cy="4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1" name="Oval 31"/>
            <p:cNvSpPr>
              <a:spLocks noChangeArrowheads="1"/>
            </p:cNvSpPr>
            <p:nvPr/>
          </p:nvSpPr>
          <p:spPr bwMode="auto">
            <a:xfrm>
              <a:off x="756" y="1556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2" name="Oval 32"/>
            <p:cNvSpPr>
              <a:spLocks noChangeArrowheads="1"/>
            </p:cNvSpPr>
            <p:nvPr/>
          </p:nvSpPr>
          <p:spPr bwMode="auto">
            <a:xfrm>
              <a:off x="756" y="1980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14" name="Rectangle 34"/>
          <p:cNvSpPr>
            <a:spLocks noChangeArrowheads="1"/>
          </p:cNvSpPr>
          <p:nvPr/>
        </p:nvSpPr>
        <p:spPr bwMode="auto">
          <a:xfrm>
            <a:off x="2095055" y="3666631"/>
            <a:ext cx="1065996" cy="797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log</a:t>
            </a:r>
          </a:p>
        </p:txBody>
      </p:sp>
      <p:grpSp>
        <p:nvGrpSpPr>
          <p:cNvPr id="174119" name="Group 39"/>
          <p:cNvGrpSpPr>
            <a:grpSpLocks/>
          </p:cNvGrpSpPr>
          <p:nvPr/>
        </p:nvGrpSpPr>
        <p:grpSpPr bwMode="auto">
          <a:xfrm>
            <a:off x="1724942" y="5120640"/>
            <a:ext cx="1806222" cy="1137920"/>
            <a:chOff x="764" y="2268"/>
            <a:chExt cx="800" cy="504"/>
          </a:xfrm>
          <a:solidFill>
            <a:srgbClr val="FF8000"/>
          </a:solidFill>
        </p:grpSpPr>
        <p:sp>
          <p:nvSpPr>
            <p:cNvPr id="174116" name="Rectangle 36"/>
            <p:cNvSpPr>
              <a:spLocks noChangeArrowheads="1"/>
            </p:cNvSpPr>
            <p:nvPr/>
          </p:nvSpPr>
          <p:spPr bwMode="auto">
            <a:xfrm>
              <a:off x="764" y="2316"/>
              <a:ext cx="800" cy="4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7" name="Oval 37"/>
            <p:cNvSpPr>
              <a:spLocks noChangeArrowheads="1"/>
            </p:cNvSpPr>
            <p:nvPr/>
          </p:nvSpPr>
          <p:spPr bwMode="auto">
            <a:xfrm>
              <a:off x="764" y="2268"/>
              <a:ext cx="800" cy="8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8" name="Oval 38"/>
            <p:cNvSpPr>
              <a:spLocks noChangeArrowheads="1"/>
            </p:cNvSpPr>
            <p:nvPr/>
          </p:nvSpPr>
          <p:spPr bwMode="auto">
            <a:xfrm>
              <a:off x="764" y="2692"/>
              <a:ext cx="800" cy="8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20" name="Rectangle 40"/>
          <p:cNvSpPr>
            <a:spLocks noChangeArrowheads="1"/>
          </p:cNvSpPr>
          <p:nvPr/>
        </p:nvSpPr>
        <p:spPr bwMode="auto">
          <a:xfrm>
            <a:off x="1942284" y="5274169"/>
            <a:ext cx="14392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database</a:t>
            </a:r>
          </a:p>
        </p:txBody>
      </p:sp>
      <p:sp>
        <p:nvSpPr>
          <p:cNvPr id="174121" name="Rectangle 41"/>
          <p:cNvSpPr>
            <a:spLocks noChangeArrowheads="1"/>
          </p:cNvSpPr>
          <p:nvPr/>
        </p:nvSpPr>
        <p:spPr bwMode="auto">
          <a:xfrm>
            <a:off x="9437511" y="4614898"/>
            <a:ext cx="1761067" cy="1743004"/>
          </a:xfrm>
          <a:prstGeom prst="rect">
            <a:avLst/>
          </a:prstGeom>
          <a:solidFill>
            <a:srgbClr val="FF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2" name="Rectangle 42"/>
          <p:cNvSpPr>
            <a:spLocks noChangeArrowheads="1"/>
          </p:cNvSpPr>
          <p:nvPr/>
        </p:nvSpPr>
        <p:spPr bwMode="auto">
          <a:xfrm>
            <a:off x="9566231" y="4732302"/>
            <a:ext cx="1537495" cy="154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(Volatile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database)</a:t>
            </a:r>
          </a:p>
        </p:txBody>
      </p:sp>
      <p:sp>
        <p:nvSpPr>
          <p:cNvPr id="174123" name="Rectangle 43"/>
          <p:cNvSpPr>
            <a:spLocks noChangeArrowheads="1"/>
          </p:cNvSpPr>
          <p:nvPr/>
        </p:nvSpPr>
        <p:spPr bwMode="auto">
          <a:xfrm>
            <a:off x="9437511" y="3088640"/>
            <a:ext cx="1761067" cy="150819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4" name="Rectangle 44"/>
          <p:cNvSpPr>
            <a:spLocks noChangeArrowheads="1"/>
          </p:cNvSpPr>
          <p:nvPr/>
        </p:nvSpPr>
        <p:spPr bwMode="auto">
          <a:xfrm>
            <a:off x="9687861" y="3445369"/>
            <a:ext cx="1237790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Log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</p:txBody>
      </p:sp>
      <p:sp>
        <p:nvSpPr>
          <p:cNvPr id="174125" name="Line 45"/>
          <p:cNvSpPr>
            <a:spLocks noChangeShapeType="1"/>
          </p:cNvSpPr>
          <p:nvPr/>
        </p:nvSpPr>
        <p:spPr bwMode="auto">
          <a:xfrm flipH="1">
            <a:off x="5219982" y="6023751"/>
            <a:ext cx="677333" cy="16346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6" name="Rectangle 46"/>
          <p:cNvSpPr>
            <a:spLocks noChangeArrowheads="1"/>
          </p:cNvSpPr>
          <p:nvPr/>
        </p:nvSpPr>
        <p:spPr bwMode="auto">
          <a:xfrm>
            <a:off x="4610538" y="6664961"/>
            <a:ext cx="9727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Write</a:t>
            </a:r>
          </a:p>
        </p:txBody>
      </p:sp>
      <p:sp>
        <p:nvSpPr>
          <p:cNvPr id="174127" name="Rectangle 47"/>
          <p:cNvSpPr>
            <a:spLocks noChangeArrowheads="1"/>
          </p:cNvSpPr>
          <p:nvPr/>
        </p:nvSpPr>
        <p:spPr bwMode="auto">
          <a:xfrm>
            <a:off x="7626930" y="6701085"/>
            <a:ext cx="9727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Write</a:t>
            </a:r>
          </a:p>
        </p:txBody>
      </p:sp>
      <p:sp>
        <p:nvSpPr>
          <p:cNvPr id="174128" name="Rectangle 48"/>
          <p:cNvSpPr>
            <a:spLocks noChangeArrowheads="1"/>
          </p:cNvSpPr>
          <p:nvPr/>
        </p:nvSpPr>
        <p:spPr bwMode="auto">
          <a:xfrm rot="19020000">
            <a:off x="8433245" y="463825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129" name="Rectangle 49"/>
          <p:cNvSpPr>
            <a:spLocks noChangeArrowheads="1"/>
          </p:cNvSpPr>
          <p:nvPr/>
        </p:nvSpPr>
        <p:spPr bwMode="auto">
          <a:xfrm rot="19140000">
            <a:off x="8090218" y="4170894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7510512" y="7685112"/>
            <a:ext cx="1058898" cy="722489"/>
            <a:chOff x="3378200" y="5403850"/>
            <a:chExt cx="744538" cy="508000"/>
          </a:xfrm>
          <a:solidFill>
            <a:schemeClr val="accent3">
              <a:lumMod val="50000"/>
            </a:schemeClr>
          </a:solidFill>
        </p:grpSpPr>
        <p:sp>
          <p:nvSpPr>
            <p:cNvPr id="52" name="Oval 19"/>
            <p:cNvSpPr>
              <a:spLocks noChangeArrowheads="1"/>
            </p:cNvSpPr>
            <p:nvPr/>
          </p:nvSpPr>
          <p:spPr bwMode="auto">
            <a:xfrm>
              <a:off x="3378200" y="5403850"/>
              <a:ext cx="609600" cy="50800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3" name="Freeform 20"/>
            <p:cNvSpPr>
              <a:spLocks/>
            </p:cNvSpPr>
            <p:nvPr/>
          </p:nvSpPr>
          <p:spPr bwMode="auto">
            <a:xfrm>
              <a:off x="3689350" y="5846060"/>
              <a:ext cx="433388" cy="65088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272" y="0"/>
                </a:cxn>
                <a:cxn ang="0">
                  <a:pos x="272" y="40"/>
                </a:cxn>
                <a:cxn ang="0">
                  <a:pos x="0" y="40"/>
                </a:cxn>
              </a:cxnLst>
              <a:rect l="0" t="0" r="r" b="b"/>
              <a:pathLst>
                <a:path w="273" h="41">
                  <a:moveTo>
                    <a:pt x="120" y="0"/>
                  </a:moveTo>
                  <a:lnTo>
                    <a:pt x="272" y="0"/>
                  </a:lnTo>
                  <a:lnTo>
                    <a:pt x="272" y="40"/>
                  </a:lnTo>
                  <a:lnTo>
                    <a:pt x="0" y="4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More Problematic Failure Types</a:t>
            </a:r>
            <a:endParaRPr lang="en-US" dirty="0"/>
          </a:p>
        </p:txBody>
      </p:sp>
      <p:sp>
        <p:nvSpPr>
          <p:cNvPr id="2211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600" dirty="0" smtClean="0"/>
              <a:t>We only considered </a:t>
            </a:r>
            <a:r>
              <a:rPr lang="en-US" sz="2600" i="1" dirty="0" smtClean="0"/>
              <a:t>failures of omission</a:t>
            </a:r>
          </a:p>
          <a:p>
            <a:pPr lvl="1"/>
            <a:r>
              <a:rPr lang="en-US" sz="2400" dirty="0" smtClean="0"/>
              <a:t>A message is not received, a site is unresponsive</a:t>
            </a:r>
          </a:p>
          <a:p>
            <a:pPr>
              <a:lnSpc>
                <a:spcPct val="100000"/>
              </a:lnSpc>
            </a:pPr>
            <a:r>
              <a:rPr lang="en-US" sz="2600" i="1" dirty="0" smtClean="0"/>
              <a:t>Failures of commissions</a:t>
            </a:r>
          </a:p>
          <a:p>
            <a:pPr lvl="1"/>
            <a:r>
              <a:rPr lang="en-US" sz="2400" dirty="0" smtClean="0"/>
              <a:t>Implementation errors (system does not work as expected): incorrect messages</a:t>
            </a:r>
          </a:p>
          <a:p>
            <a:pPr lvl="1"/>
            <a:r>
              <a:rPr lang="en-US" sz="2400" dirty="0" smtClean="0"/>
              <a:t>Malicious behaviors: a participant pretends to be the coordinator</a:t>
            </a:r>
          </a:p>
          <a:p>
            <a:pPr lvl="1"/>
            <a:r>
              <a:rPr lang="en-US" sz="2400" dirty="0" smtClean="0"/>
              <a:t>Addressed using </a:t>
            </a:r>
            <a:r>
              <a:rPr lang="en-US" sz="2400" i="1" dirty="0" smtClean="0"/>
              <a:t>byzantine agreement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Reliability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600" dirty="0"/>
              <a:t>Problem: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/>
              <a:t>How to maintain </a:t>
            </a:r>
          </a:p>
          <a:p>
            <a:pPr lvl="2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>
                <a:solidFill>
                  <a:schemeClr val="hlink"/>
                </a:solidFill>
              </a:rPr>
              <a:t>	atomicity</a:t>
            </a:r>
          </a:p>
          <a:p>
            <a:pPr lvl="2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>
                <a:solidFill>
                  <a:schemeClr val="hlink"/>
                </a:solidFill>
              </a:rPr>
              <a:t>	durability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/>
              <a:t>properties of transactions</a:t>
            </a:r>
          </a:p>
        </p:txBody>
      </p:sp>
      <p:sp>
        <p:nvSpPr>
          <p:cNvPr id="4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Ch.10/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4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Fundamental Definitions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Reliability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A measure of success with which a system conforms to some authoritative specification of its </a:t>
            </a:r>
            <a:r>
              <a:rPr lang="en-US" dirty="0" smtClean="0"/>
              <a:t>behavior</a:t>
            </a:r>
            <a:endParaRPr lang="en-US" dirty="0"/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 smtClean="0"/>
              <a:t>Availability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The fraction of the time that a system meets its </a:t>
            </a:r>
            <a:r>
              <a:rPr lang="en-US" dirty="0" smtClean="0"/>
              <a:t>specification</a:t>
            </a:r>
          </a:p>
          <a:p>
            <a:r>
              <a:rPr lang="en-US" dirty="0"/>
              <a:t>Failure </a:t>
            </a:r>
          </a:p>
          <a:p>
            <a:pPr lvl="1"/>
            <a:r>
              <a:rPr lang="en-US" dirty="0"/>
              <a:t>The deviation of a system from the behavior that is described in its </a:t>
            </a:r>
            <a:r>
              <a:rPr lang="en-US" dirty="0" smtClean="0"/>
              <a:t>specification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Types of Failures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Transaction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Transaction aborts (unilaterally or due to deadlock)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System </a:t>
            </a:r>
            <a:r>
              <a:rPr lang="en-US" dirty="0"/>
              <a:t>(site)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Failure of processor, main memory, power supply, …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Main memory </a:t>
            </a:r>
            <a:r>
              <a:rPr lang="en-US" dirty="0" smtClean="0"/>
              <a:t>contents </a:t>
            </a:r>
            <a:r>
              <a:rPr lang="en-US" dirty="0"/>
              <a:t>are lost, but secondary storage contents are safe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Partial (some sites) vs</a:t>
            </a:r>
            <a:r>
              <a:rPr lang="en-US" dirty="0"/>
              <a:t>. total </a:t>
            </a:r>
            <a:r>
              <a:rPr lang="en-US" dirty="0" smtClean="0"/>
              <a:t>(all sites) failure</a:t>
            </a:r>
            <a:endParaRPr lang="en-US" dirty="0"/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Media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Failure of secondary storage devices such that the stored data is lost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Head crash/controller failure </a:t>
            </a:r>
            <a:r>
              <a:rPr lang="en-US" dirty="0" smtClean="0"/>
              <a:t>(?)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Permanent data loss (secondary, resilient, stable memory – hard disk)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Communication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Lost/undeliverable </a:t>
            </a:r>
            <a:r>
              <a:rPr lang="en-US" dirty="0"/>
              <a:t>messages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Network partitioning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Update Strategies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00000"/>
              </a:spcBef>
            </a:pPr>
            <a:r>
              <a:rPr lang="en-US" dirty="0"/>
              <a:t>In-place update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/>
              <a:t>Each update causes a change in one or more data values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database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 smtClean="0"/>
              <a:t>More efficient, more difficult to undo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</a:pPr>
            <a:r>
              <a:rPr lang="en-US" dirty="0"/>
              <a:t>Out-of-place update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/>
              <a:t>Each update causes the new value(s) of data item(s) to be stored </a:t>
            </a:r>
            <a:r>
              <a:rPr lang="en-US" dirty="0" smtClean="0"/>
              <a:t>separately </a:t>
            </a:r>
            <a:r>
              <a:rPr lang="en-US" dirty="0"/>
              <a:t>from the old value(s</a:t>
            </a:r>
            <a:r>
              <a:rPr lang="en-US" dirty="0" smtClean="0"/>
              <a:t>)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 smtClean="0"/>
              <a:t>Less </a:t>
            </a:r>
            <a:r>
              <a:rPr lang="en-US" dirty="0"/>
              <a:t>efficient, </a:t>
            </a:r>
            <a:r>
              <a:rPr lang="en-US" dirty="0" smtClean="0"/>
              <a:t>easy to </a:t>
            </a:r>
            <a:r>
              <a:rPr lang="en-US" dirty="0"/>
              <a:t>undo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In-Place Update Recovery Information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>
                <a:solidFill>
                  <a:schemeClr val="hlink"/>
                </a:solidFill>
              </a:rPr>
              <a:t>Database Log</a:t>
            </a:r>
            <a:endParaRPr lang="en-US"/>
          </a:p>
          <a:p>
            <a:pPr lvl="1">
              <a:buFont typeface="Monotype Sorts" charset="2"/>
              <a:buNone/>
            </a:pPr>
            <a:r>
              <a:rPr lang="en-US"/>
              <a:t>	Every action of a transaction must not only perform the action, but must also write a </a:t>
            </a:r>
            <a:r>
              <a:rPr lang="en-US" i="1"/>
              <a:t>log</a:t>
            </a:r>
            <a:r>
              <a:rPr lang="en-US"/>
              <a:t> record to an append-only file.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8525369" y="5138702"/>
            <a:ext cx="2546773" cy="13366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09" name="AutoShape 5"/>
          <p:cNvSpPr>
            <a:spLocks noChangeArrowheads="1"/>
          </p:cNvSpPr>
          <p:nvPr/>
        </p:nvSpPr>
        <p:spPr bwMode="auto">
          <a:xfrm>
            <a:off x="8525369" y="7414542"/>
            <a:ext cx="2573867" cy="1228231"/>
          </a:xfrm>
          <a:prstGeom prst="roundRect">
            <a:avLst>
              <a:gd name="adj" fmla="val 25954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8462988" y="5092824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49511" name="Oval 7"/>
          <p:cNvSpPr>
            <a:spLocks noChangeArrowheads="1"/>
          </p:cNvSpPr>
          <p:nvPr/>
        </p:nvSpPr>
        <p:spPr bwMode="auto">
          <a:xfrm>
            <a:off x="5563165" y="5138702"/>
            <a:ext cx="1896533" cy="1336604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05564" y="5138702"/>
            <a:ext cx="2591929" cy="13366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8954130" y="7574846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5572432" y="5353192"/>
            <a:ext cx="1878002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Update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Operation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1897371" y="5092824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49516" name="Line 12"/>
          <p:cNvSpPr>
            <a:spLocks noChangeShapeType="1"/>
          </p:cNvSpPr>
          <p:nvPr/>
        </p:nvSpPr>
        <p:spPr bwMode="auto">
          <a:xfrm flipV="1">
            <a:off x="6556587" y="6484338"/>
            <a:ext cx="0" cy="155335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4506525" y="5797973"/>
            <a:ext cx="106567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7513885" y="5797973"/>
            <a:ext cx="98439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9" name="Line 15"/>
          <p:cNvSpPr>
            <a:spLocks noChangeShapeType="1"/>
          </p:cNvSpPr>
          <p:nvPr/>
        </p:nvSpPr>
        <p:spPr bwMode="auto">
          <a:xfrm>
            <a:off x="6565618" y="8030351"/>
            <a:ext cx="19507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Logging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/>
              <a:t>The log contains information used by the recovery process to restore the consistency of a system. This information may include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transaction identifier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type of operation (action)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items accessed by the transaction to perform the action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old value (state) of item (</a:t>
            </a:r>
            <a:r>
              <a:rPr lang="en-US" dirty="0">
                <a:solidFill>
                  <a:srgbClr val="FF0000"/>
                </a:solidFill>
              </a:rPr>
              <a:t>before image</a:t>
            </a:r>
            <a:r>
              <a:rPr lang="en-US" dirty="0"/>
              <a:t>)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new value (state) of item (</a:t>
            </a:r>
            <a:r>
              <a:rPr lang="en-US" dirty="0">
                <a:solidFill>
                  <a:srgbClr val="FF0000"/>
                </a:solidFill>
              </a:rPr>
              <a:t>after image</a:t>
            </a:r>
            <a:r>
              <a:rPr lang="en-US" dirty="0"/>
              <a:t>)</a:t>
            </a:r>
          </a:p>
          <a:p>
            <a:pPr marL="1065654" lvl="1" indent="-415425">
              <a:spcBef>
                <a:spcPct val="50000"/>
              </a:spcBef>
              <a:buNone/>
            </a:pPr>
            <a:r>
              <a:rPr lang="en-US" dirty="0"/>
              <a:t>          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379</TotalTime>
  <Pages>0</Pages>
  <Words>2386</Words>
  <Characters>0</Characters>
  <Application>Microsoft Office PowerPoint</Application>
  <PresentationFormat>Personalizzato</PresentationFormat>
  <Lines>0</Lines>
  <Paragraphs>527</Paragraphs>
  <Slides>39</Slides>
  <Notes>23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53" baseType="lpstr">
      <vt:lpstr>ＭＳ Ｐゴシック</vt:lpstr>
      <vt:lpstr>Arial</vt:lpstr>
      <vt:lpstr>Book Antiqua</vt:lpstr>
      <vt:lpstr>Calibri</vt:lpstr>
      <vt:lpstr>Didot</vt:lpstr>
      <vt:lpstr>Lucida Console</vt:lpstr>
      <vt:lpstr>Lucida Grande</vt:lpstr>
      <vt:lpstr>Monotype Sorts</vt:lpstr>
      <vt:lpstr>Palatino</vt:lpstr>
      <vt:lpstr>Symbol</vt:lpstr>
      <vt:lpstr>Wingdings</vt:lpstr>
      <vt:lpstr>Zapf Dingbats</vt:lpstr>
      <vt:lpstr>ヒラギノ明朝 ProN W3</vt:lpstr>
      <vt:lpstr>Book</vt:lpstr>
      <vt:lpstr>Distributed DBMS reliability</vt:lpstr>
      <vt:lpstr>Outline (distributed DB)</vt:lpstr>
      <vt:lpstr>Outline (today)</vt:lpstr>
      <vt:lpstr>Reliability</vt:lpstr>
      <vt:lpstr>Fundamental Definitions</vt:lpstr>
      <vt:lpstr>Types of Failures</vt:lpstr>
      <vt:lpstr>Update Strategies</vt:lpstr>
      <vt:lpstr>In-Place Update Recovery Information</vt:lpstr>
      <vt:lpstr>Logging</vt:lpstr>
      <vt:lpstr>Why Logging?</vt:lpstr>
      <vt:lpstr>REDO Protocol</vt:lpstr>
      <vt:lpstr>UNDO Protocol</vt:lpstr>
      <vt:lpstr>When to Write Log Records Into Stable Store</vt:lpstr>
      <vt:lpstr>Write–Ahead Log Protocol</vt:lpstr>
      <vt:lpstr>Execution of Commands</vt:lpstr>
      <vt:lpstr>Execution Strategies</vt:lpstr>
      <vt:lpstr>No-Fix/No-Flush</vt:lpstr>
      <vt:lpstr>No-Fix/Flush</vt:lpstr>
      <vt:lpstr>Fix/No-Flush</vt:lpstr>
      <vt:lpstr>Fix/Flush</vt:lpstr>
      <vt:lpstr>Checkpoints</vt:lpstr>
      <vt:lpstr>Distributed Reliability Protocols</vt:lpstr>
      <vt:lpstr>Two-Phase Commit (2PC)</vt:lpstr>
      <vt:lpstr>Centralized 2PC</vt:lpstr>
      <vt:lpstr>Linear 2PC</vt:lpstr>
      <vt:lpstr>Distributed 2PC</vt:lpstr>
      <vt:lpstr>Variations of 2PC</vt:lpstr>
      <vt:lpstr>2PC Protocol Actions</vt:lpstr>
      <vt:lpstr>State Transitions in 2PC</vt:lpstr>
      <vt:lpstr>Site Failures - 2PC Termination</vt:lpstr>
      <vt:lpstr>Site Failures - 2PC Termination</vt:lpstr>
      <vt:lpstr>Re-election of the coordinator</vt:lpstr>
      <vt:lpstr>Site Failures - 2PC Recovery</vt:lpstr>
      <vt:lpstr>Site Failures - 2PC Recovery</vt:lpstr>
      <vt:lpstr>2PC Recovery Protocols – Additional Cases</vt:lpstr>
      <vt:lpstr>2PC Recovery Protocols – Additional Cases (cont’d)</vt:lpstr>
      <vt:lpstr>Problem With 2PC</vt:lpstr>
      <vt:lpstr>Media Failures – Full Architecture</vt:lpstr>
      <vt:lpstr>More Problematic Failure Types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</cp:lastModifiedBy>
  <cp:revision>117</cp:revision>
  <dcterms:modified xsi:type="dcterms:W3CDTF">2022-04-29T10:27:47Z</dcterms:modified>
</cp:coreProperties>
</file>