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8"/>
  </p:notesMasterIdLst>
  <p:sldIdLst>
    <p:sldId id="353" r:id="rId2"/>
    <p:sldId id="354" r:id="rId3"/>
    <p:sldId id="355" r:id="rId4"/>
    <p:sldId id="299" r:id="rId5"/>
    <p:sldId id="356" r:id="rId6"/>
    <p:sldId id="351" r:id="rId7"/>
    <p:sldId id="318" r:id="rId8"/>
    <p:sldId id="333" r:id="rId9"/>
    <p:sldId id="357" r:id="rId10"/>
    <p:sldId id="334" r:id="rId11"/>
    <p:sldId id="335" r:id="rId12"/>
    <p:sldId id="337" r:id="rId13"/>
    <p:sldId id="338" r:id="rId14"/>
    <p:sldId id="358" r:id="rId15"/>
    <p:sldId id="359" r:id="rId16"/>
    <p:sldId id="360" r:id="rId17"/>
    <p:sldId id="361" r:id="rId18"/>
    <p:sldId id="362" r:id="rId19"/>
    <p:sldId id="342" r:id="rId20"/>
    <p:sldId id="343" r:id="rId21"/>
    <p:sldId id="345" r:id="rId22"/>
    <p:sldId id="344" r:id="rId23"/>
    <p:sldId id="363" r:id="rId24"/>
    <p:sldId id="364" r:id="rId25"/>
    <p:sldId id="365" r:id="rId26"/>
    <p:sldId id="347" r:id="rId2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9772" autoAdjust="0"/>
  </p:normalViewPr>
  <p:slideViewPr>
    <p:cSldViewPr>
      <p:cViewPr varScale="1">
        <p:scale>
          <a:sx n="68" d="100"/>
          <a:sy n="68" d="100"/>
        </p:scale>
        <p:origin x="1368" y="8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20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12" Type="http://schemas.openxmlformats.org/officeDocument/2006/relationships/slide" Target="slides/slide19.xml"/><Relationship Id="rId2" Type="http://schemas.openxmlformats.org/officeDocument/2006/relationships/slide" Target="slides/slide5.xml"/><Relationship Id="rId16" Type="http://schemas.openxmlformats.org/officeDocument/2006/relationships/slide" Target="slides/slide26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5" Type="http://schemas.openxmlformats.org/officeDocument/2006/relationships/slide" Target="slides/slide8.xml"/><Relationship Id="rId15" Type="http://schemas.openxmlformats.org/officeDocument/2006/relationships/slide" Target="slides/slide22.xml"/><Relationship Id="rId10" Type="http://schemas.openxmlformats.org/officeDocument/2006/relationships/slide" Target="slides/slide13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2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915232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  <p:extLst>
      <p:ext uri="{BB962C8B-B14F-4D97-AF65-F5344CB8AC3E}">
        <p14:creationId xmlns:p14="http://schemas.microsoft.com/office/powerpoint/2010/main" val="599732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  <p:extLst>
      <p:ext uri="{BB962C8B-B14F-4D97-AF65-F5344CB8AC3E}">
        <p14:creationId xmlns:p14="http://schemas.microsoft.com/office/powerpoint/2010/main" val="441262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26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86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97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06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7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411266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43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18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93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84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35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48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6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8" y="2384214"/>
            <a:ext cx="11374684" cy="32873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3388" y="5888284"/>
            <a:ext cx="11374684" cy="32895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Ch.8/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5" r:id="rId12"/>
    <p:sldLayoutId id="2147483806" r:id="rId13"/>
    <p:sldLayoutId id="2147483807" r:id="rId14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Distributed query optimization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Ordering </a:t>
            </a:r>
            <a:r>
              <a:rPr lang="it-IT" dirty="0" smtClean="0"/>
              <a:t>– </a:t>
            </a:r>
            <a:r>
              <a:rPr lang="en-US" dirty="0" smtClean="0"/>
              <a:t>Multiple Relations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58732" y="2447908"/>
            <a:ext cx="12293600" cy="3714776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Multiple </a:t>
            </a:r>
            <a:r>
              <a:rPr lang="en-US" dirty="0" smtClean="0"/>
              <a:t>relations case: more </a:t>
            </a:r>
            <a:r>
              <a:rPr lang="en-US" dirty="0"/>
              <a:t>difficult because too many </a:t>
            </a:r>
            <a:r>
              <a:rPr lang="en-US" dirty="0" smtClean="0"/>
              <a:t>alternatives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Goal is still transmit small operands (relations)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Compute the cost of all alternatives and select the best </a:t>
            </a:r>
            <a:r>
              <a:rPr lang="en-US" dirty="0" smtClean="0"/>
              <a:t>one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Necessary to compute the size of intermediate relations which is </a:t>
            </a:r>
            <a:r>
              <a:rPr lang="en-US" dirty="0" smtClean="0"/>
              <a:t>difficult</a:t>
            </a:r>
          </a:p>
          <a:p>
            <a:pPr lvl="3">
              <a:spcBef>
                <a:spcPct val="50000"/>
              </a:spcBef>
            </a:pPr>
            <a:r>
              <a:rPr lang="en-US" dirty="0" smtClean="0"/>
              <a:t>In distributed context it is even more because information may be not available on site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Ordering – Example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4930764" y="2590784"/>
            <a:ext cx="4857784" cy="588034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Consider 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PROJ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sz="2200" baseline="-25000" dirty="0" smtClean="0">
                <a:solidFill>
                  <a:srgbClr val="1771A9"/>
                </a:solidFill>
                <a:latin typeface="Book Antiqua" pitchFamily="18" charset="0"/>
              </a:rPr>
              <a:t>PNO </a:t>
            </a:r>
            <a:r>
              <a:rPr lang="en-US" sz="2200" dirty="0">
                <a:solidFill>
                  <a:srgbClr val="1771A9"/>
                </a:solidFill>
                <a:latin typeface="Book Antiqua" pitchFamily="18" charset="0"/>
              </a:rPr>
              <a:t>ASG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sz="2200" baseline="-25000" dirty="0" smtClean="0">
                <a:solidFill>
                  <a:srgbClr val="1771A9"/>
                </a:solidFill>
                <a:latin typeface="Book Antiqua" pitchFamily="18" charset="0"/>
              </a:rPr>
              <a:t>ENO </a:t>
            </a:r>
            <a:r>
              <a:rPr lang="en-US" sz="2200" dirty="0">
                <a:solidFill>
                  <a:srgbClr val="1771A9"/>
                </a:solidFill>
                <a:latin typeface="Book Antiqua" pitchFamily="18" charset="0"/>
              </a:rPr>
              <a:t>EMP</a:t>
            </a: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10653259" y="2519346"/>
            <a:ext cx="849801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2</a:t>
            </a:r>
          </a:p>
        </p:txBody>
      </p:sp>
      <p:sp>
        <p:nvSpPr>
          <p:cNvPr id="329733" name="Rectangle 5"/>
          <p:cNvSpPr>
            <a:spLocks noChangeArrowheads="1"/>
          </p:cNvSpPr>
          <p:nvPr/>
        </p:nvSpPr>
        <p:spPr bwMode="auto">
          <a:xfrm>
            <a:off x="11998707" y="4162420"/>
            <a:ext cx="849800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3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8652995" y="4209898"/>
            <a:ext cx="849801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1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072376" y="2820507"/>
            <a:ext cx="3215199" cy="1481357"/>
            <a:chOff x="3208" y="1248"/>
            <a:chExt cx="2203" cy="1015"/>
          </a:xfrm>
        </p:grpSpPr>
        <p:sp>
          <p:nvSpPr>
            <p:cNvPr id="329736" name="Rectangle 8"/>
            <p:cNvSpPr>
              <a:spLocks noChangeArrowheads="1"/>
            </p:cNvSpPr>
            <p:nvPr/>
          </p:nvSpPr>
          <p:spPr bwMode="auto">
            <a:xfrm>
              <a:off x="4709" y="1578"/>
              <a:ext cx="468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PNO</a:t>
              </a:r>
            </a:p>
          </p:txBody>
        </p:sp>
        <p:sp>
          <p:nvSpPr>
            <p:cNvPr id="329737" name="Rectangle 9"/>
            <p:cNvSpPr>
              <a:spLocks noChangeArrowheads="1"/>
            </p:cNvSpPr>
            <p:nvPr/>
          </p:nvSpPr>
          <p:spPr bwMode="auto">
            <a:xfrm>
              <a:off x="3472" y="1602"/>
              <a:ext cx="429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ENO</a:t>
              </a:r>
            </a:p>
          </p:txBody>
        </p:sp>
        <p:sp>
          <p:nvSpPr>
            <p:cNvPr id="329738" name="Line 10"/>
            <p:cNvSpPr>
              <a:spLocks noChangeShapeType="1"/>
            </p:cNvSpPr>
            <p:nvPr/>
          </p:nvSpPr>
          <p:spPr bwMode="auto">
            <a:xfrm flipH="1" flipV="1">
              <a:off x="4435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Arial"/>
              </a:endParaRP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911" y="1872"/>
              <a:ext cx="500" cy="391"/>
              <a:chOff x="3678" y="3080"/>
              <a:chExt cx="500" cy="391"/>
            </a:xfrm>
          </p:grpSpPr>
          <p:sp>
            <p:nvSpPr>
              <p:cNvPr id="329740" name="Rectangle 12"/>
              <p:cNvSpPr>
                <a:spLocks noChangeArrowheads="1"/>
              </p:cNvSpPr>
              <p:nvPr/>
            </p:nvSpPr>
            <p:spPr bwMode="auto">
              <a:xfrm>
                <a:off x="3678" y="3161"/>
                <a:ext cx="500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latin typeface="Arial" charset="0"/>
                  </a:rPr>
                  <a:t>PROJ</a:t>
                </a:r>
              </a:p>
            </p:txBody>
          </p:sp>
          <p:sp>
            <p:nvSpPr>
              <p:cNvPr id="329741" name="Oval 13"/>
              <p:cNvSpPr>
                <a:spLocks noChangeArrowheads="1"/>
              </p:cNvSpPr>
              <p:nvPr/>
            </p:nvSpPr>
            <p:spPr bwMode="auto">
              <a:xfrm>
                <a:off x="3722" y="308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4074" y="1248"/>
              <a:ext cx="453" cy="391"/>
              <a:chOff x="2676" y="2736"/>
              <a:chExt cx="453" cy="391"/>
            </a:xfrm>
          </p:grpSpPr>
          <p:sp>
            <p:nvSpPr>
              <p:cNvPr id="329743" name="Rectangle 15"/>
              <p:cNvSpPr>
                <a:spLocks noChangeArrowheads="1"/>
              </p:cNvSpPr>
              <p:nvPr/>
            </p:nvSpPr>
            <p:spPr bwMode="auto">
              <a:xfrm>
                <a:off x="2676" y="2817"/>
                <a:ext cx="422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latin typeface="Arial" charset="0"/>
                  </a:rPr>
                  <a:t>ASG</a:t>
                </a:r>
              </a:p>
            </p:txBody>
          </p:sp>
          <p:sp>
            <p:nvSpPr>
              <p:cNvPr id="329744" name="Oval 16"/>
              <p:cNvSpPr>
                <a:spLocks noChangeArrowheads="1"/>
              </p:cNvSpPr>
              <p:nvPr/>
            </p:nvSpPr>
            <p:spPr bwMode="auto">
              <a:xfrm>
                <a:off x="2682" y="2736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208" y="1872"/>
              <a:ext cx="454" cy="391"/>
              <a:chOff x="1961" y="3360"/>
              <a:chExt cx="454" cy="391"/>
            </a:xfrm>
          </p:grpSpPr>
          <p:sp>
            <p:nvSpPr>
              <p:cNvPr id="329746" name="Rectangle 18"/>
              <p:cNvSpPr>
                <a:spLocks noChangeArrowheads="1"/>
              </p:cNvSpPr>
              <p:nvPr/>
            </p:nvSpPr>
            <p:spPr bwMode="auto">
              <a:xfrm>
                <a:off x="1961" y="3441"/>
                <a:ext cx="429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EMP</a:t>
                </a:r>
              </a:p>
            </p:txBody>
          </p:sp>
          <p:sp>
            <p:nvSpPr>
              <p:cNvPr id="329747" name="Oval 19"/>
              <p:cNvSpPr>
                <a:spLocks noChangeArrowheads="1"/>
              </p:cNvSpPr>
              <p:nvPr/>
            </p:nvSpPr>
            <p:spPr bwMode="auto">
              <a:xfrm>
                <a:off x="1968" y="336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sp>
          <p:nvSpPr>
            <p:cNvPr id="329748" name="Line 20"/>
            <p:cNvSpPr>
              <a:spLocks noChangeShapeType="1"/>
            </p:cNvSpPr>
            <p:nvPr/>
          </p:nvSpPr>
          <p:spPr bwMode="auto">
            <a:xfrm flipV="1">
              <a:off x="3586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Arial"/>
              </a:endParaRPr>
            </a:p>
          </p:txBody>
        </p:sp>
      </p:grpSp>
      <p:sp>
        <p:nvSpPr>
          <p:cNvPr id="21" name="CasellaDiTesto 20"/>
          <p:cNvSpPr txBox="1"/>
          <p:nvPr/>
        </p:nvSpPr>
        <p:spPr>
          <a:xfrm>
            <a:off x="9431358" y="4709964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Join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graph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of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distributed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query</a:t>
            </a:r>
            <a:endParaRPr lang="en-GB" sz="1600" b="1" dirty="0">
              <a:solidFill>
                <a:schemeClr val="tx2"/>
              </a:solidFill>
              <a:latin typeface="Centaur" pitchFamily="18" charset="0"/>
              <a:cs typeface="Courier New" pitchFamily="49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30171" y="3448040"/>
            <a:ext cx="5786477" cy="5643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41579" marR="0" lvl="0" indent="-241579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>
                <a:tab pos="6344256" algn="l"/>
                <a:tab pos="6820641" algn="l"/>
              </a:tabLst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Execution alternatives:</a:t>
            </a:r>
          </a:p>
          <a:p>
            <a:pPr marL="383816" marR="0" lvl="1" indent="-383816" algn="l" defTabSz="914400" rtl="0" eaLnBrk="1" fontAlgn="base" latinLnBrk="0" hangingPunct="1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buFont typeface="Zapf Dingbats" charset="0"/>
              <a:buNone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1.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2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2 computes EMP'=EMP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3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3 computes EMP'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</a:t>
            </a:r>
          </a:p>
          <a:p>
            <a:pPr marL="383816" lvl="1" indent="-383816" algn="l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</a:pP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2.	ASG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Site 1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1 computes EMP'=EMP</a:t>
            </a:r>
            <a:r>
              <a:rPr lang="en-US" sz="2400" kern="0" spc="-427" dirty="0" smtClean="0">
                <a:solidFill>
                  <a:srgbClr val="000000"/>
                </a:solidFill>
                <a:latin typeface="Book Antiqua" pitchFamily="18" charset="0"/>
                <a:ea typeface="MS PGothic"/>
              </a:rPr>
              <a:t>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ASG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EMP'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3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3 computes EMP’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</a:t>
            </a:r>
          </a:p>
          <a:p>
            <a:pPr marL="383816" marR="0" lvl="1" indent="-383816" algn="l" defTabSz="914400" rtl="0" eaLnBrk="1" fontAlgn="base" latinLnBrk="0" hangingPunct="1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buFont typeface="Zapf Dingbats" charset="0"/>
              <a:buNone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3.	ASG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3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3 computes ASG'=ASG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 Site 1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1 computes ASG' </a:t>
            </a:r>
            <a:r>
              <a:rPr kumimoji="0" lang="en-US" sz="2400" b="0" i="0" u="none" strike="noStrike" kern="0" cap="none" spc="-427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▷◁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EMP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659317" y="6091246"/>
            <a:ext cx="5486685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85200" marR="0" lvl="1" indent="-38520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  <a:sym typeface="Palatino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6931028" y="5734056"/>
            <a:ext cx="5715040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85200" marR="0" lvl="1" indent="-38520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4.	PROJ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2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2 computes PROJ'=PROJ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 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1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1 computes PROJ'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6894000" y="7426794"/>
            <a:ext cx="5752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200" lvl="1" indent="-385200" algn="l">
              <a:spcBef>
                <a:spcPts val="0"/>
              </a:spcBef>
            </a:pP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5.	EMP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2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2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2 computes EMP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ASG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Algorithms</a:t>
            </a:r>
          </a:p>
        </p:txBody>
      </p:sp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xfrm>
            <a:off x="215856" y="2489200"/>
            <a:ext cx="12501650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Semijoins can be used to reduce the sizes of operands to transfer (similar to what selections do)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Reduced communication costs</a:t>
            </a:r>
          </a:p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Consider </a:t>
            </a:r>
            <a:r>
              <a:rPr lang="en-US" dirty="0"/>
              <a:t>the join of two relations</a:t>
            </a:r>
            <a:r>
              <a:rPr lang="en-US" dirty="0" smtClean="0"/>
              <a:t>: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sz="2600" i="1" dirty="0" smtClean="0"/>
              <a:t>R</a:t>
            </a:r>
            <a:r>
              <a:rPr lang="en-US" sz="2600" dirty="0" smtClean="0"/>
              <a:t>	(at </a:t>
            </a:r>
            <a:r>
              <a:rPr lang="en-US" sz="2600" dirty="0"/>
              <a:t>site </a:t>
            </a:r>
            <a:r>
              <a:rPr lang="en-US" sz="2600" dirty="0" smtClean="0"/>
              <a:t>1)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sz="2600" i="1" dirty="0" smtClean="0"/>
              <a:t>S	</a:t>
            </a:r>
            <a:r>
              <a:rPr lang="en-US" sz="2600" dirty="0" smtClean="0"/>
              <a:t>(at </a:t>
            </a:r>
            <a:r>
              <a:rPr lang="en-US" sz="2600" dirty="0"/>
              <a:t>site 2)</a:t>
            </a:r>
          </a:p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/>
              <a:t>Alternatives:</a:t>
            </a:r>
          </a:p>
          <a:p>
            <a:pPr marL="1300460" lvl="1" indent="-650230">
              <a:spcBef>
                <a:spcPts val="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Do the join 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marL="1300460" lvl="1" indent="-650230">
              <a:spcBef>
                <a:spcPct val="5000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Perform one of the </a:t>
            </a:r>
            <a:r>
              <a:rPr lang="en-US" sz="2800" dirty="0" smtClean="0"/>
              <a:t>semijoin-based equivalent options</a:t>
            </a:r>
            <a:endParaRPr lang="en-US" sz="2800" dirty="0"/>
          </a:p>
          <a:p>
            <a:pPr lvl="2">
              <a:spcBef>
                <a:spcPct val="50000"/>
              </a:spcBef>
              <a:buNone/>
              <a:tabLst>
                <a:tab pos="2528672" algn="l"/>
                <a:tab pos="3081819" algn="l"/>
              </a:tabLst>
            </a:pPr>
            <a:r>
              <a:rPr lang="en-US" sz="2800" i="1" dirty="0" smtClean="0"/>
              <a:t>	R</a:t>
            </a:r>
            <a:r>
              <a:rPr lang="en-US" sz="2800" spc="-427" dirty="0" smtClean="0"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r>
              <a:rPr lang="en-US" sz="2800" i="1" dirty="0"/>
              <a:t>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019940"/>
            <a:ext cx="5500726" cy="2000264"/>
          </a:xfrm>
          <a:prstGeom prst="roundRect">
            <a:avLst/>
          </a:prstGeom>
          <a:ln w="9525" cap="flat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rmAutofit fontScale="92500" lnSpcReduction="10000"/>
          </a:bodyPr>
          <a:lstStyle/>
          <a:p>
            <a:pPr marL="252000" indent="-252000" algn="l"/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Tradeoff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between</a:t>
            </a:r>
            <a:endParaRPr lang="it-IT" sz="22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288000" indent="-288000" algn="l">
              <a:spcBef>
                <a:spcPts val="1200"/>
              </a:spcBef>
              <a:buFont typeface="+mj-lt"/>
              <a:buAutoNum type="alphaLcParenR"/>
            </a:pP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cost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compute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send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semijoin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other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site (and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then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there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88000" indent="-288000" algn="l">
              <a:spcBef>
                <a:spcPts val="1200"/>
              </a:spcBef>
              <a:buFont typeface="+mj-lt"/>
              <a:buAutoNum type="alphaLcParenR"/>
            </a:pP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Cost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send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whole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relation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other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site (and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then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there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2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</a:t>
            </a:r>
            <a:r>
              <a:rPr lang="en-US" dirty="0" smtClean="0"/>
              <a:t>Algorithms – Example</a:t>
            </a:r>
            <a:endParaRPr lang="en-US" dirty="0"/>
          </a:p>
        </p:txBody>
      </p:sp>
      <p:sp>
        <p:nvSpPr>
          <p:cNvPr id="33280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Perform the join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Send </a:t>
            </a:r>
            <a:r>
              <a:rPr lang="en-US" i="1" dirty="0"/>
              <a:t>R</a:t>
            </a:r>
            <a:r>
              <a:rPr lang="en-US" dirty="0"/>
              <a:t> to Site 2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Site 2 computes 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 </a:t>
            </a:r>
            <a:r>
              <a:rPr lang="en-US" i="1" dirty="0">
                <a:latin typeface="Book Antiqua" pitchFamily="18" charset="0"/>
              </a:rPr>
              <a:t>S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Consider </a:t>
            </a:r>
            <a:r>
              <a:rPr lang="en-US" dirty="0" err="1">
                <a:latin typeface="Book Antiqua" pitchFamily="18" charset="0"/>
              </a:rPr>
              <a:t>semijoin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 smtClean="0"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  <a:endParaRPr lang="en-US" i="1" dirty="0">
              <a:latin typeface="Book Antiqua" pitchFamily="18" charset="0"/>
            </a:endParaRP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S' </a:t>
            </a:r>
            <a:r>
              <a:rPr lang="en-US" dirty="0" smtClean="0">
                <a:latin typeface="Book Antiqua" pitchFamily="18" charset="0"/>
              </a:rPr>
              <a:t>=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  <a:sym typeface="Symbol"/>
              </a:rPr>
              <a:t>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>
                <a:latin typeface="Book Antiqua" pitchFamily="18" charset="0"/>
              </a:rPr>
              <a:t>)</a:t>
            </a: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S' </a:t>
            </a:r>
            <a:r>
              <a:rPr lang="en-US" dirty="0">
                <a:latin typeface="Book Antiqua" pitchFamily="18" charset="0"/>
                <a:sym typeface="Symbol"/>
              </a:rPr>
              <a:t></a:t>
            </a:r>
            <a:r>
              <a:rPr lang="en-US" dirty="0">
                <a:latin typeface="Book Antiqua" pitchFamily="18" charset="0"/>
              </a:rPr>
              <a:t> Site 1</a:t>
            </a:r>
          </a:p>
          <a:p>
            <a:pPr lvl="1">
              <a:spcBef>
                <a:spcPct val="40000"/>
              </a:spcBef>
            </a:pPr>
            <a:r>
              <a:rPr lang="en-US" dirty="0">
                <a:latin typeface="Book Antiqua" pitchFamily="18" charset="0"/>
              </a:rPr>
              <a:t>Site 1 computes </a:t>
            </a:r>
            <a:r>
              <a:rPr lang="en-US" i="1" dirty="0">
                <a:latin typeface="Book Antiqua" pitchFamily="18" charset="0"/>
              </a:rPr>
              <a:t>R' </a:t>
            </a:r>
            <a:r>
              <a:rPr lang="en-US" dirty="0">
                <a:latin typeface="Book Antiqua" pitchFamily="18" charset="0"/>
              </a:rPr>
              <a:t>= 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>
                <a:latin typeface="Book Antiqua" pitchFamily="18" charset="0"/>
              </a:rPr>
              <a:t>A</a:t>
            </a:r>
            <a:r>
              <a:rPr lang="en-US" i="1" dirty="0">
                <a:latin typeface="Book Antiqua" pitchFamily="18" charset="0"/>
              </a:rPr>
              <a:t>S'</a:t>
            </a: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R'</a:t>
            </a:r>
            <a:r>
              <a:rPr lang="en-US" dirty="0">
                <a:latin typeface="Book Antiqua" pitchFamily="18" charset="0"/>
                <a:sym typeface="Symbol"/>
              </a:rPr>
              <a:t></a:t>
            </a:r>
            <a:r>
              <a:rPr lang="en-US" dirty="0">
                <a:latin typeface="Book Antiqua" pitchFamily="18" charset="0"/>
              </a:rPr>
              <a:t> Site 2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Site 2 computes </a:t>
            </a:r>
            <a:r>
              <a:rPr lang="en-US" i="1" dirty="0">
                <a:latin typeface="Book Antiqua" pitchFamily="18" charset="0"/>
              </a:rPr>
              <a:t>R'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Semijoin is better if</a:t>
            </a:r>
          </a:p>
          <a:p>
            <a:pPr algn="ctr">
              <a:spcBef>
                <a:spcPts val="600"/>
              </a:spcBef>
              <a:buNone/>
            </a:pP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sym typeface="Symbol"/>
              </a:rPr>
              <a:t>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))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 + 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))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 &lt; 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Only communication costs (time to transfer relations)</a:t>
            </a:r>
            <a:endParaRPr lang="en-US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</a:t>
            </a:r>
            <a:r>
              <a:rPr lang="en-US" dirty="0" smtClean="0"/>
              <a:t>Algorithms – Sum up</a:t>
            </a:r>
            <a:endParaRPr lang="en-US" dirty="0"/>
          </a:p>
        </p:txBody>
      </p:sp>
      <p:sp>
        <p:nvSpPr>
          <p:cNvPr id="332802" name="Rectangle 2"/>
          <p:cNvSpPr>
            <a:spLocks noGrp="1" noChangeArrowheads="1"/>
          </p:cNvSpPr>
          <p:nvPr>
            <p:ph idx="1"/>
          </p:nvPr>
        </p:nvSpPr>
        <p:spPr>
          <a:xfrm>
            <a:off x="261894" y="5019676"/>
            <a:ext cx="12455612" cy="1187921"/>
          </a:xfrm>
          <a:noFill/>
          <a:ln/>
        </p:spPr>
        <p:txBody>
          <a:bodyPr/>
          <a:lstStyle/>
          <a:p>
            <a:pPr>
              <a:spcBef>
                <a:spcPct val="40000"/>
              </a:spcBef>
              <a:buNone/>
            </a:pP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Bit arrays</a:t>
            </a:r>
          </a:p>
          <a:p>
            <a:pPr>
              <a:spcBef>
                <a:spcPct val="4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Let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 be a hash function that distributes possible values for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into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buckets:</a:t>
            </a:r>
            <a:endParaRPr lang="en-US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4216196" y="6207598"/>
            <a:ext cx="3943280" cy="461665"/>
            <a:chOff x="4216196" y="6207598"/>
            <a:chExt cx="3943280" cy="461665"/>
          </a:xfrm>
        </p:grpSpPr>
        <p:cxnSp>
          <p:nvCxnSpPr>
            <p:cNvPr id="5" name="Connettore 2 4"/>
            <p:cNvCxnSpPr/>
            <p:nvPr/>
          </p:nvCxnSpPr>
          <p:spPr bwMode="auto">
            <a:xfrm>
              <a:off x="5996629" y="6423249"/>
              <a:ext cx="382414" cy="1438"/>
            </a:xfrm>
            <a:prstGeom prst="straightConnector1">
              <a:avLst/>
            </a:prstGeom>
            <a:solidFill>
              <a:srgbClr val="6682AA"/>
            </a:solidFill>
            <a:ln w="15875">
              <a:solidFill>
                <a:schemeClr val="tx2"/>
              </a:solidFill>
              <a:tailEnd type="arrow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" name="CasellaDiTesto 5"/>
            <p:cNvSpPr txBox="1"/>
            <p:nvPr/>
          </p:nvSpPr>
          <p:spPr>
            <a:xfrm>
              <a:off x="4216196" y="6207599"/>
              <a:ext cx="1821261" cy="4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40000"/>
                </a:spcBef>
              </a:pP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h 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: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 Dom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(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A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)</a:t>
              </a: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6351316" y="6207598"/>
              <a:ext cx="1808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40000"/>
                </a:spcBef>
              </a:pP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{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 0, …, n-1 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}</a:t>
              </a:r>
            </a:p>
          </p:txBody>
        </p:sp>
      </p:grp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61894" y="2424158"/>
            <a:ext cx="12455612" cy="223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Using semijoin is convenient if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⋉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has high selectivity (select few tuples) and/or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size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of tuples of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is large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It is bad otherwise, due to the additional transfer of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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)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Cost of transferring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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) can be reduced by using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bit arrays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lang="en-US" sz="2400" kern="0" dirty="0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A disadvantage of using </a:t>
            </a:r>
            <a:r>
              <a:rPr lang="en-US" sz="2400" kern="0" dirty="0" err="1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semijoin</a:t>
            </a:r>
            <a:r>
              <a:rPr lang="en-US" sz="2400" kern="0" dirty="0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 is the loss of indices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1771A9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  <a:sym typeface="Palatino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61894" y="6805627"/>
            <a:ext cx="12455612" cy="2571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Bit array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[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.. </a:t>
            </a:r>
            <a:r>
              <a:rPr lang="en-US" sz="2400" i="1" kern="0" dirty="0">
                <a:solidFill>
                  <a:schemeClr val="tx2"/>
                </a:solidFill>
                <a:latin typeface="Book Antiqua" pitchFamily="18" charset="0"/>
                <a:ea typeface="+mn-ea"/>
                <a:cs typeface="+mn-cs"/>
              </a:rPr>
              <a:t>n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-1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] over relation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is defined as:</a:t>
            </a:r>
          </a:p>
          <a:p>
            <a:pPr marL="368300" lvl="0" indent="-368300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[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] = 1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iff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</a:t>
            </a:r>
            <a:r>
              <a:rPr lang="it-IT" sz="2400" dirty="0" smtClean="0"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∃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i</a:t>
            </a:r>
            <a:endParaRPr lang="en-US" sz="2400" i="1" kern="0" dirty="0" smtClean="0">
              <a:solidFill>
                <a:schemeClr val="tx2"/>
              </a:solidFill>
              <a:latin typeface="Book Antiqua" pitchFamily="18" charset="0"/>
              <a:ea typeface="+mn-ea"/>
              <a:cs typeface="+mn-cs"/>
            </a:endParaRP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Transfer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bits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rather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than</a:t>
            </a:r>
            <a:r>
              <a:rPr lang="en-US" sz="2400" kern="0" dirty="0" smtClean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sym typeface="Symbol"/>
              </a:rPr>
              <a:t>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A tuple of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with value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for attribute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belongs to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)] = 1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is an (over-)approximation of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endParaRPr lang="it-IT" sz="24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 uiExpand="1" build="p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Bit </a:t>
            </a:r>
            <a:r>
              <a:rPr lang="it-IT" dirty="0" err="1" smtClean="0"/>
              <a:t>Arrays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Seminoins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05032"/>
            <a:ext cx="1087402" cy="3673484"/>
          </a:xfrm>
        </p:spPr>
        <p:txBody>
          <a:bodyPr/>
          <a:lstStyle/>
          <a:p>
            <a:pPr>
              <a:buNone/>
            </a:pPr>
            <a:endParaRPr lang="it-IT" sz="2400" dirty="0" smtClean="0"/>
          </a:p>
          <a:p>
            <a:pPr marL="0" indent="0">
              <a:buNone/>
              <a:tabLst>
                <a:tab pos="273050" algn="ctr"/>
                <a:tab pos="628650" algn="ctr"/>
              </a:tabLst>
            </a:pPr>
            <a:r>
              <a:rPr lang="it-IT" sz="2000" dirty="0" smtClean="0"/>
              <a:t>	</a:t>
            </a:r>
            <a:r>
              <a:rPr lang="it-IT" sz="2000" dirty="0" err="1" smtClean="0"/>
              <a:t>id</a:t>
            </a:r>
            <a:r>
              <a:rPr lang="it-IT" sz="2000" baseline="-25000" dirty="0" err="1" smtClean="0"/>
              <a:t>R</a:t>
            </a:r>
            <a:r>
              <a:rPr lang="it-IT" sz="2000" dirty="0" smtClean="0"/>
              <a:t>	A</a:t>
            </a:r>
          </a:p>
          <a:p>
            <a:pPr marL="0" indent="0">
              <a:buNone/>
              <a:tabLst>
                <a:tab pos="273050" algn="ctr"/>
                <a:tab pos="628650" algn="ctr"/>
              </a:tabLst>
            </a:pPr>
            <a:r>
              <a:rPr lang="it-IT" sz="2000" dirty="0" smtClean="0"/>
              <a:t>	1	1</a:t>
            </a:r>
            <a:br>
              <a:rPr lang="it-IT" sz="2000" dirty="0" smtClean="0"/>
            </a:br>
            <a:r>
              <a:rPr lang="it-IT" sz="2000" dirty="0" smtClean="0"/>
              <a:t>	2	2</a:t>
            </a:r>
            <a:br>
              <a:rPr lang="it-IT" sz="2000" dirty="0" smtClean="0"/>
            </a:br>
            <a:r>
              <a:rPr lang="it-IT" sz="2000" dirty="0" smtClean="0"/>
              <a:t>	3	2</a:t>
            </a:r>
            <a:br>
              <a:rPr lang="it-IT" sz="2000" dirty="0" smtClean="0"/>
            </a:br>
            <a:r>
              <a:rPr lang="it-IT" sz="2000" dirty="0" smtClean="0"/>
              <a:t>	4	5</a:t>
            </a:r>
            <a:br>
              <a:rPr lang="it-IT" sz="2000" dirty="0" smtClean="0"/>
            </a:br>
            <a:r>
              <a:rPr lang="it-IT" sz="2000" dirty="0" smtClean="0"/>
              <a:t>	</a:t>
            </a:r>
            <a:r>
              <a:rPr lang="it-IT" sz="2000" dirty="0" err="1" smtClean="0"/>
              <a:t>5</a:t>
            </a:r>
            <a:r>
              <a:rPr lang="it-IT" sz="2000" dirty="0" smtClean="0"/>
              <a:t>	4</a:t>
            </a:r>
            <a:br>
              <a:rPr lang="it-IT" sz="2000" dirty="0" smtClean="0"/>
            </a:br>
            <a:r>
              <a:rPr lang="it-IT" sz="2000" dirty="0" smtClean="0"/>
              <a:t>	6	5</a:t>
            </a:r>
            <a:br>
              <a:rPr lang="it-IT" sz="2000" dirty="0" smtClean="0"/>
            </a:br>
            <a:r>
              <a:rPr lang="it-IT" sz="2000" dirty="0" smtClean="0"/>
              <a:t>	7	4</a:t>
            </a:r>
            <a:br>
              <a:rPr lang="it-IT" sz="2000" dirty="0" smtClean="0"/>
            </a:br>
            <a:r>
              <a:rPr lang="it-IT" sz="2000" dirty="0" smtClean="0"/>
              <a:t>	8	5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859326" y="2376470"/>
            <a:ext cx="80010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lvl="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Recall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:</a:t>
            </a:r>
          </a:p>
          <a:p>
            <a:pPr marL="709200" lvl="1" indent="-252000" algn="l">
              <a:spcBef>
                <a:spcPts val="600"/>
              </a:spcBef>
              <a:buClr>
                <a:srgbClr val="4A71A9"/>
              </a:buClr>
              <a:buSzPct val="100000"/>
              <a:buFont typeface="Courier New" pitchFamily="49" charset="0"/>
              <a:buChar char="o"/>
            </a:pP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000" i="1" kern="0" dirty="0" err="1" smtClean="0">
                <a:solidFill>
                  <a:schemeClr val="tx2"/>
                </a:solidFill>
                <a:latin typeface="Book Antiqua" pitchFamily="18" charset="0"/>
              </a:rPr>
              <a:t>i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] = 1 </a:t>
            </a:r>
            <a:r>
              <a:rPr lang="en-US" sz="20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∃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i</a:t>
            </a:r>
          </a:p>
          <a:p>
            <a:pPr marL="709200" lvl="1" indent="-252000" algn="l">
              <a:spcBef>
                <a:spcPts val="600"/>
              </a:spcBef>
              <a:buClr>
                <a:srgbClr val="4A71A9"/>
              </a:buClr>
              <a:buSzPct val="100000"/>
              <a:buFont typeface="Courier New" pitchFamily="49" charset="0"/>
              <a:buChar char="o"/>
            </a:pP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a tuple of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with value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for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belongs to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)] = 1</a:t>
            </a:r>
            <a:endParaRPr lang="it-IT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252000" indent="-252000" algn="l">
              <a:spcBef>
                <a:spcPts val="24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000" i="1" dirty="0" err="1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mod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4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= 4 			(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4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buckets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(1) = h(5) = 1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[0] = 0		(no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.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h(v) = 0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[1] = 1		(due to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occurrence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of 5 for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A in S)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[2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] 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0		(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no </a:t>
            </a:r>
            <a:r>
              <a:rPr lang="it-IT" sz="2000" dirty="0" err="1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Book Antiqua" pitchFamily="18" charset="0"/>
              </a:rPr>
              <a:t>occurs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.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h(v) =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it-IT" sz="2000" dirty="0">
              <a:solidFill>
                <a:schemeClr val="tx2"/>
              </a:solidFill>
              <a:latin typeface="Book Antiqua" pitchFamily="18" charset="0"/>
            </a:endParaRP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[3] = 1		(due to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occurrence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of 3 for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A in S)</a:t>
            </a:r>
          </a:p>
        </p:txBody>
      </p:sp>
      <p:cxnSp>
        <p:nvCxnSpPr>
          <p:cNvPr id="7" name="Connettore 1 6"/>
          <p:cNvCxnSpPr/>
          <p:nvPr/>
        </p:nvCxnSpPr>
        <p:spPr bwMode="auto">
          <a:xfrm rot="5400000">
            <a:off x="-617202" y="4311244"/>
            <a:ext cx="2952000" cy="1588"/>
          </a:xfrm>
          <a:prstGeom prst="line">
            <a:avLst/>
          </a:prstGeom>
          <a:solidFill>
            <a:srgbClr val="6682AA"/>
          </a:solidFill>
          <a:ln w="12700">
            <a:solidFill>
              <a:schemeClr val="tx2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Connettore 1 7"/>
          <p:cNvCxnSpPr/>
          <p:nvPr/>
        </p:nvCxnSpPr>
        <p:spPr bwMode="auto">
          <a:xfrm rot="10800000">
            <a:off x="573046" y="3263872"/>
            <a:ext cx="612000" cy="1588"/>
          </a:xfrm>
          <a:prstGeom prst="line">
            <a:avLst/>
          </a:prstGeom>
          <a:solidFill>
            <a:srgbClr val="6682AA"/>
          </a:solidFill>
          <a:ln w="12700">
            <a:solidFill>
              <a:schemeClr val="tx2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" name="Gruppo 13"/>
          <p:cNvGrpSpPr/>
          <p:nvPr/>
        </p:nvGrpSpPr>
        <p:grpSpPr>
          <a:xfrm>
            <a:off x="2200288" y="2305032"/>
            <a:ext cx="1087402" cy="2744790"/>
            <a:chOff x="2200288" y="2489200"/>
            <a:chExt cx="1087402" cy="2744790"/>
          </a:xfrm>
        </p:grpSpPr>
        <p:sp>
          <p:nvSpPr>
            <p:cNvPr id="4" name="Segnaposto contenuto 2"/>
            <p:cNvSpPr txBox="1">
              <a:spLocks/>
            </p:cNvSpPr>
            <p:nvPr/>
          </p:nvSpPr>
          <p:spPr bwMode="auto">
            <a:xfrm>
              <a:off x="2200288" y="2489200"/>
              <a:ext cx="1087402" cy="2744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368300" marR="0" lvl="0" indent="-36830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S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1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2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3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3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/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5	3</a:t>
              </a:r>
            </a:p>
          </p:txBody>
        </p:sp>
        <p:cxnSp>
          <p:nvCxnSpPr>
            <p:cNvPr id="9" name="Connettore 1 8"/>
            <p:cNvCxnSpPr/>
            <p:nvPr/>
          </p:nvCxnSpPr>
          <p:spPr bwMode="auto">
            <a:xfrm rot="5400000">
              <a:off x="1677517" y="4044618"/>
              <a:ext cx="205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Connettore 1 9"/>
            <p:cNvCxnSpPr/>
            <p:nvPr/>
          </p:nvCxnSpPr>
          <p:spPr bwMode="auto">
            <a:xfrm rot="10800000">
              <a:off x="2430435" y="3448040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1" name="Segnaposto contenuto 2"/>
          <p:cNvSpPr txBox="1">
            <a:spLocks/>
          </p:cNvSpPr>
          <p:nvPr/>
        </p:nvSpPr>
        <p:spPr bwMode="auto">
          <a:xfrm>
            <a:off x="2573310" y="2305032"/>
            <a:ext cx="301584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lang="it-IT" sz="2400" i="1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S</a:t>
            </a:r>
            <a:endParaRPr kumimoji="0" lang="it-IT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715922" y="2335178"/>
            <a:ext cx="301584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</a:t>
            </a:r>
          </a:p>
        </p:txBody>
      </p:sp>
      <p:grpSp>
        <p:nvGrpSpPr>
          <p:cNvPr id="23" name="Gruppo 22"/>
          <p:cNvGrpSpPr/>
          <p:nvPr/>
        </p:nvGrpSpPr>
        <p:grpSpPr>
          <a:xfrm>
            <a:off x="731946" y="6591312"/>
            <a:ext cx="1015964" cy="1857388"/>
            <a:chOff x="4986370" y="6091246"/>
            <a:chExt cx="1015964" cy="1857388"/>
          </a:xfrm>
        </p:grpSpPr>
        <p:sp>
          <p:nvSpPr>
            <p:cNvPr id="16" name="Segnaposto contenuto 2"/>
            <p:cNvSpPr txBox="1">
              <a:spLocks/>
            </p:cNvSpPr>
            <p:nvPr/>
          </p:nvSpPr>
          <p:spPr bwMode="auto">
            <a:xfrm>
              <a:off x="4986370" y="6091246"/>
              <a:ext cx="1015964" cy="1857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R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1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1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/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6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8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endParaRPr kumimoji="0" lang="it-I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endParaRPr>
            </a:p>
          </p:txBody>
        </p:sp>
        <p:cxnSp>
          <p:nvCxnSpPr>
            <p:cNvPr id="17" name="Connettore 1 16"/>
            <p:cNvCxnSpPr/>
            <p:nvPr/>
          </p:nvCxnSpPr>
          <p:spPr bwMode="auto">
            <a:xfrm rot="5400000">
              <a:off x="4625599" y="6954452"/>
              <a:ext cx="1728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Connettore 1 17"/>
            <p:cNvCxnSpPr/>
            <p:nvPr/>
          </p:nvCxnSpPr>
          <p:spPr bwMode="auto">
            <a:xfrm rot="10800000">
              <a:off x="5216517" y="6519874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uppo 24"/>
          <p:cNvGrpSpPr/>
          <p:nvPr/>
        </p:nvGrpSpPr>
        <p:grpSpPr>
          <a:xfrm>
            <a:off x="2414602" y="6591312"/>
            <a:ext cx="1015964" cy="1500198"/>
            <a:chOff x="6986634" y="6091246"/>
            <a:chExt cx="1015964" cy="1500198"/>
          </a:xfrm>
        </p:grpSpPr>
        <p:sp>
          <p:nvSpPr>
            <p:cNvPr id="20" name="Segnaposto contenuto 2"/>
            <p:cNvSpPr txBox="1">
              <a:spLocks/>
            </p:cNvSpPr>
            <p:nvPr/>
          </p:nvSpPr>
          <p:spPr bwMode="auto">
            <a:xfrm>
              <a:off x="6986634" y="6091246"/>
              <a:ext cx="1015964" cy="1500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S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6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8	5</a:t>
              </a:r>
            </a:p>
          </p:txBody>
        </p:sp>
        <p:cxnSp>
          <p:nvCxnSpPr>
            <p:cNvPr id="21" name="Connettore 1 20"/>
            <p:cNvCxnSpPr/>
            <p:nvPr/>
          </p:nvCxnSpPr>
          <p:spPr bwMode="auto">
            <a:xfrm rot="5400000">
              <a:off x="6769863" y="6810452"/>
              <a:ext cx="1440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Connettore 1 21"/>
            <p:cNvCxnSpPr/>
            <p:nvPr/>
          </p:nvCxnSpPr>
          <p:spPr bwMode="auto">
            <a:xfrm rot="10800000">
              <a:off x="7216781" y="6519874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6" name="Segnaposto contenuto 2"/>
          <p:cNvSpPr txBox="1">
            <a:spLocks/>
          </p:cNvSpPr>
          <p:nvPr/>
        </p:nvSpPr>
        <p:spPr bwMode="auto">
          <a:xfrm>
            <a:off x="128586" y="8520138"/>
            <a:ext cx="2214578" cy="571504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R’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:</a:t>
            </a:r>
            <a:r>
              <a: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kern="0" dirty="0" smtClean="0">
                <a:solidFill>
                  <a:schemeClr val="tx2"/>
                </a:solidFill>
                <a:latin typeface="Book Antiqua"/>
              </a:rPr>
              <a:t> computed with bit array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27" name="Segnaposto contenuto 2"/>
          <p:cNvSpPr txBox="1">
            <a:spLocks/>
          </p:cNvSpPr>
          <p:nvPr/>
        </p:nvSpPr>
        <p:spPr bwMode="auto">
          <a:xfrm>
            <a:off x="1033530" y="6091246"/>
            <a:ext cx="428628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R’</a:t>
            </a:r>
          </a:p>
        </p:txBody>
      </p:sp>
      <p:sp>
        <p:nvSpPr>
          <p:cNvPr id="28" name="Segnaposto contenuto 2"/>
          <p:cNvSpPr txBox="1">
            <a:spLocks/>
          </p:cNvSpPr>
          <p:nvPr/>
        </p:nvSpPr>
        <p:spPr bwMode="auto">
          <a:xfrm>
            <a:off x="2414602" y="6091246"/>
            <a:ext cx="1000132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endParaRPr kumimoji="0" lang="it-IT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762455" y="6091246"/>
            <a:ext cx="413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⊋</a:t>
            </a:r>
            <a:endParaRPr lang="en-GB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7145342" y="6591312"/>
            <a:ext cx="4786346" cy="2214578"/>
          </a:xfrm>
          <a:prstGeom prst="roundRect">
            <a:avLst/>
          </a:prstGeom>
          <a:ln w="9525" cap="flat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rmAutofit lnSpcReduction="10000"/>
          </a:bodyPr>
          <a:lstStyle/>
          <a:p>
            <a:pPr algn="l">
              <a:spcBef>
                <a:spcPts val="1200"/>
              </a:spcBef>
            </a:pP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R’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contains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tuple &lt;1,1&gt;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does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not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belong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0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</a:p>
          <a:p>
            <a:pPr algn="l">
              <a:spcBef>
                <a:spcPts val="1200"/>
              </a:spcBef>
            </a:pP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However,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is a good approximation because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has only one conflict (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(1) =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(5)) among values for attribute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Semijoins for Joins among Multiple Relations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468" y="6019808"/>
            <a:ext cx="12293600" cy="3357586"/>
          </a:xfrm>
        </p:spPr>
        <p:txBody>
          <a:bodyPr/>
          <a:lstStyle/>
          <a:p>
            <a:pPr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Full reducer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for a relation is the </a:t>
            </a:r>
            <a:r>
              <a:rPr lang="en-US" sz="2400" dirty="0" err="1" smtClean="0">
                <a:solidFill>
                  <a:schemeClr val="tx2"/>
                </a:solidFill>
                <a:latin typeface="Book Antiqua" pitchFamily="18" charset="0"/>
              </a:rPr>
              <a:t>semijoin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program that reduces the relation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the most</a:t>
            </a:r>
          </a:p>
          <a:p>
            <a:pPr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Finding full reducer for a relation with exhaustive brute force approach</a:t>
            </a:r>
          </a:p>
          <a:p>
            <a:pPr lvl="1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For cyclic queries full reducer cannot be found</a:t>
            </a:r>
          </a:p>
          <a:p>
            <a:pPr lvl="2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Solution: break the cycle</a:t>
            </a:r>
          </a:p>
          <a:p>
            <a:pPr lvl="1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With other queries: inefficient (NP-hard)</a:t>
            </a:r>
          </a:p>
          <a:p>
            <a:pPr lvl="2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Solution: only use semijoin when problem is simple</a:t>
            </a:r>
          </a:p>
          <a:p>
            <a:pPr lvl="3">
              <a:spcBef>
                <a:spcPts val="600"/>
              </a:spcBef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e.g., for chained queries, where relations are in sequence and each one joins with the next one</a:t>
            </a:r>
          </a:p>
          <a:p>
            <a:pPr lvl="1">
              <a:buNone/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endParaRPr lang="en-US" sz="24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574366" y="4805362"/>
            <a:ext cx="1355780" cy="85129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Book Antiqua" pitchFamily="18" charset="0"/>
              </a:rPr>
              <a:t>Semijoin program</a:t>
            </a:r>
            <a:endParaRPr lang="en-US" sz="2200" dirty="0">
              <a:latin typeface="Book Antiqua" pitchFamily="18" charset="0"/>
            </a:endParaRPr>
          </a:p>
        </p:txBody>
      </p:sp>
      <p:cxnSp>
        <p:nvCxnSpPr>
          <p:cNvPr id="6" name="Connettore 2 5"/>
          <p:cNvCxnSpPr>
            <a:stCxn id="4" idx="1"/>
          </p:cNvCxnSpPr>
          <p:nvPr/>
        </p:nvCxnSpPr>
        <p:spPr bwMode="auto">
          <a:xfrm rot="10800000">
            <a:off x="8502664" y="4662487"/>
            <a:ext cx="2071702" cy="568525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accent6">
                <a:lumMod val="60000"/>
                <a:lumOff val="40000"/>
              </a:schemeClr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352468" y="2274886"/>
            <a:ext cx="12293600" cy="3530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Semijoins to optimize joins among more than 2 operands</a:t>
            </a:r>
          </a:p>
          <a:p>
            <a:pPr marL="368300" marR="0" lvl="0" indent="-36830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⋈ ASG ⋈ PROJ 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EMP’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⋈ ASG’ ⋈ PROJ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>
                <a:tab pos="1342800" algn="r"/>
                <a:tab pos="16128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	where	EMP’ = EMP ⋉ 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and	ASG’ = ASG ⋉ PROJ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1342800" algn="r"/>
                <a:tab pos="16128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Each operand can be further reduced using more than one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semijoin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in cascade</a:t>
            </a:r>
          </a:p>
          <a:p>
            <a:pPr marL="368300" lvl="0" indent="-368300">
              <a:spcBef>
                <a:spcPts val="600"/>
              </a:spcBef>
              <a:spcAft>
                <a:spcPts val="600"/>
              </a:spcAft>
              <a:buClr>
                <a:srgbClr val="4A71A9"/>
              </a:buClr>
              <a:buSzPct val="150000"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EMP’’ = EMP </a:t>
            </a:r>
            <a:r>
              <a:rPr lang="en-US" sz="2000" kern="0" dirty="0">
                <a:solidFill>
                  <a:srgbClr val="000000"/>
                </a:solidFill>
                <a:latin typeface="Book Antiqua" pitchFamily="18" charset="0"/>
              </a:rPr>
              <a:t>⋉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(ASG </a:t>
            </a:r>
            <a:r>
              <a:rPr lang="en-US" sz="2000" kern="0" dirty="0">
                <a:solidFill>
                  <a:srgbClr val="000000"/>
                </a:solidFill>
                <a:latin typeface="Book Antiqua" pitchFamily="18" charset="0"/>
              </a:rPr>
              <a:t>⋉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PROJ)</a:t>
            </a:r>
          </a:p>
          <a:p>
            <a:pPr marL="368300" lvl="0" indent="-368300" algn="l">
              <a:spcBef>
                <a:spcPts val="600"/>
              </a:spcBef>
              <a:buClr>
                <a:srgbClr val="4A71A9"/>
              </a:buClr>
              <a:buSzPct val="150000"/>
              <a:tabLst>
                <a:tab pos="1341438" algn="r"/>
                <a:tab pos="5475288" algn="r"/>
                <a:tab pos="6008688" algn="ctr"/>
                <a:tab pos="6543675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We have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 </a:t>
            </a:r>
            <a:r>
              <a:rPr lang="en-US" sz="2400" kern="0" dirty="0">
                <a:solidFill>
                  <a:srgbClr val="000000"/>
                </a:solidFill>
                <a:latin typeface="Book Antiqua" pitchFamily="18" charset="0"/>
              </a:rPr>
              <a:t>⋉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PROJ)	&lt;=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Therefore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(EMP’’)	&lt;=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(EMP’)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Query Optimization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We focus on optimization of joins</a:t>
            </a:r>
          </a:p>
          <a:p>
            <a:r>
              <a:rPr lang="en-US" sz="2600" dirty="0" smtClean="0"/>
              <a:t>The algorithm for optimizing a join is adapted from the one for the centralized case</a:t>
            </a:r>
          </a:p>
          <a:p>
            <a:r>
              <a:rPr lang="en-US" sz="2600" dirty="0" smtClean="0"/>
              <a:t>In distributed context</a:t>
            </a:r>
          </a:p>
          <a:p>
            <a:pPr lvl="1"/>
            <a:r>
              <a:rPr lang="en-US" sz="2400" dirty="0" smtClean="0"/>
              <a:t>There is a coordinator (master site) where query is initiated</a:t>
            </a:r>
          </a:p>
          <a:p>
            <a:pPr lvl="1"/>
            <a:r>
              <a:rPr lang="en-US" sz="2400" dirty="0" smtClean="0"/>
              <a:t>Coordinator chooses</a:t>
            </a:r>
          </a:p>
          <a:p>
            <a:pPr lvl="3">
              <a:buSzPct val="100000"/>
              <a:buFont typeface="+mj-lt"/>
              <a:buAutoNum type="arabicPeriod"/>
            </a:pPr>
            <a:r>
              <a:rPr lang="en-US" sz="2200" dirty="0" smtClean="0"/>
              <a:t>execution site and</a:t>
            </a:r>
          </a:p>
          <a:p>
            <a:pPr lvl="3">
              <a:buSzPct val="100000"/>
              <a:buFont typeface="+mj-lt"/>
              <a:buAutoNum type="arabicPeriod"/>
            </a:pPr>
            <a:r>
              <a:rPr lang="en-US" sz="2200" dirty="0" smtClean="0"/>
              <a:t>transfer method</a:t>
            </a:r>
          </a:p>
          <a:p>
            <a:pPr lvl="1"/>
            <a:r>
              <a:rPr lang="en-US" sz="2400" dirty="0" smtClean="0"/>
              <a:t>Apprentice sites (where fragments are stored and queries are executed)</a:t>
            </a:r>
          </a:p>
          <a:p>
            <a:pPr lvl="2"/>
            <a:r>
              <a:rPr lang="en-US" sz="2200" dirty="0" smtClean="0"/>
              <a:t>Apprentices behave as in the case of centralized query optimization in optimizing localized queries (over fragments) assigned to them</a:t>
            </a:r>
          </a:p>
          <a:p>
            <a:pPr lvl="3"/>
            <a:r>
              <a:rPr lang="en-US" dirty="0" smtClean="0"/>
              <a:t>Choose best join ordering, join algorithm, and access method for relations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 smtClean="0"/>
              <a:t>Choices of the Master Site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76470"/>
            <a:ext cx="12293600" cy="6375114"/>
          </a:xfrm>
        </p:spPr>
        <p:txBody>
          <a:bodyPr>
            <a:normAutofit fontScale="92500" lnSpcReduction="10000"/>
          </a:bodyPr>
          <a:lstStyle/>
          <a:p>
            <a:pPr marL="355600" indent="-355600">
              <a:buSzPct val="100000"/>
              <a:buFont typeface="+mj-lt"/>
              <a:buAutoNum type="arabicPeriod"/>
            </a:pPr>
            <a:r>
              <a:rPr lang="en-GB" sz="2600" dirty="0" smtClean="0"/>
              <a:t>Choice of the execution sites</a:t>
            </a:r>
          </a:p>
          <a:p>
            <a:pPr marL="627063" lvl="1"/>
            <a:r>
              <a:rPr lang="en-GB" sz="2400" dirty="0" smtClean="0"/>
              <a:t>E.g., </a:t>
            </a:r>
            <a:r>
              <a:rPr lang="en-GB" sz="2400" i="1" dirty="0" smtClean="0"/>
              <a:t>R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 can be executed: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the site where </a:t>
            </a:r>
            <a:r>
              <a:rPr lang="en-GB" sz="22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is stored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the site where </a:t>
            </a:r>
            <a:r>
              <a:rPr lang="en-GB" sz="22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is stored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a third site (e.g., where a 3</a:t>
            </a:r>
            <a:r>
              <a:rPr lang="en-GB" sz="2200" baseline="30000" dirty="0" smtClean="0">
                <a:solidFill>
                  <a:schemeClr val="tx2"/>
                </a:solidFill>
                <a:latin typeface="Book Antiqua" pitchFamily="18" charset="0"/>
              </a:rPr>
              <a:t>rd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relation waits to be joined – allows for parallel transfer)</a:t>
            </a:r>
          </a:p>
          <a:p>
            <a:pPr marL="355600" indent="-355600">
              <a:buSzPct val="100000"/>
              <a:buFont typeface="+mj-lt"/>
              <a:buAutoNum type="arabicPeriod"/>
            </a:pPr>
            <a:r>
              <a:rPr lang="en-GB" sz="2600" dirty="0" smtClean="0">
                <a:solidFill>
                  <a:schemeClr val="tx2"/>
                </a:solidFill>
                <a:latin typeface="Book Antiqua" pitchFamily="18" charset="0"/>
              </a:rPr>
              <a:t>Transfer method</a:t>
            </a:r>
          </a:p>
          <a:p>
            <a:pPr marL="627063" lvl="1"/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: relation is transferred to the join execution site entirely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In some cases (e.g., for outer relations of in case of merge join) there is no need to store the relation: join as it arrives, in pipelined mode</a:t>
            </a:r>
          </a:p>
          <a:p>
            <a:pPr marL="627063" lvl="1"/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fetch-as-needed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 (only needed tuples are transferred, i.e., tuples selected by the join):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equivalent to perform semijoin of one relation with tuple of the other one (to reduce size of the former) before executing the join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e.g., semi-join </a:t>
            </a:r>
            <a:r>
              <a:rPr lang="en-GB" sz="2200" dirty="0">
                <a:solidFill>
                  <a:schemeClr val="tx2"/>
                </a:solidFill>
                <a:latin typeface="Book Antiqua" pitchFamily="18" charset="0"/>
              </a:rPr>
              <a:t>of inner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relation </a:t>
            </a:r>
            <a:r>
              <a:rPr lang="en-GB" sz="2200" dirty="0" err="1" smtClean="0">
                <a:solidFill>
                  <a:schemeClr val="tx2"/>
                </a:solidFill>
                <a:latin typeface="Book Antiqua" pitchFamily="18" charset="0"/>
              </a:rPr>
              <a:t>wrt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outer one (only needed tuples of inner relation are transferred)</a:t>
            </a:r>
          </a:p>
          <a:p>
            <a:pPr marL="1160463" lvl="3" indent="-285750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tuples of the outer relation are sent (only the join attribute) to the site of the inner relation </a:t>
            </a:r>
          </a:p>
          <a:p>
            <a:pPr marL="1160463" lvl="3" indent="-285750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matching tuples of the inner relation are sent to the site of the external relation to execute the join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5696" y="8751584"/>
            <a:ext cx="12673408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GB" sz="2400" dirty="0" smtClean="0">
                <a:solidFill>
                  <a:srgbClr val="1771A9"/>
                </a:solidFill>
                <a:latin typeface="Book Antiqua" pitchFamily="18" charset="0"/>
              </a:rPr>
              <a:t>ot </a:t>
            </a:r>
            <a:r>
              <a:rPr lang="en-GB" sz="2400" dirty="0">
                <a:solidFill>
                  <a:srgbClr val="1771A9"/>
                </a:solidFill>
                <a:latin typeface="Book Antiqua" pitchFamily="18" charset="0"/>
              </a:rPr>
              <a:t>all combinations are worth being </a:t>
            </a:r>
            <a:r>
              <a:rPr lang="en-GB" sz="2400" dirty="0" smtClean="0">
                <a:solidFill>
                  <a:srgbClr val="1771A9"/>
                </a:solidFill>
                <a:latin typeface="Book Antiqua" pitchFamily="18" charset="0"/>
              </a:rPr>
              <a:t>considered (we consider 4 strategies)</a:t>
            </a:r>
            <a:endParaRPr lang="en-GB" sz="2400" dirty="0">
              <a:solidFill>
                <a:srgbClr val="1771A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1 – </a:t>
            </a:r>
            <a:r>
              <a:rPr lang="en-US" i="1" dirty="0" smtClean="0"/>
              <a:t>ship-whole</a:t>
            </a:r>
            <a:r>
              <a:rPr lang="en-US" dirty="0" smtClean="0"/>
              <a:t>/</a:t>
            </a:r>
            <a:r>
              <a:rPr lang="en-US" i="1" dirty="0" smtClean="0"/>
              <a:t>inner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38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5000"/>
              </a:spcBef>
              <a:buAutoNum type="arabicPeriod"/>
              <a:tabLst>
                <a:tab pos="2937324" algn="l"/>
                <a:tab pos="3587554" algn="l"/>
              </a:tabLst>
            </a:pP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inner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: move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outer relation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 to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the site of the inner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relation (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US" sz="2400" dirty="0">
              <a:latin typeface="Book Antiqua" pitchFamily="18" charset="0"/>
            </a:endParaRP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(a)</a:t>
            </a:r>
            <a:r>
              <a:rPr lang="en-US" dirty="0">
                <a:latin typeface="Book Antiqua" pitchFamily="18" charset="0"/>
              </a:rPr>
              <a:t>	Retrieve outer tuples</a:t>
            </a: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Send them to the inner relation site</a:t>
            </a: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Join them as they arrive</a:t>
            </a:r>
          </a:p>
          <a:p>
            <a:pPr marL="1713627" lvl="2">
              <a:lnSpc>
                <a:spcPct val="150000"/>
              </a:lnSpc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>
                <a:latin typeface="Book Antiqua" pitchFamily="18" charset="0"/>
              </a:rPr>
              <a:t>Total Cost = 	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retrieve </a:t>
            </a:r>
            <a:r>
              <a:rPr lang="en-US" sz="2600" i="1" dirty="0" smtClean="0">
                <a:latin typeface="Book Antiqua" pitchFamily="18" charset="0"/>
              </a:rPr>
              <a:t>card(R)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</a:t>
            </a:r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</a:t>
            </a:r>
            <a:endParaRPr lang="en-US" sz="2600" i="1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3376602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001806" y="8020072"/>
            <a:ext cx="87154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Join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is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done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as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comes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because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is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the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outer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relation</a:t>
            </a:r>
            <a:endParaRPr lang="en-US" sz="26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Overview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="1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it-IT" altLang="en-US" baseline="25000" dirty="0" smtClean="0">
              <a:solidFill>
                <a:srgbClr val="1771A9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2 – </a:t>
            </a:r>
            <a:r>
              <a:rPr lang="en-US" i="1" dirty="0" smtClean="0"/>
              <a:t>ship-whole</a:t>
            </a:r>
            <a:r>
              <a:rPr lang="en-US" dirty="0" smtClean="0"/>
              <a:t>/</a:t>
            </a:r>
            <a:r>
              <a:rPr lang="en-US" i="1" dirty="0" smtClean="0"/>
              <a:t>outer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.	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outer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relation: m</a:t>
            </a:r>
            <a:r>
              <a:rPr lang="en-US" sz="2600" dirty="0" smtClean="0">
                <a:solidFill>
                  <a:schemeClr val="tx2"/>
                </a:solidFill>
              </a:rPr>
              <a:t>ove </a:t>
            </a:r>
            <a:r>
              <a:rPr lang="en-US" sz="2600" dirty="0">
                <a:solidFill>
                  <a:schemeClr val="tx2"/>
                </a:solidFill>
              </a:rPr>
              <a:t>inner </a:t>
            </a:r>
            <a:r>
              <a:rPr lang="en-US" sz="2600" dirty="0" smtClean="0">
                <a:solidFill>
                  <a:schemeClr val="tx2"/>
                </a:solidFill>
              </a:rPr>
              <a:t>relation (</a:t>
            </a:r>
            <a:r>
              <a:rPr lang="en-US" sz="2600" i="1" dirty="0" smtClean="0">
                <a:solidFill>
                  <a:schemeClr val="tx2"/>
                </a:solidFill>
              </a:rPr>
              <a:t>S</a:t>
            </a:r>
            <a:r>
              <a:rPr lang="en-US" sz="2600" dirty="0" smtClean="0">
                <a:solidFill>
                  <a:schemeClr val="tx2"/>
                </a:solidFill>
              </a:rPr>
              <a:t>) </a:t>
            </a:r>
            <a:r>
              <a:rPr lang="en-US" sz="2600" dirty="0">
                <a:solidFill>
                  <a:schemeClr val="tx2"/>
                </a:solidFill>
              </a:rPr>
              <a:t>to the site of outer </a:t>
            </a:r>
            <a:r>
              <a:rPr lang="en-US" sz="2600" dirty="0" smtClean="0">
                <a:solidFill>
                  <a:schemeClr val="tx2"/>
                </a:solidFill>
              </a:rPr>
              <a:t>relation (</a:t>
            </a:r>
            <a:r>
              <a:rPr lang="en-US" sz="2600" i="1" dirty="0" smtClean="0">
                <a:solidFill>
                  <a:schemeClr val="tx2"/>
                </a:solidFill>
              </a:rPr>
              <a:t>R</a:t>
            </a:r>
            <a:r>
              <a:rPr lang="en-US" sz="2600" dirty="0" smtClean="0">
                <a:solidFill>
                  <a:schemeClr val="tx2"/>
                </a:solidFill>
              </a:rPr>
              <a:t>)</a:t>
            </a:r>
            <a:endParaRPr lang="en-US" sz="2600" dirty="0"/>
          </a:p>
          <a:p>
            <a:pPr marL="1225955" lvl="1" indent="-487672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dirty="0"/>
              <a:t>Cannot join as </a:t>
            </a:r>
            <a:r>
              <a:rPr lang="en-US" i="1" dirty="0" smtClean="0"/>
              <a:t>S</a:t>
            </a:r>
            <a:r>
              <a:rPr lang="en-US" dirty="0" smtClean="0"/>
              <a:t> arrives; it needs </a:t>
            </a:r>
            <a:r>
              <a:rPr lang="en-US" dirty="0"/>
              <a:t>to be stored</a:t>
            </a:r>
          </a:p>
          <a:p>
            <a:pPr marL="1713627" lvl="2">
              <a:lnSpc>
                <a:spcPct val="150000"/>
              </a:lnSpc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49613" algn="l"/>
              </a:tabLst>
            </a:pP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store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tuples in temporary relation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) </a:t>
            </a:r>
            <a:endParaRPr lang="en-US" sz="2600" dirty="0">
              <a:latin typeface="Book Antiqua" pitchFamily="18" charset="0"/>
            </a:endParaRP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 smtClean="0">
                <a:latin typeface="Book Antiqua" pitchFamily="18" charset="0"/>
              </a:rPr>
              <a:t>	+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</a:t>
            </a:r>
            <a:endParaRPr lang="en-US" sz="2600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322789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3 – </a:t>
            </a:r>
            <a:r>
              <a:rPr lang="en-US" i="1" dirty="0" smtClean="0"/>
              <a:t>fetch-as-needed</a:t>
            </a:r>
            <a:r>
              <a:rPr lang="en-US" dirty="0" smtClean="0"/>
              <a:t>/</a:t>
            </a:r>
            <a:r>
              <a:rPr lang="en-US" i="1" dirty="0" smtClean="0"/>
              <a:t>outer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42018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356172"/>
            <a:ext cx="12293600" cy="6769100"/>
          </a:xfrm>
          <a:noFill/>
          <a:ln/>
        </p:spPr>
        <p:txBody>
          <a:bodyPr/>
          <a:lstStyle/>
          <a:p>
            <a:pPr marL="575725" indent="-575725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solidFill>
                  <a:schemeClr val="accent2"/>
                </a:solidFill>
                <a:latin typeface="Book Antiqua" pitchFamily="18" charset="0"/>
              </a:rPr>
              <a:t>3.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 fetch-as-needed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outer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</a:t>
            </a:r>
            <a:endParaRPr lang="en-US" sz="2600" dirty="0">
              <a:latin typeface="Book Antiqua" pitchFamily="18" charset="0"/>
            </a:endParaRP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(a)</a:t>
            </a:r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Retrieve tuples </a:t>
            </a:r>
            <a:r>
              <a:rPr lang="en-US" dirty="0">
                <a:latin typeface="Book Antiqua" pitchFamily="18" charset="0"/>
              </a:rPr>
              <a:t>at outer </a:t>
            </a:r>
            <a:r>
              <a:rPr lang="en-US" dirty="0" smtClean="0">
                <a:latin typeface="Book Antiqua" pitchFamily="18" charset="0"/>
              </a:rPr>
              <a:t>relation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>
                <a:latin typeface="Book Antiqua" pitchFamily="18" charset="0"/>
              </a:rPr>
              <a:t>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(b)</a:t>
            </a:r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For each tuple of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smtClean="0">
                <a:latin typeface="Book Antiqua" pitchFamily="18" charset="0"/>
              </a:rPr>
              <a:t>send </a:t>
            </a:r>
            <a:r>
              <a:rPr lang="en-US" dirty="0">
                <a:latin typeface="Book Antiqua" pitchFamily="18" charset="0"/>
              </a:rPr>
              <a:t>join </a:t>
            </a:r>
            <a:r>
              <a:rPr lang="en-US" dirty="0" smtClean="0">
                <a:latin typeface="Book Antiqua" pitchFamily="18" charset="0"/>
              </a:rPr>
              <a:t>attribute values to inner relation 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) site</a:t>
            </a:r>
            <a:endParaRPr lang="en-US" dirty="0">
              <a:latin typeface="Book Antiqua" pitchFamily="18" charset="0"/>
            </a:endParaRP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(c)</a:t>
            </a:r>
            <a:r>
              <a:rPr lang="en-US" dirty="0">
                <a:latin typeface="Book Antiqua" pitchFamily="18" charset="0"/>
              </a:rPr>
              <a:t>	Retrieve matching inner tuples at inner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(d)</a:t>
            </a:r>
            <a:r>
              <a:rPr lang="en-US" dirty="0">
                <a:latin typeface="Book Antiqua" pitchFamily="18" charset="0"/>
              </a:rPr>
              <a:t>	Send the matching inner tuples to outer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e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Join as they arrive </a:t>
            </a:r>
          </a:p>
          <a:p>
            <a:pPr marL="1713627" lvl="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length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A</a:t>
            </a:r>
            <a:r>
              <a:rPr lang="en-US" sz="2600" dirty="0" smtClean="0">
                <a:latin typeface="Book Antiqua" pitchFamily="18" charset="0"/>
              </a:rPr>
              <a:t> )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* </a:t>
            </a:r>
            <a:r>
              <a:rPr lang="en-US" sz="2600" i="1" dirty="0" smtClean="0">
                <a:latin typeface="Book Antiqua" pitchFamily="18" charset="0"/>
              </a:rPr>
              <a:t>length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465665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Strategy 4 – Move Both Relation at Third Site</a:t>
            </a:r>
            <a:endParaRPr lang="en-US"/>
          </a:p>
        </p:txBody>
      </p:sp>
      <p:sp>
        <p:nvSpPr>
          <p:cNvPr id="34099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5500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dirty="0" smtClean="0">
                <a:solidFill>
                  <a:schemeClr val="accent2"/>
                </a:solidFill>
              </a:rPr>
              <a:t>4.	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move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both 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inner (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and 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outer (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relations to another site </a:t>
            </a:r>
            <a:endParaRPr lang="en-US" sz="2600" dirty="0">
              <a:latin typeface="Book Antiqua" pitchFamily="18" charset="0"/>
            </a:endParaRPr>
          </a:p>
          <a:p>
            <a:pPr marL="1713627" lvl="2">
              <a:lnSpc>
                <a:spcPct val="150000"/>
              </a:lnSpc>
              <a:spcBef>
                <a:spcPct val="5500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 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</a:t>
            </a:r>
            <a:r>
              <a:rPr lang="en-US" sz="2600" dirty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store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tuples in temporary relation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</a:t>
            </a:r>
            <a:r>
              <a:rPr lang="en-US" sz="2600" dirty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</a:t>
            </a:r>
            <a:r>
              <a:rPr lang="en-US" sz="2600" dirty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 R 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359524" y="7448568"/>
            <a:ext cx="56436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Moving inner relation </a:t>
            </a:r>
            <a:r>
              <a:rPr lang="en-US" sz="2600" b="1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 first is better so we can then join as outer relation </a:t>
            </a:r>
            <a:r>
              <a:rPr lang="en-US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 arrives</a:t>
            </a:r>
            <a:endParaRPr lang="en-US" sz="26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73046" y="7091378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comparison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1894" y="2489200"/>
            <a:ext cx="12455612" cy="67691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PROJ ⋈</a:t>
            </a:r>
            <a:r>
              <a:rPr lang="en-US" baseline="-25000" dirty="0">
                <a:solidFill>
                  <a:schemeClr val="tx2"/>
                </a:solidFill>
                <a:latin typeface="Book Antiqua" pitchFamily="18" charset="0"/>
              </a:rPr>
              <a:t>PNO</a:t>
            </a:r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 ASG</a:t>
            </a:r>
          </a:p>
          <a:p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PROJ</a:t>
            </a:r>
            <a:r>
              <a:rPr lang="es-ES" sz="2400" dirty="0">
                <a:solidFill>
                  <a:schemeClr val="tx2"/>
                </a:solidFill>
                <a:latin typeface="Book Antiqua" pitchFamily="18" charset="0"/>
              </a:rPr>
              <a:t> (outer rel.) and ASG (inner rel.) are stored at different sites</a:t>
            </a:r>
          </a:p>
          <a:p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Index on PNO for relation ASG</a:t>
            </a:r>
          </a:p>
          <a:p>
            <a:pPr marL="514350" indent="-514350">
              <a:spcBef>
                <a:spcPts val="2400"/>
              </a:spcBef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Ship whole PROJ at site of ASG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(PROJ) )</a:t>
            </a:r>
          </a:p>
          <a:p>
            <a:pPr marL="514350" indent="-514350"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Ship whole ASG at site of PROJ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(ASG) )</a:t>
            </a:r>
            <a:endParaRPr lang="en-US" sz="2400" dirty="0" smtClean="0">
              <a:solidFill>
                <a:srgbClr val="1771A9"/>
              </a:solidFill>
            </a:endParaRPr>
          </a:p>
          <a:p>
            <a:pPr marL="514350" indent="-514350"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Fetch tuples of ASG as needed at site of PROJ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length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) ) 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card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PROJ )</a:t>
            </a:r>
            <a:r>
              <a:rPr lang="en-US" sz="2400" dirty="0" smtClean="0">
                <a:latin typeface="Book Antiqua" pitchFamily="18" charset="0"/>
              </a:rPr>
              <a:t/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+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length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ASG ) ) 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card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(PROJ )</a:t>
            </a:r>
          </a:p>
          <a:p>
            <a:pPr marL="514350" indent="-514350">
              <a:buSzPct val="125000"/>
              <a:buFont typeface="+mj-lt"/>
              <a:buAutoNum type="arabicPeriod" startAt="4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Move both ASG and PROJ to a third site	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ASG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 ) +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PROJ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 )</a:t>
            </a:r>
          </a:p>
          <a:p>
            <a:pPr>
              <a:spcBef>
                <a:spcPts val="2400"/>
              </a:spcBef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there is no upper level operation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4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a bad choice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PROJ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 &gt;&gt;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ASG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),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a good choice (if local processing time is not too bad compared with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, which can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exploit index on ASG in their local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processing)</a:t>
            </a:r>
            <a:endParaRPr lang="en-US" sz="24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PROJ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large/few tuples of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ASG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match,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better than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Otherwise,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is better than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938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Hybrid approach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67508"/>
            <a:ext cx="12293600" cy="6724134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So far, focus on </a:t>
            </a:r>
            <a:r>
              <a:rPr lang="es-ES" i="1" dirty="0" smtClean="0"/>
              <a:t>static</a:t>
            </a:r>
            <a:r>
              <a:rPr lang="es-ES" dirty="0" smtClean="0"/>
              <a:t> approaches, i.e., strategies (QEP, expressed as decorated trees) are evaluated and compared at compile time</a:t>
            </a:r>
          </a:p>
          <a:p>
            <a:r>
              <a:rPr lang="es-ES" dirty="0" smtClean="0"/>
              <a:t>Advantages: query optimization is done once and used for several query executions</a:t>
            </a:r>
          </a:p>
          <a:p>
            <a:r>
              <a:rPr lang="es-ES" dirty="0" smtClean="0"/>
              <a:t>Disadvantages: cost evaluation is not that accurate</a:t>
            </a:r>
          </a:p>
          <a:p>
            <a:pPr lvl="1"/>
            <a:r>
              <a:rPr lang="es-ES" dirty="0" smtClean="0"/>
              <a:t>it is not always done on exact values but on estimations based on statistics</a:t>
            </a:r>
          </a:p>
          <a:p>
            <a:pPr lvl="2"/>
            <a:r>
              <a:rPr lang="es-ES" dirty="0" smtClean="0"/>
              <a:t>e.g., size of intermediate results</a:t>
            </a:r>
          </a:p>
          <a:p>
            <a:pPr lvl="1"/>
            <a:r>
              <a:rPr lang="es-ES" dirty="0"/>
              <a:t>s</a:t>
            </a:r>
            <a:r>
              <a:rPr lang="es-ES" dirty="0" smtClean="0"/>
              <a:t>ome parameter of a query might be known only at runtime</a:t>
            </a:r>
            <a:endParaRPr lang="en-GB" dirty="0" smtClean="0"/>
          </a:p>
          <a:p>
            <a:r>
              <a:rPr lang="es-ES" dirty="0" smtClean="0"/>
              <a:t>Problems of static query optimization are much more severe in the distributed context: more infomation variability at runtime</a:t>
            </a:r>
          </a:p>
          <a:p>
            <a:pPr lvl="1"/>
            <a:r>
              <a:rPr lang="es-ES" dirty="0" smtClean="0"/>
              <a:t>Sites may become unavailable or overloaded</a:t>
            </a:r>
          </a:p>
          <a:p>
            <a:pPr lvl="1"/>
            <a:r>
              <a:rPr lang="es-ES" dirty="0" smtClean="0"/>
              <a:t>Selection of site and fragment copy should be done at runtime to increase availability and load balancing</a:t>
            </a:r>
          </a:p>
          <a:p>
            <a:r>
              <a:rPr lang="es-ES" dirty="0" smtClean="0"/>
              <a:t>An hybrid solution (some decisions are taken at runtime) is implemented by means of the CP (choose-plan) operator, which is resolved at runtime, when an exact plan comparison can be done</a:t>
            </a:r>
          </a:p>
        </p:txBody>
      </p:sp>
    </p:spTree>
    <p:extLst>
      <p:ext uri="{BB962C8B-B14F-4D97-AF65-F5344CB8AC3E}">
        <p14:creationId xmlns:p14="http://schemas.microsoft.com/office/powerpoint/2010/main" val="1256543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The CP (choose-plan) Operator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42900" y="2489199"/>
            <a:ext cx="12293600" cy="1955553"/>
          </a:xfrm>
        </p:spPr>
        <p:txBody>
          <a:bodyPr/>
          <a:lstStyle/>
          <a:p>
            <a:pPr marL="0" indent="0">
              <a:buNone/>
              <a:tabLst>
                <a:tab pos="4298950" algn="l"/>
              </a:tabLst>
            </a:pPr>
            <a:r>
              <a:rPr lang="es-ES" sz="2600" dirty="0" smtClean="0"/>
              <a:t>	SELECT *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	FROM EMP, PAY</a:t>
            </a:r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 smtClean="0"/>
              <a:t>	WHERE SALARY &gt; $a</a:t>
            </a:r>
          </a:p>
          <a:p>
            <a:pPr marL="0" indent="0" algn="ctr">
              <a:buNone/>
            </a:pPr>
            <a:r>
              <a:rPr lang="es-ES" sz="2600" dirty="0" smtClean="0"/>
              <a:t>where $a is a variable whose value is specified by the user at runtime</a:t>
            </a:r>
            <a:endParaRPr lang="en-GB" sz="2600" dirty="0" smtClean="0"/>
          </a:p>
        </p:txBody>
      </p:sp>
      <p:grpSp>
        <p:nvGrpSpPr>
          <p:cNvPr id="33" name="Gruppo 32"/>
          <p:cNvGrpSpPr/>
          <p:nvPr/>
        </p:nvGrpSpPr>
        <p:grpSpPr>
          <a:xfrm>
            <a:off x="453728" y="4846210"/>
            <a:ext cx="7256319" cy="4021807"/>
            <a:chOff x="2127673" y="4846210"/>
            <a:chExt cx="7256319" cy="4021807"/>
          </a:xfrm>
        </p:grpSpPr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2127673" y="7325072"/>
              <a:ext cx="1998463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 panose="02040602050305030304" pitchFamily="18" charset="0"/>
                  <a:sym typeface="Symbol"/>
                </a:rPr>
                <a:t></a:t>
              </a:r>
              <a:r>
                <a:rPr lang="en-US" sz="2600" baseline="-250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SALARY &gt;</a:t>
              </a:r>
              <a:r>
                <a:rPr lang="en-US" sz="26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 </a:t>
              </a:r>
              <a:r>
                <a:rPr lang="en-US" sz="2600" baseline="-250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$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a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453814" y="8340239"/>
              <a:ext cx="944378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PAY</a:t>
              </a:r>
              <a:endParaRPr lang="en-US" sz="26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 flipH="1" flipV="1">
              <a:off x="2926761" y="7855660"/>
              <a:ext cx="0" cy="54953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1" name="Rectangle 24"/>
            <p:cNvSpPr>
              <a:spLocks noChangeArrowheads="1"/>
            </p:cNvSpPr>
            <p:nvPr/>
          </p:nvSpPr>
          <p:spPr bwMode="auto">
            <a:xfrm>
              <a:off x="4328168" y="7397079"/>
              <a:ext cx="102210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endParaRPr lang="en-US" sz="26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 flipV="1">
              <a:off x="3110160" y="6837681"/>
              <a:ext cx="624590" cy="55939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H="1" flipV="1">
              <a:off x="4324462" y="6839834"/>
              <a:ext cx="449746" cy="55724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3565411" y="6460976"/>
              <a:ext cx="879350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7114061" y="8373927"/>
              <a:ext cx="684483" cy="436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PAY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8662640" y="8387575"/>
              <a:ext cx="721352" cy="436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EMP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7646922" y="6439247"/>
              <a:ext cx="1591782" cy="52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SALARY &gt;</a:t>
              </a: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 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$a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rot="10800000" flipH="1">
              <a:off x="7510512" y="7829128"/>
              <a:ext cx="648072" cy="5760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 rot="10800000">
              <a:off x="8446688" y="7829191"/>
              <a:ext cx="648000" cy="576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rot="10800000" flipH="1">
              <a:off x="8288952" y="7065031"/>
              <a:ext cx="0" cy="468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7727231" y="7425941"/>
              <a:ext cx="1151433" cy="40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5566296" y="4846210"/>
              <a:ext cx="1684447" cy="692468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2600" dirty="0" smtClean="0"/>
                <a:t>CP</a:t>
              </a:r>
              <a:endParaRPr lang="en-GB" sz="2600" dirty="0"/>
            </a:p>
          </p:txBody>
        </p:sp>
        <p:cxnSp>
          <p:nvCxnSpPr>
            <p:cNvPr id="27" name="Connettore 2 26"/>
            <p:cNvCxnSpPr>
              <a:stCxn id="16" idx="0"/>
              <a:endCxn id="25" idx="4"/>
            </p:cNvCxnSpPr>
            <p:nvPr/>
          </p:nvCxnSpPr>
          <p:spPr bwMode="auto">
            <a:xfrm flipV="1">
              <a:off x="4005086" y="5538678"/>
              <a:ext cx="2403434" cy="922298"/>
            </a:xfrm>
            <a:prstGeom prst="straightConnector1">
              <a:avLst/>
            </a:prstGeom>
            <a:solidFill>
              <a:srgbClr val="6682AA"/>
            </a:solidFill>
            <a:ln w="19050">
              <a:solidFill>
                <a:schemeClr val="tx2"/>
              </a:solidFill>
              <a:tailEnd type="triangle" w="lg" len="lg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Connettore 2 28"/>
            <p:cNvCxnSpPr>
              <a:stCxn id="20" idx="0"/>
              <a:endCxn id="25" idx="4"/>
            </p:cNvCxnSpPr>
            <p:nvPr/>
          </p:nvCxnSpPr>
          <p:spPr bwMode="auto">
            <a:xfrm flipH="1" flipV="1">
              <a:off x="6408520" y="5538678"/>
              <a:ext cx="2034293" cy="900569"/>
            </a:xfrm>
            <a:prstGeom prst="straightConnector1">
              <a:avLst/>
            </a:prstGeom>
            <a:solidFill>
              <a:srgbClr val="6682AA"/>
            </a:solidFill>
            <a:ln w="19050">
              <a:solidFill>
                <a:schemeClr val="tx2"/>
              </a:solidFill>
              <a:headEnd type="none"/>
              <a:tailEnd type="triangle" w="lg" len="lg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4" name="CasellaDiTesto 33"/>
          <p:cNvSpPr txBox="1"/>
          <p:nvPr/>
        </p:nvSpPr>
        <p:spPr>
          <a:xfrm>
            <a:off x="8806656" y="5308848"/>
            <a:ext cx="36724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6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Normally, pushing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 inside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⋈ is a good heuristics, but it can be bad if selection rate of ⋈ is higher than the one of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</a:t>
            </a:r>
            <a:endParaRPr lang="en-US" sz="2600" baseline="-250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7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Optimization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140296" y="4025874"/>
            <a:ext cx="4777928" cy="3456384"/>
          </a:xfrm>
        </p:spPr>
        <p:txBody>
          <a:bodyPr/>
          <a:lstStyle/>
          <a:p>
            <a:pPr marL="360000" indent="-360000">
              <a:buSzPct val="100000"/>
              <a:buFont typeface="Monotype Sorts" charset="2"/>
              <a:buAutoNum type="arabicPeriod"/>
            </a:pPr>
            <a:r>
              <a:rPr lang="en-US" sz="2600" dirty="0" smtClean="0"/>
              <a:t>At </a:t>
            </a:r>
            <a:r>
              <a:rPr lang="en-US" sz="2600" dirty="0"/>
              <a:t>compile time, generate a static plan with operation ordering and access methods only</a:t>
            </a:r>
          </a:p>
          <a:p>
            <a:pPr marL="360000" indent="-360000">
              <a:buSzPct val="100000"/>
              <a:buFont typeface="Monotype Sorts" charset="2"/>
              <a:buAutoNum type="arabicPeriod"/>
            </a:pPr>
            <a:r>
              <a:rPr lang="en-US" sz="2600" dirty="0"/>
              <a:t>At startup time, </a:t>
            </a:r>
            <a:r>
              <a:rPr lang="en-US" sz="2600" dirty="0" smtClean="0"/>
              <a:t>select site </a:t>
            </a:r>
            <a:r>
              <a:rPr lang="en-US" sz="2600" dirty="0"/>
              <a:t>and </a:t>
            </a:r>
            <a:r>
              <a:rPr lang="en-US" sz="2600" dirty="0" smtClean="0"/>
              <a:t>fragment </a:t>
            </a:r>
            <a:r>
              <a:rPr lang="en-US" sz="2600" smtClean="0"/>
              <a:t>to use </a:t>
            </a:r>
            <a:r>
              <a:rPr lang="en-US" sz="2600" dirty="0"/>
              <a:t>and allocate operations to </a:t>
            </a:r>
            <a:r>
              <a:rPr lang="en-US" sz="2600" dirty="0" smtClean="0"/>
              <a:t>sites</a:t>
            </a:r>
          </a:p>
        </p:txBody>
      </p:sp>
      <p:pic>
        <p:nvPicPr>
          <p:cNvPr id="8" name="Picture 7" descr="Fig-8-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280" y="3881858"/>
            <a:ext cx="7272808" cy="3548189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296" y="2356520"/>
            <a:ext cx="12698808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buSzPct val="100000"/>
            </a:pPr>
            <a:r>
              <a:rPr lang="en-US" sz="2600" kern="0" dirty="0" smtClean="0">
                <a:solidFill>
                  <a:srgbClr val="1771A9"/>
                </a:solidFill>
              </a:rPr>
              <a:t>2-Step optimization</a:t>
            </a:r>
            <a:r>
              <a:rPr lang="en-US" sz="2600" kern="0" dirty="0" smtClean="0"/>
              <a:t>: a simpler approach (more efficient, less exhaustive) than the one based on CP operator; it reduces workload at runtime (no CP operator)</a:t>
            </a:r>
          </a:p>
          <a:p>
            <a:pPr lvl="1">
              <a:buSzPct val="100000"/>
            </a:pPr>
            <a:r>
              <a:rPr lang="en-US" sz="2400" kern="0" dirty="0" smtClean="0"/>
              <a:t>At runtime labels are added about site and fragment copy selection only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0296" y="7527448"/>
            <a:ext cx="1269880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buSzPct val="100000"/>
            </a:pP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Site (and copy) </a:t>
            </a:r>
            <a:r>
              <a:rPr lang="en-US" dirty="0">
                <a:solidFill>
                  <a:schemeClr val="tx2"/>
                </a:solidFill>
                <a:latin typeface="Book Antiqua" panose="02040602050305030304" pitchFamily="18" charset="0"/>
              </a:rPr>
              <a:t>selection is done in a greedy </a:t>
            </a: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fashion</a:t>
            </a:r>
          </a:p>
          <a:p>
            <a:pPr lvl="1">
              <a:spcBef>
                <a:spcPts val="300"/>
              </a:spcBef>
              <a:buSzPct val="100000"/>
            </a:pP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best </a:t>
            </a:r>
            <a:r>
              <a:rPr lang="en-US" dirty="0">
                <a:solidFill>
                  <a:schemeClr val="tx2"/>
                </a:solidFill>
                <a:latin typeface="Book Antiqua" panose="02040602050305030304" pitchFamily="18" charset="0"/>
              </a:rPr>
              <a:t>load balancing</a:t>
            </a: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,</a:t>
            </a:r>
            <a:endParaRPr lang="en-US" kern="0" dirty="0" smtClean="0"/>
          </a:p>
          <a:p>
            <a:pPr lvl="1">
              <a:spcBef>
                <a:spcPts val="300"/>
              </a:spcBef>
              <a:buSzPct val="100000"/>
            </a:pPr>
            <a:r>
              <a:rPr lang="en-US" kern="0" dirty="0"/>
              <a:t>b</a:t>
            </a:r>
            <a:r>
              <a:rPr lang="en-US" kern="0" dirty="0" smtClean="0"/>
              <a:t>est benefit (# of queries already executed at the site, possible saving of communication costs as the site might have already </a:t>
            </a:r>
            <a:r>
              <a:rPr lang="en-US" kern="0" smtClean="0"/>
              <a:t>data available)</a:t>
            </a:r>
            <a:endParaRPr lang="en-US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Distributed query optimization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8)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Overview</a:t>
            </a:r>
          </a:p>
          <a:p>
            <a:pPr lvl="1"/>
            <a:r>
              <a:rPr lang="en-US" dirty="0"/>
              <a:t>Join Ordering in Localized </a:t>
            </a:r>
            <a:r>
              <a:rPr lang="en-US" dirty="0" smtClean="0"/>
              <a:t>Queries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Semijoin-based Algorithm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query optimization strategies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Hybrid approaches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Distributed Query </a:t>
            </a:r>
            <a:r>
              <a:rPr lang="en-US" dirty="0"/>
              <a:t>Optimization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6173814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previous chapter (Ch. 7)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</a:rPr>
              <a:t>A distributed query is mapped into a query over fragments (decomposition and </a:t>
            </a:r>
            <a:r>
              <a:rPr lang="en-US" dirty="0" smtClean="0">
                <a:solidFill>
                  <a:srgbClr val="1771A9"/>
                </a:solidFill>
              </a:rPr>
              <a:t>data localization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</a:rPr>
              <a:t>Reduction (“optimization”) independent from relation (fragment) statistics (e.g., cardinality)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this chapter (Ch. 8)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Optimization based on DB statistics (order of operations and operands, algorithm to perform simple operations) to produce a query execution plan (QEP)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the distributed case a QEP is further extended with communication operations to support execution of queries over fragment sites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Once again: the problem is NP-hard, so not looking for the optimal solution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Statement of the problem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solidFill>
                  <a:schemeClr val="hlink"/>
                </a:solidFill>
              </a:rPr>
              <a:t>Input</a:t>
            </a:r>
            <a:r>
              <a:rPr lang="en-US" dirty="0">
                <a:solidFill>
                  <a:schemeClr val="hlink"/>
                </a:solidFill>
              </a:rPr>
              <a:t>: </a:t>
            </a:r>
            <a:r>
              <a:rPr lang="en-US" dirty="0" smtClean="0"/>
              <a:t>Fragment query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hlink"/>
                </a:solidFill>
              </a:rPr>
              <a:t>Output: </a:t>
            </a:r>
            <a:r>
              <a:rPr lang="en-US" dirty="0" smtClean="0"/>
              <a:t>the </a:t>
            </a:r>
            <a:r>
              <a:rPr lang="en-US" i="1" dirty="0" smtClean="0">
                <a:solidFill>
                  <a:schemeClr val="hlink"/>
                </a:solidFill>
              </a:rPr>
              <a:t>”best”</a:t>
            </a:r>
            <a:r>
              <a:rPr lang="en-US" dirty="0" smtClean="0"/>
              <a:t> global strategy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Additional problems specific to the distributed setting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Where to execute (partial) queries</a:t>
            </a:r>
            <a:r>
              <a:rPr lang="it-IT" dirty="0" smtClean="0"/>
              <a:t>?</a:t>
            </a:r>
            <a:r>
              <a:rPr lang="en-US" dirty="0" smtClean="0"/>
              <a:t> Which relation to ship where?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Choose between data transfer methods : ship-whole vs. fetch-as-needed</a:t>
            </a:r>
          </a:p>
          <a:p>
            <a:pPr lvl="3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Decide on the use of semijoins (semijoins save on communication at the expense of more local processing)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6" name="Connettore 1 5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Elements of the Optimizer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376470"/>
            <a:ext cx="12293600" cy="678661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 smtClean="0"/>
              <a:t>The element of the optimization process are similar in distributed and centralized cases</a:t>
            </a:r>
          </a:p>
          <a:p>
            <a:pPr lvl="1">
              <a:spcBef>
                <a:spcPct val="45000"/>
              </a:spcBef>
            </a:pPr>
            <a:r>
              <a:rPr lang="en-US" dirty="0" smtClean="0">
                <a:solidFill>
                  <a:srgbClr val="1771A9"/>
                </a:solidFill>
              </a:rPr>
              <a:t>Search space</a:t>
            </a:r>
            <a:r>
              <a:rPr lang="en-US" dirty="0" smtClean="0"/>
              <a:t> (aka solution space)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The </a:t>
            </a:r>
            <a:r>
              <a:rPr lang="en-US" dirty="0"/>
              <a:t>set of </a:t>
            </a:r>
            <a:r>
              <a:rPr lang="en-US" dirty="0" smtClean="0"/>
              <a:t>equivalent QEP: algebra </a:t>
            </a:r>
            <a:r>
              <a:rPr lang="en-US" dirty="0"/>
              <a:t>expressions </a:t>
            </a:r>
            <a:r>
              <a:rPr lang="en-US" dirty="0" smtClean="0"/>
              <a:t>enriched with implementation details </a:t>
            </a:r>
            <a:r>
              <a:rPr lang="en-US" dirty="0" smtClean="0">
                <a:solidFill>
                  <a:schemeClr val="tx2"/>
                </a:solidFill>
              </a:rPr>
              <a:t>and</a:t>
            </a:r>
            <a:r>
              <a:rPr lang="en-US" b="1" dirty="0" smtClean="0">
                <a:solidFill>
                  <a:srgbClr val="1771A9"/>
                </a:solidFill>
              </a:rPr>
              <a:t> communication choices</a:t>
            </a:r>
            <a:endParaRPr lang="en-US" b="1" dirty="0">
              <a:solidFill>
                <a:srgbClr val="1771A9"/>
              </a:solidFill>
            </a:endParaRPr>
          </a:p>
          <a:p>
            <a:pPr lvl="1">
              <a:spcBef>
                <a:spcPct val="45000"/>
              </a:spcBef>
            </a:pPr>
            <a:r>
              <a:rPr lang="en-US" dirty="0">
                <a:solidFill>
                  <a:srgbClr val="1771A9"/>
                </a:solidFill>
              </a:rPr>
              <a:t>Cost </a:t>
            </a:r>
            <a:r>
              <a:rPr lang="en-US" dirty="0" smtClean="0">
                <a:solidFill>
                  <a:srgbClr val="1771A9"/>
                </a:solidFill>
              </a:rPr>
              <a:t>model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Cost function (in terms of time)</a:t>
            </a:r>
          </a:p>
          <a:p>
            <a:pPr lvl="3">
              <a:spcBef>
                <a:spcPct val="45000"/>
              </a:spcBef>
            </a:pPr>
            <a:r>
              <a:rPr lang="en-US" dirty="0" smtClean="0">
                <a:solidFill>
                  <a:schemeClr val="bg2"/>
                </a:solidFill>
              </a:rPr>
              <a:t>I/O cost + CPU cost +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1771A9"/>
                </a:solidFill>
              </a:rPr>
              <a:t>communication cost</a:t>
            </a:r>
          </a:p>
          <a:p>
            <a:pPr lvl="3">
              <a:spcBef>
                <a:spcPct val="45000"/>
              </a:spcBef>
            </a:pPr>
            <a:r>
              <a:rPr lang="en-US" dirty="0" smtClean="0"/>
              <a:t>In early approach only communication costs were considered; due to fast communication technology, communication and I/O costs become comparable</a:t>
            </a:r>
            <a:endParaRPr lang="en-US" b="1" dirty="0" smtClean="0"/>
          </a:p>
          <a:p>
            <a:pPr lvl="3">
              <a:spcBef>
                <a:spcPct val="45000"/>
              </a:spcBef>
            </a:pPr>
            <a:r>
              <a:rPr lang="en-US" dirty="0" smtClean="0"/>
              <a:t>These might have different weights in different distributed environments (LAN </a:t>
            </a:r>
            <a:r>
              <a:rPr lang="en-US" dirty="0" err="1" smtClean="0"/>
              <a:t>vs</a:t>
            </a:r>
            <a:r>
              <a:rPr lang="en-US" dirty="0" smtClean="0"/>
              <a:t> WAN)</a:t>
            </a:r>
          </a:p>
          <a:p>
            <a:pPr lvl="1">
              <a:spcBef>
                <a:spcPct val="45000"/>
              </a:spcBef>
            </a:pPr>
            <a:r>
              <a:rPr lang="en-US" dirty="0" smtClean="0"/>
              <a:t>Search algorithm (aka search strategy)</a:t>
            </a:r>
            <a:endParaRPr lang="en-US" dirty="0"/>
          </a:p>
          <a:p>
            <a:pPr lvl="2">
              <a:spcBef>
                <a:spcPct val="45000"/>
              </a:spcBef>
            </a:pPr>
            <a:r>
              <a:rPr lang="en-US" dirty="0" smtClean="0"/>
              <a:t>How </a:t>
            </a:r>
            <a:r>
              <a:rPr lang="en-US" dirty="0"/>
              <a:t>do we move inside the solution </a:t>
            </a:r>
            <a:r>
              <a:rPr lang="en-US" dirty="0" smtClean="0"/>
              <a:t>space?</a:t>
            </a:r>
          </a:p>
          <a:p>
            <a:pPr lvl="3">
              <a:spcBef>
                <a:spcPct val="45000"/>
              </a:spcBef>
            </a:pPr>
            <a:r>
              <a:rPr lang="en-US" dirty="0" smtClean="0"/>
              <a:t>Exhaustive </a:t>
            </a:r>
            <a:r>
              <a:rPr lang="en-US" dirty="0"/>
              <a:t>search, heuristic </a:t>
            </a:r>
            <a:r>
              <a:rPr lang="en-US" dirty="0" smtClean="0"/>
              <a:t>algorithms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Goal is searching the solution space to find a good strategy according to the cost model</a:t>
            </a:r>
          </a:p>
          <a:p>
            <a:pPr>
              <a:spcBef>
                <a:spcPct val="45000"/>
              </a:spcBef>
            </a:pP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Difference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between centralized and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distributed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settings: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search space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cost model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(</a:t>
            </a:r>
            <a:r>
              <a:rPr lang="en-GB" i="1" dirty="0" smtClean="0">
                <a:solidFill>
                  <a:schemeClr val="tx2"/>
                </a:solidFill>
                <a:latin typeface="Book Antiqua" pitchFamily="18" charset="0"/>
              </a:rPr>
              <a:t>search strategy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remains the same)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" y="2489200"/>
            <a:ext cx="11945978" cy="5245120"/>
          </a:xfrm>
        </p:spPr>
        <p:txBody>
          <a:bodyPr>
            <a:noAutofit/>
          </a:bodyPr>
          <a:lstStyle/>
          <a:p>
            <a:r>
              <a:rPr lang="en-US" sz="2600" dirty="0" smtClean="0"/>
              <a:t>Search space is large</a:t>
            </a:r>
          </a:p>
          <a:p>
            <a:pPr lvl="1"/>
            <a:r>
              <a:rPr lang="en-US" sz="2400" i="1" dirty="0" smtClean="0"/>
              <a:t>N</a:t>
            </a:r>
            <a:r>
              <a:rPr lang="en-US" sz="2400" dirty="0" smtClean="0"/>
              <a:t> relations         ((2(N-1))!)/((</a:t>
            </a:r>
            <a:r>
              <a:rPr lang="en-US" sz="2400" smtClean="0"/>
              <a:t>N-1)!) equivalent </a:t>
            </a:r>
            <a:r>
              <a:rPr lang="en-US" sz="2400" dirty="0" smtClean="0"/>
              <a:t>join trees (by join commutativity and associativity)</a:t>
            </a:r>
          </a:p>
          <a:p>
            <a:pPr lvl="1"/>
            <a:r>
              <a:rPr lang="en-US" sz="2400" b="1" dirty="0" smtClean="0">
                <a:solidFill>
                  <a:srgbClr val="1771A9"/>
                </a:solidFill>
              </a:rPr>
              <a:t>Larger search space</a:t>
            </a:r>
            <a:r>
              <a:rPr lang="en-US" sz="2400" dirty="0" smtClean="0"/>
              <a:t> due to  more options</a:t>
            </a:r>
          </a:p>
          <a:p>
            <a:r>
              <a:rPr lang="en-US" sz="2600" dirty="0" smtClean="0"/>
              <a:t>QEP are decorated with more information (on </a:t>
            </a:r>
            <a:r>
              <a:rPr lang="en-US" sz="2600" b="1" dirty="0" smtClean="0">
                <a:solidFill>
                  <a:srgbClr val="1771A9"/>
                </a:solidFill>
              </a:rPr>
              <a:t>data exchange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Focus on join and </a:t>
            </a:r>
            <a:r>
              <a:rPr lang="en-US" sz="2600" b="1" dirty="0" err="1" smtClean="0">
                <a:solidFill>
                  <a:srgbClr val="1771A9"/>
                </a:solidFill>
              </a:rPr>
              <a:t>semijoin</a:t>
            </a:r>
            <a:r>
              <a:rPr lang="en-US" sz="2600" dirty="0" smtClean="0"/>
              <a:t> order</a:t>
            </a:r>
          </a:p>
          <a:p>
            <a:r>
              <a:rPr lang="en-US" sz="2600" dirty="0" smtClean="0"/>
              <a:t>Different candidate solution in the search space</a:t>
            </a:r>
          </a:p>
          <a:p>
            <a:pPr lvl="1"/>
            <a:r>
              <a:rPr lang="en-US" sz="2400" dirty="0" smtClean="0"/>
              <a:t>A good heuristics for centralized context: left-deep trees</a:t>
            </a:r>
          </a:p>
          <a:p>
            <a:pPr lvl="1"/>
            <a:r>
              <a:rPr lang="en-US" sz="2400" dirty="0" smtClean="0"/>
              <a:t>In distributed context: non left-deep trees allow for </a:t>
            </a:r>
            <a:r>
              <a:rPr lang="en-US" sz="2400" b="1" dirty="0" smtClean="0">
                <a:solidFill>
                  <a:srgbClr val="1771A9"/>
                </a:solidFill>
              </a:rPr>
              <a:t>parallelization</a:t>
            </a:r>
          </a:p>
          <a:p>
            <a:endParaRPr lang="en-US" dirty="0"/>
          </a:p>
        </p:txBody>
      </p:sp>
      <p:sp>
        <p:nvSpPr>
          <p:cNvPr id="63" name="Freccia a destra 62"/>
          <p:cNvSpPr/>
          <p:nvPr/>
        </p:nvSpPr>
        <p:spPr bwMode="auto">
          <a:xfrm>
            <a:off x="2725106" y="3099770"/>
            <a:ext cx="500067" cy="357190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10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Centralized vs. Distributed </a:t>
            </a:r>
            <a:r>
              <a:rPr lang="en-US" dirty="0"/>
              <a:t>Query Optimization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 dirty="0" smtClean="0"/>
              <a:t>Relation between centralized and distributed query optimization</a:t>
            </a:r>
          </a:p>
          <a:p>
            <a:pPr lvl="1">
              <a:spcBef>
                <a:spcPct val="65000"/>
              </a:spcBef>
            </a:pPr>
            <a:r>
              <a:rPr lang="en-US" dirty="0" smtClean="0"/>
              <a:t>Distributed query optimization (</a:t>
            </a:r>
            <a:r>
              <a:rPr lang="en-US" b="1" dirty="0" smtClean="0">
                <a:solidFill>
                  <a:srgbClr val="1771A9"/>
                </a:solidFill>
              </a:rPr>
              <a:t>DQO</a:t>
            </a:r>
            <a:r>
              <a:rPr lang="en-US" dirty="0" smtClean="0"/>
              <a:t>) employs techniques and solutions from the centralized context</a:t>
            </a:r>
          </a:p>
          <a:p>
            <a:pPr lvl="2">
              <a:spcBef>
                <a:spcPct val="65000"/>
              </a:spcBef>
            </a:pPr>
            <a:r>
              <a:rPr lang="en-US" dirty="0" smtClean="0"/>
              <a:t>A distributed query is translated into local ones (localized queries): centralized query optimization (</a:t>
            </a:r>
            <a:r>
              <a:rPr lang="en-US" b="1" dirty="0" smtClean="0">
                <a:solidFill>
                  <a:srgbClr val="1771A9"/>
                </a:solidFill>
              </a:rPr>
              <a:t>CQO</a:t>
            </a:r>
            <a:r>
              <a:rPr lang="en-US" dirty="0" smtClean="0"/>
              <a:t>) techniques</a:t>
            </a:r>
          </a:p>
          <a:p>
            <a:pPr lvl="2">
              <a:spcBef>
                <a:spcPct val="65000"/>
              </a:spcBef>
            </a:pPr>
            <a:r>
              <a:rPr lang="en-US" dirty="0" smtClean="0"/>
              <a:t>Distributed query optimization is a more general (and thus difficult) problem</a:t>
            </a:r>
          </a:p>
          <a:p>
            <a:pPr lvl="3">
              <a:spcBef>
                <a:spcPct val="65000"/>
              </a:spcBef>
            </a:pPr>
            <a:r>
              <a:rPr lang="en-US" dirty="0" smtClean="0"/>
              <a:t>Most solution to DQO extend solutions to CQO</a:t>
            </a:r>
          </a:p>
          <a:p>
            <a:pPr lvl="1">
              <a:spcBef>
                <a:spcPct val="65000"/>
              </a:spcBef>
            </a:pPr>
            <a:r>
              <a:rPr lang="en-US" dirty="0" smtClean="0"/>
              <a:t>We focus on communication costs (local CPU and I/O costs are ignored)</a:t>
            </a:r>
          </a:p>
          <a:p>
            <a:pPr lvl="2">
              <a:spcBef>
                <a:spcPct val="65000"/>
              </a:spcBef>
            </a:pPr>
            <a:r>
              <a:rPr lang="en-US" dirty="0" smtClean="0"/>
              <a:t>Clearly, cost of localized queries (handled with CQO techniques) is computed as in the centralized case (mainly I/O costs)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Ordering </a:t>
            </a:r>
            <a:r>
              <a:rPr lang="en-US"/>
              <a:t>in </a:t>
            </a:r>
            <a:r>
              <a:rPr lang="en-US" smtClean="0"/>
              <a:t>the Distributed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Join ordering is important in centralized query optimization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It is even more in distributed query optimization (affect communication costs)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Use of semijoins to reduce relation sizes (and thus communication costs) before performing join operations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Ordering </a:t>
            </a:r>
            <a:r>
              <a:rPr lang="it-IT" dirty="0" smtClean="0"/>
              <a:t>– </a:t>
            </a:r>
            <a:r>
              <a:rPr lang="en-US" dirty="0" smtClean="0"/>
              <a:t>2 relations</a:t>
            </a:r>
            <a:endParaRPr lang="en-US" dirty="0"/>
          </a:p>
        </p:txBody>
      </p:sp>
      <p:grpSp>
        <p:nvGrpSpPr>
          <p:cNvPr id="2" name="Gruppo 12"/>
          <p:cNvGrpSpPr>
            <a:grpSpLocks noChangeAspect="1"/>
          </p:cNvGrpSpPr>
          <p:nvPr/>
        </p:nvGrpSpPr>
        <p:grpSpPr>
          <a:xfrm>
            <a:off x="9039586" y="6019808"/>
            <a:ext cx="3677920" cy="1197876"/>
            <a:chOff x="3838104" y="3652664"/>
            <a:chExt cx="4903893" cy="1597168"/>
          </a:xfrm>
        </p:grpSpPr>
        <p:sp>
          <p:nvSpPr>
            <p:cNvPr id="94213" name="Oval 5"/>
            <p:cNvSpPr>
              <a:spLocks noChangeArrowheads="1"/>
            </p:cNvSpPr>
            <p:nvPr/>
          </p:nvSpPr>
          <p:spPr bwMode="auto">
            <a:xfrm>
              <a:off x="3838104" y="4156720"/>
              <a:ext cx="713458" cy="71345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94214" name="Rectangle 6"/>
            <p:cNvSpPr>
              <a:spLocks noChangeArrowheads="1"/>
            </p:cNvSpPr>
            <p:nvPr/>
          </p:nvSpPr>
          <p:spPr bwMode="auto">
            <a:xfrm>
              <a:off x="3950993" y="4247031"/>
              <a:ext cx="491587" cy="5300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Arial"/>
                </a:rPr>
                <a:t>R</a:t>
              </a:r>
            </a:p>
          </p:txBody>
        </p:sp>
        <p:sp>
          <p:nvSpPr>
            <p:cNvPr id="94216" name="Rectangle 8"/>
            <p:cNvSpPr>
              <a:spLocks noChangeArrowheads="1"/>
            </p:cNvSpPr>
            <p:nvPr/>
          </p:nvSpPr>
          <p:spPr bwMode="auto">
            <a:xfrm>
              <a:off x="4664551" y="3652664"/>
              <a:ext cx="3146438" cy="5805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if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R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 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&lt;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S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</a:t>
              </a:r>
            </a:p>
          </p:txBody>
        </p:sp>
        <p:sp>
          <p:nvSpPr>
            <p:cNvPr id="94217" name="Rectangle 9"/>
            <p:cNvSpPr>
              <a:spLocks noChangeArrowheads="1"/>
            </p:cNvSpPr>
            <p:nvPr/>
          </p:nvSpPr>
          <p:spPr bwMode="auto">
            <a:xfrm>
              <a:off x="4684751" y="4669239"/>
              <a:ext cx="3146438" cy="5805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if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R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 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&gt;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S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</a:t>
              </a:r>
            </a:p>
          </p:txBody>
        </p:sp>
        <p:sp>
          <p:nvSpPr>
            <p:cNvPr id="94218" name="Oval 10"/>
            <p:cNvSpPr>
              <a:spLocks noChangeArrowheads="1"/>
            </p:cNvSpPr>
            <p:nvPr/>
          </p:nvSpPr>
          <p:spPr bwMode="auto">
            <a:xfrm>
              <a:off x="8028539" y="4156720"/>
              <a:ext cx="713458" cy="71345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94219" name="Rectangle 11"/>
            <p:cNvSpPr>
              <a:spLocks noChangeArrowheads="1"/>
            </p:cNvSpPr>
            <p:nvPr/>
          </p:nvSpPr>
          <p:spPr bwMode="auto">
            <a:xfrm>
              <a:off x="8141428" y="4247031"/>
              <a:ext cx="472349" cy="5300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Arial"/>
                </a:rPr>
                <a:t>S</a:t>
              </a:r>
            </a:p>
          </p:txBody>
        </p:sp>
        <p:sp>
          <p:nvSpPr>
            <p:cNvPr id="94221" name="Line 13"/>
            <p:cNvSpPr>
              <a:spLocks noChangeShapeType="1"/>
            </p:cNvSpPr>
            <p:nvPr/>
          </p:nvSpPr>
          <p:spPr bwMode="auto">
            <a:xfrm>
              <a:off x="4556077" y="4362179"/>
              <a:ext cx="347471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94222" name="Line 14"/>
            <p:cNvSpPr>
              <a:spLocks noChangeShapeType="1"/>
            </p:cNvSpPr>
            <p:nvPr/>
          </p:nvSpPr>
          <p:spPr bwMode="auto">
            <a:xfrm>
              <a:off x="4583171" y="4671494"/>
              <a:ext cx="347471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09712" y="4448172"/>
            <a:ext cx="8192952" cy="478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 smtClean="0">
                <a:latin typeface="Book Antiqua"/>
              </a:rPr>
              <a:t>We first focus on ordering issues without using semijoins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latin typeface="Book Antiqua" pitchFamily="18" charset="0"/>
              </a:rPr>
              <a:t>Consider 2-relation join: </a:t>
            </a:r>
            <a:r>
              <a:rPr lang="en-US" sz="2400" i="1" dirty="0" smtClean="0">
                <a:latin typeface="Book Antiqua" pitchFamily="18" charset="0"/>
              </a:rPr>
              <a:t>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b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(where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are stored at different sites)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Move the smaller relation to the site of the larger one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200" i="1" dirty="0" smtClean="0">
                <a:solidFill>
                  <a:schemeClr val="tx2"/>
                </a:solidFill>
                <a:latin typeface="Book Antiqua" pitchFamily="18" charset="0"/>
              </a:rPr>
              <a:t>size(R)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200" i="1" dirty="0" smtClean="0">
                <a:solidFill>
                  <a:schemeClr val="tx2"/>
                </a:solidFill>
                <a:latin typeface="Book Antiqua" pitchFamily="18" charset="0"/>
              </a:rPr>
              <a:t>size(S)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 are (more or less) the same</a:t>
            </a:r>
            <a:b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(and not other factor comes into play),</a:t>
            </a:r>
            <a:b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then moving outer relation </a:t>
            </a:r>
            <a:r>
              <a:rPr lang="en-US" sz="22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 has benefits:</a:t>
            </a:r>
          </a:p>
          <a:p>
            <a:pPr lvl="3">
              <a:spcBef>
                <a:spcPct val="50000"/>
              </a:spcBef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No need for storing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nested-loop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or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block nested-loop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join algorithms</a:t>
            </a:r>
          </a:p>
          <a:p>
            <a:pPr lvl="3">
              <a:spcBef>
                <a:spcPct val="50000"/>
              </a:spcBef>
            </a:pP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indexed nested-loop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join algorithm remains available as index on </a:t>
            </a:r>
            <a:r>
              <a:rPr lang="en-US" sz="1800" smtClean="0">
                <a:solidFill>
                  <a:schemeClr val="tx2"/>
                </a:solidFill>
                <a:latin typeface="Book Antiqua" pitchFamily="18" charset="0"/>
              </a:rPr>
              <a:t>inner relation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is preserved (index is lost when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transfering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01808" y="2572544"/>
            <a:ext cx="12293600" cy="216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 smtClean="0">
                <a:latin typeface="Book Antiqua"/>
              </a:rPr>
              <a:t>We assume query to be already localized (i.e., on fragments)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latin typeface="Book Antiqua"/>
              </a:rPr>
              <a:t>Fragments are relations entirely stored at a single site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latin typeface="Book Antiqua"/>
              </a:rPr>
              <a:t>We often use “fragments” and “relations” indistinguishably (no technical reason to distinguish them)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1137</TotalTime>
  <Pages>0</Pages>
  <Words>2317</Words>
  <Characters>0</Characters>
  <Application>Microsoft Office PowerPoint</Application>
  <PresentationFormat>Personalizzato</PresentationFormat>
  <Lines>0</Lines>
  <Paragraphs>330</Paragraphs>
  <Slides>26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42" baseType="lpstr">
      <vt:lpstr>ＭＳ Ｐゴシック</vt:lpstr>
      <vt:lpstr>ＭＳ Ｐゴシック</vt:lpstr>
      <vt:lpstr>Arial</vt:lpstr>
      <vt:lpstr>Book Antiqua</vt:lpstr>
      <vt:lpstr>Calibri</vt:lpstr>
      <vt:lpstr>Centaur</vt:lpstr>
      <vt:lpstr>Courier New</vt:lpstr>
      <vt:lpstr>Didot</vt:lpstr>
      <vt:lpstr>Lucida Grande</vt:lpstr>
      <vt:lpstr>Monotype Sorts</vt:lpstr>
      <vt:lpstr>Palatino</vt:lpstr>
      <vt:lpstr>Symbol</vt:lpstr>
      <vt:lpstr>Wingdings</vt:lpstr>
      <vt:lpstr>Zapf Dingbats</vt:lpstr>
      <vt:lpstr>ヒラギノ明朝 ProN W3</vt:lpstr>
      <vt:lpstr>Book</vt:lpstr>
      <vt:lpstr>Distributed query optimization</vt:lpstr>
      <vt:lpstr>Outline (distributed DB)</vt:lpstr>
      <vt:lpstr>Outline (today)</vt:lpstr>
      <vt:lpstr>Distributed Query Optimization</vt:lpstr>
      <vt:lpstr>Elements of the Optimizer</vt:lpstr>
      <vt:lpstr>Search Space</vt:lpstr>
      <vt:lpstr>Centralized vs. Distributed Query Optimization</vt:lpstr>
      <vt:lpstr>Join Ordering in the Distributed Context</vt:lpstr>
      <vt:lpstr>Join Ordering – 2 relations</vt:lpstr>
      <vt:lpstr>Join Ordering – Multiple Relations</vt:lpstr>
      <vt:lpstr>Join Ordering – Example</vt:lpstr>
      <vt:lpstr>Semijoin Algorithms</vt:lpstr>
      <vt:lpstr>Semijoin Algorithms – Example</vt:lpstr>
      <vt:lpstr>Semijoin Algorithms – Sum up</vt:lpstr>
      <vt:lpstr>Bit Arrays for Seminoins</vt:lpstr>
      <vt:lpstr>Semijoins for Joins among Multiple Relations</vt:lpstr>
      <vt:lpstr>Distributed Query Optimization</vt:lpstr>
      <vt:lpstr>Choices of the Master Site</vt:lpstr>
      <vt:lpstr>Strategy 1 – ship-whole/inner site</vt:lpstr>
      <vt:lpstr>Strategy 2 – ship-whole/outer site</vt:lpstr>
      <vt:lpstr>Strategy 3 – fetch-as-needed/outer site</vt:lpstr>
      <vt:lpstr>Strategy 4 – Move Both Relation at Third Site</vt:lpstr>
      <vt:lpstr>Strategy comparison</vt:lpstr>
      <vt:lpstr>Hybrid approach</vt:lpstr>
      <vt:lpstr>The CP (choose-plan) Operator</vt:lpstr>
      <vt:lpstr>2-Step Optimization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tozsu</dc:creator>
  <cp:lastModifiedBy>dario</cp:lastModifiedBy>
  <cp:revision>258</cp:revision>
  <dcterms:modified xsi:type="dcterms:W3CDTF">2022-04-26T11:17:28Z</dcterms:modified>
</cp:coreProperties>
</file>