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3"/>
  </p:notesMasterIdLst>
  <p:handoutMasterIdLst>
    <p:handoutMasterId r:id="rId34"/>
  </p:handoutMasterIdLst>
  <p:sldIdLst>
    <p:sldId id="328" r:id="rId2"/>
    <p:sldId id="329" r:id="rId3"/>
    <p:sldId id="330" r:id="rId4"/>
    <p:sldId id="290" r:id="rId5"/>
    <p:sldId id="337" r:id="rId6"/>
    <p:sldId id="336" r:id="rId7"/>
    <p:sldId id="341" r:id="rId8"/>
    <p:sldId id="339" r:id="rId9"/>
    <p:sldId id="342" r:id="rId10"/>
    <p:sldId id="343" r:id="rId11"/>
    <p:sldId id="344" r:id="rId12"/>
    <p:sldId id="345" r:id="rId13"/>
    <p:sldId id="296" r:id="rId14"/>
    <p:sldId id="298" r:id="rId15"/>
    <p:sldId id="346" r:id="rId16"/>
    <p:sldId id="347" r:id="rId17"/>
    <p:sldId id="301" r:id="rId18"/>
    <p:sldId id="348" r:id="rId19"/>
    <p:sldId id="349" r:id="rId20"/>
    <p:sldId id="302" r:id="rId21"/>
    <p:sldId id="303" r:id="rId22"/>
    <p:sldId id="350" r:id="rId23"/>
    <p:sldId id="304" r:id="rId24"/>
    <p:sldId id="305" r:id="rId25"/>
    <p:sldId id="315" r:id="rId26"/>
    <p:sldId id="351" r:id="rId27"/>
    <p:sldId id="316" r:id="rId28"/>
    <p:sldId id="322" r:id="rId29"/>
    <p:sldId id="323" r:id="rId30"/>
    <p:sldId id="324" r:id="rId31"/>
    <p:sldId id="325" r:id="rId32"/>
  </p:sldIdLst>
  <p:sldSz cx="13004800" cy="9753600"/>
  <p:notesSz cx="6858000" cy="9144000"/>
  <p:defaultTextStyle>
    <a:defPPr>
      <a:defRPr lang="en-US"/>
    </a:defPPr>
    <a:lvl1pPr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3000" kern="1200">
        <a:solidFill>
          <a:srgbClr val="263750"/>
        </a:solidFill>
        <a:latin typeface="Palatino" charset="0"/>
        <a:ea typeface="ヒラギノ明朝 ProN W3" charset="0"/>
        <a:cs typeface="ヒラギノ明朝 ProN W3" charset="0"/>
        <a:sym typeface="Palatino" charset="0"/>
      </a:defRPr>
    </a:lvl5pPr>
    <a:lvl6pPr marL="22860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6pPr>
    <a:lvl7pPr marL="27432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7pPr>
    <a:lvl8pPr marL="32004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8pPr>
    <a:lvl9pPr marL="3657600" algn="l" defTabSz="457200" rtl="0" eaLnBrk="1" latinLnBrk="0" hangingPunct="1">
      <a:defRPr sz="3000" kern="1200">
        <a:solidFill>
          <a:srgbClr val="263750"/>
        </a:solidFill>
        <a:latin typeface="Palatino" charset="0"/>
        <a:ea typeface="ヒラギノ明朝 ProN W3" charset="0"/>
        <a:cs typeface="ヒラギノ明朝 ProN W3" charset="0"/>
        <a:sym typeface="Palatino"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1A9"/>
    <a:srgbClr val="FFFFFF"/>
    <a:srgbClr val="005C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96" autoAdjust="0"/>
    <p:restoredTop sz="99818" autoAdjust="0"/>
  </p:normalViewPr>
  <p:slideViewPr>
    <p:cSldViewPr>
      <p:cViewPr varScale="1">
        <p:scale>
          <a:sx n="50" d="100"/>
          <a:sy n="50" d="100"/>
        </p:scale>
        <p:origin x="1068" y="2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3B5A7E4-6D83-46F9-8053-DC0FDF3F9EF7}" type="datetimeFigureOut">
              <a:rPr lang="it-IT" smtClean="0"/>
              <a:pPr/>
              <a:t>10/05/2021</a:t>
            </a:fld>
            <a:endParaRPr lang="en-US"/>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1E9993-D420-4BA3-86F0-051D86B30263}" type="slidenum">
              <a:rPr lang="en-US" smtClean="0"/>
              <a:pPr/>
              <a:t>‹N›</a:t>
            </a:fld>
            <a:endParaRPr lang="en-US"/>
          </a:p>
        </p:txBody>
      </p:sp>
    </p:spTree>
    <p:extLst>
      <p:ext uri="{BB962C8B-B14F-4D97-AF65-F5344CB8AC3E}">
        <p14:creationId xmlns:p14="http://schemas.microsoft.com/office/powerpoint/2010/main" val="1472806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Book Antiqua"/>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Book Antiqua"/>
              </a:defRPr>
            </a:lvl1pPr>
          </a:lstStyle>
          <a:p>
            <a:fld id="{44783A8E-7A36-874D-9249-4767D0573A2D}" type="datetimeFigureOut">
              <a:rPr lang="en-US" smtClean="0"/>
              <a:pPr/>
              <a:t>5/10/2021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Book Antiqua"/>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Book Antiqua"/>
              </a:defRPr>
            </a:lvl1pPr>
          </a:lstStyle>
          <a:p>
            <a:fld id="{9E825B35-BFC5-DC4B-AE69-85C562D04AE0}" type="slidenum">
              <a:rPr lang="en-US" smtClean="0"/>
              <a:pPr/>
              <a:t>‹N›</a:t>
            </a:fld>
            <a:endParaRPr lang="en-US" dirty="0"/>
          </a:p>
        </p:txBody>
      </p:sp>
    </p:spTree>
    <p:extLst>
      <p:ext uri="{BB962C8B-B14F-4D97-AF65-F5344CB8AC3E}">
        <p14:creationId xmlns:p14="http://schemas.microsoft.com/office/powerpoint/2010/main" val="11170356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491776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14282925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082804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71464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1776884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571792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966280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24605410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42681861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xfrm>
            <a:off x="2741613" y="-403225"/>
            <a:ext cx="4537075" cy="3403600"/>
          </a:xfrm>
          <a:ln cap="flat"/>
        </p:spPr>
      </p:sp>
    </p:spTree>
    <p:extLst>
      <p:ext uri="{BB962C8B-B14F-4D97-AF65-F5344CB8AC3E}">
        <p14:creationId xmlns:p14="http://schemas.microsoft.com/office/powerpoint/2010/main" val="1525189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14104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141047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47882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9652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5236599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406897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CA"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smtClean="0"/>
              <a:t>Click to edit Master subtitle style</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B9BE72AF-AF1A-1E41-B881-D8119A052D15}"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val="113165020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DF4A1D1-6440-3F47-BC8E-C1E8499F2E5A}" type="slidenum">
              <a:rPr lang="en-US" smtClean="0"/>
              <a:pPr/>
              <a:t>‹N›</a:t>
            </a:fld>
            <a:endParaRPr lang="en-US" dirty="0"/>
          </a:p>
        </p:txBody>
      </p:sp>
    </p:spTree>
    <p:extLst>
      <p:ext uri="{BB962C8B-B14F-4D97-AF65-F5344CB8AC3E}">
        <p14:creationId xmlns:p14="http://schemas.microsoft.com/office/powerpoint/2010/main" val="16007135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2625" y="444500"/>
            <a:ext cx="3076575" cy="88138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342900" y="444500"/>
            <a:ext cx="9077325" cy="88138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2F3FA9A2-5116-5544-A00E-FC7EF8204AF7}" type="slidenum">
              <a:rPr lang="en-US" smtClean="0"/>
              <a:pPr/>
              <a:t>‹N›</a:t>
            </a:fld>
            <a:endParaRPr lang="en-US" dirty="0"/>
          </a:p>
        </p:txBody>
      </p:sp>
    </p:spTree>
    <p:extLst>
      <p:ext uri="{BB962C8B-B14F-4D97-AF65-F5344CB8AC3E}">
        <p14:creationId xmlns:p14="http://schemas.microsoft.com/office/powerpoint/2010/main" val="12663644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3"/>
          <p:cNvSpPr>
            <a:spLocks noGrp="1"/>
          </p:cNvSpPr>
          <p:nvPr>
            <p:ph type="sldNum" sz="quarter" idx="10"/>
          </p:nvPr>
        </p:nvSpPr>
        <p:spPr>
          <a:xfrm>
            <a:off x="11758984" y="9499600"/>
            <a:ext cx="864816" cy="304800"/>
          </a:xfrm>
          <a:prstGeom prst="rect">
            <a:avLst/>
          </a:prstGeom>
        </p:spPr>
        <p:txBody>
          <a:bodyPr/>
          <a:lstStyle>
            <a:lvl1pPr>
              <a:defRPr/>
            </a:lvl1pPr>
          </a:lstStyle>
          <a:p>
            <a:r>
              <a:rPr lang="en-US" dirty="0" err="1" smtClean="0">
                <a:latin typeface="Book Antiqua"/>
              </a:rPr>
              <a:t>Ch.x</a:t>
            </a:r>
            <a:r>
              <a:rPr lang="en-US" dirty="0" smtClean="0">
                <a:latin typeface="Book Antiqua"/>
              </a:rPr>
              <a:t>/</a:t>
            </a:r>
            <a:fld id="{D01B99BC-F82C-D046-99BD-FBA1D66F1CB4}" type="slidenum">
              <a:rPr lang="en-US" smtClean="0">
                <a:latin typeface="Book Antiqua"/>
              </a:rPr>
              <a:pPr/>
              <a:t>‹N›</a:t>
            </a:fld>
            <a:endParaRPr lang="en-US" dirty="0">
              <a:latin typeface="Book Antiqua"/>
            </a:endParaRPr>
          </a:p>
        </p:txBody>
      </p:sp>
    </p:spTree>
    <p:extLst>
      <p:ext uri="{BB962C8B-B14F-4D97-AF65-F5344CB8AC3E}">
        <p14:creationId xmlns:p14="http://schemas.microsoft.com/office/powerpoint/2010/main" val="408700831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smtClean="0"/>
              <a:t>Click to edit Master text styles</a:t>
            </a:r>
          </a:p>
        </p:txBody>
      </p:sp>
      <p:sp>
        <p:nvSpPr>
          <p:cNvPr id="4" name="Slide Number Placeholder 3"/>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C12595A0-9662-7443-BA62-0D3B6483FF39}" type="slidenum">
              <a:rPr lang="en-US" smtClean="0"/>
              <a:pPr/>
              <a:t>‹N›</a:t>
            </a:fld>
            <a:endParaRPr lang="en-US" dirty="0"/>
          </a:p>
        </p:txBody>
      </p:sp>
    </p:spTree>
    <p:extLst>
      <p:ext uri="{BB962C8B-B14F-4D97-AF65-F5344CB8AC3E}">
        <p14:creationId xmlns:p14="http://schemas.microsoft.com/office/powerpoint/2010/main" val="142079465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342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6565900" y="2489200"/>
            <a:ext cx="60706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F0ED71BB-118A-9E4C-B08B-8FE12AFF2AE2}" type="slidenum">
              <a:rPr lang="en-US" smtClean="0"/>
              <a:pPr/>
              <a:t>‹N›</a:t>
            </a:fld>
            <a:endParaRPr lang="en-US" dirty="0"/>
          </a:p>
        </p:txBody>
      </p:sp>
    </p:spTree>
    <p:extLst>
      <p:ext uri="{BB962C8B-B14F-4D97-AF65-F5344CB8AC3E}">
        <p14:creationId xmlns:p14="http://schemas.microsoft.com/office/powerpoint/2010/main" val="291655384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6"/>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65069F6B-CB1A-844B-A44A-5B7ABA595AA7}" type="slidenum">
              <a:rPr lang="en-US" smtClean="0"/>
              <a:pPr/>
              <a:t>‹N›</a:t>
            </a:fld>
            <a:endParaRPr lang="en-US" dirty="0"/>
          </a:p>
        </p:txBody>
      </p:sp>
    </p:spTree>
    <p:extLst>
      <p:ext uri="{BB962C8B-B14F-4D97-AF65-F5344CB8AC3E}">
        <p14:creationId xmlns:p14="http://schemas.microsoft.com/office/powerpoint/2010/main" val="192605966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2"/>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8801E1DC-9A09-2845-A773-BB78DAEA5475}" type="slidenum">
              <a:rPr lang="en-US" smtClean="0"/>
              <a:pPr/>
              <a:t>‹N›</a:t>
            </a:fld>
            <a:endParaRPr lang="en-US" dirty="0"/>
          </a:p>
        </p:txBody>
      </p:sp>
    </p:spTree>
    <p:extLst>
      <p:ext uri="{BB962C8B-B14F-4D97-AF65-F5344CB8AC3E}">
        <p14:creationId xmlns:p14="http://schemas.microsoft.com/office/powerpoint/2010/main" val="84965515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E37D4F0C-152B-054F-ABE3-C9D65816304B}" type="slidenum">
              <a:rPr lang="en-US" smtClean="0"/>
              <a:pPr/>
              <a:t>‹N›</a:t>
            </a:fld>
            <a:endParaRPr lang="en-US" dirty="0"/>
          </a:p>
        </p:txBody>
      </p:sp>
    </p:spTree>
    <p:extLst>
      <p:ext uri="{BB962C8B-B14F-4D97-AF65-F5344CB8AC3E}">
        <p14:creationId xmlns:p14="http://schemas.microsoft.com/office/powerpoint/2010/main" val="13993371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97C1C413-B9D3-E347-8928-0B2F53448097}" type="slidenum">
              <a:rPr lang="en-US" smtClean="0"/>
              <a:pPr/>
              <a:t>‹N›</a:t>
            </a:fld>
            <a:endParaRPr lang="en-US" dirty="0"/>
          </a:p>
        </p:txBody>
      </p:sp>
    </p:spTree>
    <p:extLst>
      <p:ext uri="{BB962C8B-B14F-4D97-AF65-F5344CB8AC3E}">
        <p14:creationId xmlns:p14="http://schemas.microsoft.com/office/powerpoint/2010/main" val="271564622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4"/>
          <p:cNvSpPr>
            <a:spLocks noGrp="1"/>
          </p:cNvSpPr>
          <p:nvPr>
            <p:ph type="sldNum" sz="quarter" idx="10"/>
          </p:nvPr>
        </p:nvSpPr>
        <p:spPr>
          <a:xfrm>
            <a:off x="12357100" y="9499600"/>
            <a:ext cx="266700" cy="304800"/>
          </a:xfrm>
          <a:prstGeom prst="rect">
            <a:avLst/>
          </a:prstGeom>
        </p:spPr>
        <p:txBody>
          <a:bodyPr/>
          <a:lstStyle>
            <a:lvl1pPr>
              <a:defRPr>
                <a:latin typeface="Book Antiqua"/>
              </a:defRPr>
            </a:lvl1pPr>
          </a:lstStyle>
          <a:p>
            <a:fld id="{B604E31D-27C9-7146-8686-2BC96041BB70}" type="slidenum">
              <a:rPr lang="en-US" smtClean="0"/>
              <a:pPr/>
              <a:t>‹N›</a:t>
            </a:fld>
            <a:endParaRPr lang="en-US" dirty="0"/>
          </a:p>
        </p:txBody>
      </p:sp>
    </p:spTree>
    <p:extLst>
      <p:ext uri="{BB962C8B-B14F-4D97-AF65-F5344CB8AC3E}">
        <p14:creationId xmlns:p14="http://schemas.microsoft.com/office/powerpoint/2010/main" val="28946919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body" idx="1"/>
          </p:nvPr>
        </p:nvSpPr>
        <p:spPr bwMode="auto">
          <a:xfrm>
            <a:off x="342900" y="2489200"/>
            <a:ext cx="12293600" cy="67691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CA" dirty="0" smtClean="0">
                <a:sym typeface="Palatino" charset="0"/>
              </a:rPr>
              <a:t>Click to edit Master text styles</a:t>
            </a:r>
          </a:p>
          <a:p>
            <a:pPr lvl="1"/>
            <a:r>
              <a:rPr lang="en-CA" dirty="0" smtClean="0">
                <a:sym typeface="Palatino" charset="0"/>
              </a:rPr>
              <a:t>Second level</a:t>
            </a:r>
          </a:p>
          <a:p>
            <a:pPr lvl="2"/>
            <a:r>
              <a:rPr lang="en-CA" dirty="0" smtClean="0">
                <a:sym typeface="Palatino" charset="0"/>
              </a:rPr>
              <a:t>Third level</a:t>
            </a:r>
          </a:p>
          <a:p>
            <a:pPr lvl="3"/>
            <a:r>
              <a:rPr lang="en-CA" dirty="0" smtClean="0">
                <a:sym typeface="Palatino" charset="0"/>
              </a:rPr>
              <a:t>Fourth level</a:t>
            </a:r>
          </a:p>
          <a:p>
            <a:pPr lvl="4"/>
            <a:r>
              <a:rPr lang="en-CA" dirty="0" smtClean="0">
                <a:sym typeface="Palatino" charset="0"/>
              </a:rPr>
              <a:t>Fifth level</a:t>
            </a:r>
            <a:endParaRPr lang="en-US" dirty="0">
              <a:sym typeface="Palatino" charset="0"/>
            </a:endParaRPr>
          </a:p>
        </p:txBody>
      </p:sp>
      <p:sp>
        <p:nvSpPr>
          <p:cNvPr id="2050" name="Rectangle 2"/>
          <p:cNvSpPr>
            <a:spLocks noGrp="1" noChangeArrowheads="1"/>
          </p:cNvSpPr>
          <p:nvPr>
            <p:ph type="title"/>
          </p:nvPr>
        </p:nvSpPr>
        <p:spPr bwMode="auto">
          <a:xfrm>
            <a:off x="355600" y="444500"/>
            <a:ext cx="12293600" cy="1612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CA" smtClean="0">
                <a:sym typeface="Didot" charset="0"/>
              </a:rPr>
              <a:t>Click to edit Master title style</a:t>
            </a:r>
            <a:endParaRPr lang="en-US">
              <a:sym typeface="Didot" charset="0"/>
            </a:endParaRPr>
          </a:p>
        </p:txBody>
      </p:sp>
      <p:grpSp>
        <p:nvGrpSpPr>
          <p:cNvPr id="2051" name="Group 3"/>
          <p:cNvGrpSpPr>
            <a:grpSpLocks/>
          </p:cNvGrpSpPr>
          <p:nvPr/>
        </p:nvGrpSpPr>
        <p:grpSpPr bwMode="auto">
          <a:xfrm>
            <a:off x="404813" y="2235200"/>
            <a:ext cx="12193587" cy="50800"/>
            <a:chOff x="0" y="0"/>
            <a:chExt cx="7680" cy="32"/>
          </a:xfrm>
        </p:grpSpPr>
        <p:sp>
          <p:nvSpPr>
            <p:cNvPr id="2052" name="Line 4"/>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3" name="Line 5"/>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grpSp>
      <p:grpSp>
        <p:nvGrpSpPr>
          <p:cNvPr id="2054" name="Group 6"/>
          <p:cNvGrpSpPr>
            <a:grpSpLocks/>
          </p:cNvGrpSpPr>
          <p:nvPr/>
        </p:nvGrpSpPr>
        <p:grpSpPr bwMode="auto">
          <a:xfrm>
            <a:off x="393700" y="9347200"/>
            <a:ext cx="12192000" cy="50800"/>
            <a:chOff x="0" y="0"/>
            <a:chExt cx="7680" cy="32"/>
          </a:xfrm>
        </p:grpSpPr>
        <p:sp>
          <p:nvSpPr>
            <p:cNvPr id="2055" name="Line 7"/>
            <p:cNvSpPr>
              <a:spLocks noChangeShapeType="1"/>
            </p:cNvSpPr>
            <p:nvPr/>
          </p:nvSpPr>
          <p:spPr bwMode="auto">
            <a:xfrm>
              <a:off x="0" y="0"/>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sp>
          <p:nvSpPr>
            <p:cNvPr id="2056" name="Line 8"/>
            <p:cNvSpPr>
              <a:spLocks noChangeShapeType="1"/>
            </p:cNvSpPr>
            <p:nvPr/>
          </p:nvSpPr>
          <p:spPr bwMode="auto">
            <a:xfrm>
              <a:off x="0" y="32"/>
              <a:ext cx="7680" cy="0"/>
            </a:xfrm>
            <a:prstGeom prst="line">
              <a:avLst/>
            </a:prstGeom>
            <a:noFill/>
            <a:ln w="12700" cap="flat">
              <a:solidFill>
                <a:srgbClr val="6682AA"/>
              </a:solidFill>
              <a:prstDash val="solid"/>
              <a:miter lim="800000"/>
              <a:headEnd type="none" w="med" len="med"/>
              <a:tailEnd type="none" w="med" len="med"/>
            </a:ln>
            <a:extLst>
              <a:ext uri="{909E8E84-426E-40dd-AFC4-6F175D3DCCD1}">
                <a14:hiddenFill xmlns="" xmlns:a14="http://schemas.microsoft.com/office/drawing/2010/main">
                  <a:solidFill>
                    <a:srgbClr val="FFFFFF"/>
                  </a:solidFill>
                </a14:hiddenFill>
              </a:ext>
            </a:extLst>
          </p:spPr>
          <p:txBody>
            <a:bodyPr lIns="0" tIns="0" rIns="0" bIns="0"/>
            <a:lstStyle/>
            <a:p>
              <a:endParaRPr lang="en-US" dirty="0">
                <a:latin typeface="Book Antiqua"/>
              </a:endParaRPr>
            </a:p>
          </p:txBody>
        </p:sp>
      </p:grpSp>
      <p:sp>
        <p:nvSpPr>
          <p:cNvPr id="2057" name="Rectangle 9"/>
          <p:cNvSpPr>
            <a:spLocks/>
          </p:cNvSpPr>
          <p:nvPr/>
        </p:nvSpPr>
        <p:spPr bwMode="auto">
          <a:xfrm>
            <a:off x="425590" y="9521567"/>
            <a:ext cx="1258608"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a:solidFill>
                  <a:schemeClr val="tx1"/>
                </a:solidFill>
                <a:latin typeface="Book Antiqua"/>
                <a:ea typeface="ＭＳ Ｐゴシック" charset="0"/>
                <a:cs typeface="Book Antiqua"/>
              </a:rPr>
              <a:t>Distributed DBMS</a:t>
            </a:r>
          </a:p>
        </p:txBody>
      </p:sp>
      <p:sp>
        <p:nvSpPr>
          <p:cNvPr id="2058" name="Rectangle 10"/>
          <p:cNvSpPr>
            <a:spLocks/>
          </p:cNvSpPr>
          <p:nvPr/>
        </p:nvSpPr>
        <p:spPr bwMode="auto">
          <a:xfrm>
            <a:off x="5571333" y="9521567"/>
            <a:ext cx="190023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p>
            <a:r>
              <a:rPr lang="en-US" sz="1200" dirty="0" smtClean="0">
                <a:solidFill>
                  <a:schemeClr val="tx1"/>
                </a:solidFill>
                <a:latin typeface="Book Antiqua"/>
                <a:ea typeface="ＭＳ Ｐゴシック" charset="0"/>
                <a:cs typeface="Book Antiqua"/>
              </a:rPr>
              <a:t>© </a:t>
            </a:r>
            <a:r>
              <a:rPr lang="en-US" sz="1200" dirty="0">
                <a:solidFill>
                  <a:schemeClr val="tx1"/>
                </a:solidFill>
                <a:latin typeface="Book Antiqua"/>
                <a:ea typeface="ＭＳ Ｐゴシック" charset="0"/>
                <a:cs typeface="Book Antiqua"/>
              </a:rPr>
              <a:t>M. T. </a:t>
            </a:r>
            <a:r>
              <a:rPr lang="en-US" sz="1200" dirty="0" err="1">
                <a:solidFill>
                  <a:schemeClr val="tx1"/>
                </a:solidFill>
                <a:latin typeface="Book Antiqua"/>
                <a:ea typeface="ＭＳ Ｐゴシック" charset="0"/>
                <a:cs typeface="Book Antiqua"/>
              </a:rPr>
              <a:t>Özsu</a:t>
            </a:r>
            <a:r>
              <a:rPr lang="en-US" sz="1200" dirty="0">
                <a:solidFill>
                  <a:schemeClr val="tx1"/>
                </a:solidFill>
                <a:latin typeface="Book Antiqua"/>
                <a:ea typeface="ＭＳ Ｐゴシック" charset="0"/>
                <a:cs typeface="Book Antiqua"/>
              </a:rPr>
              <a:t> &amp; P. </a:t>
            </a:r>
            <a:r>
              <a:rPr lang="en-US" sz="1200" dirty="0" err="1">
                <a:solidFill>
                  <a:schemeClr val="tx1"/>
                </a:solidFill>
                <a:latin typeface="Book Antiqua"/>
                <a:ea typeface="ＭＳ Ｐゴシック" charset="0"/>
                <a:cs typeface="Book Antiqua"/>
              </a:rPr>
              <a:t>Valduriez</a:t>
            </a:r>
            <a:endParaRPr lang="en-US" sz="1200" dirty="0">
              <a:solidFill>
                <a:schemeClr val="tx1"/>
              </a:solidFill>
              <a:latin typeface="Book Antiqua"/>
              <a:ea typeface="ＭＳ Ｐゴシック" charset="0"/>
              <a:cs typeface="Book Antiqua"/>
            </a:endParaRPr>
          </a:p>
        </p:txBody>
      </p:sp>
      <p:sp>
        <p:nvSpPr>
          <p:cNvPr id="13" name="Rectangle 10"/>
          <p:cNvSpPr>
            <a:spLocks/>
          </p:cNvSpPr>
          <p:nvPr userDrawn="1"/>
        </p:nvSpPr>
        <p:spPr bwMode="auto">
          <a:xfrm>
            <a:off x="11254928" y="9538899"/>
            <a:ext cx="1403844"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a:solidFill>
                  <a:srgbClr val="000000"/>
                </a:solidFill>
                <a:miter lim="800000"/>
                <a:headEnd type="none" w="med" len="med"/>
                <a:tailEnd type="none" w="med" len="med"/>
              </a14:hiddenLine>
            </a:ext>
          </a:extLst>
        </p:spPr>
        <p:txBody>
          <a:bodyPr wrap="square" lIns="0" tIns="0" rIns="0" bIns="0" anchor="ctr">
            <a:spAutoFit/>
          </a:bodyPr>
          <a:lstStyle/>
          <a:p>
            <a:pPr algn="r"/>
            <a:r>
              <a:rPr lang="en-US" sz="1200" dirty="0" smtClean="0">
                <a:solidFill>
                  <a:schemeClr val="tx1"/>
                </a:solidFill>
                <a:latin typeface="Book Antiqua"/>
                <a:ea typeface="ＭＳ Ｐゴシック" charset="0"/>
                <a:cs typeface="Book Antiqua"/>
              </a:rPr>
              <a:t>Ch.11/</a:t>
            </a:r>
            <a:fld id="{5E48BB5D-946E-5F48-82DF-AC330131550D}" type="slidenum">
              <a:rPr lang="en-US" sz="1200" smtClean="0">
                <a:latin typeface="Book Antiqua"/>
              </a:rPr>
              <a:pPr algn="r"/>
              <a:t>‹N›</a:t>
            </a:fld>
            <a:endParaRPr lang="en-US" sz="1200" dirty="0">
              <a:solidFill>
                <a:schemeClr val="tx1"/>
              </a:solidFill>
              <a:latin typeface="Book Antiqua"/>
              <a:ea typeface="ＭＳ Ｐゴシック" charset="0"/>
              <a:cs typeface="Book Antiqu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p:hf hdr="0" ftr="0" dt="0"/>
  <p:txStyles>
    <p:title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p:titleStyle>
    <p:body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01674" y="2608276"/>
            <a:ext cx="11055350" cy="1268392"/>
          </a:xfrm>
        </p:spPr>
        <p:txBody>
          <a:bodyPr/>
          <a:lstStyle/>
          <a:p>
            <a:pPr algn="ctr"/>
            <a:r>
              <a:rPr lang="en-GB" dirty="0" smtClean="0"/>
              <a:t>Distributed concurrency control</a:t>
            </a:r>
            <a:endParaRPr lang="en-GB" dirty="0"/>
          </a:p>
        </p:txBody>
      </p:sp>
      <p:sp>
        <p:nvSpPr>
          <p:cNvPr id="3" name="Sottotitolo 2"/>
          <p:cNvSpPr>
            <a:spLocks noGrp="1"/>
          </p:cNvSpPr>
          <p:nvPr>
            <p:ph type="subTitle" idx="1"/>
          </p:nvPr>
        </p:nvSpPr>
        <p:spPr>
          <a:xfrm>
            <a:off x="1930368" y="4591048"/>
            <a:ext cx="9102725" cy="2214578"/>
          </a:xfrm>
        </p:spPr>
        <p:txBody>
          <a:bodyPr/>
          <a:lstStyle/>
          <a:p>
            <a:pPr>
              <a:spcBef>
                <a:spcPts val="5000"/>
              </a:spcBef>
            </a:pPr>
            <a:r>
              <a:rPr lang="en-GB" smtClean="0"/>
              <a:t>Dario </a:t>
            </a:r>
            <a:r>
              <a:rPr lang="en-GB" dirty="0" smtClean="0"/>
              <a:t>Della Monica</a:t>
            </a:r>
          </a:p>
        </p:txBody>
      </p:sp>
      <p:sp>
        <p:nvSpPr>
          <p:cNvPr id="5" name="Sottotitolo 2"/>
          <p:cNvSpPr txBox="1">
            <a:spLocks/>
          </p:cNvSpPr>
          <p:nvPr/>
        </p:nvSpPr>
        <p:spPr bwMode="auto">
          <a:xfrm>
            <a:off x="237704" y="7719500"/>
            <a:ext cx="12529392" cy="151501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xmlns="" val="1"/>
            </a:ext>
          </a:extLst>
        </p:spPr>
        <p:txBody>
          <a:bodyPr vert="horz" wrap="square" lIns="50800" tIns="50800" rIns="50800" bIns="50800" numCol="1" anchor="t" anchorCtr="0" compatLnSpc="1">
            <a:prstTxWarp prst="textNoShape">
              <a:avLst/>
            </a:prstTxWarp>
          </a:bodyPr>
          <a:lstStyle>
            <a:lvl1pPr marL="0" indent="0" algn="ctr" rtl="0" eaLnBrk="1" fontAlgn="base" hangingPunct="1">
              <a:spcBef>
                <a:spcPts val="1200"/>
              </a:spcBef>
              <a:spcAft>
                <a:spcPct val="0"/>
              </a:spcAft>
              <a:buClr>
                <a:srgbClr val="4A71A9"/>
              </a:buClr>
              <a:buSzPct val="150000"/>
              <a:buFont typeface="Palatino" charset="0"/>
              <a:buNone/>
              <a:defRPr sz="2800">
                <a:solidFill>
                  <a:srgbClr val="000000"/>
                </a:solidFill>
                <a:latin typeface="Book Antiqua"/>
                <a:ea typeface="+mn-ea"/>
                <a:cs typeface="+mn-cs"/>
                <a:sym typeface="Palatino" charset="0"/>
              </a:defRPr>
            </a:lvl1pPr>
            <a:lvl2pPr marL="457200" indent="0" algn="ctr" rtl="0" eaLnBrk="1" fontAlgn="base" hangingPunct="1">
              <a:spcBef>
                <a:spcPts val="1200"/>
              </a:spcBef>
              <a:spcAft>
                <a:spcPct val="0"/>
              </a:spcAft>
              <a:buClr>
                <a:srgbClr val="4A71A9"/>
              </a:buClr>
              <a:buSzPct val="85000"/>
              <a:buFont typeface="Zapf Dingbats" charset="0"/>
              <a:buNone/>
              <a:defRPr sz="2600">
                <a:solidFill>
                  <a:srgbClr val="000000"/>
                </a:solidFill>
                <a:latin typeface="Book Antiqua"/>
                <a:ea typeface="+mn-ea"/>
                <a:cs typeface="+mn-cs"/>
                <a:sym typeface="Palatino" charset="0"/>
              </a:defRPr>
            </a:lvl2pPr>
            <a:lvl3pPr marL="914400" indent="0" algn="ctr" rtl="0" eaLnBrk="1" fontAlgn="base" hangingPunct="1">
              <a:spcBef>
                <a:spcPts val="1200"/>
              </a:spcBef>
              <a:spcAft>
                <a:spcPct val="0"/>
              </a:spcAft>
              <a:buClr>
                <a:srgbClr val="4A71A9"/>
              </a:buClr>
              <a:buSzPct val="80000"/>
              <a:buFont typeface="Zapf Dingbats" charset="0"/>
              <a:buNone/>
              <a:defRPr sz="2400">
                <a:solidFill>
                  <a:srgbClr val="000000"/>
                </a:solidFill>
                <a:latin typeface="Book Antiqua"/>
                <a:ea typeface="+mn-ea"/>
                <a:cs typeface="+mn-cs"/>
                <a:sym typeface="Palatino" charset="0"/>
              </a:defRPr>
            </a:lvl3pPr>
            <a:lvl4pPr marL="1371600" indent="0" algn="ctr" rtl="0" eaLnBrk="1" fontAlgn="base" hangingPunct="1">
              <a:spcBef>
                <a:spcPts val="1200"/>
              </a:spcBef>
              <a:spcAft>
                <a:spcPct val="0"/>
              </a:spcAft>
              <a:buClr>
                <a:srgbClr val="4A71A9"/>
              </a:buClr>
              <a:buSzPct val="69000"/>
              <a:buFont typeface="Lucida Grande" charset="0"/>
              <a:buNone/>
              <a:defRPr sz="2000">
                <a:solidFill>
                  <a:srgbClr val="000000"/>
                </a:solidFill>
                <a:latin typeface="Book Antiqua"/>
                <a:ea typeface="+mn-ea"/>
                <a:cs typeface="+mn-cs"/>
                <a:sym typeface="Palatino" charset="0"/>
              </a:defRPr>
            </a:lvl4pPr>
            <a:lvl5pPr marL="18288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Book Antiqua"/>
                <a:ea typeface="+mn-ea"/>
                <a:cs typeface="+mn-cs"/>
                <a:sym typeface="Palatino" charset="0"/>
              </a:defRPr>
            </a:lvl5pPr>
            <a:lvl6pPr marL="22860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6pPr>
            <a:lvl7pPr marL="27432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7pPr>
            <a:lvl8pPr marL="32004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8pPr>
            <a:lvl9pPr marL="3657600" indent="0" algn="ctr" rtl="0" eaLnBrk="1" fontAlgn="base" hangingPunct="1">
              <a:spcBef>
                <a:spcPts val="1200"/>
              </a:spcBef>
              <a:spcAft>
                <a:spcPct val="0"/>
              </a:spcAft>
              <a:buClr>
                <a:srgbClr val="4A71A9"/>
              </a:buClr>
              <a:buSzPct val="50000"/>
              <a:buFont typeface="Zapf Dingbats" charset="0"/>
              <a:buNone/>
              <a:defRPr>
                <a:solidFill>
                  <a:srgbClr val="000000"/>
                </a:solidFill>
                <a:latin typeface="+mn-lt"/>
                <a:ea typeface="+mn-ea"/>
                <a:cs typeface="+mn-cs"/>
                <a:sym typeface="Palatino" charset="0"/>
              </a:defRPr>
            </a:lvl9pPr>
          </a:lstStyle>
          <a:p>
            <a:r>
              <a:rPr lang="en-GB" sz="2400" kern="0" dirty="0" smtClean="0"/>
              <a:t>These slides are a modified version of the slides provided with the book</a:t>
            </a:r>
          </a:p>
          <a:p>
            <a:r>
              <a:rPr lang="en-GB" sz="2400" kern="0" dirty="0" err="1"/>
              <a:t>Özsu</a:t>
            </a:r>
            <a:r>
              <a:rPr lang="en-GB" sz="2400" kern="0" dirty="0"/>
              <a:t> and </a:t>
            </a:r>
            <a:r>
              <a:rPr lang="en-GB" sz="2400" kern="0" dirty="0" err="1" smtClean="0"/>
              <a:t>Valduriez</a:t>
            </a:r>
            <a:r>
              <a:rPr lang="en-GB" sz="2400" kern="0" dirty="0" smtClean="0"/>
              <a:t>, </a:t>
            </a:r>
            <a:r>
              <a:rPr lang="en-GB" sz="2400" i="1" kern="0" dirty="0" smtClean="0"/>
              <a:t>Principles of </a:t>
            </a:r>
            <a:r>
              <a:rPr lang="en-GB" sz="2400" i="1" kern="0" dirty="0"/>
              <a:t>Distributed Database Systems</a:t>
            </a:r>
            <a:r>
              <a:rPr lang="en-GB" sz="2400" kern="0" dirty="0"/>
              <a:t> (3rd </a:t>
            </a:r>
            <a:r>
              <a:rPr lang="en-GB" sz="2400" kern="0" dirty="0" smtClean="0"/>
              <a:t>Ed.), 2011</a:t>
            </a:r>
          </a:p>
          <a:p>
            <a:r>
              <a:rPr lang="it-IT" sz="2000" kern="0" dirty="0" smtClean="0"/>
              <a:t>The </a:t>
            </a:r>
            <a:r>
              <a:rPr lang="it-IT" sz="2000" kern="0" dirty="0" err="1" smtClean="0"/>
              <a:t>original</a:t>
            </a:r>
            <a:r>
              <a:rPr lang="it-IT" sz="2000" kern="0" dirty="0" smtClean="0"/>
              <a:t> </a:t>
            </a:r>
            <a:r>
              <a:rPr lang="it-IT" sz="2000" kern="0" dirty="0" err="1" smtClean="0"/>
              <a:t>version</a:t>
            </a:r>
            <a:r>
              <a:rPr lang="it-IT" sz="2000" kern="0" dirty="0" smtClean="0"/>
              <a:t> of the </a:t>
            </a:r>
            <a:r>
              <a:rPr lang="it-IT" sz="2000" kern="0" dirty="0" err="1" smtClean="0"/>
              <a:t>slides</a:t>
            </a:r>
            <a:r>
              <a:rPr lang="it-IT" sz="2000" kern="0" dirty="0" smtClean="0"/>
              <a:t> </a:t>
            </a:r>
            <a:r>
              <a:rPr lang="it-IT" sz="2000" kern="0" dirty="0" err="1" smtClean="0"/>
              <a:t>is</a:t>
            </a:r>
            <a:r>
              <a:rPr lang="it-IT" sz="2000" kern="0" dirty="0" smtClean="0"/>
              <a:t> </a:t>
            </a:r>
            <a:r>
              <a:rPr lang="it-IT" sz="2000" kern="0" dirty="0" err="1" smtClean="0"/>
              <a:t>available</a:t>
            </a:r>
            <a:r>
              <a:rPr lang="it-IT" sz="2000" kern="0" dirty="0" smtClean="0"/>
              <a:t> </a:t>
            </a:r>
            <a:r>
              <a:rPr lang="it-IT" sz="2000" kern="0" dirty="0" err="1" smtClean="0"/>
              <a:t>at</a:t>
            </a:r>
            <a:r>
              <a:rPr lang="it-IT" sz="2000" kern="0" dirty="0"/>
              <a:t>: extras.springer.com</a:t>
            </a:r>
            <a:endParaRPr lang="en-GB" sz="2000" kern="0" dirty="0" smtClean="0"/>
          </a:p>
        </p:txBody>
      </p:sp>
    </p:spTree>
    <p:extLst>
      <p:ext uri="{BB962C8B-B14F-4D97-AF65-F5344CB8AC3E}">
        <p14:creationId xmlns:p14="http://schemas.microsoft.com/office/powerpoint/2010/main" val="380258998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From Transactions to Histories</a:t>
            </a:r>
            <a:endParaRPr lang="en-GB" dirty="0"/>
          </a:p>
        </p:txBody>
      </p:sp>
      <p:sp>
        <p:nvSpPr>
          <p:cNvPr id="5" name="Rectangle 3"/>
          <p:cNvSpPr txBox="1">
            <a:spLocks noChangeArrowheads="1"/>
          </p:cNvSpPr>
          <p:nvPr/>
        </p:nvSpPr>
        <p:spPr bwMode="auto">
          <a:xfrm>
            <a:off x="342900" y="2356519"/>
            <a:ext cx="12293600" cy="630649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850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b="1" kern="0" dirty="0" smtClean="0"/>
              <a:t>Informal definition:</a:t>
            </a:r>
            <a:r>
              <a:rPr lang="en-US" sz="2400" kern="0" dirty="0" smtClean="0"/>
              <a:t> A </a:t>
            </a:r>
            <a:r>
              <a:rPr lang="en-US" sz="2400" b="1" kern="0" dirty="0" smtClean="0">
                <a:solidFill>
                  <a:srgbClr val="1771A9"/>
                </a:solidFill>
              </a:rPr>
              <a:t>history</a:t>
            </a:r>
            <a:r>
              <a:rPr lang="en-US" sz="2400" kern="0" dirty="0" smtClean="0"/>
              <a:t> is defined over a set of transactions and specifies possible interleaved executions of transactions in such set</a:t>
            </a:r>
          </a:p>
          <a:p>
            <a:r>
              <a:rPr lang="en-US" sz="2400" kern="0" dirty="0" smtClean="0"/>
              <a:t>The formalization of transaction as POSET’s can be extended to sets of transactions to define histories</a:t>
            </a:r>
          </a:p>
          <a:p>
            <a:r>
              <a:rPr lang="en-US" sz="2400" b="1" kern="0" dirty="0" smtClean="0"/>
              <a:t>Formal definition:</a:t>
            </a:r>
          </a:p>
          <a:p>
            <a:pPr lvl="1"/>
            <a:r>
              <a:rPr lang="en-US" sz="2200" kern="0" dirty="0" smtClean="0"/>
              <a:t>Extend the notion of </a:t>
            </a:r>
            <a:r>
              <a:rPr lang="en-US" sz="2200" i="1" kern="0" dirty="0" smtClean="0"/>
              <a:t>conflicting operations</a:t>
            </a:r>
            <a:r>
              <a:rPr lang="en-US" sz="2200" kern="0" dirty="0" smtClean="0"/>
              <a:t> to pairs of operations </a:t>
            </a:r>
            <a:r>
              <a:rPr lang="en-US" sz="2200" i="1" kern="0" dirty="0" err="1" smtClean="0"/>
              <a:t>O</a:t>
            </a:r>
            <a:r>
              <a:rPr lang="en-US" sz="2200" i="1" kern="0" baseline="-25000" dirty="0" err="1" smtClean="0"/>
              <a:t>i</a:t>
            </a:r>
            <a:r>
              <a:rPr lang="en-US" sz="2200" i="1" kern="0" baseline="-25000" dirty="0" smtClean="0"/>
              <a:t>   </a:t>
            </a:r>
            <a:r>
              <a:rPr lang="en-US" sz="2200" i="1" kern="0" dirty="0" smtClean="0"/>
              <a:t>,  </a:t>
            </a:r>
            <a:r>
              <a:rPr lang="en-US" sz="2200" i="1" kern="0" dirty="0" err="1" smtClean="0"/>
              <a:t>O</a:t>
            </a:r>
            <a:r>
              <a:rPr lang="en-US" sz="2200" i="1" kern="0" baseline="-25000" dirty="0" err="1" smtClean="0"/>
              <a:t>j</a:t>
            </a:r>
            <a:r>
              <a:rPr lang="en-US" sz="2200" kern="0" dirty="0" smtClean="0"/>
              <a:t> belonging to different transactions</a:t>
            </a:r>
          </a:p>
          <a:p>
            <a:pPr lvl="1"/>
            <a:r>
              <a:rPr lang="en-US" sz="2200" kern="0" dirty="0" smtClean="0"/>
              <a:t>Given a set </a:t>
            </a:r>
            <a:r>
              <a:rPr lang="en-US" sz="2200" i="1" kern="0" dirty="0" smtClean="0"/>
              <a:t>T = </a:t>
            </a:r>
            <a:r>
              <a:rPr lang="en-US" sz="2200" kern="0" dirty="0" smtClean="0"/>
              <a:t>{</a:t>
            </a:r>
            <a:r>
              <a:rPr lang="en-US" sz="2200" i="1" kern="0" dirty="0" smtClean="0"/>
              <a:t> T</a:t>
            </a:r>
            <a:r>
              <a:rPr lang="en-US" sz="2200" i="1" kern="0" baseline="-25000" dirty="0" smtClean="0"/>
              <a:t>1 </a:t>
            </a:r>
            <a:r>
              <a:rPr lang="en-US" sz="2200" i="1" kern="0" dirty="0" smtClean="0"/>
              <a:t>, …, </a:t>
            </a:r>
            <a:r>
              <a:rPr lang="en-US" sz="2200" i="1" kern="0" dirty="0" err="1" smtClean="0"/>
              <a:t>T</a:t>
            </a:r>
            <a:r>
              <a:rPr lang="en-US" sz="2200" i="1" kern="0" baseline="-25000" dirty="0" err="1" smtClean="0"/>
              <a:t>n</a:t>
            </a:r>
            <a:r>
              <a:rPr lang="en-US" sz="2200" i="1" kern="0" dirty="0" smtClean="0"/>
              <a:t> </a:t>
            </a:r>
            <a:r>
              <a:rPr lang="en-US" sz="2200" kern="0" dirty="0" smtClean="0"/>
              <a:t>} of transactions</a:t>
            </a:r>
          </a:p>
          <a:p>
            <a:pPr lvl="2"/>
            <a:r>
              <a:rPr lang="en-US" sz="2000" kern="0" dirty="0" smtClean="0"/>
              <a:t> (where </a:t>
            </a:r>
            <a:r>
              <a:rPr lang="en-US" sz="2000" i="1" kern="0" dirty="0" smtClean="0"/>
              <a:t>T</a:t>
            </a:r>
            <a:r>
              <a:rPr lang="en-US" sz="2000" i="1" kern="0" baseline="-25000" dirty="0" smtClean="0"/>
              <a:t>i</a:t>
            </a:r>
            <a:r>
              <a:rPr lang="en-US" sz="2000" kern="0" dirty="0" smtClean="0"/>
              <a:t> = &lt;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a:t>
            </a:r>
            <a:r>
              <a:rPr lang="en-US" sz="2000" dirty="0" smtClean="0"/>
              <a:t>, ≺</a:t>
            </a:r>
            <a:r>
              <a:rPr lang="en-US" sz="2000" i="1" baseline="-25000" dirty="0" smtClean="0">
                <a:latin typeface="Book Antiqua" panose="02040602050305030304" pitchFamily="18" charset="0"/>
                <a:sym typeface="Symbol"/>
              </a:rPr>
              <a:t>i</a:t>
            </a:r>
            <a:r>
              <a:rPr lang="en-US" sz="2000" i="1" dirty="0" smtClean="0"/>
              <a:t> </a:t>
            </a:r>
            <a:r>
              <a:rPr lang="en-US" sz="2000" dirty="0" smtClean="0"/>
              <a:t>&gt;</a:t>
            </a:r>
            <a:r>
              <a:rPr lang="en-US" sz="2000" kern="0" dirty="0" smtClean="0"/>
              <a:t> for all </a:t>
            </a:r>
            <a:r>
              <a:rPr lang="en-US" sz="2000" i="1" kern="0" dirty="0" smtClean="0"/>
              <a:t>i</a:t>
            </a:r>
            <a:r>
              <a:rPr lang="en-US" sz="2000" kern="0" dirty="0" smtClean="0"/>
              <a:t> – we assume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i</a:t>
            </a:r>
            <a:r>
              <a:rPr lang="en-US" sz="2000" kern="0" dirty="0" smtClean="0"/>
              <a:t> </a:t>
            </a:r>
            <a:r>
              <a:rPr lang="it-IT" sz="2000" dirty="0" smtClean="0"/>
              <a:t>∩</a:t>
            </a:r>
            <a:r>
              <a:rPr lang="en-US" sz="2000" kern="0" dirty="0" smtClean="0"/>
              <a:t> </a:t>
            </a:r>
            <a:r>
              <a:rPr lang="en-US" sz="2000" dirty="0" smtClean="0">
                <a:latin typeface="Book Antiqua" panose="02040602050305030304" pitchFamily="18" charset="0"/>
                <a:sym typeface="Symbol"/>
              </a:rPr>
              <a:t></a:t>
            </a:r>
            <a:r>
              <a:rPr lang="en-US" sz="2000" i="1" baseline="-25000" dirty="0" smtClean="0">
                <a:latin typeface="Book Antiqua" panose="02040602050305030304" pitchFamily="18" charset="0"/>
                <a:sym typeface="Symbol"/>
              </a:rPr>
              <a:t>j</a:t>
            </a:r>
            <a:r>
              <a:rPr lang="en-US" sz="2000" kern="0" dirty="0" smtClean="0"/>
              <a:t> = </a:t>
            </a:r>
            <a:r>
              <a:rPr lang="it-IT" sz="1800" dirty="0" smtClean="0"/>
              <a:t>Ø</a:t>
            </a:r>
            <a:r>
              <a:rPr lang="en-US" sz="2000" kern="0" dirty="0" smtClean="0"/>
              <a:t> for all </a:t>
            </a:r>
            <a:r>
              <a:rPr lang="en-US" sz="2000" i="1" kern="0" dirty="0" smtClean="0"/>
              <a:t>i</a:t>
            </a:r>
            <a:r>
              <a:rPr lang="en-US" sz="2000" kern="0" dirty="0" smtClean="0"/>
              <a:t> ≠ </a:t>
            </a:r>
            <a:r>
              <a:rPr lang="en-US" sz="2000" i="1" kern="0" dirty="0" smtClean="0"/>
              <a:t>j</a:t>
            </a:r>
            <a:r>
              <a:rPr lang="en-US" sz="2000" kern="0" dirty="0" smtClean="0"/>
              <a:t>)</a:t>
            </a:r>
          </a:p>
          <a:p>
            <a:pPr lvl="2">
              <a:buNone/>
            </a:pPr>
            <a:r>
              <a:rPr lang="en-US" sz="2000" kern="0" dirty="0" smtClean="0"/>
              <a:t>A history </a:t>
            </a:r>
            <a:r>
              <a:rPr lang="en-US" sz="2000" i="1" kern="0" dirty="0" smtClean="0"/>
              <a:t>H</a:t>
            </a:r>
            <a:r>
              <a:rPr lang="en-US" sz="2000" kern="0" dirty="0" smtClean="0"/>
              <a:t> over </a:t>
            </a:r>
            <a:r>
              <a:rPr lang="en-US" sz="2000" i="1" kern="0" dirty="0" smtClean="0"/>
              <a:t>T</a:t>
            </a:r>
            <a:r>
              <a:rPr lang="en-US" sz="2000" kern="0" dirty="0" smtClean="0"/>
              <a:t> is a pair </a:t>
            </a:r>
            <a:r>
              <a:rPr lang="en-US" sz="2000" i="1" kern="0" dirty="0" smtClean="0"/>
              <a:t>H</a:t>
            </a:r>
            <a:r>
              <a:rPr lang="en-US" sz="2000" kern="0" dirty="0" smtClean="0"/>
              <a:t> = &lt; </a:t>
            </a:r>
            <a:r>
              <a:rPr lang="en-US" sz="2000" dirty="0" smtClean="0">
                <a:latin typeface="Book Antiqua" panose="02040602050305030304" pitchFamily="18" charset="0"/>
                <a:sym typeface="Symbol"/>
              </a:rPr>
              <a:t> </a:t>
            </a:r>
            <a:r>
              <a:rPr lang="en-US" sz="2000" dirty="0" smtClean="0"/>
              <a:t>, ≺</a:t>
            </a:r>
            <a:r>
              <a:rPr lang="en-US" sz="2000" i="1" dirty="0" smtClean="0"/>
              <a:t> </a:t>
            </a:r>
            <a:r>
              <a:rPr lang="en-US" sz="2000" dirty="0" smtClean="0"/>
              <a:t>&gt; where</a:t>
            </a:r>
            <a:endParaRPr lang="en-US" sz="2000" i="1" baseline="-25000" dirty="0" smtClean="0">
              <a:latin typeface="Book Antiqua" panose="02040602050305030304" pitchFamily="18" charset="0"/>
              <a:sym typeface="Symbol"/>
            </a:endParaRPr>
          </a:p>
          <a:p>
            <a:pPr lvl="2"/>
            <a:r>
              <a:rPr lang="en-US" sz="2000" dirty="0" smtClean="0">
                <a:solidFill>
                  <a:srgbClr val="1771A9"/>
                </a:solidFill>
                <a:latin typeface="Book Antiqua" panose="02040602050305030304" pitchFamily="18" charset="0"/>
                <a:sym typeface="Symbol"/>
              </a:rPr>
              <a:t> =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latin typeface="Book Antiqua" panose="02040602050305030304" pitchFamily="18" charset="0"/>
                <a:sym typeface="Symbo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finite set of read/write operations plus one termination condition (</a:t>
            </a:r>
            <a:r>
              <a:rPr lang="en-US" sz="2000" i="1" dirty="0" smtClean="0">
                <a:latin typeface="Book Antiqua" panose="02040602050305030304" pitchFamily="18" charset="0"/>
                <a:sym typeface="Symbol"/>
              </a:rPr>
              <a:t>C</a:t>
            </a:r>
            <a:r>
              <a:rPr lang="en-US" sz="2000" dirty="0" smtClean="0">
                <a:latin typeface="Book Antiqua" panose="02040602050305030304" pitchFamily="18" charset="0"/>
                <a:sym typeface="Symbol"/>
              </a:rPr>
              <a:t> or </a:t>
            </a:r>
            <a:r>
              <a:rPr lang="en-US" sz="2000" i="1" dirty="0" smtClean="0">
                <a:latin typeface="Book Antiqua" panose="02040602050305030304" pitchFamily="18" charset="0"/>
                <a:sym typeface="Symbol"/>
              </a:rPr>
              <a:t>A)</a:t>
            </a:r>
            <a:r>
              <a:rPr lang="en-US" sz="2000" dirty="0" smtClean="0">
                <a:latin typeface="Book Antiqua" panose="02040602050305030304" pitchFamily="18" charset="0"/>
                <a:sym typeface="Symbol"/>
              </a:rPr>
              <a:t> for each transaction)</a:t>
            </a:r>
          </a:p>
          <a:p>
            <a:pPr lvl="2"/>
            <a:r>
              <a:rPr lang="en-US" sz="2000" dirty="0" smtClean="0">
                <a:solidFill>
                  <a:srgbClr val="1771A9"/>
                </a:solidFill>
              </a:rPr>
              <a:t>≺ </a:t>
            </a:r>
            <a:r>
              <a:rPr lang="it-IT" sz="2000" dirty="0" smtClean="0">
                <a:solidFill>
                  <a:srgbClr val="1771A9"/>
                </a:solidFill>
              </a:rPr>
              <a:t>⊇ </a:t>
            </a:r>
            <a:r>
              <a:rPr lang="en-GB" sz="2000" dirty="0" smtClean="0">
                <a:solidFill>
                  <a:srgbClr val="1771A9"/>
                </a:solidFill>
              </a:rPr>
              <a:t>⋃</a:t>
            </a:r>
            <a:r>
              <a:rPr lang="en-GB" sz="2000" i="1" baseline="-25000" dirty="0" smtClean="0">
                <a:solidFill>
                  <a:srgbClr val="1771A9"/>
                </a:solidFill>
              </a:rPr>
              <a:t>T</a:t>
            </a:r>
            <a:r>
              <a:rPr lang="en-GB" sz="2000" i="1" baseline="-50000" dirty="0" smtClean="0">
                <a:solidFill>
                  <a:srgbClr val="1771A9"/>
                </a:solidFill>
              </a:rPr>
              <a:t>i</a:t>
            </a:r>
            <a:r>
              <a:rPr lang="en-GB" sz="2000" i="1" baseline="-25000" dirty="0" smtClean="0">
                <a:solidFill>
                  <a:srgbClr val="1771A9"/>
                </a:solidFill>
              </a:rPr>
              <a:t> </a:t>
            </a:r>
            <a:r>
              <a:rPr lang="en-GB" sz="2000" baseline="-25000" dirty="0" smtClean="0">
                <a:solidFill>
                  <a:srgbClr val="1771A9"/>
                </a:solidFill>
              </a:rPr>
              <a:t>∈</a:t>
            </a:r>
            <a:r>
              <a:rPr lang="en-GB" sz="2000" i="1" baseline="-25000" dirty="0" smtClean="0">
                <a:solidFill>
                  <a:srgbClr val="1771A9"/>
                </a:solidFill>
              </a:rPr>
              <a:t> T</a:t>
            </a:r>
            <a:r>
              <a:rPr lang="en-GB" sz="2000" i="1" dirty="0" smtClean="0">
                <a:solidFill>
                  <a:srgbClr val="1771A9"/>
                </a:solidFill>
              </a:rPr>
              <a:t> </a:t>
            </a:r>
            <a:r>
              <a:rPr lang="en-US" sz="2000" dirty="0" smtClean="0">
                <a:solidFill>
                  <a:srgbClr val="1771A9"/>
                </a:solidFill>
              </a:rPr>
              <a:t>≺</a:t>
            </a:r>
            <a:r>
              <a:rPr lang="en-US" sz="2000" i="1" baseline="-25000" dirty="0" smtClean="0">
                <a:solidFill>
                  <a:srgbClr val="1771A9"/>
                </a:solidFill>
                <a:latin typeface="Book Antiqua" panose="02040602050305030304" pitchFamily="18" charset="0"/>
                <a:sym typeface="Symbol"/>
              </a:rPr>
              <a:t>i</a:t>
            </a:r>
            <a:r>
              <a:rPr lang="en-US" sz="2000" dirty="0" smtClean="0">
                <a:latin typeface="Book Antiqua" panose="02040602050305030304" pitchFamily="18" charset="0"/>
                <a:sym typeface="Symbol"/>
              </a:rPr>
              <a:t> is a partial order that extends </a:t>
            </a:r>
            <a:r>
              <a:rPr lang="en-US" sz="2000" dirty="0" smtClean="0"/>
              <a:t>≺</a:t>
            </a:r>
            <a:r>
              <a:rPr lang="en-US" sz="2000" i="1" baseline="-25000" dirty="0" smtClean="0">
                <a:latin typeface="Book Antiqua" panose="02040602050305030304" pitchFamily="18" charset="0"/>
                <a:sym typeface="Symbol"/>
              </a:rPr>
              <a:t>i</a:t>
            </a:r>
            <a:r>
              <a:rPr lang="en-US" sz="2000" dirty="0" smtClean="0">
                <a:latin typeface="Book Antiqua" panose="02040602050305030304" pitchFamily="18" charset="0"/>
                <a:sym typeface="Symbol"/>
              </a:rPr>
              <a:t> by including precedence constraints for conflicting operations belonging to different transactions (and, possibly, more precedence constraints for pairs of operations belonging to different transactions)</a:t>
            </a:r>
          </a:p>
          <a:p>
            <a:pPr lvl="2"/>
            <a:r>
              <a:rPr lang="en-US" sz="2000" kern="0" dirty="0" smtClean="0">
                <a:latin typeface="Book Antiqua" panose="02040602050305030304" pitchFamily="18" charset="0"/>
                <a:sym typeface="Symbol"/>
              </a:rPr>
              <a:t>Still, </a:t>
            </a:r>
            <a:r>
              <a:rPr lang="en-US" sz="2200" kern="0" dirty="0" smtClean="0"/>
              <a:t>the order of 2 conflicting operations is important and </a:t>
            </a:r>
            <a:r>
              <a:rPr lang="en-US" sz="2200" b="1" kern="0" dirty="0" smtClean="0"/>
              <a:t>MUST</a:t>
            </a:r>
            <a:r>
              <a:rPr lang="en-US" sz="2200" kern="0" dirty="0" smtClean="0"/>
              <a:t> be specified</a:t>
            </a:r>
            <a:r>
              <a:rPr lang="en-US" sz="2000" kern="0" dirty="0" smtClean="0"/>
              <a:t>. Therefore</a:t>
            </a:r>
          </a:p>
          <a:p>
            <a:pPr lvl="3"/>
            <a:r>
              <a:rPr lang="en-US" sz="1800" dirty="0" smtClean="0"/>
              <a:t>for all </a:t>
            </a:r>
            <a:r>
              <a:rPr lang="en-US" sz="1800" i="1" dirty="0" err="1" smtClean="0"/>
              <a:t>o</a:t>
            </a:r>
            <a:r>
              <a:rPr lang="en-US" sz="1800" i="1" baseline="-25000" dirty="0" err="1" smtClean="0"/>
              <a:t>i</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i</a:t>
            </a:r>
            <a:r>
              <a:rPr lang="en-US" sz="1800" dirty="0" smtClean="0">
                <a:latin typeface="Book Antiqua" panose="02040602050305030304" pitchFamily="18" charset="0"/>
                <a:sym typeface="Symbol"/>
              </a:rPr>
              <a:t> </a:t>
            </a:r>
            <a:r>
              <a:rPr lang="en-GB" sz="1800" dirty="0" smtClean="0">
                <a:latin typeface="Book Antiqua" panose="02040602050305030304" pitchFamily="18" charset="0"/>
                <a:sym typeface="Symbol"/>
              </a:rPr>
              <a:t>and all</a:t>
            </a:r>
            <a:r>
              <a:rPr lang="en-GB" sz="1800" i="1" dirty="0" smtClean="0"/>
              <a:t> </a:t>
            </a:r>
            <a:r>
              <a:rPr lang="en-US" sz="1800" i="1" dirty="0" err="1" smtClean="0"/>
              <a:t>o</a:t>
            </a:r>
            <a:r>
              <a:rPr lang="en-US" sz="1800" i="1" baseline="-25000" dirty="0" err="1" smtClean="0"/>
              <a:t>j</a:t>
            </a:r>
            <a:r>
              <a:rPr lang="en-US" sz="1800" dirty="0" smtClean="0"/>
              <a:t> </a:t>
            </a:r>
            <a:r>
              <a:rPr lang="en-GB" sz="1800" dirty="0" smtClean="0"/>
              <a:t>∈ </a:t>
            </a:r>
            <a:r>
              <a:rPr lang="en-US" sz="1800" dirty="0" smtClean="0">
                <a:latin typeface="Book Antiqua" panose="02040602050305030304" pitchFamily="18" charset="0"/>
                <a:sym typeface="Symbol"/>
              </a:rPr>
              <a:t></a:t>
            </a:r>
            <a:r>
              <a:rPr lang="en-US" sz="1800" i="1" baseline="-25000" dirty="0" smtClean="0">
                <a:latin typeface="Book Antiqua" panose="02040602050305030304" pitchFamily="18" charset="0"/>
                <a:sym typeface="Symbol"/>
              </a:rPr>
              <a:t>j</a:t>
            </a:r>
            <a:r>
              <a:rPr lang="en-US" sz="1800" i="1" dirty="0" smtClean="0">
                <a:latin typeface="Book Antiqua" panose="02040602050305030304" pitchFamily="18" charset="0"/>
                <a:sym typeface="Symbol"/>
              </a:rPr>
              <a:t> </a:t>
            </a:r>
            <a:r>
              <a:rPr lang="en-US" sz="1800" dirty="0" smtClean="0">
                <a:latin typeface="Book Antiqua" panose="02040602050305030304" pitchFamily="18" charset="0"/>
                <a:sym typeface="Symbol"/>
              </a:rPr>
              <a:t>(</a:t>
            </a:r>
            <a:r>
              <a:rPr lang="en-US" sz="1800" i="1" kern="0" dirty="0" smtClean="0"/>
              <a:t>i</a:t>
            </a:r>
            <a:r>
              <a:rPr lang="en-US" sz="1800" kern="0" dirty="0" smtClean="0"/>
              <a:t> ≠ </a:t>
            </a:r>
            <a:r>
              <a:rPr lang="en-US" sz="1800" i="1" kern="0" dirty="0" smtClean="0"/>
              <a:t>j</a:t>
            </a:r>
            <a:r>
              <a:rPr lang="en-US" sz="1800" dirty="0" smtClean="0">
                <a:latin typeface="Book Antiqua" panose="02040602050305030304" pitchFamily="18" charset="0"/>
                <a:sym typeface="Symbol"/>
              </a:rPr>
              <a:t>)</a:t>
            </a:r>
            <a:r>
              <a:rPr lang="en-GB" sz="1800" dirty="0" smtClean="0"/>
              <a:t>: if </a:t>
            </a:r>
            <a:r>
              <a:rPr lang="en-US" sz="1800" i="1" dirty="0" err="1" smtClean="0"/>
              <a:t>o</a:t>
            </a:r>
            <a:r>
              <a:rPr lang="en-US" sz="1800" i="1" baseline="-25000" dirty="0" err="1" smtClean="0"/>
              <a:t>i</a:t>
            </a:r>
            <a:r>
              <a:rPr lang="en-US" sz="1800" dirty="0" smtClean="0"/>
              <a:t> and </a:t>
            </a:r>
            <a:r>
              <a:rPr lang="en-US" sz="1800" i="1" dirty="0" err="1" smtClean="0"/>
              <a:t>o</a:t>
            </a:r>
            <a:r>
              <a:rPr lang="en-US" sz="1800" i="1" baseline="-25000" dirty="0" err="1" smtClean="0"/>
              <a:t>j</a:t>
            </a:r>
            <a:r>
              <a:rPr lang="en-US" sz="1800" i="1" baseline="-25000" dirty="0" smtClean="0"/>
              <a:t> </a:t>
            </a:r>
            <a:r>
              <a:rPr lang="en-GB" sz="1800" dirty="0" smtClean="0"/>
              <a:t> conflict, then either </a:t>
            </a:r>
            <a:r>
              <a:rPr lang="en-US" sz="1800" i="1" dirty="0" err="1" smtClean="0"/>
              <a:t>o</a:t>
            </a:r>
            <a:r>
              <a:rPr lang="en-US" sz="1800" i="1" baseline="-25000" dirty="0" err="1" smtClean="0"/>
              <a:t>i</a:t>
            </a:r>
            <a:r>
              <a:rPr lang="en-US" sz="1800" dirty="0" smtClean="0"/>
              <a:t> ≺ </a:t>
            </a:r>
            <a:r>
              <a:rPr lang="en-US" sz="1800" i="1" dirty="0" err="1" smtClean="0"/>
              <a:t>o</a:t>
            </a:r>
            <a:r>
              <a:rPr lang="en-US" sz="1800" i="1" baseline="-25000" dirty="0" err="1" smtClean="0"/>
              <a:t>j</a:t>
            </a:r>
            <a:r>
              <a:rPr lang="en-GB" sz="1800" dirty="0" smtClean="0"/>
              <a:t> or </a:t>
            </a:r>
            <a:r>
              <a:rPr lang="en-US" sz="1800" i="1" dirty="0" err="1" smtClean="0"/>
              <a:t>o</a:t>
            </a:r>
            <a:r>
              <a:rPr lang="en-US" sz="1800" i="1" baseline="-25000" dirty="0" err="1" smtClean="0"/>
              <a:t>j</a:t>
            </a:r>
            <a:r>
              <a:rPr lang="en-US" sz="1800" dirty="0" smtClean="0"/>
              <a:t> ≺ </a:t>
            </a:r>
            <a:r>
              <a:rPr lang="en-US" sz="1800" i="1" dirty="0" err="1" smtClean="0"/>
              <a:t>o</a:t>
            </a:r>
            <a:r>
              <a:rPr lang="en-US" sz="1800" i="1" baseline="-25000" dirty="0" err="1" smtClean="0"/>
              <a:t>i</a:t>
            </a:r>
            <a:endParaRPr lang="en-US" sz="1800" i="1" baseline="-25000" dirty="0" smtClean="0"/>
          </a:p>
          <a:p>
            <a:r>
              <a:rPr lang="en-US" dirty="0" smtClean="0"/>
              <a:t>A</a:t>
            </a:r>
            <a:r>
              <a:rPr lang="en-US" kern="0" dirty="0" smtClean="0"/>
              <a:t> history that is a </a:t>
            </a:r>
            <a:r>
              <a:rPr lang="en-US" b="1" kern="0" dirty="0" smtClean="0"/>
              <a:t>linear order</a:t>
            </a:r>
            <a:r>
              <a:rPr lang="en-US" kern="0" dirty="0" smtClean="0"/>
              <a:t> is a </a:t>
            </a:r>
            <a:r>
              <a:rPr lang="en-US" kern="0" dirty="0" smtClean="0">
                <a:solidFill>
                  <a:srgbClr val="1771A9"/>
                </a:solidFill>
              </a:rPr>
              <a:t>concurrent transaction execution</a:t>
            </a:r>
          </a:p>
          <a:p>
            <a:r>
              <a:rPr lang="en-US" kern="0" dirty="0" smtClean="0">
                <a:solidFill>
                  <a:schemeClr val="tx2"/>
                </a:solidFill>
              </a:rPr>
              <a:t>In the book</a:t>
            </a:r>
            <a:r>
              <a:rPr lang="it-IT" altLang="en-US" baseline="25000" dirty="0" smtClean="0">
                <a:solidFill>
                  <a:schemeClr val="tx2"/>
                </a:solidFill>
                <a:ea typeface="ＭＳ Ｐゴシック" pitchFamily="34" charset="-128"/>
              </a:rPr>
              <a:t> </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the </a:t>
            </a:r>
            <a:r>
              <a:rPr lang="it-IT" altLang="en-US" dirty="0" err="1" smtClean="0">
                <a:solidFill>
                  <a:schemeClr val="tx2"/>
                </a:solidFill>
                <a:ea typeface="ＭＳ Ｐゴシック" pitchFamily="34" charset="-128"/>
              </a:rPr>
              <a:t>term</a:t>
            </a:r>
            <a:r>
              <a:rPr lang="it-IT" altLang="en-US" dirty="0" smtClean="0">
                <a:solidFill>
                  <a:schemeClr val="tx2"/>
                </a:solidFill>
                <a:ea typeface="ＭＳ Ｐゴシック" pitchFamily="34" charset="-128"/>
              </a:rPr>
              <a:t> </a:t>
            </a:r>
            <a:r>
              <a:rPr lang="it-IT" altLang="en-US" i="1" dirty="0" smtClean="0">
                <a:solidFill>
                  <a:schemeClr val="tx2"/>
                </a:solidFill>
                <a:ea typeface="ＭＳ Ｐゴシック" pitchFamily="34" charset="-128"/>
              </a:rPr>
              <a:t>complete </a:t>
            </a:r>
            <a:r>
              <a:rPr lang="it-IT" altLang="en-US" i="1" dirty="0" err="1" smtClean="0">
                <a:solidFill>
                  <a:schemeClr val="tx2"/>
                </a:solidFill>
                <a:ea typeface="ＭＳ Ｐゴシック" pitchFamily="34" charset="-128"/>
              </a:rPr>
              <a:t>history</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used</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for</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what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call</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here</a:t>
            </a:r>
            <a:r>
              <a:rPr lang="it-IT" altLang="en-US" dirty="0" smtClean="0">
                <a:solidFill>
                  <a:schemeClr val="tx2"/>
                </a:solidFill>
                <a:ea typeface="ＭＳ Ｐゴシック" pitchFamily="34" charset="-128"/>
              </a:rPr>
              <a:t> </a:t>
            </a:r>
            <a:r>
              <a:rPr lang="it-IT" altLang="en-US" i="1" dirty="0" err="1" smtClean="0">
                <a:solidFill>
                  <a:schemeClr val="tx2"/>
                </a:solidFill>
                <a:ea typeface="ＭＳ Ｐゴシック" pitchFamily="34" charset="-128"/>
              </a:rPr>
              <a:t>history</a:t>
            </a:r>
            <a:endParaRPr lang="it-IT" altLang="en-US" i="1" dirty="0" smtClean="0">
              <a:solidFill>
                <a:schemeClr val="tx2"/>
              </a:solidFill>
              <a:ea typeface="ＭＳ Ｐゴシック" pitchFamily="34" charset="-128"/>
            </a:endParaRPr>
          </a:p>
          <a:p>
            <a:pPr lvl="1"/>
            <a:r>
              <a:rPr lang="it-IT" dirty="0" err="1" smtClean="0">
                <a:solidFill>
                  <a:schemeClr val="tx2"/>
                </a:solidFill>
              </a:rPr>
              <a:t>because</a:t>
            </a:r>
            <a:r>
              <a:rPr lang="it-IT" dirty="0" smtClean="0">
                <a:solidFill>
                  <a:schemeClr val="tx2"/>
                </a:solidFill>
              </a:rPr>
              <a:t> </a:t>
            </a:r>
            <a:r>
              <a:rPr lang="it-IT" dirty="0" err="1" smtClean="0">
                <a:solidFill>
                  <a:schemeClr val="tx2"/>
                </a:solidFill>
              </a:rPr>
              <a:t>they</a:t>
            </a:r>
            <a:r>
              <a:rPr lang="it-IT" dirty="0" smtClean="0">
                <a:solidFill>
                  <a:schemeClr val="tx2"/>
                </a:solidFill>
              </a:rPr>
              <a:t> use </a:t>
            </a:r>
            <a:r>
              <a:rPr lang="it-IT" i="1" dirty="0" err="1" smtClean="0">
                <a:solidFill>
                  <a:schemeClr val="tx2"/>
                </a:solidFill>
              </a:rPr>
              <a:t>histories</a:t>
            </a:r>
            <a:r>
              <a:rPr lang="it-IT" dirty="0" smtClean="0">
                <a:solidFill>
                  <a:schemeClr val="tx2"/>
                </a:solidFill>
              </a:rPr>
              <a:t> to </a:t>
            </a:r>
            <a:r>
              <a:rPr lang="it-IT" dirty="0" err="1" smtClean="0">
                <a:solidFill>
                  <a:schemeClr val="tx2"/>
                </a:solidFill>
              </a:rPr>
              <a:t>refer</a:t>
            </a:r>
            <a:r>
              <a:rPr lang="it-IT" dirty="0" smtClean="0">
                <a:solidFill>
                  <a:schemeClr val="tx2"/>
                </a:solidFill>
              </a:rPr>
              <a:t> to </a:t>
            </a:r>
            <a:r>
              <a:rPr lang="it-IT" dirty="0" err="1" smtClean="0">
                <a:solidFill>
                  <a:schemeClr val="tx2"/>
                </a:solidFill>
              </a:rPr>
              <a:t>prefixes</a:t>
            </a:r>
            <a:r>
              <a:rPr lang="it-IT" dirty="0" smtClean="0">
                <a:solidFill>
                  <a:schemeClr val="tx2"/>
                </a:solidFill>
              </a:rPr>
              <a:t> of </a:t>
            </a:r>
            <a:r>
              <a:rPr lang="it-IT" dirty="0" err="1" smtClean="0">
                <a:solidFill>
                  <a:schemeClr val="tx2"/>
                </a:solidFill>
              </a:rPr>
              <a:t>histories</a:t>
            </a:r>
            <a:r>
              <a:rPr lang="it-IT" dirty="0" smtClean="0">
                <a:solidFill>
                  <a:schemeClr val="tx2"/>
                </a:solidFill>
              </a:rPr>
              <a:t> (</a:t>
            </a:r>
            <a:r>
              <a:rPr lang="it-IT" dirty="0" err="1" smtClean="0">
                <a:solidFill>
                  <a:schemeClr val="tx2"/>
                </a:solidFill>
              </a:rPr>
              <a:t>partial</a:t>
            </a:r>
            <a:r>
              <a:rPr lang="it-IT" dirty="0" smtClean="0">
                <a:solidFill>
                  <a:schemeClr val="tx2"/>
                </a:solidFill>
              </a:rPr>
              <a:t> </a:t>
            </a:r>
            <a:r>
              <a:rPr lang="it-IT" dirty="0" err="1" smtClean="0">
                <a:solidFill>
                  <a:schemeClr val="tx2"/>
                </a:solidFill>
              </a:rPr>
              <a:t>histories</a:t>
            </a:r>
            <a:r>
              <a:rPr lang="it-IT" dirty="0" smtClean="0">
                <a:solidFill>
                  <a:schemeClr val="tx2"/>
                </a:solidFill>
              </a:rPr>
              <a:t>)</a:t>
            </a:r>
            <a:endParaRPr lang="en-GB" dirty="0" smtClean="0">
              <a:solidFill>
                <a:schemeClr val="tx2"/>
              </a:solidFill>
            </a:endParaRPr>
          </a:p>
        </p:txBody>
      </p:sp>
      <p:sp>
        <p:nvSpPr>
          <p:cNvPr id="21" name="CasellaDiTesto 20"/>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22" name="Connettore 1 21"/>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History – Example</a:t>
            </a:r>
            <a:endParaRPr lang="en-US" dirty="0"/>
          </a:p>
        </p:txBody>
      </p:sp>
      <p:sp>
        <p:nvSpPr>
          <p:cNvPr id="52229" name="Rectangle 5"/>
          <p:cNvSpPr>
            <a:spLocks noChangeArrowheads="1"/>
          </p:cNvSpPr>
          <p:nvPr/>
        </p:nvSpPr>
        <p:spPr bwMode="auto">
          <a:xfrm>
            <a:off x="3430566" y="2590784"/>
            <a:ext cx="5339812" cy="1851217"/>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49288" algn="l"/>
                <a:tab pos="3006725" algn="l"/>
                <a:tab pos="3575050" algn="l"/>
              </a:tabLst>
            </a:pPr>
            <a:r>
              <a:rPr lang="en-US" sz="2800" i="1" dirty="0">
                <a:solidFill>
                  <a:schemeClr val="tx2"/>
                </a:solidFill>
                <a:latin typeface="Book Antiqua"/>
              </a:rPr>
              <a:t>T</a:t>
            </a:r>
            <a:r>
              <a:rPr lang="en-US" sz="2800" baseline="-25000" dirty="0">
                <a:solidFill>
                  <a:schemeClr val="tx2"/>
                </a:solidFill>
                <a:latin typeface="Book Antiqua"/>
              </a:rPr>
              <a:t>1</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a:solidFill>
                  <a:schemeClr val="tx2"/>
                </a:solidFill>
                <a:latin typeface="Book Antiqua"/>
              </a:rPr>
              <a:t>T</a:t>
            </a:r>
            <a:r>
              <a:rPr lang="en-US" sz="2800" baseline="-25000" dirty="0">
                <a:solidFill>
                  <a:schemeClr val="tx2"/>
                </a:solidFill>
                <a:latin typeface="Book Antiqua"/>
              </a:rPr>
              <a:t>2</a:t>
            </a:r>
            <a:r>
              <a:rPr lang="en-US" sz="2800" dirty="0">
                <a:solidFill>
                  <a:schemeClr val="tx2"/>
                </a:solidFill>
                <a:latin typeface="Book Antiqua"/>
              </a:rPr>
              <a:t>:	</a:t>
            </a:r>
            <a:r>
              <a:rPr lang="en-US" sz="2800" i="1" dirty="0" smtClean="0">
                <a:solidFill>
                  <a:schemeClr val="tx2"/>
                </a:solidFill>
                <a:latin typeface="Book Antiqua"/>
              </a:rPr>
              <a:t>R</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r>
              <a:rPr lang="en-US" sz="2800" dirty="0" smtClean="0">
                <a:solidFill>
                  <a:schemeClr val="tx2"/>
                </a:solidFill>
                <a:latin typeface="Book Antiqua"/>
              </a:rPr>
              <a:t>		</a:t>
            </a:r>
            <a:r>
              <a:rPr lang="en-US" sz="2800" i="1" dirty="0" smtClean="0">
                <a:solidFill>
                  <a:schemeClr val="tx2"/>
                </a:solidFill>
                <a:latin typeface="Book Antiqua"/>
              </a:rPr>
              <a:t>x </a:t>
            </a:r>
            <a:r>
              <a:rPr lang="en-US" sz="2800" dirty="0" smtClean="0">
                <a:solidFill>
                  <a:schemeClr val="tx2"/>
                </a:solidFill>
                <a:latin typeface="Book Antiqua" panose="02040602050305030304" pitchFamily="18" charset="0"/>
                <a:sym typeface="Symbol"/>
              </a:rPr>
              <a:t></a:t>
            </a:r>
            <a:r>
              <a:rPr lang="en-US" sz="2800" i="1" dirty="0" smtClean="0">
                <a:solidFill>
                  <a:schemeClr val="tx2"/>
                </a:solidFill>
                <a:latin typeface="Book Antiqua" panose="02040602050305030304" pitchFamily="18" charset="0"/>
                <a:sym typeface="Symbol"/>
              </a:rPr>
              <a:t> </a:t>
            </a:r>
            <a:r>
              <a:rPr lang="en-US" sz="2800" i="1" dirty="0" smtClean="0">
                <a:solidFill>
                  <a:schemeClr val="tx2"/>
                </a:solidFill>
                <a:latin typeface="Book Antiqua" panose="02040602050305030304" pitchFamily="18" charset="0"/>
              </a:rPr>
              <a:t>x + 1</a:t>
            </a:r>
            <a:endParaRPr lang="en-US" sz="2800" dirty="0" smtClean="0">
              <a:solidFill>
                <a:schemeClr val="tx2"/>
              </a:solidFill>
              <a:latin typeface="Book Antiqua"/>
            </a:endParaRPr>
          </a:p>
          <a:p>
            <a:pPr algn="l">
              <a:tabLst>
                <a:tab pos="649288" algn="l"/>
                <a:tab pos="3006725" algn="l"/>
                <a:tab pos="3575050" algn="l"/>
              </a:tabLst>
            </a:pP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 (</a:t>
            </a:r>
            <a:r>
              <a:rPr lang="en-US" sz="2800" i="1" dirty="0" smtClean="0">
                <a:solidFill>
                  <a:schemeClr val="tx2"/>
                </a:solidFill>
                <a:latin typeface="Book Antiqua"/>
              </a:rPr>
              <a:t>x</a:t>
            </a:r>
            <a:r>
              <a:rPr lang="en-US" sz="2800" dirty="0" smtClean="0">
                <a:solidFill>
                  <a:schemeClr val="tx2"/>
                </a:solidFill>
                <a:latin typeface="Book Antiqua"/>
              </a:rPr>
              <a:t>)</a:t>
            </a:r>
            <a:r>
              <a:rPr lang="en-US" sz="2800" dirty="0">
                <a:solidFill>
                  <a:schemeClr val="tx2"/>
                </a:solidFill>
                <a:latin typeface="Book Antiqua"/>
              </a:rPr>
              <a:t>		</a:t>
            </a:r>
            <a:r>
              <a:rPr lang="en-US" sz="2800" i="1" dirty="0" smtClean="0">
                <a:solidFill>
                  <a:schemeClr val="tx2"/>
                </a:solidFill>
                <a:latin typeface="Book Antiqua"/>
              </a:rPr>
              <a:t>W</a:t>
            </a:r>
            <a:r>
              <a:rPr lang="en-US" sz="2800" dirty="0" smtClean="0">
                <a:solidFill>
                  <a:schemeClr val="tx2"/>
                </a:solidFill>
                <a:latin typeface="Book Antiqua"/>
              </a:rPr>
              <a:t>(</a:t>
            </a:r>
            <a:r>
              <a:rPr lang="en-US" sz="2800" i="1" dirty="0" smtClean="0">
                <a:solidFill>
                  <a:schemeClr val="tx2"/>
                </a:solidFill>
                <a:latin typeface="Book Antiqua"/>
              </a:rPr>
              <a:t>x</a:t>
            </a:r>
            <a:r>
              <a:rPr lang="en-US" sz="2800" dirty="0" smtClean="0">
                <a:solidFill>
                  <a:schemeClr val="tx2"/>
                </a:solidFill>
                <a:latin typeface="Book Antiqua"/>
              </a:rPr>
              <a:t>)</a:t>
            </a:r>
          </a:p>
          <a:p>
            <a:pPr algn="l">
              <a:tabLst>
                <a:tab pos="649288" algn="l"/>
                <a:tab pos="3006725" algn="l"/>
                <a:tab pos="3575050" algn="l"/>
              </a:tabLst>
            </a:pPr>
            <a:r>
              <a:rPr lang="en-US" sz="2800" dirty="0" smtClean="0">
                <a:solidFill>
                  <a:schemeClr val="tx2"/>
                </a:solidFill>
                <a:latin typeface="Book Antiqua"/>
              </a:rPr>
              <a:t>	</a:t>
            </a:r>
            <a:r>
              <a:rPr lang="en-US" sz="2800" i="1" dirty="0" smtClean="0">
                <a:solidFill>
                  <a:schemeClr val="tx2"/>
                </a:solidFill>
                <a:latin typeface="Book Antiqua"/>
              </a:rPr>
              <a:t>C</a:t>
            </a:r>
            <a:r>
              <a:rPr lang="en-US" sz="2800" dirty="0" smtClean="0">
                <a:solidFill>
                  <a:schemeClr val="tx2"/>
                </a:solidFill>
                <a:latin typeface="Book Antiqua"/>
              </a:rPr>
              <a:t>		</a:t>
            </a:r>
            <a:r>
              <a:rPr lang="en-US" sz="2800" i="1" dirty="0" err="1" smtClean="0">
                <a:solidFill>
                  <a:schemeClr val="tx2"/>
                </a:solidFill>
                <a:latin typeface="Book Antiqua"/>
              </a:rPr>
              <a:t>C</a:t>
            </a:r>
            <a:endParaRPr lang="en-US" sz="2800" dirty="0">
              <a:solidFill>
                <a:schemeClr val="tx2"/>
              </a:solidFill>
              <a:latin typeface="Book Antiqua"/>
            </a:endParaRPr>
          </a:p>
        </p:txBody>
      </p:sp>
      <p:sp>
        <p:nvSpPr>
          <p:cNvPr id="6" name="CasellaDiTesto 5"/>
          <p:cNvSpPr txBox="1"/>
          <p:nvPr/>
        </p:nvSpPr>
        <p:spPr>
          <a:xfrm>
            <a:off x="287294" y="5233990"/>
            <a:ext cx="8715436" cy="846386"/>
          </a:xfrm>
          <a:prstGeom prst="rect">
            <a:avLst/>
          </a:prstGeom>
          <a:noFill/>
        </p:spPr>
        <p:txBody>
          <a:bodyPr wrap="square" rtlCol="0">
            <a:spAutoFit/>
          </a:bodyPr>
          <a:lstStyle/>
          <a:p>
            <a:pPr algn="l"/>
            <a:r>
              <a:rPr lang="en-US" sz="2400" dirty="0" smtClean="0">
                <a:solidFill>
                  <a:schemeClr val="tx2"/>
                </a:solidFill>
                <a:latin typeface="Book Antiqua" pitchFamily="18" charset="0"/>
              </a:rPr>
              <a:t>A history over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T</a:t>
            </a:r>
            <a:r>
              <a:rPr lang="en-US" sz="2400" i="1" baseline="-25000" dirty="0" smtClean="0">
                <a:solidFill>
                  <a:schemeClr val="tx2"/>
                </a:solidFill>
                <a:latin typeface="Book Antiqua" pitchFamily="18" charset="0"/>
              </a:rPr>
              <a:t>1</a:t>
            </a:r>
            <a:r>
              <a:rPr lang="en-US" sz="2400" i="1" dirty="0" smtClean="0">
                <a:solidFill>
                  <a:schemeClr val="tx2"/>
                </a:solidFill>
                <a:latin typeface="Book Antiqua" pitchFamily="18" charset="0"/>
              </a:rPr>
              <a:t> , T</a:t>
            </a:r>
            <a:r>
              <a:rPr lang="en-US" sz="2400" i="1" baseline="-25000" dirty="0" smtClean="0">
                <a:solidFill>
                  <a:schemeClr val="tx2"/>
                </a:solidFill>
                <a:latin typeface="Book Antiqua" pitchFamily="18" charset="0"/>
              </a:rPr>
              <a:t>2</a:t>
            </a:r>
            <a:r>
              <a:rPr lang="en-US" sz="2400" dirty="0" smtClean="0">
                <a:solidFill>
                  <a:schemeClr val="tx2"/>
                </a:solidFill>
                <a:latin typeface="Book Antiqua" pitchFamily="18" charset="0"/>
              </a:rPr>
              <a:t> } is the partial order:</a:t>
            </a:r>
          </a:p>
          <a:p>
            <a:pPr algn="l">
              <a:spcBef>
                <a:spcPts val="600"/>
              </a:spcBef>
            </a:pPr>
            <a:r>
              <a:rPr lang="en-US" sz="2000" i="1" dirty="0" smtClean="0">
                <a:solidFill>
                  <a:schemeClr val="tx2"/>
                </a:solidFill>
                <a:latin typeface="Book Antiqua" pitchFamily="18" charset="0"/>
              </a:rPr>
              <a:t>H = </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 R</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1</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2</a:t>
            </a:r>
            <a:r>
              <a:rPr lang="en-US" sz="2000" i="1" dirty="0" smtClean="0">
                <a:solidFill>
                  <a:schemeClr val="tx2"/>
                </a:solidFill>
                <a:latin typeface="Book Antiqua" pitchFamily="18" charset="0"/>
              </a:rPr>
              <a:t> </a:t>
            </a:r>
            <a:r>
              <a:rPr lang="en-US" sz="2000" dirty="0" smtClean="0">
                <a:solidFill>
                  <a:schemeClr val="tx2"/>
                </a:solidFill>
                <a:latin typeface="Book Antiqua" pitchFamily="18" charset="0"/>
              </a:rPr>
              <a:t>}</a:t>
            </a:r>
            <a:endParaRPr lang="en-US" sz="2000" dirty="0">
              <a:solidFill>
                <a:schemeClr val="tx2"/>
              </a:solidFill>
              <a:latin typeface="Book Antiqua" pitchFamily="18" charset="0"/>
            </a:endParaRPr>
          </a:p>
        </p:txBody>
      </p:sp>
      <p:grpSp>
        <p:nvGrpSpPr>
          <p:cNvPr id="15" name="Gruppo 14"/>
          <p:cNvGrpSpPr/>
          <p:nvPr/>
        </p:nvGrpSpPr>
        <p:grpSpPr>
          <a:xfrm>
            <a:off x="9286962" y="4233858"/>
            <a:ext cx="2930478" cy="3070767"/>
            <a:chOff x="9286962" y="4233858"/>
            <a:chExt cx="2930478" cy="3070767"/>
          </a:xfrm>
        </p:grpSpPr>
        <p:grpSp>
          <p:nvGrpSpPr>
            <p:cNvPr id="11" name="Gruppo 10"/>
            <p:cNvGrpSpPr/>
            <p:nvPr/>
          </p:nvGrpSpPr>
          <p:grpSpPr>
            <a:xfrm>
              <a:off x="9286962" y="4233858"/>
              <a:ext cx="2930478" cy="3070767"/>
              <a:chOff x="8288350" y="4233858"/>
              <a:chExt cx="2930478" cy="3070767"/>
            </a:xfrm>
          </p:grpSpPr>
          <p:pic>
            <p:nvPicPr>
              <p:cNvPr id="7" name="Immagine 6" descr="Fig-11-1.jpg"/>
              <p:cNvPicPr>
                <a:picLocks noChangeAspect="1"/>
              </p:cNvPicPr>
              <p:nvPr/>
            </p:nvPicPr>
            <p:blipFill>
              <a:blip r:embed="rId3"/>
              <a:stretch>
                <a:fillRect/>
              </a:stretch>
            </p:blipFill>
            <p:spPr>
              <a:xfrm>
                <a:off x="8288350" y="4233858"/>
                <a:ext cx="2930478" cy="3070767"/>
              </a:xfrm>
              <a:prstGeom prst="rect">
                <a:avLst/>
              </a:prstGeom>
            </p:spPr>
          </p:pic>
          <p:sp>
            <p:nvSpPr>
              <p:cNvPr id="8" name="Rettangolo 7"/>
              <p:cNvSpPr/>
              <p:nvPr/>
            </p:nvSpPr>
            <p:spPr bwMode="auto">
              <a:xfrm>
                <a:off x="8409245" y="4591048"/>
                <a:ext cx="307733" cy="1000132"/>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9" name="Rettangolo 8"/>
              <p:cNvSpPr/>
              <p:nvPr/>
            </p:nvSpPr>
            <p:spPr bwMode="auto">
              <a:xfrm>
                <a:off x="8645540" y="5233990"/>
                <a:ext cx="142876"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0" name="Rettangolo 9"/>
              <p:cNvSpPr/>
              <p:nvPr/>
            </p:nvSpPr>
            <p:spPr bwMode="auto">
              <a:xfrm>
                <a:off x="10717242" y="4662486"/>
                <a:ext cx="357190" cy="928694"/>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13" name="Connettore 2 12"/>
            <p:cNvCxnSpPr/>
            <p:nvPr/>
          </p:nvCxnSpPr>
          <p:spPr bwMode="auto">
            <a:xfrm flipV="1">
              <a:off x="9788548" y="5948370"/>
              <a:ext cx="1714512" cy="1071570"/>
            </a:xfrm>
            <a:prstGeom prst="straightConnector1">
              <a:avLst/>
            </a:prstGeom>
            <a:solidFill>
              <a:srgbClr val="6682AA"/>
            </a:solidFill>
            <a:ln w="34925">
              <a:solidFill>
                <a:schemeClr val="tx2"/>
              </a:solidFill>
              <a:tailEnd type="stealth" w="lg" len="lg"/>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Rettangolo 13"/>
            <p:cNvSpPr/>
            <p:nvPr/>
          </p:nvSpPr>
          <p:spPr bwMode="auto">
            <a:xfrm>
              <a:off x="10002862" y="5603055"/>
              <a:ext cx="1571636" cy="285752"/>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sp>
        <p:nvSpPr>
          <p:cNvPr id="16" name="CasellaDiTesto 15"/>
          <p:cNvSpPr txBox="1"/>
          <p:nvPr/>
        </p:nvSpPr>
        <p:spPr>
          <a:xfrm>
            <a:off x="1287426" y="7162816"/>
            <a:ext cx="3786214"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i="1" dirty="0" smtClean="0">
                <a:solidFill>
                  <a:schemeClr val="tx2"/>
                </a:solidFill>
                <a:latin typeface="Book Antiqua" pitchFamily="18" charset="0"/>
              </a:rPr>
              <a:t>H</a:t>
            </a:r>
            <a:r>
              <a:rPr lang="en-US" sz="2200" dirty="0" smtClean="0">
                <a:solidFill>
                  <a:schemeClr val="tx2"/>
                </a:solidFill>
                <a:latin typeface="Book Antiqua" pitchFamily="18" charset="0"/>
              </a:rPr>
              <a:t> is actually a linear order, so it is a </a:t>
            </a:r>
            <a:r>
              <a:rPr lang="en-US" sz="2200" i="1" dirty="0" smtClean="0">
                <a:solidFill>
                  <a:schemeClr val="tx2"/>
                </a:solidFill>
                <a:latin typeface="Book Antiqua" pitchFamily="18" charset="0"/>
              </a:rPr>
              <a:t>concurrent execution</a:t>
            </a:r>
            <a:r>
              <a:rPr lang="en-US" sz="2200" dirty="0" smtClean="0">
                <a:solidFill>
                  <a:schemeClr val="tx2"/>
                </a:solidFill>
                <a:latin typeface="Book Antiqua" pitchFamily="18" charset="0"/>
              </a:rPr>
              <a:t> of transactions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1</a:t>
            </a:r>
            <a:r>
              <a:rPr lang="en-US" sz="2200" dirty="0" smtClean="0">
                <a:solidFill>
                  <a:schemeClr val="tx2"/>
                </a:solidFill>
                <a:latin typeface="Book Antiqua" pitchFamily="18" charset="0"/>
              </a:rPr>
              <a:t> and </a:t>
            </a:r>
            <a:r>
              <a:rPr lang="en-US" sz="2200" i="1" dirty="0" smtClean="0">
                <a:solidFill>
                  <a:schemeClr val="tx2"/>
                </a:solidFill>
                <a:latin typeface="Book Antiqua" pitchFamily="18" charset="0"/>
              </a:rPr>
              <a:t>T</a:t>
            </a:r>
            <a:r>
              <a:rPr lang="en-US" sz="2200" i="1" baseline="-25000" dirty="0" smtClean="0">
                <a:solidFill>
                  <a:schemeClr val="tx2"/>
                </a:solidFill>
                <a:latin typeface="Book Antiqua" pitchFamily="18" charset="0"/>
              </a:rPr>
              <a:t>2</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a:ln/>
        </p:spPr>
        <p:txBody>
          <a:bodyPr/>
          <a:lstStyle/>
          <a:p>
            <a:r>
              <a:rPr lang="en-US" dirty="0" smtClean="0"/>
              <a:t>Serial History</a:t>
            </a:r>
            <a:endParaRPr lang="en-US" dirty="0"/>
          </a:p>
        </p:txBody>
      </p:sp>
      <p:sp>
        <p:nvSpPr>
          <p:cNvPr id="52227" name="Rectangle 3"/>
          <p:cNvSpPr>
            <a:spLocks noGrp="1" noChangeArrowheads="1"/>
          </p:cNvSpPr>
          <p:nvPr>
            <p:ph idx="1"/>
          </p:nvPr>
        </p:nvSpPr>
        <p:spPr>
          <a:xfrm>
            <a:off x="342900" y="2489200"/>
            <a:ext cx="12293600" cy="1958972"/>
          </a:xfrm>
          <a:noFill/>
          <a:ln/>
        </p:spPr>
        <p:txBody>
          <a:bodyPr/>
          <a:lstStyle/>
          <a:p>
            <a:r>
              <a:rPr lang="en-US" sz="2400" dirty="0" smtClean="0"/>
              <a:t>A </a:t>
            </a:r>
            <a:r>
              <a:rPr lang="en-US" sz="2400" b="1" dirty="0" smtClean="0">
                <a:solidFill>
                  <a:srgbClr val="1771A9"/>
                </a:solidFill>
              </a:rPr>
              <a:t>serial history</a:t>
            </a:r>
            <a:r>
              <a:rPr lang="en-US" sz="2400" dirty="0" smtClean="0"/>
              <a:t> (or </a:t>
            </a:r>
            <a:r>
              <a:rPr lang="en-US" sz="2400" b="1" dirty="0" smtClean="0">
                <a:solidFill>
                  <a:srgbClr val="1771A9"/>
                </a:solidFill>
              </a:rPr>
              <a:t>serial execution of concurrent transactions</a:t>
            </a:r>
            <a:r>
              <a:rPr lang="en-US" sz="2400" dirty="0" smtClean="0"/>
              <a:t> or </a:t>
            </a:r>
            <a:r>
              <a:rPr lang="en-US" sz="2400" b="1" dirty="0" smtClean="0">
                <a:solidFill>
                  <a:srgbClr val="1771A9"/>
                </a:solidFill>
              </a:rPr>
              <a:t>serial execution</a:t>
            </a:r>
            <a:r>
              <a:rPr lang="en-US" sz="2400" dirty="0" smtClean="0"/>
              <a:t>) is a concurrent transaction execution where operations of different transaction do not interleave</a:t>
            </a:r>
          </a:p>
          <a:p>
            <a:r>
              <a:rPr lang="en-US" sz="2400" dirty="0" smtClean="0"/>
              <a:t>A serial history defines a </a:t>
            </a:r>
            <a:r>
              <a:rPr lang="en-US" sz="2400" b="1" dirty="0" smtClean="0"/>
              <a:t>linear order over transactions</a:t>
            </a:r>
            <a:r>
              <a:rPr lang="en-US" sz="2400" dirty="0" smtClean="0"/>
              <a:t>, too (</a:t>
            </a:r>
            <a:r>
              <a:rPr lang="en-US" sz="2400" b="1" dirty="0" smtClean="0">
                <a:solidFill>
                  <a:srgbClr val="1771A9"/>
                </a:solidFill>
              </a:rPr>
              <a:t>serialization order</a:t>
            </a:r>
            <a:r>
              <a:rPr lang="en-US" sz="2400" dirty="0" smtClean="0"/>
              <a:t>)</a:t>
            </a:r>
          </a:p>
        </p:txBody>
      </p:sp>
      <p:sp>
        <p:nvSpPr>
          <p:cNvPr id="52229" name="Rectangle 5"/>
          <p:cNvSpPr>
            <a:spLocks noChangeArrowheads="1"/>
          </p:cNvSpPr>
          <p:nvPr/>
        </p:nvSpPr>
        <p:spPr bwMode="auto">
          <a:xfrm>
            <a:off x="715922" y="4733924"/>
            <a:ext cx="6814895" cy="1604996"/>
          </a:xfrm>
          <a:prstGeom prst="rect">
            <a:avLst/>
          </a:prstGeom>
          <a:noFill/>
          <a:ln w="12700">
            <a:noFill/>
            <a:miter lim="800000"/>
            <a:headEnd/>
            <a:tailEnd/>
          </a:ln>
          <a:effectLst/>
        </p:spPr>
        <p:txBody>
          <a:bodyPr wrap="none" lIns="128691" tIns="63217" rIns="128691" bIns="63217">
            <a:prstTxWarp prst="textNoShape">
              <a:avLst/>
            </a:prstTxWarp>
            <a:spAutoFit/>
          </a:bodyPr>
          <a:lstStyle/>
          <a:p>
            <a:pPr>
              <a:tabLst>
                <a:tab pos="649288" algn="l"/>
                <a:tab pos="2244725" algn="l"/>
                <a:tab pos="2778125" algn="l"/>
                <a:tab pos="4749800" algn="l"/>
                <a:tab pos="5380038"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2</a:t>
            </a:r>
            <a:r>
              <a:rPr lang="en-US" sz="2400" dirty="0">
                <a:solidFill>
                  <a:schemeClr val="tx2"/>
                </a:solidFill>
                <a:latin typeface="Book Antiqua"/>
              </a:rPr>
              <a:t>:	Write(</a:t>
            </a:r>
            <a:r>
              <a:rPr lang="en-US" sz="2400" i="1" dirty="0">
                <a:solidFill>
                  <a:schemeClr val="tx2"/>
                </a:solidFill>
                <a:latin typeface="Book Antiqua"/>
              </a:rPr>
              <a:t>x</a:t>
            </a:r>
            <a:r>
              <a:rPr lang="en-US" sz="2400" dirty="0">
                <a:solidFill>
                  <a:schemeClr val="tx2"/>
                </a:solidFill>
                <a:latin typeface="Book Antiqua"/>
              </a:rPr>
              <a:t>)	</a:t>
            </a:r>
            <a:r>
              <a:rPr lang="en-US" sz="2400" i="1" dirty="0">
                <a:solidFill>
                  <a:schemeClr val="tx2"/>
                </a:solidFill>
                <a:latin typeface="Book Antiqua"/>
              </a:rPr>
              <a:t>T</a:t>
            </a:r>
            <a:r>
              <a:rPr lang="en-US" sz="2400" baseline="-25000" dirty="0">
                <a:solidFill>
                  <a:schemeClr val="tx2"/>
                </a:solidFill>
                <a:latin typeface="Book Antiqua"/>
              </a:rPr>
              <a:t>3</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Write</a:t>
            </a:r>
            <a:r>
              <a:rPr lang="en-US" sz="2400" dirty="0">
                <a:solidFill>
                  <a:schemeClr val="tx2"/>
                </a:solidFill>
                <a:latin typeface="Book Antiqua"/>
              </a:rPr>
              <a:t>(</a:t>
            </a:r>
            <a:r>
              <a:rPr lang="en-US" sz="2400" i="1" dirty="0">
                <a:solidFill>
                  <a:schemeClr val="tx2"/>
                </a:solidFill>
                <a:latin typeface="Book Antiqua"/>
              </a:rPr>
              <a:t>x</a:t>
            </a:r>
            <a:r>
              <a:rPr lang="en-US" sz="2400" dirty="0">
                <a:solidFill>
                  <a:schemeClr val="tx2"/>
                </a:solidFill>
                <a:latin typeface="Book Antiqua"/>
              </a:rPr>
              <a:t>)		Write(</a:t>
            </a:r>
            <a:r>
              <a:rPr lang="en-US" sz="2400" i="1" dirty="0">
                <a:solidFill>
                  <a:schemeClr val="tx2"/>
                </a:solidFill>
                <a:latin typeface="Book Antiqua"/>
              </a:rPr>
              <a:t>y</a:t>
            </a: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Commit</a:t>
            </a:r>
            <a:r>
              <a:rPr lang="en-US" sz="2400" dirty="0">
                <a:solidFill>
                  <a:schemeClr val="tx2"/>
                </a:solidFill>
                <a:latin typeface="Book Antiqua"/>
              </a:rPr>
              <a:t>		Read(</a:t>
            </a:r>
            <a:r>
              <a:rPr lang="en-US" sz="2400" i="1" dirty="0">
                <a:solidFill>
                  <a:schemeClr val="tx2"/>
                </a:solidFill>
                <a:latin typeface="Book Antiqua"/>
              </a:rPr>
              <a:t>z</a:t>
            </a:r>
            <a:r>
              <a:rPr lang="en-US" sz="2400" dirty="0">
                <a:solidFill>
                  <a:schemeClr val="tx2"/>
                </a:solidFill>
                <a:latin typeface="Book Antiqua"/>
              </a:rPr>
              <a:t>)		Read(</a:t>
            </a:r>
            <a:r>
              <a:rPr lang="en-US" sz="2400" i="1" dirty="0" smtClean="0">
                <a:solidFill>
                  <a:schemeClr val="tx2"/>
                </a:solidFill>
                <a:latin typeface="Book Antiqua"/>
              </a:rPr>
              <a:t>z</a:t>
            </a:r>
            <a:r>
              <a:rPr lang="en-US" sz="2400" dirty="0" smtClean="0">
                <a:solidFill>
                  <a:schemeClr val="tx2"/>
                </a:solidFill>
                <a:latin typeface="Book Antiqua"/>
              </a:rPr>
              <a:t>)</a:t>
            </a:r>
          </a:p>
          <a:p>
            <a:pPr>
              <a:tabLst>
                <a:tab pos="649288" algn="l"/>
                <a:tab pos="2244725" algn="l"/>
                <a:tab pos="2778125" algn="l"/>
                <a:tab pos="4749800" algn="l"/>
                <a:tab pos="5380038" algn="l"/>
              </a:tabLst>
            </a:pPr>
            <a:r>
              <a:rPr lang="en-US" sz="2400" dirty="0">
                <a:solidFill>
                  <a:schemeClr val="tx2"/>
                </a:solidFill>
                <a:latin typeface="Book Antiqua"/>
              </a:rPr>
              <a:t>	</a:t>
            </a:r>
            <a:r>
              <a:rPr lang="en-US" sz="2400" dirty="0" smtClean="0">
                <a:solidFill>
                  <a:schemeClr val="tx2"/>
                </a:solidFill>
                <a:latin typeface="Book Antiqua"/>
              </a:rPr>
              <a:t>		Commit</a:t>
            </a:r>
            <a:r>
              <a:rPr lang="en-US" sz="2400" dirty="0">
                <a:solidFill>
                  <a:schemeClr val="tx2"/>
                </a:solidFill>
                <a:latin typeface="Book Antiqua"/>
              </a:rPr>
              <a:t>		Commit</a:t>
            </a:r>
          </a:p>
        </p:txBody>
      </p:sp>
      <p:sp>
        <p:nvSpPr>
          <p:cNvPr id="7" name="CasellaDiTesto 6"/>
          <p:cNvSpPr txBox="1"/>
          <p:nvPr/>
        </p:nvSpPr>
        <p:spPr>
          <a:xfrm>
            <a:off x="9074168" y="7951334"/>
            <a:ext cx="3357586" cy="338554"/>
          </a:xfrm>
          <a:prstGeom prst="rect">
            <a:avLst/>
          </a:prstGeom>
          <a:noFill/>
        </p:spPr>
        <p:txBody>
          <a:bodyPr wrap="square" rtlCol="0">
            <a:spAutoFit/>
          </a:bodyPr>
          <a:lstStyle/>
          <a:p>
            <a:r>
              <a:rPr lang="en-US" sz="1600" b="1" dirty="0" smtClean="0">
                <a:solidFill>
                  <a:schemeClr val="tx2"/>
                </a:solidFill>
                <a:latin typeface="Book Antiqua" pitchFamily="18" charset="0"/>
              </a:rPr>
              <a:t>A history </a:t>
            </a:r>
            <a:r>
              <a:rPr lang="en-US" sz="1600" b="1" i="1" dirty="0" smtClean="0">
                <a:solidFill>
                  <a:schemeClr val="tx2"/>
                </a:solidFill>
                <a:latin typeface="Book Antiqua" pitchFamily="18" charset="0"/>
              </a:rPr>
              <a:t>H</a:t>
            </a:r>
            <a:r>
              <a:rPr lang="en-US" sz="1600" b="1" dirty="0" smtClean="0">
                <a:solidFill>
                  <a:schemeClr val="tx2"/>
                </a:solidFill>
                <a:latin typeface="Book Antiqua" pitchFamily="18" charset="0"/>
              </a:rPr>
              <a:t> over </a:t>
            </a:r>
            <a:r>
              <a:rPr lang="en-US" sz="1600" b="1" i="1" dirty="0" smtClean="0">
                <a:solidFill>
                  <a:schemeClr val="tx2"/>
                </a:solidFill>
                <a:latin typeface="Book Antiqua" pitchFamily="18" charset="0"/>
              </a:rPr>
              <a:t>T</a:t>
            </a:r>
            <a:r>
              <a:rPr lang="en-US" sz="1600" b="1" dirty="0" smtClean="0">
                <a:solidFill>
                  <a:schemeClr val="tx2"/>
                </a:solidFill>
                <a:latin typeface="Book Antiqua" pitchFamily="18" charset="0"/>
              </a:rPr>
              <a:t> = { </a:t>
            </a:r>
            <a:r>
              <a:rPr lang="en-US" sz="1600" b="1" i="1" dirty="0" smtClean="0">
                <a:solidFill>
                  <a:schemeClr val="tx2"/>
                </a:solidFill>
                <a:latin typeface="Book Antiqua" pitchFamily="18" charset="0"/>
              </a:rPr>
              <a:t>T</a:t>
            </a:r>
            <a:r>
              <a:rPr lang="en-US" sz="1600" b="1" i="1" baseline="-25000" dirty="0" smtClean="0">
                <a:solidFill>
                  <a:schemeClr val="tx2"/>
                </a:solidFill>
                <a:latin typeface="Book Antiqua" pitchFamily="18" charset="0"/>
              </a:rPr>
              <a:t>1</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2</a:t>
            </a:r>
            <a:r>
              <a:rPr lang="en-US" sz="1600" b="1" i="1" dirty="0" smtClean="0">
                <a:solidFill>
                  <a:schemeClr val="tx2"/>
                </a:solidFill>
                <a:latin typeface="Book Antiqua" pitchFamily="18" charset="0"/>
              </a:rPr>
              <a:t> , T</a:t>
            </a:r>
            <a:r>
              <a:rPr lang="en-US" sz="1600" b="1" i="1" baseline="-25000" dirty="0" smtClean="0">
                <a:solidFill>
                  <a:schemeClr val="tx2"/>
                </a:solidFill>
                <a:latin typeface="Book Antiqua" pitchFamily="18" charset="0"/>
              </a:rPr>
              <a:t>3</a:t>
            </a:r>
            <a:r>
              <a:rPr lang="en-US" sz="1600" b="1" dirty="0" smtClean="0">
                <a:solidFill>
                  <a:schemeClr val="tx2"/>
                </a:solidFill>
                <a:latin typeface="Book Antiqua" pitchFamily="18" charset="0"/>
              </a:rPr>
              <a:t> }</a:t>
            </a:r>
            <a:endParaRPr lang="en-US" sz="1600" b="1" dirty="0">
              <a:solidFill>
                <a:schemeClr val="tx2"/>
              </a:solidFill>
              <a:latin typeface="Book Antiqua" pitchFamily="18" charset="0"/>
            </a:endParaRPr>
          </a:p>
        </p:txBody>
      </p:sp>
      <p:grpSp>
        <p:nvGrpSpPr>
          <p:cNvPr id="13" name="Gruppo 12"/>
          <p:cNvGrpSpPr/>
          <p:nvPr/>
        </p:nvGrpSpPr>
        <p:grpSpPr>
          <a:xfrm>
            <a:off x="8752228" y="4519610"/>
            <a:ext cx="3965278" cy="3288848"/>
            <a:chOff x="8288350" y="4448172"/>
            <a:chExt cx="3965278" cy="3288848"/>
          </a:xfrm>
        </p:grpSpPr>
        <p:pic>
          <p:nvPicPr>
            <p:cNvPr id="6" name="Immagine 5" descr="Fig-11-2.jpg"/>
            <p:cNvPicPr>
              <a:picLocks noChangeAspect="1"/>
            </p:cNvPicPr>
            <p:nvPr/>
          </p:nvPicPr>
          <p:blipFill>
            <a:blip r:embed="rId3"/>
            <a:stretch>
              <a:fillRect/>
            </a:stretch>
          </p:blipFill>
          <p:spPr>
            <a:xfrm>
              <a:off x="8288350" y="4448172"/>
              <a:ext cx="3965278" cy="3288848"/>
            </a:xfrm>
            <a:prstGeom prst="rect">
              <a:avLst/>
            </a:prstGeom>
          </p:spPr>
        </p:pic>
        <p:sp>
          <p:nvSpPr>
            <p:cNvPr id="10" name="Rettangolo 9"/>
            <p:cNvSpPr/>
            <p:nvPr/>
          </p:nvSpPr>
          <p:spPr bwMode="auto">
            <a:xfrm>
              <a:off x="10574366" y="4448172"/>
              <a:ext cx="1143008"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2" name="Rettangolo 11"/>
            <p:cNvSpPr/>
            <p:nvPr/>
          </p:nvSpPr>
          <p:spPr bwMode="auto">
            <a:xfrm>
              <a:off x="11463626" y="4519610"/>
              <a:ext cx="285752" cy="142876"/>
            </a:xfrm>
            <a:prstGeom prst="rect">
              <a:avLst/>
            </a:prstGeom>
            <a:solidFill>
              <a:srgbClr val="FFFFFF"/>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grpSp>
      <p:cxnSp>
        <p:nvCxnSpPr>
          <p:cNvPr id="9" name="Connettore 2 8"/>
          <p:cNvCxnSpPr/>
          <p:nvPr/>
        </p:nvCxnSpPr>
        <p:spPr bwMode="auto">
          <a:xfrm flipV="1">
            <a:off x="9288482" y="4591048"/>
            <a:ext cx="2857520" cy="857256"/>
          </a:xfrm>
          <a:prstGeom prst="straightConnector1">
            <a:avLst/>
          </a:prstGeom>
          <a:solidFill>
            <a:srgbClr val="6682AA"/>
          </a:solidFill>
          <a:ln w="31750">
            <a:solidFill>
              <a:schemeClr val="tx2"/>
            </a:solidFill>
            <a:tailEnd type="stealth" w="lg" len="lg"/>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CasellaDiTesto 13"/>
          <p:cNvSpPr txBox="1"/>
          <p:nvPr/>
        </p:nvSpPr>
        <p:spPr>
          <a:xfrm>
            <a:off x="787360" y="6448436"/>
            <a:ext cx="7072362" cy="1138773"/>
          </a:xfrm>
          <a:prstGeom prst="rect">
            <a:avLst/>
          </a:prstGeom>
          <a:noFill/>
        </p:spPr>
        <p:txBody>
          <a:bodyPr wrap="square" rtlCol="0">
            <a:spAutoFit/>
          </a:bodyPr>
          <a:lstStyle/>
          <a:p>
            <a:pPr algn="l"/>
            <a:r>
              <a:rPr lang="en-US" sz="2000" dirty="0" smtClean="0">
                <a:solidFill>
                  <a:schemeClr val="tx2"/>
                </a:solidFill>
                <a:latin typeface="Book Antiqua" pitchFamily="18" charset="0"/>
              </a:rPr>
              <a:t>A serial history over </a:t>
            </a:r>
            <a:r>
              <a:rPr lang="en-US" sz="2000" i="1" dirty="0" smtClean="0">
                <a:solidFill>
                  <a:schemeClr val="tx2"/>
                </a:solidFill>
                <a:latin typeface="Book Antiqua" pitchFamily="18" charset="0"/>
              </a:rPr>
              <a:t>T</a:t>
            </a:r>
            <a:r>
              <a:rPr lang="en-US" sz="2000" dirty="0" smtClean="0">
                <a:solidFill>
                  <a:schemeClr val="tx2"/>
                </a:solidFill>
                <a:latin typeface="Book Antiqua" pitchFamily="18" charset="0"/>
              </a:rPr>
              <a:t> = { </a:t>
            </a:r>
            <a:r>
              <a:rPr lang="en-US" sz="2000" i="1" dirty="0" smtClean="0">
                <a:solidFill>
                  <a:schemeClr val="tx2"/>
                </a:solidFill>
                <a:latin typeface="Book Antiqua" pitchFamily="18" charset="0"/>
              </a:rPr>
              <a:t>T</a:t>
            </a:r>
            <a:r>
              <a:rPr lang="en-US" sz="2000" i="1" baseline="-25000" dirty="0" smtClean="0">
                <a:solidFill>
                  <a:schemeClr val="tx2"/>
                </a:solidFill>
                <a:latin typeface="Book Antiqua" pitchFamily="18" charset="0"/>
              </a:rPr>
              <a:t>1</a:t>
            </a:r>
            <a:r>
              <a:rPr lang="en-US" sz="2000" i="1" dirty="0" smtClean="0">
                <a:solidFill>
                  <a:schemeClr val="tx2"/>
                </a:solidFill>
                <a:latin typeface="Book Antiqua" pitchFamily="18" charset="0"/>
              </a:rPr>
              <a:t> , T</a:t>
            </a:r>
            <a:r>
              <a:rPr lang="en-US" sz="2000" i="1" baseline="-25000" dirty="0" smtClean="0">
                <a:solidFill>
                  <a:schemeClr val="tx2"/>
                </a:solidFill>
                <a:latin typeface="Book Antiqua" pitchFamily="18" charset="0"/>
              </a:rPr>
              <a:t>2</a:t>
            </a:r>
            <a:r>
              <a:rPr lang="en-US" sz="2000" dirty="0" smtClean="0">
                <a:solidFill>
                  <a:schemeClr val="tx2"/>
                </a:solidFill>
                <a:latin typeface="Book Antiqua" pitchFamily="18" charset="0"/>
              </a:rPr>
              <a:t> } compatible with </a:t>
            </a:r>
            <a:r>
              <a:rPr lang="en-US" sz="2000" i="1" dirty="0" smtClean="0">
                <a:solidFill>
                  <a:schemeClr val="tx2"/>
                </a:solidFill>
                <a:latin typeface="Book Antiqua" pitchFamily="18" charset="0"/>
              </a:rPr>
              <a:t>H</a:t>
            </a:r>
            <a:r>
              <a:rPr lang="en-US" sz="2000" dirty="0" smtClean="0">
                <a:solidFill>
                  <a:schemeClr val="tx2"/>
                </a:solidFill>
                <a:latin typeface="Book Antiqua" pitchFamily="18" charset="0"/>
              </a:rPr>
              <a:t> is the linear order (we omit the termination conditions </a:t>
            </a:r>
            <a:r>
              <a:rPr lang="en-US" sz="2000" i="1" dirty="0" smtClean="0">
                <a:solidFill>
                  <a:schemeClr val="tx2"/>
                </a:solidFill>
                <a:latin typeface="Book Antiqua" pitchFamily="18" charset="0"/>
              </a:rPr>
              <a:t>C</a:t>
            </a:r>
            <a:r>
              <a:rPr lang="en-US" sz="2000" i="1" baseline="-25000" dirty="0" smtClean="0">
                <a:solidFill>
                  <a:schemeClr val="tx2"/>
                </a:solidFill>
                <a:latin typeface="Book Antiqua" pitchFamily="18" charset="0"/>
              </a:rPr>
              <a:t>i</a:t>
            </a:r>
            <a:r>
              <a:rPr lang="en-US" sz="2000" dirty="0" smtClean="0">
                <a:solidFill>
                  <a:schemeClr val="tx2"/>
                </a:solidFill>
                <a:latin typeface="Book Antiqua" pitchFamily="18" charset="0"/>
              </a:rPr>
              <a:t>):</a:t>
            </a:r>
          </a:p>
          <a:p>
            <a:pPr algn="l">
              <a:spcBef>
                <a:spcPts val="1200"/>
              </a:spcBef>
            </a:pPr>
            <a:r>
              <a:rPr lang="en-US" sz="1800" i="1" dirty="0" smtClean="0">
                <a:solidFill>
                  <a:schemeClr val="tx2"/>
                </a:solidFill>
                <a:latin typeface="Book Antiqua" pitchFamily="18" charset="0"/>
              </a:rPr>
              <a:t>H’ = </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 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2</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W</a:t>
            </a:r>
            <a:r>
              <a:rPr lang="en-US" sz="1800" i="1" baseline="-25000" dirty="0" smtClean="0">
                <a:solidFill>
                  <a:schemeClr val="tx2"/>
                </a:solidFill>
                <a:latin typeface="Book Antiqua" pitchFamily="18" charset="0"/>
              </a:rPr>
              <a:t>1</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x</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y</a:t>
            </a:r>
            <a:r>
              <a:rPr lang="en-US" sz="1800" dirty="0" smtClean="0">
                <a:solidFill>
                  <a:schemeClr val="tx2"/>
                </a:solidFill>
                <a:latin typeface="Book Antiqua" pitchFamily="18" charset="0"/>
              </a:rPr>
              <a:t>) </a:t>
            </a:r>
            <a:r>
              <a:rPr lang="en-US" sz="1800" dirty="0" smtClean="0">
                <a:latin typeface="Book Antiqua" pitchFamily="18" charset="0"/>
              </a:rPr>
              <a:t>≺ </a:t>
            </a:r>
            <a:r>
              <a:rPr lang="en-US" sz="1800" i="1" dirty="0" smtClean="0">
                <a:solidFill>
                  <a:schemeClr val="tx2"/>
                </a:solidFill>
                <a:latin typeface="Book Antiqua" pitchFamily="18" charset="0"/>
              </a:rPr>
              <a:t>R</a:t>
            </a:r>
            <a:r>
              <a:rPr lang="en-US" sz="1800" i="1" baseline="-25000" dirty="0" smtClean="0">
                <a:solidFill>
                  <a:schemeClr val="tx2"/>
                </a:solidFill>
                <a:latin typeface="Book Antiqua" pitchFamily="18" charset="0"/>
              </a:rPr>
              <a:t>3</a:t>
            </a:r>
            <a:r>
              <a:rPr lang="en-US" sz="1800" dirty="0" smtClean="0">
                <a:solidFill>
                  <a:schemeClr val="tx2"/>
                </a:solidFill>
                <a:latin typeface="Book Antiqua" pitchFamily="18" charset="0"/>
              </a:rPr>
              <a:t>(</a:t>
            </a:r>
            <a:r>
              <a:rPr lang="en-US" sz="1800" i="1" dirty="0" smtClean="0">
                <a:solidFill>
                  <a:schemeClr val="tx2"/>
                </a:solidFill>
                <a:latin typeface="Book Antiqua" pitchFamily="18" charset="0"/>
              </a:rPr>
              <a:t>z</a:t>
            </a:r>
            <a:r>
              <a:rPr lang="en-US" sz="1800" dirty="0" smtClean="0">
                <a:solidFill>
                  <a:schemeClr val="tx2"/>
                </a:solidFill>
                <a:latin typeface="Book Antiqua" pitchFamily="18" charset="0"/>
              </a:rPr>
              <a:t>) }</a:t>
            </a:r>
          </a:p>
        </p:txBody>
      </p:sp>
      <p:sp>
        <p:nvSpPr>
          <p:cNvPr id="16" name="Parentesi graffa aperta 15"/>
          <p:cNvSpPr/>
          <p:nvPr/>
        </p:nvSpPr>
        <p:spPr bwMode="auto">
          <a:xfrm>
            <a:off x="2418559" y="6591312"/>
            <a:ext cx="357190" cy="221457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7" name="Parentesi graffa aperta 16"/>
          <p:cNvSpPr/>
          <p:nvPr/>
        </p:nvSpPr>
        <p:spPr bwMode="auto">
          <a:xfrm>
            <a:off x="6407212" y="6662750"/>
            <a:ext cx="357190" cy="207170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Parentesi graffa aperta 17"/>
          <p:cNvSpPr/>
          <p:nvPr/>
        </p:nvSpPr>
        <p:spPr bwMode="auto">
          <a:xfrm>
            <a:off x="4442573" y="7019940"/>
            <a:ext cx="357190" cy="1357322"/>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CasellaDiTesto 18"/>
          <p:cNvSpPr txBox="1"/>
          <p:nvPr/>
        </p:nvSpPr>
        <p:spPr>
          <a:xfrm>
            <a:off x="2396825" y="7924884"/>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2</a:t>
            </a:r>
            <a:endParaRPr lang="en-US" sz="1800" i="1" baseline="-25000" dirty="0">
              <a:solidFill>
                <a:schemeClr val="tx2"/>
              </a:solidFill>
              <a:latin typeface="Book Antiqua" pitchFamily="18" charset="0"/>
            </a:endParaRPr>
          </a:p>
        </p:txBody>
      </p:sp>
      <p:sp>
        <p:nvSpPr>
          <p:cNvPr id="20" name="CasellaDiTesto 19"/>
          <p:cNvSpPr txBox="1"/>
          <p:nvPr/>
        </p:nvSpPr>
        <p:spPr>
          <a:xfrm>
            <a:off x="4418823" y="7936492"/>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1</a:t>
            </a:r>
            <a:endParaRPr lang="en-US" sz="1800" i="1" baseline="-25000" dirty="0">
              <a:solidFill>
                <a:schemeClr val="tx2"/>
              </a:solidFill>
              <a:latin typeface="Book Antiqua" pitchFamily="18" charset="0"/>
            </a:endParaRPr>
          </a:p>
        </p:txBody>
      </p:sp>
      <p:sp>
        <p:nvSpPr>
          <p:cNvPr id="21" name="CasellaDiTesto 20"/>
          <p:cNvSpPr txBox="1"/>
          <p:nvPr/>
        </p:nvSpPr>
        <p:spPr>
          <a:xfrm>
            <a:off x="6385478" y="7936759"/>
            <a:ext cx="402674" cy="369332"/>
          </a:xfrm>
          <a:prstGeom prst="rect">
            <a:avLst/>
          </a:prstGeom>
          <a:noFill/>
        </p:spPr>
        <p:txBody>
          <a:bodyPr wrap="none" rtlCol="0">
            <a:spAutoFit/>
          </a:bodyPr>
          <a:lstStyle/>
          <a:p>
            <a:pPr algn="l"/>
            <a:r>
              <a:rPr lang="en-US" sz="1800" i="1" dirty="0" smtClean="0">
                <a:solidFill>
                  <a:schemeClr val="tx2"/>
                </a:solidFill>
                <a:latin typeface="Book Antiqua" pitchFamily="18" charset="0"/>
              </a:rPr>
              <a:t>T</a:t>
            </a:r>
            <a:r>
              <a:rPr lang="en-US" sz="1800" i="1" baseline="-25000" dirty="0" smtClean="0">
                <a:solidFill>
                  <a:schemeClr val="tx2"/>
                </a:solidFill>
                <a:latin typeface="Book Antiqua" pitchFamily="18" charset="0"/>
              </a:rPr>
              <a:t>3</a:t>
            </a:r>
            <a:endParaRPr lang="en-US" sz="1800" i="1" baseline="-25000" dirty="0">
              <a:solidFill>
                <a:schemeClr val="tx2"/>
              </a:solidFill>
              <a:latin typeface="Book Antiqua" pitchFamily="18" charset="0"/>
            </a:endParaRPr>
          </a:p>
        </p:txBody>
      </p:sp>
      <p:sp>
        <p:nvSpPr>
          <p:cNvPr id="22" name="CasellaDiTesto 21"/>
          <p:cNvSpPr txBox="1"/>
          <p:nvPr/>
        </p:nvSpPr>
        <p:spPr>
          <a:xfrm>
            <a:off x="3430566" y="7924617"/>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3" name="CasellaDiTesto 22"/>
          <p:cNvSpPr txBox="1"/>
          <p:nvPr/>
        </p:nvSpPr>
        <p:spPr>
          <a:xfrm>
            <a:off x="5359392" y="7924696"/>
            <a:ext cx="354584" cy="369332"/>
          </a:xfrm>
          <a:prstGeom prst="rect">
            <a:avLst/>
          </a:prstGeom>
          <a:noFill/>
        </p:spPr>
        <p:txBody>
          <a:bodyPr wrap="none" rtlCol="0">
            <a:spAutoFit/>
          </a:bodyPr>
          <a:lstStyle/>
          <a:p>
            <a:pPr algn="l"/>
            <a:r>
              <a:rPr lang="en-US" sz="1800" dirty="0" smtClean="0">
                <a:solidFill>
                  <a:schemeClr val="tx2"/>
                </a:solidFill>
                <a:latin typeface="Book Antiqua" pitchFamily="18" charset="0"/>
              </a:rPr>
              <a:t>≺</a:t>
            </a:r>
            <a:endParaRPr lang="en-US" sz="1800" baseline="-25000" dirty="0">
              <a:solidFill>
                <a:schemeClr val="tx2"/>
              </a:solidFill>
              <a:latin typeface="Book Antiqua" pitchFamily="18" charset="0"/>
            </a:endParaRPr>
          </a:p>
        </p:txBody>
      </p:sp>
      <p:sp>
        <p:nvSpPr>
          <p:cNvPr id="24" name="CasellaDiTesto 2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b="1" dirty="0" smtClean="0">
                <a:solidFill>
                  <a:srgbClr val="FF0000"/>
                </a:solidFill>
                <a:latin typeface="Book Antiqua" pitchFamily="18" charset="0"/>
              </a:rPr>
              <a:t>A serial history preserves DB consistency</a:t>
            </a:r>
            <a:r>
              <a:rPr lang="en-US" sz="2200" dirty="0" smtClean="0">
                <a:solidFill>
                  <a:schemeClr val="tx2"/>
                </a:solidFill>
                <a:latin typeface="Book Antiqua" pitchFamily="18" charset="0"/>
              </a:rPr>
              <a:t> (as transactions, when executed singularly, brings DB from a consistent state to another consistent state)</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dirty="0" smtClean="0"/>
              <a:t>Conflict equivalence</a:t>
            </a:r>
            <a:endParaRPr lang="en-US" dirty="0"/>
          </a:p>
        </p:txBody>
      </p:sp>
      <p:sp>
        <p:nvSpPr>
          <p:cNvPr id="60419" name="Rectangle 3"/>
          <p:cNvSpPr>
            <a:spLocks noGrp="1" noChangeArrowheads="1"/>
          </p:cNvSpPr>
          <p:nvPr>
            <p:ph idx="1"/>
          </p:nvPr>
        </p:nvSpPr>
        <p:spPr>
          <a:xfrm>
            <a:off x="342900" y="2489200"/>
            <a:ext cx="12496204" cy="6769100"/>
          </a:xfrm>
          <a:noFill/>
          <a:ln/>
        </p:spPr>
        <p:txBody>
          <a:bodyPr/>
          <a:lstStyle/>
          <a:p>
            <a:r>
              <a:rPr lang="en-US" sz="2400" b="1" dirty="0" smtClean="0"/>
              <a:t>Definition.</a:t>
            </a:r>
            <a:r>
              <a:rPr lang="en-US" sz="2400" dirty="0" smtClean="0"/>
              <a:t> Two histories over the same set of transactions are </a:t>
            </a:r>
            <a:r>
              <a:rPr lang="en-US" sz="2400" b="1" dirty="0" smtClean="0">
                <a:solidFill>
                  <a:srgbClr val="1771A9"/>
                </a:solidFill>
              </a:rPr>
              <a:t>conflict equivalent </a:t>
            </a:r>
            <a:r>
              <a:rPr lang="en-US" sz="2400" dirty="0" smtClean="0"/>
              <a:t> (or, simply </a:t>
            </a:r>
            <a:r>
              <a:rPr lang="en-US" sz="2400" b="1" dirty="0" smtClean="0">
                <a:solidFill>
                  <a:srgbClr val="1771A9"/>
                </a:solidFill>
              </a:rPr>
              <a:t>equivalent</a:t>
            </a:r>
            <a:r>
              <a:rPr lang="en-US" sz="2400" dirty="0" smtClean="0"/>
              <a:t>) </a:t>
            </a:r>
            <a:r>
              <a:rPr lang="en-US" sz="2400" dirty="0" err="1" smtClean="0"/>
              <a:t>iff</a:t>
            </a:r>
            <a:r>
              <a:rPr lang="en-US" sz="2400" dirty="0" smtClean="0"/>
              <a:t> they agree on the execution order of the conflicting operations</a:t>
            </a:r>
          </a:p>
          <a:p>
            <a:pPr lvl="1"/>
            <a:r>
              <a:rPr lang="en-US" sz="2400" i="1" dirty="0" smtClean="0"/>
              <a:t>H</a:t>
            </a:r>
            <a:r>
              <a:rPr lang="en-US" sz="2400" i="1" baseline="-25000" dirty="0" smtClean="0"/>
              <a:t>1</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1</a:t>
            </a:r>
            <a:r>
              <a:rPr lang="en-US" sz="2400" dirty="0" smtClean="0">
                <a:latin typeface="Book Antiqua" panose="02040602050305030304" pitchFamily="18" charset="0"/>
                <a:sym typeface="Symbol"/>
              </a:rPr>
              <a:t> </a:t>
            </a:r>
            <a:r>
              <a:rPr lang="en-US" sz="2400" dirty="0" smtClean="0"/>
              <a:t>, ≺</a:t>
            </a:r>
            <a:r>
              <a:rPr lang="en-US" sz="2400" baseline="-25000" dirty="0" smtClean="0"/>
              <a:t>1</a:t>
            </a:r>
            <a:r>
              <a:rPr lang="en-US" sz="2400" i="1" dirty="0" smtClean="0"/>
              <a:t> </a:t>
            </a:r>
            <a:r>
              <a:rPr lang="en-US" sz="2400" dirty="0" smtClean="0"/>
              <a:t>&gt;    and    </a:t>
            </a:r>
            <a:r>
              <a:rPr lang="en-US" sz="2400" i="1" dirty="0" smtClean="0"/>
              <a:t>H</a:t>
            </a:r>
            <a:r>
              <a:rPr lang="en-US" sz="2400" i="1" baseline="-25000" dirty="0" smtClean="0"/>
              <a:t>2</a:t>
            </a:r>
            <a:r>
              <a:rPr lang="en-US" sz="2400" dirty="0" smtClean="0"/>
              <a:t> = &lt; </a:t>
            </a:r>
            <a:r>
              <a:rPr lang="en-US" sz="2400" dirty="0" smtClean="0">
                <a:latin typeface="Book Antiqua" panose="02040602050305030304" pitchFamily="18" charset="0"/>
                <a:sym typeface="Symbol"/>
              </a:rPr>
              <a:t></a:t>
            </a:r>
            <a:r>
              <a:rPr lang="en-US" sz="2400" baseline="-25000" dirty="0" smtClean="0">
                <a:latin typeface="Book Antiqua" panose="02040602050305030304" pitchFamily="18" charset="0"/>
                <a:sym typeface="Symbol"/>
              </a:rPr>
              <a:t>2</a:t>
            </a:r>
            <a:r>
              <a:rPr lang="en-US" sz="2400" dirty="0" smtClean="0">
                <a:latin typeface="Book Antiqua" panose="02040602050305030304" pitchFamily="18" charset="0"/>
                <a:sym typeface="Symbol"/>
              </a:rPr>
              <a:t> </a:t>
            </a:r>
            <a:r>
              <a:rPr lang="en-US" sz="2400" dirty="0" smtClean="0"/>
              <a:t>, ≺</a:t>
            </a:r>
            <a:r>
              <a:rPr lang="en-US" sz="2400" baseline="-25000" dirty="0" smtClean="0"/>
              <a:t>2</a:t>
            </a:r>
            <a:r>
              <a:rPr lang="en-US" sz="2400" i="1" dirty="0" smtClean="0"/>
              <a:t> </a:t>
            </a:r>
            <a:r>
              <a:rPr lang="en-US" sz="2400" dirty="0" smtClean="0"/>
              <a:t>&gt;    with  O and O’ conflicting operations</a:t>
            </a:r>
          </a:p>
          <a:p>
            <a:pPr lvl="2"/>
            <a:r>
              <a:rPr lang="en-US" sz="2200" dirty="0" smtClean="0"/>
              <a:t>then		O ≺</a:t>
            </a:r>
            <a:r>
              <a:rPr lang="en-US" sz="2200" baseline="-25000" dirty="0" smtClean="0"/>
              <a:t>1</a:t>
            </a:r>
            <a:r>
              <a:rPr lang="en-US" sz="2200" dirty="0" smtClean="0"/>
              <a:t> O’   if and only if    O ≺</a:t>
            </a:r>
            <a:r>
              <a:rPr lang="en-US" sz="2200" baseline="-25000" dirty="0" smtClean="0"/>
              <a:t>2</a:t>
            </a:r>
            <a:r>
              <a:rPr lang="en-US" sz="2200" dirty="0" smtClean="0"/>
              <a:t> O’</a:t>
            </a:r>
          </a:p>
          <a:p>
            <a:pPr>
              <a:buNone/>
            </a:pPr>
            <a:r>
              <a:rPr lang="en-US" sz="2400" dirty="0" smtClean="0"/>
              <a:t>	</a:t>
            </a:r>
            <a:r>
              <a:rPr lang="en-US" sz="2200" b="1" dirty="0" smtClean="0"/>
              <a:t>(we are ignoring abort transaction to keep definition simpler)</a:t>
            </a:r>
            <a:endParaRPr lang="en-US" sz="2200" b="1" dirty="0"/>
          </a:p>
          <a:p>
            <a:r>
              <a:rPr lang="en-US" sz="2400" i="1" dirty="0" smtClean="0">
                <a:solidFill>
                  <a:srgbClr val="1771A9"/>
                </a:solidFill>
              </a:rPr>
              <a:t>H’</a:t>
            </a:r>
            <a:r>
              <a:rPr lang="en-US" sz="2400" i="1" dirty="0" smtClean="0">
                <a:solidFill>
                  <a:schemeClr val="tx2"/>
                </a:solidFill>
              </a:rPr>
              <a:t> </a:t>
            </a:r>
            <a:r>
              <a:rPr lang="en-US" sz="2400" dirty="0" smtClean="0">
                <a:solidFill>
                  <a:schemeClr val="tx2"/>
                </a:solidFill>
              </a:rPr>
              <a:t>= {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2</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W</a:t>
            </a:r>
            <a:r>
              <a:rPr lang="en-US" sz="2400" baseline="-25000" dirty="0" smtClean="0">
                <a:solidFill>
                  <a:schemeClr val="tx2"/>
                </a:solidFill>
              </a:rPr>
              <a:t>1</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x</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baseline="-25000" dirty="0" smtClean="0">
                <a:solidFill>
                  <a:schemeClr val="tx2"/>
                </a:solidFill>
              </a:rPr>
              <a:t>3</a:t>
            </a:r>
            <a:r>
              <a:rPr lang="en-US" sz="2400" dirty="0" smtClean="0">
                <a:solidFill>
                  <a:schemeClr val="tx2"/>
                </a:solidFill>
              </a:rPr>
              <a:t>(</a:t>
            </a:r>
            <a:r>
              <a:rPr lang="en-US" sz="2400" i="1" dirty="0" smtClean="0">
                <a:solidFill>
                  <a:schemeClr val="tx2"/>
                </a:solidFill>
              </a:rPr>
              <a:t>y</a:t>
            </a:r>
            <a:r>
              <a:rPr lang="en-US" sz="2400" dirty="0" smtClean="0">
                <a:solidFill>
                  <a:schemeClr val="tx2"/>
                </a:solidFill>
              </a:rPr>
              <a:t>) </a:t>
            </a:r>
            <a:r>
              <a:rPr lang="en-US" sz="2400" dirty="0" smtClean="0">
                <a:solidFill>
                  <a:schemeClr val="tx2"/>
                </a:solidFill>
                <a:latin typeface="Book Antiqua" pitchFamily="18" charset="0"/>
              </a:rPr>
              <a:t>≺</a:t>
            </a:r>
            <a:r>
              <a:rPr lang="en-US" sz="2400" i="1" baseline="-25000" dirty="0" smtClean="0">
                <a:solidFill>
                  <a:schemeClr val="tx2"/>
                </a:solidFill>
                <a:latin typeface="Book Antiqua" pitchFamily="18" charset="0"/>
              </a:rPr>
              <a:t>H’</a:t>
            </a:r>
            <a:r>
              <a:rPr lang="en-US" sz="2400" dirty="0" smtClean="0">
                <a:solidFill>
                  <a:schemeClr val="tx2"/>
                </a:solidFill>
              </a:rPr>
              <a:t> </a:t>
            </a:r>
            <a:r>
              <a:rPr lang="en-US" sz="2400" i="1" dirty="0" smtClean="0">
                <a:solidFill>
                  <a:schemeClr val="tx2"/>
                </a:solidFill>
              </a:rPr>
              <a:t>R</a:t>
            </a:r>
            <a:r>
              <a:rPr lang="en-US" sz="2400" i="1" baseline="-25000" dirty="0" smtClean="0">
                <a:solidFill>
                  <a:schemeClr val="tx2"/>
                </a:solidFill>
              </a:rPr>
              <a:t>3</a:t>
            </a:r>
            <a:r>
              <a:rPr lang="en-US" sz="2400" dirty="0" smtClean="0">
                <a:solidFill>
                  <a:schemeClr val="tx2"/>
                </a:solidFill>
              </a:rPr>
              <a:t>(</a:t>
            </a:r>
            <a:r>
              <a:rPr lang="en-US" sz="2400" i="1" dirty="0" smtClean="0">
                <a:solidFill>
                  <a:schemeClr val="tx2"/>
                </a:solidFill>
              </a:rPr>
              <a:t>z</a:t>
            </a:r>
            <a:r>
              <a:rPr lang="en-US" sz="2400" dirty="0" smtClean="0">
                <a:solidFill>
                  <a:schemeClr val="tx2"/>
                </a:solidFill>
              </a:rPr>
              <a:t>) }</a:t>
            </a:r>
          </a:p>
          <a:p>
            <a:pPr marL="655200" lvl="1"/>
            <a:r>
              <a:rPr lang="en-US" sz="2000" dirty="0" smtClean="0">
                <a:solidFill>
                  <a:schemeClr val="tx2"/>
                </a:solidFill>
              </a:rPr>
              <a:t>is </a:t>
            </a:r>
            <a:r>
              <a:rPr lang="en-US" sz="2000" dirty="0" smtClean="0">
                <a:solidFill>
                  <a:srgbClr val="FF0000"/>
                </a:solidFill>
              </a:rPr>
              <a:t>NOT 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1</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1</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p>
          <a:p>
            <a:pPr lvl="2"/>
            <a:r>
              <a:rPr lang="en-US" sz="2000" dirty="0" smtClean="0">
                <a:solidFill>
                  <a:schemeClr val="tx2"/>
                </a:solidFill>
              </a:rPr>
              <a:t>because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dirty="0" smtClean="0">
                <a:solidFill>
                  <a:srgbClr val="FF0000"/>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dirty="0" smtClean="0">
                <a:solidFill>
                  <a:schemeClr val="tx2"/>
                </a:solidFill>
              </a:rPr>
              <a:t> </a:t>
            </a:r>
            <a:r>
              <a:rPr lang="en-US" sz="2000" b="1" dirty="0" smtClean="0">
                <a:solidFill>
                  <a:schemeClr val="tx2"/>
                </a:solidFill>
              </a:rPr>
              <a:t>but</a:t>
            </a:r>
            <a:r>
              <a:rPr lang="en-US" sz="2000" dirty="0" smtClean="0">
                <a:solidFill>
                  <a:schemeClr val="tx2"/>
                </a:solidFill>
              </a:rPr>
              <a:t> </a:t>
            </a:r>
            <a:r>
              <a:rPr lang="en-US" sz="2000" i="1" dirty="0" smtClean="0">
                <a:solidFill>
                  <a:srgbClr val="FF0000"/>
                </a:solidFill>
              </a:rPr>
              <a:t>R</a:t>
            </a:r>
            <a:r>
              <a:rPr lang="en-US" sz="2000" baseline="-25000" dirty="0" smtClean="0">
                <a:solidFill>
                  <a:srgbClr val="FF0000"/>
                </a:solidFill>
              </a:rPr>
              <a:t>3</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 </a:t>
            </a:r>
            <a:r>
              <a:rPr lang="en-US" sz="2000" dirty="0" smtClean="0">
                <a:solidFill>
                  <a:srgbClr val="FF0000"/>
                </a:solidFill>
                <a:latin typeface="Book Antiqua" pitchFamily="18" charset="0"/>
              </a:rPr>
              <a:t>≺</a:t>
            </a:r>
            <a:r>
              <a:rPr lang="en-US" sz="2000" i="1" baseline="-25000" dirty="0" smtClean="0">
                <a:solidFill>
                  <a:srgbClr val="FF0000"/>
                </a:solidFill>
                <a:latin typeface="Book Antiqua" pitchFamily="18" charset="0"/>
              </a:rPr>
              <a:t>H</a:t>
            </a:r>
            <a:r>
              <a:rPr lang="en-US" sz="2000" baseline="-50000" dirty="0" smtClean="0">
                <a:solidFill>
                  <a:srgbClr val="FF0000"/>
                </a:solidFill>
                <a:latin typeface="Book Antiqua" pitchFamily="18" charset="0"/>
              </a:rPr>
              <a:t>1</a:t>
            </a:r>
            <a:r>
              <a:rPr lang="en-US" sz="2000" dirty="0" smtClean="0">
                <a:solidFill>
                  <a:srgbClr val="FF0000"/>
                </a:solidFill>
              </a:rPr>
              <a:t> </a:t>
            </a:r>
            <a:r>
              <a:rPr lang="en-US" sz="2000" i="1" dirty="0" smtClean="0">
                <a:solidFill>
                  <a:srgbClr val="FF0000"/>
                </a:solidFill>
              </a:rPr>
              <a:t>W</a:t>
            </a:r>
            <a:r>
              <a:rPr lang="en-US" sz="2000" baseline="-25000" dirty="0" smtClean="0">
                <a:solidFill>
                  <a:srgbClr val="FF0000"/>
                </a:solidFill>
              </a:rPr>
              <a:t>1</a:t>
            </a:r>
            <a:r>
              <a:rPr lang="en-US" sz="2000" dirty="0" smtClean="0">
                <a:solidFill>
                  <a:srgbClr val="FF0000"/>
                </a:solidFill>
              </a:rPr>
              <a:t>(</a:t>
            </a:r>
            <a:r>
              <a:rPr lang="en-US" sz="2000" i="1" dirty="0" smtClean="0">
                <a:solidFill>
                  <a:srgbClr val="FF0000"/>
                </a:solidFill>
              </a:rPr>
              <a:t>x</a:t>
            </a:r>
            <a:r>
              <a:rPr lang="en-US" sz="2000" dirty="0" smtClean="0">
                <a:solidFill>
                  <a:srgbClr val="FF0000"/>
                </a:solidFill>
              </a:rPr>
              <a:t>)</a:t>
            </a:r>
            <a:r>
              <a:rPr lang="en-US" sz="2000" dirty="0" smtClean="0">
                <a:solidFill>
                  <a:schemeClr val="tx2"/>
                </a:solidFill>
              </a:rPr>
              <a:t> in </a:t>
            </a:r>
            <a:r>
              <a:rPr lang="en-US" sz="2000" i="1" dirty="0" smtClean="0">
                <a:solidFill>
                  <a:schemeClr val="tx2"/>
                </a:solidFill>
              </a:rPr>
              <a:t>H</a:t>
            </a:r>
            <a:r>
              <a:rPr lang="en-US" sz="2000" baseline="-25000" dirty="0" smtClean="0">
                <a:solidFill>
                  <a:schemeClr val="tx2"/>
                </a:solidFill>
              </a:rPr>
              <a:t>1</a:t>
            </a:r>
            <a:endParaRPr lang="en-US" sz="2000" baseline="-25000" dirty="0" smtClean="0"/>
          </a:p>
          <a:p>
            <a:pPr lvl="1"/>
            <a:r>
              <a:rPr lang="en-US" sz="2000" dirty="0" smtClean="0">
                <a:solidFill>
                  <a:schemeClr val="tx2"/>
                </a:solidFill>
              </a:rPr>
              <a:t>is </a:t>
            </a:r>
            <a:r>
              <a:rPr lang="en-US" sz="2000" dirty="0" smtClean="0">
                <a:solidFill>
                  <a:srgbClr val="FF0000"/>
                </a:solidFill>
              </a:rPr>
              <a:t>equivalent</a:t>
            </a:r>
            <a:r>
              <a:rPr lang="en-US" sz="2000" dirty="0" smtClean="0">
                <a:solidFill>
                  <a:schemeClr val="tx2"/>
                </a:solidFill>
              </a:rPr>
              <a:t> to </a:t>
            </a:r>
            <a:r>
              <a:rPr lang="en-US" sz="2000" i="1" dirty="0" smtClean="0">
                <a:solidFill>
                  <a:srgbClr val="1771A9"/>
                </a:solidFill>
              </a:rPr>
              <a:t>H</a:t>
            </a:r>
            <a:r>
              <a:rPr lang="en-US" sz="2000" baseline="-25000" dirty="0" smtClean="0">
                <a:solidFill>
                  <a:srgbClr val="1771A9"/>
                </a:solidFill>
              </a:rPr>
              <a:t>2</a:t>
            </a:r>
            <a:r>
              <a:rPr lang="en-US" sz="2000" baseline="-25000" dirty="0" smtClean="0">
                <a:solidFill>
                  <a:schemeClr val="tx2"/>
                </a:solidFill>
              </a:rPr>
              <a:t> </a:t>
            </a:r>
            <a:r>
              <a:rPr lang="en-US" sz="2000" dirty="0" smtClean="0">
                <a:solidFill>
                  <a:schemeClr val="tx2"/>
                </a:solidFill>
              </a:rPr>
              <a:t>= {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1</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x</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W</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3</a:t>
            </a:r>
            <a:r>
              <a:rPr lang="en-US" sz="2000" dirty="0" smtClean="0">
                <a:solidFill>
                  <a:schemeClr val="tx2"/>
                </a:solidFill>
              </a:rPr>
              <a:t>(</a:t>
            </a:r>
            <a:r>
              <a:rPr lang="en-US" sz="2000" i="1" dirty="0" smtClean="0">
                <a:solidFill>
                  <a:schemeClr val="tx2"/>
                </a:solidFill>
              </a:rPr>
              <a:t>y</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baseline="-25000" dirty="0" smtClean="0">
                <a:solidFill>
                  <a:schemeClr val="tx2"/>
                </a:solidFill>
              </a:rPr>
              <a:t>2</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r>
              <a:rPr lang="en-US" sz="2000" dirty="0" smtClean="0">
                <a:latin typeface="Book Antiqua" pitchFamily="18" charset="0"/>
              </a:rPr>
              <a:t>≺</a:t>
            </a:r>
            <a:r>
              <a:rPr lang="en-US" sz="2000" i="1" baseline="-25000" dirty="0" smtClean="0">
                <a:latin typeface="Book Antiqua" pitchFamily="18" charset="0"/>
              </a:rPr>
              <a:t>H</a:t>
            </a:r>
            <a:r>
              <a:rPr lang="en-US" sz="2000" baseline="-50000" dirty="0" smtClean="0">
                <a:latin typeface="Book Antiqua" pitchFamily="18" charset="0"/>
              </a:rPr>
              <a:t>2</a:t>
            </a:r>
            <a:r>
              <a:rPr lang="en-US" sz="2000" dirty="0" smtClean="0">
                <a:solidFill>
                  <a:schemeClr val="tx2"/>
                </a:solidFill>
              </a:rPr>
              <a:t> </a:t>
            </a:r>
            <a:r>
              <a:rPr lang="en-US" sz="2000" i="1" dirty="0" smtClean="0">
                <a:solidFill>
                  <a:schemeClr val="tx2"/>
                </a:solidFill>
              </a:rPr>
              <a:t>R</a:t>
            </a:r>
            <a:r>
              <a:rPr lang="en-US" sz="2000" i="1" baseline="-25000" dirty="0" smtClean="0">
                <a:solidFill>
                  <a:schemeClr val="tx2"/>
                </a:solidFill>
              </a:rPr>
              <a:t>3</a:t>
            </a:r>
            <a:r>
              <a:rPr lang="en-US" sz="2000" dirty="0" smtClean="0">
                <a:solidFill>
                  <a:schemeClr val="tx2"/>
                </a:solidFill>
              </a:rPr>
              <a:t>(</a:t>
            </a:r>
            <a:r>
              <a:rPr lang="en-US" sz="2000" i="1" dirty="0" smtClean="0">
                <a:solidFill>
                  <a:schemeClr val="tx2"/>
                </a:solidFill>
              </a:rPr>
              <a:t>z</a:t>
            </a:r>
            <a:r>
              <a:rPr lang="en-US" sz="2000" dirty="0" smtClean="0">
                <a:solidFill>
                  <a:schemeClr val="tx2"/>
                </a:solidFill>
              </a:rPr>
              <a:t>) }</a:t>
            </a:r>
            <a:endParaRPr lang="en-US" sz="2000" dirty="0" smtClean="0"/>
          </a:p>
          <a:p>
            <a:pPr>
              <a:buNone/>
            </a:pPr>
            <a:r>
              <a:rPr lang="en-US" sz="2400" dirty="0" smtClean="0"/>
              <a:t>	(actually </a:t>
            </a:r>
            <a:r>
              <a:rPr lang="en-US" sz="2400" i="1" dirty="0" smtClean="0"/>
              <a:t>H’</a:t>
            </a:r>
            <a:r>
              <a:rPr lang="en-US" sz="2400" dirty="0" smtClean="0"/>
              <a:t>, </a:t>
            </a:r>
            <a:r>
              <a:rPr lang="en-US" sz="2400" i="1" dirty="0" smtClean="0"/>
              <a:t>H</a:t>
            </a:r>
            <a:r>
              <a:rPr lang="en-US" sz="2400" baseline="-25000" dirty="0" smtClean="0"/>
              <a:t>1</a:t>
            </a:r>
            <a:r>
              <a:rPr lang="en-US" sz="2400" dirty="0" smtClean="0"/>
              <a:t>, </a:t>
            </a:r>
            <a:r>
              <a:rPr lang="en-US" sz="2400" i="1" dirty="0" smtClean="0"/>
              <a:t>H</a:t>
            </a:r>
            <a:r>
              <a:rPr lang="en-US" sz="2400" baseline="-25000" dirty="0" smtClean="0"/>
              <a:t>2</a:t>
            </a:r>
            <a:r>
              <a:rPr lang="en-US" sz="2400" dirty="0" smtClean="0"/>
              <a:t> are all </a:t>
            </a:r>
            <a:r>
              <a:rPr lang="en-US" sz="2400" dirty="0" smtClean="0">
                <a:solidFill>
                  <a:srgbClr val="1771A9"/>
                </a:solidFill>
              </a:rPr>
              <a:t>concurrent transaction executions</a:t>
            </a:r>
            <a:r>
              <a:rPr lang="en-US" sz="2400" dirty="0" smtClean="0">
                <a:solidFill>
                  <a:schemeClr val="tx2"/>
                </a:solidFill>
              </a:rPr>
              <a:t>)</a:t>
            </a:r>
          </a:p>
          <a:p>
            <a:r>
              <a:rPr lang="en-US" sz="2400" b="1" dirty="0" smtClean="0">
                <a:solidFill>
                  <a:schemeClr val="tx2"/>
                </a:solidFill>
              </a:rPr>
              <a:t>Definition.</a:t>
            </a:r>
            <a:r>
              <a:rPr lang="en-US" sz="2400" dirty="0" smtClean="0">
                <a:solidFill>
                  <a:schemeClr val="tx2"/>
                </a:solidFill>
              </a:rPr>
              <a:t> A history is </a:t>
            </a:r>
            <a:r>
              <a:rPr lang="en-US" sz="2400" b="1" dirty="0" smtClean="0">
                <a:solidFill>
                  <a:srgbClr val="1771A9"/>
                </a:solidFill>
              </a:rPr>
              <a:t>serializable</a:t>
            </a:r>
            <a:r>
              <a:rPr lang="en-US" sz="2400" dirty="0" smtClean="0">
                <a:solidFill>
                  <a:schemeClr val="tx2"/>
                </a:solidFill>
              </a:rPr>
              <a:t> </a:t>
            </a:r>
            <a:r>
              <a:rPr lang="en-US" sz="2400" dirty="0" err="1" smtClean="0">
                <a:solidFill>
                  <a:schemeClr val="tx2"/>
                </a:solidFill>
              </a:rPr>
              <a:t>iff</a:t>
            </a:r>
            <a:r>
              <a:rPr lang="en-US" sz="2400" dirty="0" smtClean="0">
                <a:solidFill>
                  <a:schemeClr val="tx2"/>
                </a:solidFill>
              </a:rPr>
              <a:t> it is equivalent to a serial execution</a:t>
            </a:r>
          </a:p>
          <a:p>
            <a:pPr lvl="1"/>
            <a:r>
              <a:rPr lang="en-US" sz="2400" dirty="0" smtClean="0">
                <a:solidFill>
                  <a:schemeClr val="tx2"/>
                </a:solidFill>
              </a:rPr>
              <a:t>Therefore,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a:t>
            </a:r>
            <a:r>
              <a:rPr lang="en-US" sz="2400" i="1" dirty="0" smtClean="0">
                <a:solidFill>
                  <a:schemeClr val="tx2"/>
                </a:solidFill>
              </a:rPr>
              <a:t>serializable</a:t>
            </a:r>
            <a:r>
              <a:rPr lang="en-US" sz="2400" dirty="0" smtClean="0">
                <a:solidFill>
                  <a:schemeClr val="tx2"/>
                </a:solidFill>
              </a:rPr>
              <a:t> (because </a:t>
            </a:r>
            <a:r>
              <a:rPr lang="en-US" sz="2400" i="1" dirty="0" smtClean="0">
                <a:solidFill>
                  <a:schemeClr val="tx2"/>
                </a:solidFill>
              </a:rPr>
              <a:t>H</a:t>
            </a:r>
            <a:r>
              <a:rPr lang="en-US" sz="2400" baseline="-25000" dirty="0" smtClean="0">
                <a:solidFill>
                  <a:schemeClr val="tx2"/>
                </a:solidFill>
              </a:rPr>
              <a:t>2</a:t>
            </a:r>
            <a:r>
              <a:rPr lang="en-US" sz="2400" dirty="0" smtClean="0">
                <a:solidFill>
                  <a:schemeClr val="tx2"/>
                </a:solidFill>
              </a:rPr>
              <a:t> is equivalent to </a:t>
            </a:r>
            <a:r>
              <a:rPr lang="en-US" sz="2400" i="1" dirty="0" smtClean="0">
                <a:solidFill>
                  <a:schemeClr val="tx2"/>
                </a:solidFill>
              </a:rPr>
              <a:t>H’</a:t>
            </a:r>
            <a:r>
              <a:rPr lang="en-US" sz="2400" dirty="0" smtClean="0">
                <a:solidFill>
                  <a:schemeClr val="tx2"/>
                </a:solidFill>
              </a:rPr>
              <a:t>, which is a serial history)</a:t>
            </a:r>
            <a:endParaRPr lang="en-US" sz="2200" dirty="0" smtClean="0">
              <a:solidFill>
                <a:schemeClr val="tx2"/>
              </a:solidFill>
            </a:endParaRPr>
          </a:p>
        </p:txBody>
      </p:sp>
      <p:sp>
        <p:nvSpPr>
          <p:cNvPr id="4" name="CasellaDiTesto 3"/>
          <p:cNvSpPr txBox="1"/>
          <p:nvPr/>
        </p:nvSpPr>
        <p:spPr>
          <a:xfrm>
            <a:off x="573046" y="8448700"/>
            <a:ext cx="11930146" cy="7694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Primary function of a </a:t>
            </a:r>
            <a:r>
              <a:rPr lang="en-US" sz="2200" b="1" dirty="0" smtClean="0">
                <a:solidFill>
                  <a:srgbClr val="FF0000"/>
                </a:solidFill>
                <a:latin typeface="Book Antiqua" pitchFamily="18" charset="0"/>
              </a:rPr>
              <a:t>concurrency controller</a:t>
            </a:r>
            <a:r>
              <a:rPr lang="en-US" sz="2200" dirty="0" smtClean="0">
                <a:solidFill>
                  <a:schemeClr val="tx2"/>
                </a:solidFill>
                <a:latin typeface="Book Antiqua" pitchFamily="18" charset="0"/>
              </a:rPr>
              <a:t> is to </a:t>
            </a:r>
            <a:r>
              <a:rPr lang="en-US" sz="2200" b="1" dirty="0" smtClean="0">
                <a:solidFill>
                  <a:srgbClr val="FF0000"/>
                </a:solidFill>
                <a:latin typeface="Book Antiqua" pitchFamily="18" charset="0"/>
              </a:rPr>
              <a:t>produce a serializable history</a:t>
            </a:r>
            <a:r>
              <a:rPr lang="en-US" sz="2200" dirty="0" smtClean="0">
                <a:solidFill>
                  <a:schemeClr val="tx2"/>
                </a:solidFill>
                <a:latin typeface="Book Antiqua" pitchFamily="18" charset="0"/>
              </a:rPr>
              <a:t> over the set of pending transactions</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a:t>Serializability in Distributed DBMS</a:t>
            </a:r>
          </a:p>
        </p:txBody>
      </p:sp>
      <p:sp>
        <p:nvSpPr>
          <p:cNvPr id="64515" name="Rectangle 3"/>
          <p:cNvSpPr>
            <a:spLocks noGrp="1" noChangeArrowheads="1"/>
          </p:cNvSpPr>
          <p:nvPr>
            <p:ph idx="1"/>
          </p:nvPr>
        </p:nvSpPr>
        <p:spPr>
          <a:xfrm>
            <a:off x="342900" y="2489200"/>
            <a:ext cx="12293600" cy="5459434"/>
          </a:xfrm>
          <a:noFill/>
          <a:ln/>
        </p:spPr>
        <p:txBody>
          <a:bodyPr/>
          <a:lstStyle/>
          <a:p>
            <a:pPr>
              <a:lnSpc>
                <a:spcPct val="100000"/>
              </a:lnSpc>
              <a:spcBef>
                <a:spcPct val="50000"/>
              </a:spcBef>
            </a:pPr>
            <a:r>
              <a:rPr lang="en-US" dirty="0"/>
              <a:t>Somewhat more involved. Two histories have to be considered:</a:t>
            </a:r>
          </a:p>
          <a:p>
            <a:pPr lvl="1">
              <a:lnSpc>
                <a:spcPct val="100000"/>
              </a:lnSpc>
              <a:spcBef>
                <a:spcPct val="50000"/>
              </a:spcBef>
            </a:pPr>
            <a:r>
              <a:rPr lang="en-US" dirty="0"/>
              <a:t>local </a:t>
            </a:r>
            <a:r>
              <a:rPr lang="en-US" dirty="0" smtClean="0"/>
              <a:t>histories: histories over sets of transactions at the same site</a:t>
            </a:r>
            <a:endParaRPr lang="en-US" dirty="0"/>
          </a:p>
          <a:p>
            <a:pPr lvl="1">
              <a:lnSpc>
                <a:spcPct val="100000"/>
              </a:lnSpc>
              <a:spcBef>
                <a:spcPct val="50000"/>
              </a:spcBef>
            </a:pPr>
            <a:r>
              <a:rPr lang="en-US" dirty="0"/>
              <a:t>global </a:t>
            </a:r>
            <a:r>
              <a:rPr lang="en-US" dirty="0" smtClean="0"/>
              <a:t>history: union of local histories</a:t>
            </a:r>
            <a:endParaRPr lang="en-US" dirty="0"/>
          </a:p>
          <a:p>
            <a:pPr>
              <a:lnSpc>
                <a:spcPct val="100000"/>
              </a:lnSpc>
              <a:spcBef>
                <a:spcPct val="50000"/>
              </a:spcBef>
            </a:pPr>
            <a:r>
              <a:rPr lang="en-US" dirty="0"/>
              <a:t>For global transactions (i.e., global history)  to be </a:t>
            </a:r>
            <a:r>
              <a:rPr lang="en-US" dirty="0">
                <a:solidFill>
                  <a:srgbClr val="FF0000"/>
                </a:solidFill>
              </a:rPr>
              <a:t>serializable</a:t>
            </a:r>
            <a:r>
              <a:rPr lang="en-US" dirty="0"/>
              <a:t>, two conditions are necessary:</a:t>
            </a:r>
          </a:p>
          <a:p>
            <a:pPr lvl="1">
              <a:lnSpc>
                <a:spcPct val="100000"/>
              </a:lnSpc>
              <a:spcBef>
                <a:spcPct val="50000"/>
              </a:spcBef>
            </a:pPr>
            <a:r>
              <a:rPr lang="en-US" dirty="0"/>
              <a:t>Each local history should be </a:t>
            </a:r>
            <a:r>
              <a:rPr lang="en-US" dirty="0" smtClean="0"/>
              <a:t>serializable</a:t>
            </a:r>
            <a:endParaRPr lang="en-US" dirty="0"/>
          </a:p>
          <a:p>
            <a:pPr lvl="1">
              <a:lnSpc>
                <a:spcPct val="100000"/>
              </a:lnSpc>
              <a:spcBef>
                <a:spcPct val="50000"/>
              </a:spcBef>
            </a:pPr>
            <a:r>
              <a:rPr lang="en-US" dirty="0" smtClean="0"/>
              <a:t>Identical local serialization order</a:t>
            </a: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Example</a:t>
            </a:r>
            <a:endParaRPr lang="en-US" dirty="0"/>
          </a:p>
        </p:txBody>
      </p:sp>
      <p:sp>
        <p:nvSpPr>
          <p:cNvPr id="64515" name="Rectangle 3"/>
          <p:cNvSpPr>
            <a:spLocks noGrp="1" noChangeArrowheads="1"/>
          </p:cNvSpPr>
          <p:nvPr>
            <p:ph idx="1"/>
          </p:nvPr>
        </p:nvSpPr>
        <p:spPr>
          <a:xfrm>
            <a:off x="342900" y="2346324"/>
            <a:ext cx="9802838" cy="6316690"/>
          </a:xfrm>
          <a:noFill/>
          <a:ln/>
        </p:spPr>
        <p:txBody>
          <a:bodyPr/>
          <a:lstStyle/>
          <a:p>
            <a:pPr>
              <a:lnSpc>
                <a:spcPct val="100000"/>
              </a:lnSpc>
              <a:spcBef>
                <a:spcPct val="50000"/>
              </a:spcBef>
            </a:pPr>
            <a:r>
              <a:rPr lang="en-US" sz="2600" i="1" dirty="0" smtClean="0"/>
              <a:t>T</a:t>
            </a:r>
            <a:r>
              <a:rPr lang="en-US" sz="2600" baseline="-25000" dirty="0" smtClean="0"/>
              <a:t>1</a:t>
            </a:r>
            <a:r>
              <a:rPr lang="en-US" sz="2600" dirty="0" smtClean="0"/>
              <a:t> transfers 100 € from bank account </a:t>
            </a:r>
            <a:r>
              <a:rPr lang="en-US" sz="2600" i="1" dirty="0" smtClean="0"/>
              <a:t>x</a:t>
            </a:r>
            <a:r>
              <a:rPr lang="en-US" sz="2600" dirty="0" smtClean="0"/>
              <a:t> to </a:t>
            </a:r>
            <a:r>
              <a:rPr lang="en-US" sz="2600" i="1" dirty="0" smtClean="0"/>
              <a:t>y</a:t>
            </a:r>
            <a:endParaRPr lang="en-US" sz="2600" dirty="0" smtClean="0"/>
          </a:p>
          <a:p>
            <a:pPr>
              <a:lnSpc>
                <a:spcPct val="100000"/>
              </a:lnSpc>
              <a:spcBef>
                <a:spcPct val="50000"/>
              </a:spcBef>
            </a:pPr>
            <a:r>
              <a:rPr lang="en-US" sz="2600" i="1" dirty="0" smtClean="0"/>
              <a:t>T</a:t>
            </a:r>
            <a:r>
              <a:rPr lang="en-US" sz="2600" baseline="-25000" dirty="0" smtClean="0"/>
              <a:t>2</a:t>
            </a:r>
            <a:r>
              <a:rPr lang="en-US" sz="2600" dirty="0" smtClean="0"/>
              <a:t> reads balance of </a:t>
            </a:r>
            <a:r>
              <a:rPr lang="en-US" sz="2600" i="1" dirty="0" smtClean="0"/>
              <a:t>x</a:t>
            </a:r>
            <a:r>
              <a:rPr lang="en-US" sz="2600" dirty="0" smtClean="0"/>
              <a:t> and </a:t>
            </a:r>
            <a:r>
              <a:rPr lang="en-US" sz="2600" i="1" dirty="0" smtClean="0"/>
              <a:t>y</a:t>
            </a:r>
          </a:p>
          <a:p>
            <a:pPr>
              <a:spcBef>
                <a:spcPct val="50000"/>
              </a:spcBef>
            </a:pPr>
            <a:r>
              <a:rPr lang="en-US" sz="2600" i="1" dirty="0" smtClean="0"/>
              <a:t>x</a:t>
            </a:r>
            <a:r>
              <a:rPr lang="en-US" sz="2600" dirty="0" smtClean="0"/>
              <a:t> is stored at site </a:t>
            </a:r>
            <a:r>
              <a:rPr lang="en-US" sz="2600" i="1" dirty="0" smtClean="0"/>
              <a:t>s</a:t>
            </a:r>
            <a:r>
              <a:rPr lang="en-US" sz="2600" baseline="-25000" dirty="0" smtClean="0"/>
              <a:t>1</a:t>
            </a:r>
          </a:p>
          <a:p>
            <a:pPr>
              <a:spcBef>
                <a:spcPct val="50000"/>
              </a:spcBef>
            </a:pPr>
            <a:r>
              <a:rPr lang="en-US" sz="2600" i="1" dirty="0" smtClean="0"/>
              <a:t>y</a:t>
            </a:r>
            <a:r>
              <a:rPr lang="en-US" sz="2600" dirty="0" smtClean="0"/>
              <a:t> is stored at site </a:t>
            </a:r>
            <a:r>
              <a:rPr lang="en-US" sz="2600" i="1" dirty="0" smtClean="0"/>
              <a:t>s</a:t>
            </a:r>
            <a:r>
              <a:rPr lang="en-US" sz="2600" baseline="-25000" dirty="0" smtClean="0"/>
              <a:t>2</a:t>
            </a:r>
          </a:p>
          <a:p>
            <a:pPr marL="355600" indent="-355600">
              <a:spcBef>
                <a:spcPct val="50000"/>
              </a:spcBef>
              <a:tabLst>
                <a:tab pos="1436688" algn="l"/>
                <a:tab pos="5295900" algn="l"/>
              </a:tabLst>
            </a:pPr>
            <a:r>
              <a:rPr lang="en-US" sz="2600" dirty="0" smtClean="0"/>
              <a:t>site </a:t>
            </a:r>
            <a:r>
              <a:rPr lang="en-US" sz="2600" i="1" dirty="0" smtClean="0"/>
              <a:t>s</a:t>
            </a:r>
            <a:r>
              <a:rPr lang="en-US" sz="2600" baseline="-25000" dirty="0" smtClean="0"/>
              <a:t>1</a:t>
            </a:r>
            <a:r>
              <a:rPr lang="en-US" sz="2600" dirty="0" smtClean="0"/>
              <a:t>:	</a:t>
            </a:r>
            <a:r>
              <a:rPr lang="en-US" sz="2600" i="1" dirty="0" smtClean="0"/>
              <a:t>T</a:t>
            </a:r>
            <a:r>
              <a:rPr lang="en-US" sz="2600" baseline="-25000" dirty="0" smtClean="0"/>
              <a:t>1</a:t>
            </a:r>
            <a:r>
              <a:rPr lang="en-US" sz="2600" i="1" baseline="-25000" dirty="0" smtClean="0"/>
              <a:t>,s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1</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a:t>
            </a:r>
            <a:r>
              <a:rPr lang="en-US" sz="2600" dirty="0" smtClean="0"/>
              <a:t> }</a:t>
            </a:r>
          </a:p>
          <a:p>
            <a:pPr marL="355600" indent="-355600">
              <a:spcBef>
                <a:spcPts val="600"/>
              </a:spcBef>
              <a:buNone/>
              <a:tabLst>
                <a:tab pos="1436688" algn="l"/>
                <a:tab pos="5295900" algn="l"/>
              </a:tabLst>
            </a:pPr>
            <a:r>
              <a:rPr lang="en-US" sz="2600" dirty="0" smtClean="0"/>
              <a:t>	site </a:t>
            </a:r>
            <a:r>
              <a:rPr lang="en-US" sz="2600" i="1" dirty="0" smtClean="0"/>
              <a:t>s</a:t>
            </a:r>
            <a:r>
              <a:rPr lang="en-US" sz="2600" baseline="-25000" dirty="0" smtClean="0"/>
              <a:t>2</a:t>
            </a:r>
            <a:r>
              <a:rPr lang="en-US" sz="2600" dirty="0" smtClean="0"/>
              <a:t>:	</a:t>
            </a:r>
            <a:r>
              <a:rPr lang="en-US" sz="2600" i="1" dirty="0" smtClean="0"/>
              <a:t>T</a:t>
            </a:r>
            <a:r>
              <a:rPr lang="en-US" sz="2600" baseline="-25000" dirty="0" smtClean="0"/>
              <a:t>1</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	</a:t>
            </a:r>
            <a:r>
              <a:rPr lang="en-US" sz="2600" i="1" dirty="0" smtClean="0"/>
              <a:t>T</a:t>
            </a:r>
            <a:r>
              <a:rPr lang="en-US" sz="2600" baseline="-25000" dirty="0" smtClean="0"/>
              <a:t>2</a:t>
            </a:r>
            <a:r>
              <a:rPr lang="en-US" sz="2600" i="1" baseline="-25000" dirty="0" smtClean="0"/>
              <a:t>, s</a:t>
            </a:r>
            <a:r>
              <a:rPr lang="en-US" sz="2600" baseline="-50000" dirty="0" smtClean="0"/>
              <a:t>2</a:t>
            </a:r>
            <a:r>
              <a:rPr lang="en-US" sz="2600" dirty="0" smtClean="0"/>
              <a:t> =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a:t>
            </a:r>
            <a:r>
              <a:rPr lang="en-US" sz="2600" dirty="0" smtClean="0"/>
              <a:t> }</a:t>
            </a:r>
          </a:p>
          <a:p>
            <a:pPr>
              <a:spcBef>
                <a:spcPct val="50000"/>
              </a:spcBef>
            </a:pPr>
            <a:r>
              <a:rPr lang="en-US" sz="2600" dirty="0" smtClean="0"/>
              <a:t>Local history at site </a:t>
            </a:r>
            <a:r>
              <a:rPr lang="en-US" sz="2600" i="1" dirty="0" smtClean="0"/>
              <a:t>s</a:t>
            </a:r>
            <a:r>
              <a:rPr lang="en-US" sz="2600" baseline="-25000" dirty="0" smtClean="0"/>
              <a:t>1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1</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x</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1</a:t>
            </a:r>
            <a:r>
              <a:rPr lang="en-US" sz="2200" b="1" dirty="0" smtClean="0">
                <a:solidFill>
                  <a:srgbClr val="FF0000"/>
                </a:solidFill>
              </a:rPr>
              <a:t> </a:t>
            </a:r>
            <a:r>
              <a:rPr lang="en-US" sz="2200" dirty="0" smtClean="0">
                <a:solidFill>
                  <a:schemeClr val="tx2"/>
                </a:solidFill>
              </a:rPr>
              <a:t>is </a:t>
            </a:r>
            <a:r>
              <a:rPr lang="en-US" sz="2200" b="1" dirty="0" smtClean="0">
                <a:solidFill>
                  <a:srgbClr val="FF0000"/>
                </a:solidFill>
              </a:rPr>
              <a:t>serial</a:t>
            </a:r>
            <a:r>
              <a:rPr lang="en-US" sz="2200" dirty="0" smtClean="0">
                <a:solidFill>
                  <a:schemeClr val="tx2"/>
                </a:solidFill>
              </a:rPr>
              <a:t> with serialization order </a:t>
            </a:r>
            <a:r>
              <a:rPr lang="en-US" sz="2200" b="1" i="1" dirty="0" smtClean="0">
                <a:solidFill>
                  <a:srgbClr val="1771A9"/>
                </a:solidFill>
              </a:rPr>
              <a:t>T</a:t>
            </a:r>
            <a:r>
              <a:rPr lang="en-US" sz="2200" b="1" baseline="-25000" dirty="0" smtClean="0">
                <a:solidFill>
                  <a:srgbClr val="1771A9"/>
                </a:solidFill>
              </a:rPr>
              <a:t>1</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2</a:t>
            </a:r>
            <a:endParaRPr lang="en-US" sz="2200" b="1" baseline="-25000" dirty="0" smtClean="0">
              <a:solidFill>
                <a:srgbClr val="1771A9"/>
              </a:solidFill>
            </a:endParaRPr>
          </a:p>
          <a:p>
            <a:pPr>
              <a:spcBef>
                <a:spcPct val="50000"/>
              </a:spcBef>
            </a:pPr>
            <a:r>
              <a:rPr lang="en-US" sz="2600" dirty="0" smtClean="0"/>
              <a:t>Local history at site </a:t>
            </a:r>
            <a:r>
              <a:rPr lang="en-US" sz="2600" i="1" dirty="0" smtClean="0"/>
              <a:t>s</a:t>
            </a:r>
            <a:r>
              <a:rPr lang="en-US" sz="2600" baseline="-25000" dirty="0" smtClean="0"/>
              <a:t>2 </a:t>
            </a:r>
            <a:r>
              <a:rPr lang="en-US" sz="2600" dirty="0" smtClean="0"/>
              <a:t>: </a:t>
            </a:r>
            <a:r>
              <a:rPr lang="en-US" sz="2600" i="1" dirty="0" smtClean="0">
                <a:solidFill>
                  <a:schemeClr val="tx2"/>
                </a:solidFill>
              </a:rPr>
              <a:t>H</a:t>
            </a:r>
            <a:r>
              <a:rPr lang="en-US" sz="2600" i="1" baseline="-25000" dirty="0" smtClean="0">
                <a:solidFill>
                  <a:schemeClr val="tx2"/>
                </a:solidFill>
              </a:rPr>
              <a:t>s</a:t>
            </a:r>
            <a:r>
              <a:rPr lang="en-US" sz="2600" baseline="-50000" dirty="0" smtClean="0">
                <a:solidFill>
                  <a:schemeClr val="tx2"/>
                </a:solidFill>
              </a:rPr>
              <a:t>2</a:t>
            </a:r>
            <a:r>
              <a:rPr lang="en-US" sz="2600" i="1" dirty="0" smtClean="0">
                <a:solidFill>
                  <a:schemeClr val="tx2"/>
                </a:solidFill>
              </a:rPr>
              <a:t> </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   </a:t>
            </a:r>
            <a:r>
              <a:rPr lang="en-US" sz="2600" i="1" dirty="0" smtClean="0">
                <a:solidFill>
                  <a:schemeClr val="tx2"/>
                </a:solidFill>
              </a:rPr>
              <a:t>R</a:t>
            </a:r>
            <a:r>
              <a:rPr lang="en-US" sz="2600" baseline="-25000" dirty="0" smtClean="0">
                <a:solidFill>
                  <a:schemeClr val="tx2"/>
                </a:solidFill>
              </a:rPr>
              <a:t>2</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r>
              <a:rPr lang="en-US" sz="2600" dirty="0" smtClean="0">
                <a:solidFill>
                  <a:schemeClr val="tx2"/>
                </a:solidFill>
                <a:latin typeface="Book Antiqua" pitchFamily="18" charset="0"/>
              </a:rPr>
              <a:t>≺</a:t>
            </a:r>
            <a:r>
              <a:rPr lang="en-US" sz="2600" dirty="0" smtClean="0">
                <a:solidFill>
                  <a:schemeClr val="tx2"/>
                </a:solidFill>
              </a:rPr>
              <a:t> </a:t>
            </a:r>
            <a:r>
              <a:rPr lang="en-US" sz="2600" i="1" dirty="0" smtClean="0">
                <a:solidFill>
                  <a:schemeClr val="tx2"/>
                </a:solidFill>
              </a:rPr>
              <a:t>W</a:t>
            </a:r>
            <a:r>
              <a:rPr lang="en-US" sz="2600" baseline="-25000" dirty="0" smtClean="0">
                <a:solidFill>
                  <a:schemeClr val="tx2"/>
                </a:solidFill>
              </a:rPr>
              <a:t>1</a:t>
            </a:r>
            <a:r>
              <a:rPr lang="en-US" sz="2600" dirty="0" smtClean="0">
                <a:solidFill>
                  <a:schemeClr val="tx2"/>
                </a:solidFill>
              </a:rPr>
              <a:t>(</a:t>
            </a:r>
            <a:r>
              <a:rPr lang="en-US" sz="2600" i="1" dirty="0" smtClean="0">
                <a:solidFill>
                  <a:schemeClr val="tx2"/>
                </a:solidFill>
              </a:rPr>
              <a:t>y</a:t>
            </a:r>
            <a:r>
              <a:rPr lang="en-US" sz="2600" dirty="0" smtClean="0">
                <a:solidFill>
                  <a:schemeClr val="tx2"/>
                </a:solidFill>
              </a:rPr>
              <a:t>) }</a:t>
            </a:r>
          </a:p>
          <a:p>
            <a:pPr lvl="1">
              <a:spcBef>
                <a:spcPct val="50000"/>
              </a:spcBef>
            </a:pPr>
            <a:r>
              <a:rPr lang="en-US" sz="2200" i="1" dirty="0" smtClean="0">
                <a:solidFill>
                  <a:schemeClr val="tx2"/>
                </a:solidFill>
              </a:rPr>
              <a:t>H</a:t>
            </a:r>
            <a:r>
              <a:rPr lang="en-US" sz="2200" i="1" baseline="-25000" dirty="0" smtClean="0">
                <a:solidFill>
                  <a:schemeClr val="tx2"/>
                </a:solidFill>
              </a:rPr>
              <a:t>s</a:t>
            </a:r>
            <a:r>
              <a:rPr lang="en-US" sz="2200" baseline="-50000" dirty="0" smtClean="0">
                <a:solidFill>
                  <a:schemeClr val="tx2"/>
                </a:solidFill>
              </a:rPr>
              <a:t>2</a:t>
            </a:r>
            <a:r>
              <a:rPr lang="en-US" sz="2200" dirty="0" smtClean="0">
                <a:solidFill>
                  <a:schemeClr val="tx2"/>
                </a:solidFill>
              </a:rPr>
              <a:t> is </a:t>
            </a:r>
            <a:r>
              <a:rPr lang="en-US" sz="2200" b="1" dirty="0" smtClean="0">
                <a:solidFill>
                  <a:srgbClr val="FF0000"/>
                </a:solidFill>
              </a:rPr>
              <a:t>locally serializable</a:t>
            </a:r>
            <a:r>
              <a:rPr lang="en-US" sz="2200" dirty="0" smtClean="0">
                <a:solidFill>
                  <a:schemeClr val="tx2"/>
                </a:solidFill>
              </a:rPr>
              <a:t>: </a:t>
            </a:r>
            <a:r>
              <a:rPr lang="en-US" sz="2200" i="1" dirty="0" smtClean="0">
                <a:solidFill>
                  <a:srgbClr val="1771A9"/>
                </a:solidFill>
              </a:rPr>
              <a:t>R</a:t>
            </a:r>
            <a:r>
              <a:rPr lang="en-US" sz="2200" baseline="-25000" dirty="0" smtClean="0">
                <a:solidFill>
                  <a:srgbClr val="1771A9"/>
                </a:solidFill>
              </a:rPr>
              <a:t>2</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R</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 </a:t>
            </a:r>
            <a:r>
              <a:rPr lang="en-US" sz="2200" dirty="0" smtClean="0">
                <a:solidFill>
                  <a:srgbClr val="1771A9"/>
                </a:solidFill>
                <a:latin typeface="Book Antiqua" pitchFamily="18" charset="0"/>
              </a:rPr>
              <a:t>≺</a:t>
            </a:r>
            <a:r>
              <a:rPr lang="en-US" sz="2200" dirty="0" smtClean="0">
                <a:solidFill>
                  <a:srgbClr val="1771A9"/>
                </a:solidFill>
              </a:rPr>
              <a:t> </a:t>
            </a:r>
            <a:r>
              <a:rPr lang="en-US" sz="2200" i="1" dirty="0" smtClean="0">
                <a:solidFill>
                  <a:srgbClr val="1771A9"/>
                </a:solidFill>
              </a:rPr>
              <a:t>W</a:t>
            </a:r>
            <a:r>
              <a:rPr lang="en-US" sz="2200" baseline="-25000" dirty="0" smtClean="0">
                <a:solidFill>
                  <a:srgbClr val="1771A9"/>
                </a:solidFill>
              </a:rPr>
              <a:t>1</a:t>
            </a:r>
            <a:r>
              <a:rPr lang="en-US" sz="2200" dirty="0" smtClean="0">
                <a:solidFill>
                  <a:srgbClr val="1771A9"/>
                </a:solidFill>
              </a:rPr>
              <a:t>(</a:t>
            </a:r>
            <a:r>
              <a:rPr lang="en-US" sz="2200" i="1" dirty="0" smtClean="0">
                <a:solidFill>
                  <a:srgbClr val="1771A9"/>
                </a:solidFill>
              </a:rPr>
              <a:t>y</a:t>
            </a:r>
            <a:r>
              <a:rPr lang="en-US" sz="2200" dirty="0" smtClean="0">
                <a:solidFill>
                  <a:srgbClr val="1771A9"/>
                </a:solidFill>
              </a:rPr>
              <a:t>)</a:t>
            </a:r>
            <a:endParaRPr lang="en-US" sz="2200" dirty="0" smtClean="0">
              <a:solidFill>
                <a:schemeClr val="tx2"/>
              </a:solidFill>
            </a:endParaRPr>
          </a:p>
          <a:p>
            <a:pPr lvl="1">
              <a:spcBef>
                <a:spcPct val="50000"/>
              </a:spcBef>
            </a:pPr>
            <a:r>
              <a:rPr lang="en-US" sz="2200" dirty="0" smtClean="0">
                <a:solidFill>
                  <a:schemeClr val="tx2"/>
                </a:solidFill>
              </a:rPr>
              <a:t>but not globally (serialization order </a:t>
            </a:r>
            <a:r>
              <a:rPr lang="en-US" sz="2200" b="1" i="1" dirty="0" smtClean="0">
                <a:solidFill>
                  <a:srgbClr val="1771A9"/>
                </a:solidFill>
              </a:rPr>
              <a:t>T</a:t>
            </a:r>
            <a:r>
              <a:rPr lang="en-US" sz="2200" b="1" baseline="-25000" dirty="0" smtClean="0">
                <a:solidFill>
                  <a:srgbClr val="1771A9"/>
                </a:solidFill>
              </a:rPr>
              <a:t>2</a:t>
            </a:r>
            <a:r>
              <a:rPr lang="en-US" sz="2200" b="1" dirty="0" smtClean="0">
                <a:solidFill>
                  <a:srgbClr val="1771A9"/>
                </a:solidFill>
              </a:rPr>
              <a:t> </a:t>
            </a:r>
            <a:r>
              <a:rPr lang="en-US" sz="2200" b="1" dirty="0" smtClean="0">
                <a:solidFill>
                  <a:srgbClr val="1771A9"/>
                </a:solidFill>
                <a:latin typeface="Book Antiqua" pitchFamily="18" charset="0"/>
              </a:rPr>
              <a:t>≺ </a:t>
            </a:r>
            <a:r>
              <a:rPr lang="en-US" sz="2200" b="1" i="1" dirty="0" smtClean="0">
                <a:solidFill>
                  <a:srgbClr val="1771A9"/>
                </a:solidFill>
                <a:latin typeface="Book Antiqua" pitchFamily="18" charset="0"/>
              </a:rPr>
              <a:t>T</a:t>
            </a:r>
            <a:r>
              <a:rPr lang="en-US" sz="2200" b="1" baseline="-25000" dirty="0" smtClean="0">
                <a:solidFill>
                  <a:srgbClr val="1771A9"/>
                </a:solidFill>
                <a:latin typeface="Book Antiqua" pitchFamily="18" charset="0"/>
              </a:rPr>
              <a:t>1</a:t>
            </a:r>
            <a:r>
              <a:rPr lang="en-US" sz="2200" dirty="0" smtClean="0">
                <a:solidFill>
                  <a:schemeClr val="tx2"/>
                </a:solidFill>
              </a:rPr>
              <a:t>)</a:t>
            </a:r>
            <a:endParaRPr lang="en-US" sz="2200" dirty="0" smtClean="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 name="Rectangle 4"/>
          <p:cNvSpPr>
            <a:spLocks noChangeArrowheads="1"/>
          </p:cNvSpPr>
          <p:nvPr/>
        </p:nvSpPr>
        <p:spPr bwMode="auto">
          <a:xfrm>
            <a:off x="8325729" y="2590784"/>
            <a:ext cx="2320075"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-100</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Read(</a:t>
            </a:r>
            <a:r>
              <a:rPr lang="en-US" sz="2400" i="1" dirty="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+100</a:t>
            </a:r>
            <a:br>
              <a:rPr lang="en-US" sz="2400" dirty="0" smtClean="0">
                <a:solidFill>
                  <a:schemeClr val="tx2"/>
                </a:solidFill>
                <a:latin typeface="Book Antiqua"/>
              </a:rPr>
            </a:br>
            <a:r>
              <a:rPr lang="en-US" sz="2400" dirty="0">
                <a:solidFill>
                  <a:schemeClr val="tx2"/>
                </a:solidFill>
                <a:latin typeface="Book Antiqua"/>
              </a:rPr>
              <a:t>	Write(</a:t>
            </a:r>
            <a:r>
              <a:rPr lang="en-US" sz="2400" i="1" dirty="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Commit</a:t>
            </a:r>
          </a:p>
        </p:txBody>
      </p:sp>
      <p:sp>
        <p:nvSpPr>
          <p:cNvPr id="7" name="Rectangle 4"/>
          <p:cNvSpPr>
            <a:spLocks noChangeArrowheads="1"/>
          </p:cNvSpPr>
          <p:nvPr/>
        </p:nvSpPr>
        <p:spPr bwMode="auto">
          <a:xfrm>
            <a:off x="10772157" y="2590784"/>
            <a:ext cx="2016787" cy="1235664"/>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628650"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a:solidFill>
                  <a:schemeClr val="tx2"/>
                </a:solidFill>
                <a:latin typeface="Book Antiqua"/>
              </a:rPr>
              <a:t>:	Read(</a:t>
            </a:r>
            <a:r>
              <a:rPr lang="en-US" sz="2400" i="1" dirty="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Read(</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dirty="0" smtClean="0">
                <a:solidFill>
                  <a:schemeClr val="tx2"/>
                </a:solidFill>
                <a:latin typeface="Book Antiqua"/>
              </a:rPr>
              <a:t>Commit</a:t>
            </a:r>
            <a:endParaRPr lang="en-US" sz="2400" dirty="0">
              <a:solidFill>
                <a:schemeClr val="tx2"/>
              </a:solidFill>
              <a:latin typeface="Book Antiqua"/>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a:ln/>
        </p:spPr>
        <p:txBody>
          <a:bodyPr/>
          <a:lstStyle/>
          <a:p>
            <a:r>
              <a:rPr lang="en-US" dirty="0" smtClean="0"/>
              <a:t>Taxonomy of concurrency control mechanism</a:t>
            </a:r>
            <a:endParaRPr lang="en-US" dirty="0"/>
          </a:p>
        </p:txBody>
      </p:sp>
      <p:pic>
        <p:nvPicPr>
          <p:cNvPr id="9" name="Immagine 8" descr="Fig-11-4.jpg"/>
          <p:cNvPicPr>
            <a:picLocks noChangeAspect="1"/>
          </p:cNvPicPr>
          <p:nvPr/>
        </p:nvPicPr>
        <p:blipFill>
          <a:blip r:embed="rId3"/>
          <a:stretch>
            <a:fillRect/>
          </a:stretch>
        </p:blipFill>
        <p:spPr>
          <a:xfrm>
            <a:off x="5073640" y="2590784"/>
            <a:ext cx="7696082" cy="6246672"/>
          </a:xfrm>
          <a:prstGeom prst="rect">
            <a:avLst/>
          </a:prstGeom>
        </p:spPr>
      </p:pic>
      <p:sp>
        <p:nvSpPr>
          <p:cNvPr id="10" name="Rectangle 3"/>
          <p:cNvSpPr>
            <a:spLocks noGrp="1" noChangeArrowheads="1"/>
          </p:cNvSpPr>
          <p:nvPr>
            <p:ph idx="1"/>
          </p:nvPr>
        </p:nvSpPr>
        <p:spPr>
          <a:xfrm>
            <a:off x="342900" y="2346324"/>
            <a:ext cx="4587864" cy="2244724"/>
          </a:xfrm>
          <a:noFill/>
          <a:ln/>
        </p:spPr>
        <p:txBody>
          <a:bodyPr/>
          <a:lstStyle/>
          <a:p>
            <a:pPr>
              <a:lnSpc>
                <a:spcPct val="100000"/>
              </a:lnSpc>
              <a:spcBef>
                <a:spcPct val="50000"/>
              </a:spcBef>
              <a:buNone/>
            </a:pPr>
            <a:r>
              <a:rPr lang="en-US" sz="2200" dirty="0" smtClean="0"/>
              <a:t>Classification</a:t>
            </a:r>
          </a:p>
          <a:p>
            <a:pPr>
              <a:lnSpc>
                <a:spcPct val="100000"/>
              </a:lnSpc>
              <a:spcBef>
                <a:spcPct val="50000"/>
              </a:spcBef>
            </a:pPr>
            <a:r>
              <a:rPr lang="en-US" sz="2000" dirty="0" smtClean="0"/>
              <a:t>based on synchronization primitives</a:t>
            </a:r>
          </a:p>
          <a:p>
            <a:pPr lvl="1">
              <a:spcBef>
                <a:spcPct val="50000"/>
              </a:spcBef>
            </a:pPr>
            <a:r>
              <a:rPr lang="en-US" sz="1800" dirty="0" smtClean="0"/>
              <a:t>locking vs. timestamp vs. hybrid</a:t>
            </a:r>
          </a:p>
          <a:p>
            <a:pPr>
              <a:spcBef>
                <a:spcPct val="50000"/>
              </a:spcBef>
            </a:pPr>
            <a:r>
              <a:rPr lang="en-US" sz="2000" dirty="0" smtClean="0"/>
              <a:t>pessimistic vs. optimistic</a:t>
            </a:r>
          </a:p>
        </p:txBody>
      </p:sp>
      <p:sp>
        <p:nvSpPr>
          <p:cNvPr id="11" name="CasellaDiTesto 10"/>
          <p:cNvSpPr txBox="1"/>
          <p:nvPr/>
        </p:nvSpPr>
        <p:spPr>
          <a:xfrm>
            <a:off x="573046" y="5091114"/>
            <a:ext cx="392909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r>
              <a:rPr lang="en-US" sz="2200" dirty="0" smtClean="0">
                <a:solidFill>
                  <a:schemeClr val="tx2"/>
                </a:solidFill>
                <a:latin typeface="Book Antiqua" pitchFamily="18" charset="0"/>
              </a:rPr>
              <a:t>We consider locking-based algorithm in the pessimistic scenario</a:t>
            </a:r>
            <a:endParaRPr lang="en-US" sz="2200" i="1" baseline="-25000" dirty="0">
              <a:solidFill>
                <a:schemeClr val="tx2"/>
              </a:solidFill>
              <a:latin typeface="Book Antiqu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a:lstStyle/>
          <a:p>
            <a:r>
              <a:rPr lang="en-US" dirty="0"/>
              <a:t>Locking-Based Algorithms</a:t>
            </a:r>
          </a:p>
        </p:txBody>
      </p:sp>
      <p:sp>
        <p:nvSpPr>
          <p:cNvPr id="70660" name="Rectangle 4"/>
          <p:cNvSpPr>
            <a:spLocks noGrp="1" noChangeArrowheads="1"/>
          </p:cNvSpPr>
          <p:nvPr>
            <p:ph idx="1"/>
          </p:nvPr>
        </p:nvSpPr>
        <p:spPr>
          <a:noFill/>
          <a:ln/>
        </p:spPr>
        <p:txBody>
          <a:bodyPr/>
          <a:lstStyle/>
          <a:p>
            <a:r>
              <a:rPr lang="en-US" dirty="0" smtClean="0"/>
              <a:t>Goal: to generate serializable histories</a:t>
            </a:r>
          </a:p>
          <a:p>
            <a:r>
              <a:rPr lang="en-US" dirty="0" smtClean="0"/>
              <a:t>Transactions </a:t>
            </a:r>
            <a:r>
              <a:rPr lang="en-US" dirty="0"/>
              <a:t>indicate their intentions </a:t>
            </a:r>
            <a:r>
              <a:rPr lang="en-US" dirty="0" smtClean="0"/>
              <a:t>to read/write data item x by </a:t>
            </a:r>
            <a:r>
              <a:rPr lang="en-US" dirty="0"/>
              <a:t>requesting </a:t>
            </a:r>
            <a:r>
              <a:rPr lang="en-US" dirty="0" smtClean="0"/>
              <a:t>suitable locks </a:t>
            </a:r>
            <a:r>
              <a:rPr lang="en-US" dirty="0"/>
              <a:t>from the scheduler (called </a:t>
            </a:r>
            <a:r>
              <a:rPr lang="en-US" dirty="0">
                <a:solidFill>
                  <a:srgbClr val="FF0000"/>
                </a:solidFill>
              </a:rPr>
              <a:t>lock manager</a:t>
            </a:r>
            <a:r>
              <a:rPr lang="en-US" dirty="0" smtClean="0"/>
              <a:t>)</a:t>
            </a:r>
            <a:endParaRPr lang="en-US" dirty="0"/>
          </a:p>
          <a:p>
            <a:r>
              <a:rPr lang="en-US" dirty="0"/>
              <a:t>Locks are either </a:t>
            </a:r>
            <a:r>
              <a:rPr lang="en-US" dirty="0">
                <a:solidFill>
                  <a:srgbClr val="FF0000"/>
                </a:solidFill>
              </a:rPr>
              <a:t>read lock</a:t>
            </a:r>
            <a:r>
              <a:rPr lang="en-US" dirty="0"/>
              <a:t> (</a:t>
            </a:r>
            <a:r>
              <a:rPr lang="en-US" i="1" dirty="0" err="1"/>
              <a:t>rl</a:t>
            </a:r>
            <a:r>
              <a:rPr lang="en-US" dirty="0"/>
              <a:t>) [also called </a:t>
            </a:r>
            <a:r>
              <a:rPr lang="en-US" dirty="0">
                <a:solidFill>
                  <a:srgbClr val="FF0000"/>
                </a:solidFill>
              </a:rPr>
              <a:t>shared lock</a:t>
            </a:r>
            <a:r>
              <a:rPr lang="en-US" dirty="0"/>
              <a:t>] or </a:t>
            </a:r>
            <a:r>
              <a:rPr lang="en-US" dirty="0">
                <a:solidFill>
                  <a:srgbClr val="FF0000"/>
                </a:solidFill>
              </a:rPr>
              <a:t>write lock</a:t>
            </a:r>
            <a:r>
              <a:rPr lang="en-US" dirty="0"/>
              <a:t> (</a:t>
            </a:r>
            <a:r>
              <a:rPr lang="en-US" i="1" dirty="0" err="1"/>
              <a:t>wl</a:t>
            </a:r>
            <a:r>
              <a:rPr lang="en-US" dirty="0"/>
              <a:t>) [also called </a:t>
            </a:r>
            <a:r>
              <a:rPr lang="en-US" dirty="0">
                <a:solidFill>
                  <a:srgbClr val="FF0000"/>
                </a:solidFill>
              </a:rPr>
              <a:t>exclusive lock</a:t>
            </a:r>
            <a:r>
              <a:rPr lang="en-US" dirty="0"/>
              <a:t>]</a:t>
            </a:r>
          </a:p>
          <a:p>
            <a:r>
              <a:rPr lang="en-US" dirty="0"/>
              <a:t>Read locks and write locks conflict (because </a:t>
            </a:r>
            <a:r>
              <a:rPr lang="en-US" dirty="0" smtClean="0"/>
              <a:t>so do Read </a:t>
            </a:r>
            <a:r>
              <a:rPr lang="en-US" dirty="0"/>
              <a:t>and Write </a:t>
            </a:r>
            <a:r>
              <a:rPr lang="en-US" dirty="0" smtClean="0"/>
              <a:t>operations)</a:t>
            </a:r>
            <a:endParaRPr lang="en-US" dirty="0"/>
          </a:p>
          <a:p>
            <a:pPr>
              <a:buFont typeface="Monotype Sorts" charset="2"/>
              <a:buNone/>
            </a:pPr>
            <a:r>
              <a:rPr lang="en-US" dirty="0"/>
              <a:t>			   </a:t>
            </a:r>
            <a:r>
              <a:rPr lang="en-US" i="1" dirty="0" err="1"/>
              <a:t>rl</a:t>
            </a:r>
            <a:r>
              <a:rPr lang="en-US" dirty="0"/>
              <a:t>	 </a:t>
            </a:r>
            <a:r>
              <a:rPr lang="en-US" i="1" dirty="0" err="1"/>
              <a:t>wl</a:t>
            </a:r>
            <a:endParaRPr lang="en-US" i="1" dirty="0"/>
          </a:p>
          <a:p>
            <a:pPr>
              <a:buFont typeface="Monotype Sorts" charset="2"/>
              <a:buNone/>
            </a:pPr>
            <a:r>
              <a:rPr lang="en-US" dirty="0"/>
              <a:t>		</a:t>
            </a:r>
            <a:r>
              <a:rPr lang="en-US" i="1" dirty="0" err="1"/>
              <a:t>rl</a:t>
            </a:r>
            <a:r>
              <a:rPr lang="en-US" dirty="0"/>
              <a:t>	 </a:t>
            </a:r>
            <a:r>
              <a:rPr lang="en-US" dirty="0" smtClean="0"/>
              <a:t>no</a:t>
            </a:r>
            <a:r>
              <a:rPr lang="en-US"/>
              <a:t>	</a:t>
            </a:r>
            <a:r>
              <a:rPr lang="en-US" smtClean="0"/>
              <a:t>yes</a:t>
            </a:r>
            <a:endParaRPr lang="en-US" dirty="0"/>
          </a:p>
          <a:p>
            <a:pPr>
              <a:buFont typeface="Monotype Sorts" charset="2"/>
              <a:buNone/>
            </a:pPr>
            <a:r>
              <a:rPr lang="en-US" dirty="0"/>
              <a:t>		</a:t>
            </a:r>
            <a:r>
              <a:rPr lang="en-US" i="1" dirty="0" err="1"/>
              <a:t>wl</a:t>
            </a:r>
            <a:r>
              <a:rPr lang="en-US" dirty="0"/>
              <a:t>	 </a:t>
            </a:r>
            <a:r>
              <a:rPr lang="en-US" dirty="0" smtClean="0"/>
              <a:t>yes</a:t>
            </a:r>
            <a:r>
              <a:rPr lang="en-US" dirty="0"/>
              <a:t>	</a:t>
            </a:r>
            <a:r>
              <a:rPr lang="en-US" dirty="0" smtClean="0"/>
              <a:t>yes</a:t>
            </a:r>
            <a:endParaRPr lang="en-US" dirty="0"/>
          </a:p>
          <a:p>
            <a:r>
              <a:rPr lang="en-US" dirty="0"/>
              <a:t>Locking works nicely to allow concurrent processing of </a:t>
            </a:r>
            <a:r>
              <a:rPr lang="en-US" dirty="0" smtClean="0"/>
              <a:t>transactions</a:t>
            </a:r>
            <a:endParaRPr lang="en-US" dirty="0"/>
          </a:p>
        </p:txBody>
      </p:sp>
      <p:sp>
        <p:nvSpPr>
          <p:cNvPr id="70659" name="Rectangle 3"/>
          <p:cNvSpPr>
            <a:spLocks noChangeArrowheads="1"/>
          </p:cNvSpPr>
          <p:nvPr/>
        </p:nvSpPr>
        <p:spPr bwMode="auto">
          <a:xfrm>
            <a:off x="2113280" y="2239715"/>
            <a:ext cx="9482667" cy="541867"/>
          </a:xfrm>
          <a:prstGeom prst="rect">
            <a:avLst/>
          </a:prstGeom>
          <a:noFill/>
          <a:ln w="12700">
            <a:noFill/>
            <a:miter lim="800000"/>
            <a:headEnd/>
            <a:tailEnd/>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a:t>
            </a:r>
            <a:endParaRPr lang="en-US" dirty="0"/>
          </a:p>
        </p:txBody>
      </p:sp>
      <p:sp>
        <p:nvSpPr>
          <p:cNvPr id="6" name="Rectangle 3"/>
          <p:cNvSpPr>
            <a:spLocks noGrp="1" noChangeArrowheads="1"/>
          </p:cNvSpPr>
          <p:nvPr>
            <p:ph idx="1"/>
          </p:nvPr>
        </p:nvSpPr>
        <p:spPr>
          <a:xfrm>
            <a:off x="342900" y="2346324"/>
            <a:ext cx="4587864" cy="6888194"/>
          </a:xfrm>
          <a:noFill/>
          <a:ln/>
        </p:spPr>
        <p:txBody>
          <a:bodyPr/>
          <a:lstStyle/>
          <a:p>
            <a:pPr>
              <a:lnSpc>
                <a:spcPct val="100000"/>
              </a:lnSpc>
              <a:spcBef>
                <a:spcPct val="50000"/>
              </a:spcBef>
            </a:pPr>
            <a:r>
              <a:rPr lang="en-US" sz="2000" dirty="0" smtClean="0"/>
              <a:t>TM handles R/W requests coming from applications and passes them to SC (op. type R/W, transaction id., data unit)</a:t>
            </a:r>
            <a:endParaRPr lang="en-US" sz="1800" dirty="0" smtClean="0"/>
          </a:p>
          <a:p>
            <a:pPr>
              <a:spcBef>
                <a:spcPct val="50000"/>
              </a:spcBef>
            </a:pPr>
            <a:r>
              <a:rPr lang="en-US" sz="2000" dirty="0" smtClean="0"/>
              <a:t>SC decides when to grant the lock according to compatibility access rules</a:t>
            </a:r>
          </a:p>
          <a:p>
            <a:pPr>
              <a:spcBef>
                <a:spcPct val="50000"/>
              </a:spcBef>
            </a:pPr>
            <a:r>
              <a:rPr lang="en-US" sz="2000" dirty="0" smtClean="0"/>
              <a:t>When SC grants lock, the DP </a:t>
            </a:r>
            <a:r>
              <a:rPr lang="en-US" sz="2000" smtClean="0"/>
              <a:t>executes the </a:t>
            </a:r>
            <a:r>
              <a:rPr lang="en-US" sz="2000" dirty="0" smtClean="0"/>
              <a:t>operation (R/W)</a:t>
            </a:r>
          </a:p>
          <a:p>
            <a:pPr>
              <a:spcBef>
                <a:spcPct val="50000"/>
              </a:spcBef>
            </a:pPr>
            <a:r>
              <a:rPr lang="en-US" sz="2000" dirty="0" smtClean="0"/>
              <a:t>SC is asked to release the lock</a:t>
            </a:r>
          </a:p>
          <a:p>
            <a:pPr>
              <a:spcBef>
                <a:spcPct val="50000"/>
              </a:spcBef>
            </a:pPr>
            <a:r>
              <a:rPr lang="en-US" sz="2000" dirty="0" smtClean="0"/>
              <a:t>TM is informed of successful operation</a:t>
            </a:r>
          </a:p>
          <a:p>
            <a:pPr>
              <a:spcBef>
                <a:spcPct val="50000"/>
              </a:spcBef>
            </a:pPr>
            <a:r>
              <a:rPr lang="en-US" sz="2000" dirty="0" smtClean="0"/>
              <a:t>Locking mechanism does not guarantee serializability (serial/serializable histories)</a:t>
            </a:r>
          </a:p>
          <a:p>
            <a:pPr lvl="1">
              <a:spcBef>
                <a:spcPct val="50000"/>
              </a:spcBef>
            </a:pPr>
            <a:r>
              <a:rPr lang="en-US" sz="1800" dirty="0" smtClean="0"/>
              <a:t>2-phase locking (2PL) is the solution</a:t>
            </a:r>
          </a:p>
        </p:txBody>
      </p:sp>
      <p:grpSp>
        <p:nvGrpSpPr>
          <p:cNvPr id="7" name="Gruppo 6"/>
          <p:cNvGrpSpPr>
            <a:grpSpLocks noChangeAspect="1"/>
          </p:cNvGrpSpPr>
          <p:nvPr/>
        </p:nvGrpSpPr>
        <p:grpSpPr>
          <a:xfrm>
            <a:off x="5502268" y="2590784"/>
            <a:ext cx="7294006" cy="6500857"/>
            <a:chOff x="1621158" y="2331857"/>
            <a:chExt cx="10341410" cy="6769419"/>
          </a:xfrm>
        </p:grpSpPr>
        <p:sp>
          <p:nvSpPr>
            <p:cNvPr id="8" name="Rectangle 3"/>
            <p:cNvSpPr>
              <a:spLocks noChangeArrowheads="1"/>
            </p:cNvSpPr>
            <p:nvPr/>
          </p:nvSpPr>
          <p:spPr bwMode="auto">
            <a:xfrm>
              <a:off x="3277404" y="3938463"/>
              <a:ext cx="6498637" cy="3429837"/>
            </a:xfrm>
            <a:prstGeom prst="rect">
              <a:avLst/>
            </a:prstGeom>
            <a:solidFill>
              <a:schemeClr val="accent3">
                <a:lumMod val="90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9" name="Rectangle 4"/>
            <p:cNvSpPr>
              <a:spLocks noChangeArrowheads="1"/>
            </p:cNvSpPr>
            <p:nvPr/>
          </p:nvSpPr>
          <p:spPr bwMode="auto">
            <a:xfrm>
              <a:off x="4007132" y="5466096"/>
              <a:ext cx="2288548" cy="1025208"/>
            </a:xfrm>
            <a:prstGeom prst="rect">
              <a:avLst/>
            </a:prstGeom>
            <a:noFill/>
            <a:ln w="12700">
              <a:noFill/>
              <a:miter lim="800000"/>
              <a:headEnd/>
              <a:tailEnd/>
            </a:ln>
            <a:effectLst/>
          </p:spPr>
          <p:txBody>
            <a:bodyPr wrap="none" lIns="128691" tIns="63217" rIns="128691" bIns="63217">
              <a:prstTxWarp prst="textNoShape">
                <a:avLst/>
              </a:prstTxWarp>
              <a:spAutoFit/>
            </a:bodyPr>
            <a:lstStyle/>
            <a:p>
              <a:pPr>
                <a:lnSpc>
                  <a:spcPct val="75000"/>
                </a:lnSpc>
              </a:pPr>
              <a:r>
                <a:rPr lang="en-US" sz="2000" dirty="0">
                  <a:solidFill>
                    <a:srgbClr val="000000"/>
                  </a:solidFill>
                  <a:latin typeface="Book Antiqua"/>
                </a:rPr>
                <a:t>Scheduling/</a:t>
              </a:r>
            </a:p>
            <a:p>
              <a:pPr>
                <a:lnSpc>
                  <a:spcPct val="75000"/>
                </a:lnSpc>
              </a:pPr>
              <a:r>
                <a:rPr lang="en-US" sz="2000" dirty="0" err="1">
                  <a:solidFill>
                    <a:srgbClr val="000000"/>
                  </a:solidFill>
                  <a:latin typeface="Book Antiqua"/>
                </a:rPr>
                <a:t>Descheduling</a:t>
              </a:r>
              <a:endParaRPr lang="en-US" sz="2000" dirty="0">
                <a:solidFill>
                  <a:srgbClr val="000000"/>
                </a:solidFill>
                <a:latin typeface="Book Antiqua"/>
              </a:endParaRPr>
            </a:p>
            <a:p>
              <a:pPr>
                <a:lnSpc>
                  <a:spcPct val="75000"/>
                </a:lnSpc>
              </a:pPr>
              <a:r>
                <a:rPr lang="en-US" sz="2000" dirty="0">
                  <a:solidFill>
                    <a:srgbClr val="000000"/>
                  </a:solidFill>
                  <a:latin typeface="Book Antiqua"/>
                </a:rPr>
                <a:t>Requests</a:t>
              </a:r>
            </a:p>
          </p:txBody>
        </p:sp>
        <p:sp>
          <p:nvSpPr>
            <p:cNvPr id="10" name="Rectangle 5"/>
            <p:cNvSpPr>
              <a:spLocks noChangeArrowheads="1"/>
            </p:cNvSpPr>
            <p:nvPr/>
          </p:nvSpPr>
          <p:spPr bwMode="auto">
            <a:xfrm>
              <a:off x="4940424" y="4660534"/>
              <a:ext cx="3095879" cy="704020"/>
            </a:xfrm>
            <a:prstGeom prst="rect">
              <a:avLst/>
            </a:prstGeom>
            <a:solidFill>
              <a:srgbClr val="183400"/>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 name="Rectangle 6"/>
            <p:cNvSpPr>
              <a:spLocks noChangeArrowheads="1"/>
            </p:cNvSpPr>
            <p:nvPr/>
          </p:nvSpPr>
          <p:spPr bwMode="auto">
            <a:xfrm>
              <a:off x="4786685" y="4606379"/>
              <a:ext cx="3432691" cy="929028"/>
            </a:xfrm>
            <a:prstGeom prst="rect">
              <a:avLst/>
            </a:prstGeom>
            <a:solidFill>
              <a:schemeClr val="accent3">
                <a:lumMod val="25000"/>
              </a:schemeClr>
            </a:solid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Transaction Manager</a:t>
              </a:r>
            </a:p>
            <a:p>
              <a:endParaRPr lang="en-US" sz="2000" b="1" dirty="0">
                <a:solidFill>
                  <a:schemeClr val="bg1"/>
                </a:solidFill>
                <a:latin typeface="Book Antiqua"/>
              </a:endParaRPr>
            </a:p>
          </p:txBody>
        </p:sp>
        <p:sp>
          <p:nvSpPr>
            <p:cNvPr id="12" name="Rectangle 7"/>
            <p:cNvSpPr>
              <a:spLocks noChangeArrowheads="1"/>
            </p:cNvSpPr>
            <p:nvPr/>
          </p:nvSpPr>
          <p:spPr bwMode="auto">
            <a:xfrm>
              <a:off x="5947861" y="4996750"/>
              <a:ext cx="1110341"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b="1" dirty="0">
                  <a:solidFill>
                    <a:schemeClr val="bg1"/>
                  </a:solidFill>
                  <a:latin typeface="Book Antiqua"/>
                </a:rPr>
                <a:t>(TM)</a:t>
              </a:r>
            </a:p>
          </p:txBody>
        </p:sp>
        <p:grpSp>
          <p:nvGrpSpPr>
            <p:cNvPr id="13" name="Group 10"/>
            <p:cNvGrpSpPr>
              <a:grpSpLocks/>
            </p:cNvGrpSpPr>
            <p:nvPr/>
          </p:nvGrpSpPr>
          <p:grpSpPr bwMode="auto">
            <a:xfrm>
              <a:off x="7020894" y="3884310"/>
              <a:ext cx="2960491" cy="767201"/>
              <a:chOff x="3111" y="1572"/>
              <a:chExt cx="1312" cy="340"/>
            </a:xfrm>
          </p:grpSpPr>
          <p:sp>
            <p:nvSpPr>
              <p:cNvPr id="39" name="Rectangle 8"/>
              <p:cNvSpPr>
                <a:spLocks noChangeArrowheads="1"/>
              </p:cNvSpPr>
              <p:nvPr/>
            </p:nvSpPr>
            <p:spPr bwMode="auto">
              <a:xfrm>
                <a:off x="3301" y="1572"/>
                <a:ext cx="89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Distributed </a:t>
                </a:r>
              </a:p>
            </p:txBody>
          </p:sp>
          <p:sp>
            <p:nvSpPr>
              <p:cNvPr id="40" name="Rectangle 9"/>
              <p:cNvSpPr>
                <a:spLocks noChangeArrowheads="1"/>
              </p:cNvSpPr>
              <p:nvPr/>
            </p:nvSpPr>
            <p:spPr bwMode="auto">
              <a:xfrm>
                <a:off x="3111" y="1692"/>
                <a:ext cx="13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rgbClr val="000000"/>
                    </a:solidFill>
                    <a:latin typeface="Book Antiqua"/>
                  </a:rPr>
                  <a:t>Execution Monitor</a:t>
                </a:r>
              </a:p>
            </p:txBody>
          </p:sp>
        </p:grpSp>
        <p:grpSp>
          <p:nvGrpSpPr>
            <p:cNvPr id="14" name="Group 13"/>
            <p:cNvGrpSpPr>
              <a:grpSpLocks/>
            </p:cNvGrpSpPr>
            <p:nvPr/>
          </p:nvGrpSpPr>
          <p:grpSpPr bwMode="auto">
            <a:xfrm>
              <a:off x="10123543" y="5175012"/>
              <a:ext cx="1839025" cy="929667"/>
              <a:chOff x="4486" y="2144"/>
              <a:chExt cx="815" cy="412"/>
            </a:xfrm>
          </p:grpSpPr>
          <p:sp>
            <p:nvSpPr>
              <p:cNvPr id="37" name="Rectangle 11"/>
              <p:cNvSpPr>
                <a:spLocks noChangeArrowheads="1"/>
              </p:cNvSpPr>
              <p:nvPr/>
            </p:nvSpPr>
            <p:spPr bwMode="auto">
              <a:xfrm>
                <a:off x="4486" y="2144"/>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8" name="Rectangle 12"/>
              <p:cNvSpPr>
                <a:spLocks noChangeArrowheads="1"/>
              </p:cNvSpPr>
              <p:nvPr/>
            </p:nvSpPr>
            <p:spPr bwMode="auto">
              <a:xfrm>
                <a:off x="4537" y="2336"/>
                <a:ext cx="33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SCs</a:t>
                </a:r>
              </a:p>
            </p:txBody>
          </p:sp>
        </p:grpSp>
        <p:grpSp>
          <p:nvGrpSpPr>
            <p:cNvPr id="15" name="Group 16"/>
            <p:cNvGrpSpPr>
              <a:grpSpLocks/>
            </p:cNvGrpSpPr>
            <p:nvPr/>
          </p:nvGrpSpPr>
          <p:grpSpPr bwMode="auto">
            <a:xfrm>
              <a:off x="1621158" y="5147935"/>
              <a:ext cx="1839025" cy="929667"/>
              <a:chOff x="718" y="2132"/>
              <a:chExt cx="815" cy="412"/>
            </a:xfrm>
          </p:grpSpPr>
          <p:sp>
            <p:nvSpPr>
              <p:cNvPr id="35" name="Rectangle 14"/>
              <p:cNvSpPr>
                <a:spLocks noChangeArrowheads="1"/>
              </p:cNvSpPr>
              <p:nvPr/>
            </p:nvSpPr>
            <p:spPr bwMode="auto">
              <a:xfrm>
                <a:off x="718" y="2132"/>
                <a:ext cx="81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With other </a:t>
                </a:r>
              </a:p>
            </p:txBody>
          </p:sp>
          <p:sp>
            <p:nvSpPr>
              <p:cNvPr id="36" name="Rectangle 15"/>
              <p:cNvSpPr>
                <a:spLocks noChangeArrowheads="1"/>
              </p:cNvSpPr>
              <p:nvPr/>
            </p:nvSpPr>
            <p:spPr bwMode="auto">
              <a:xfrm>
                <a:off x="750" y="2324"/>
                <a:ext cx="383"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TMs</a:t>
                </a:r>
              </a:p>
            </p:txBody>
          </p:sp>
        </p:grpSp>
        <p:grpSp>
          <p:nvGrpSpPr>
            <p:cNvPr id="16" name="Group 21"/>
            <p:cNvGrpSpPr>
              <a:grpSpLocks/>
            </p:cNvGrpSpPr>
            <p:nvPr/>
          </p:nvGrpSpPr>
          <p:grpSpPr bwMode="auto">
            <a:xfrm>
              <a:off x="4119071" y="2331857"/>
              <a:ext cx="2888283" cy="1173366"/>
              <a:chOff x="1825" y="884"/>
              <a:chExt cx="1280" cy="520"/>
            </a:xfrm>
          </p:grpSpPr>
          <p:grpSp>
            <p:nvGrpSpPr>
              <p:cNvPr id="31" name="Group 19"/>
              <p:cNvGrpSpPr>
                <a:grpSpLocks/>
              </p:cNvGrpSpPr>
              <p:nvPr/>
            </p:nvGrpSpPr>
            <p:grpSpPr bwMode="auto">
              <a:xfrm>
                <a:off x="1840" y="884"/>
                <a:ext cx="1265" cy="376"/>
                <a:chOff x="1840" y="884"/>
                <a:chExt cx="1265" cy="376"/>
              </a:xfrm>
            </p:grpSpPr>
            <p:sp>
              <p:nvSpPr>
                <p:cNvPr id="33" name="Rectangle 17"/>
                <p:cNvSpPr>
                  <a:spLocks noChangeArrowheads="1"/>
                </p:cNvSpPr>
                <p:nvPr/>
              </p:nvSpPr>
              <p:spPr bwMode="auto">
                <a:xfrm>
                  <a:off x="1840" y="884"/>
                  <a:ext cx="126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err="1">
                      <a:solidFill>
                        <a:srgbClr val="000000"/>
                      </a:solidFill>
                      <a:latin typeface="Book Antiqua"/>
                    </a:rPr>
                    <a:t>Begin_transaction</a:t>
                  </a:r>
                  <a:r>
                    <a:rPr lang="en-US" sz="2000" dirty="0">
                      <a:solidFill>
                        <a:srgbClr val="000000"/>
                      </a:solidFill>
                      <a:latin typeface="Book Antiqua"/>
                    </a:rPr>
                    <a:t>,</a:t>
                  </a:r>
                </a:p>
              </p:txBody>
            </p:sp>
            <p:sp>
              <p:nvSpPr>
                <p:cNvPr id="34" name="Rectangle 18"/>
                <p:cNvSpPr>
                  <a:spLocks noChangeArrowheads="1"/>
                </p:cNvSpPr>
                <p:nvPr/>
              </p:nvSpPr>
              <p:spPr bwMode="auto">
                <a:xfrm>
                  <a:off x="1858" y="1040"/>
                  <a:ext cx="919"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Read, Write, </a:t>
                  </a:r>
                </a:p>
              </p:txBody>
            </p:sp>
          </p:grpSp>
          <p:sp>
            <p:nvSpPr>
              <p:cNvPr id="32" name="Rectangle 20"/>
              <p:cNvSpPr>
                <a:spLocks noChangeArrowheads="1"/>
              </p:cNvSpPr>
              <p:nvPr/>
            </p:nvSpPr>
            <p:spPr bwMode="auto">
              <a:xfrm>
                <a:off x="1825" y="1184"/>
                <a:ext cx="1057"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Commit, Abort</a:t>
                </a:r>
              </a:p>
            </p:txBody>
          </p:sp>
        </p:grpSp>
        <p:grpSp>
          <p:nvGrpSpPr>
            <p:cNvPr id="17" name="Group 24"/>
            <p:cNvGrpSpPr>
              <a:grpSpLocks/>
            </p:cNvGrpSpPr>
            <p:nvPr/>
          </p:nvGrpSpPr>
          <p:grpSpPr bwMode="auto">
            <a:xfrm>
              <a:off x="5375926" y="8225765"/>
              <a:ext cx="2326423" cy="875511"/>
              <a:chOff x="2382" y="3496"/>
              <a:chExt cx="1031" cy="388"/>
            </a:xfrm>
          </p:grpSpPr>
          <p:sp>
            <p:nvSpPr>
              <p:cNvPr id="29" name="Rectangle 22"/>
              <p:cNvSpPr>
                <a:spLocks noChangeArrowheads="1"/>
              </p:cNvSpPr>
              <p:nvPr/>
            </p:nvSpPr>
            <p:spPr bwMode="auto">
              <a:xfrm>
                <a:off x="2601" y="3496"/>
                <a:ext cx="612"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a:solidFill>
                      <a:srgbClr val="000000"/>
                    </a:solidFill>
                    <a:latin typeface="Book Antiqua"/>
                  </a:rPr>
                  <a:t>To data </a:t>
                </a:r>
              </a:p>
            </p:txBody>
          </p:sp>
          <p:sp>
            <p:nvSpPr>
              <p:cNvPr id="30" name="Rectangle 23"/>
              <p:cNvSpPr>
                <a:spLocks noChangeArrowheads="1"/>
              </p:cNvSpPr>
              <p:nvPr/>
            </p:nvSpPr>
            <p:spPr bwMode="auto">
              <a:xfrm>
                <a:off x="2382" y="3664"/>
                <a:ext cx="1031"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dirty="0" smtClean="0">
                    <a:solidFill>
                      <a:srgbClr val="000000"/>
                    </a:solidFill>
                    <a:latin typeface="Book Antiqua"/>
                  </a:rPr>
                  <a:t>processor (DP)</a:t>
                </a:r>
                <a:endParaRPr lang="en-US" sz="2000" dirty="0">
                  <a:solidFill>
                    <a:srgbClr val="000000"/>
                  </a:solidFill>
                  <a:latin typeface="Book Antiqua"/>
                </a:endParaRPr>
              </a:p>
            </p:txBody>
          </p:sp>
        </p:grpSp>
        <p:sp>
          <p:nvSpPr>
            <p:cNvPr id="18" name="Rectangle 25"/>
            <p:cNvSpPr>
              <a:spLocks noChangeArrowheads="1"/>
            </p:cNvSpPr>
            <p:nvPr/>
          </p:nvSpPr>
          <p:spPr bwMode="auto">
            <a:xfrm>
              <a:off x="6638864" y="3008797"/>
              <a:ext cx="1404894" cy="56354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Results</a:t>
              </a:r>
            </a:p>
          </p:txBody>
        </p:sp>
        <p:sp>
          <p:nvSpPr>
            <p:cNvPr id="19" name="Rectangle 26"/>
            <p:cNvSpPr>
              <a:spLocks noChangeArrowheads="1"/>
            </p:cNvSpPr>
            <p:nvPr/>
          </p:nvSpPr>
          <p:spPr bwMode="auto">
            <a:xfrm>
              <a:off x="4953964" y="6343862"/>
              <a:ext cx="3095879" cy="704020"/>
            </a:xfrm>
            <a:prstGeom prst="rect">
              <a:avLst/>
            </a:prstGeom>
            <a:solidFill>
              <a:schemeClr val="accent3">
                <a:lumMod val="25000"/>
              </a:schemeClr>
            </a:solidFill>
            <a:ln w="12700">
              <a:solidFill>
                <a:srgbClr val="000000"/>
              </a:solidFill>
              <a:miter lim="800000"/>
              <a:headEnd/>
              <a:tailEnd/>
            </a:ln>
            <a:effectLst/>
          </p:spPr>
          <p:txBody>
            <a:bodyPr wrap="none" lIns="130046" tIns="65023" rIns="130046" bIns="65023" anchor="ctr">
              <a:prstTxWarp prst="textNoShape">
                <a:avLst/>
              </a:prstTxWarp>
            </a:bodyPr>
            <a:lstStyle/>
            <a:p>
              <a:endParaRPr lang="en-US" sz="2000" dirty="0">
                <a:latin typeface="Book Antiqua"/>
              </a:endParaRPr>
            </a:p>
          </p:txBody>
        </p:sp>
        <p:grpSp>
          <p:nvGrpSpPr>
            <p:cNvPr id="20" name="Group 29"/>
            <p:cNvGrpSpPr>
              <a:grpSpLocks/>
            </p:cNvGrpSpPr>
            <p:nvPr/>
          </p:nvGrpSpPr>
          <p:grpSpPr bwMode="auto">
            <a:xfrm>
              <a:off x="5646701" y="6303249"/>
              <a:ext cx="1708150" cy="882281"/>
              <a:chOff x="2502" y="2644"/>
              <a:chExt cx="757" cy="391"/>
            </a:xfrm>
          </p:grpSpPr>
          <p:sp>
            <p:nvSpPr>
              <p:cNvPr id="27" name="Rectangle 27"/>
              <p:cNvSpPr>
                <a:spLocks noChangeArrowheads="1"/>
              </p:cNvSpPr>
              <p:nvPr/>
            </p:nvSpPr>
            <p:spPr bwMode="auto">
              <a:xfrm>
                <a:off x="2502" y="2644"/>
                <a:ext cx="757" cy="391"/>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Scheduler</a:t>
                </a:r>
              </a:p>
              <a:p>
                <a:endParaRPr lang="en-US" sz="2000" b="1" dirty="0">
                  <a:solidFill>
                    <a:schemeClr val="bg1"/>
                  </a:solidFill>
                  <a:latin typeface="Book Antiqua"/>
                </a:endParaRPr>
              </a:p>
            </p:txBody>
          </p:sp>
          <p:sp>
            <p:nvSpPr>
              <p:cNvPr id="28" name="Rectangle 28"/>
              <p:cNvSpPr>
                <a:spLocks noChangeArrowheads="1"/>
              </p:cNvSpPr>
              <p:nvPr/>
            </p:nvSpPr>
            <p:spPr bwMode="auto">
              <a:xfrm>
                <a:off x="2646" y="2800"/>
                <a:ext cx="385" cy="220"/>
              </a:xfrm>
              <a:prstGeom prst="rect">
                <a:avLst/>
              </a:prstGeom>
              <a:noFill/>
              <a:ln w="12700">
                <a:noFill/>
                <a:miter lim="800000"/>
                <a:headEnd/>
                <a:tailEnd/>
              </a:ln>
              <a:effectLst/>
            </p:spPr>
            <p:txBody>
              <a:bodyPr wrap="none" lIns="90487" tIns="44450" rIns="90487" bIns="44450">
                <a:prstTxWarp prst="textNoShape">
                  <a:avLst/>
                </a:prstTxWarp>
                <a:spAutoFit/>
              </a:bodyPr>
              <a:lstStyle/>
              <a:p>
                <a:r>
                  <a:rPr lang="en-US" sz="2000" b="1" dirty="0">
                    <a:solidFill>
                      <a:schemeClr val="bg1"/>
                    </a:solidFill>
                    <a:latin typeface="Book Antiqua"/>
                  </a:rPr>
                  <a:t>(SC)</a:t>
                </a:r>
              </a:p>
            </p:txBody>
          </p:sp>
        </p:grpSp>
        <p:sp>
          <p:nvSpPr>
            <p:cNvPr id="21" name="Line 30"/>
            <p:cNvSpPr>
              <a:spLocks noChangeShapeType="1"/>
            </p:cNvSpPr>
            <p:nvPr/>
          </p:nvSpPr>
          <p:spPr bwMode="auto">
            <a:xfrm>
              <a:off x="8052098" y="5030596"/>
              <a:ext cx="2202316" cy="55057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2" name="Line 31"/>
            <p:cNvSpPr>
              <a:spLocks noChangeShapeType="1"/>
            </p:cNvSpPr>
            <p:nvPr/>
          </p:nvSpPr>
          <p:spPr bwMode="auto">
            <a:xfrm>
              <a:off x="5497773" y="3433014"/>
              <a:ext cx="0" cy="1200443"/>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3" name="Line 32"/>
            <p:cNvSpPr>
              <a:spLocks noChangeShapeType="1"/>
            </p:cNvSpPr>
            <p:nvPr/>
          </p:nvSpPr>
          <p:spPr bwMode="auto">
            <a:xfrm flipV="1">
              <a:off x="7122432" y="3396911"/>
              <a:ext cx="0" cy="1245572"/>
            </a:xfrm>
            <a:prstGeom prst="line">
              <a:avLst/>
            </a:prstGeom>
            <a:noFill/>
            <a:ln w="12700">
              <a:solidFill>
                <a:schemeClr val="tx1"/>
              </a:solidFill>
              <a:round/>
              <a:headEnd/>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4" name="Line 33"/>
            <p:cNvSpPr>
              <a:spLocks noChangeShapeType="1"/>
            </p:cNvSpPr>
            <p:nvPr/>
          </p:nvSpPr>
          <p:spPr bwMode="auto">
            <a:xfrm>
              <a:off x="6501902" y="7034343"/>
              <a:ext cx="0" cy="1254598"/>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5" name="Line 34"/>
            <p:cNvSpPr>
              <a:spLocks noChangeShapeType="1"/>
            </p:cNvSpPr>
            <p:nvPr/>
          </p:nvSpPr>
          <p:spPr bwMode="auto">
            <a:xfrm>
              <a:off x="6501902" y="5436761"/>
              <a:ext cx="0" cy="902589"/>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26" name="Line 35"/>
            <p:cNvSpPr>
              <a:spLocks noChangeShapeType="1"/>
            </p:cNvSpPr>
            <p:nvPr/>
          </p:nvSpPr>
          <p:spPr bwMode="auto">
            <a:xfrm>
              <a:off x="2771955" y="5626304"/>
              <a:ext cx="2175239" cy="1092132"/>
            </a:xfrm>
            <a:prstGeom prst="line">
              <a:avLst/>
            </a:prstGeom>
            <a:noFill/>
            <a:ln w="12700">
              <a:solidFill>
                <a:schemeClr val="tx1"/>
              </a:solidFill>
              <a:round/>
              <a:headEnd type="triangle"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gr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Locking-Based Mechanism - Example</a:t>
            </a:r>
            <a:endParaRPr lang="en-US" dirty="0"/>
          </a:p>
        </p:txBody>
      </p:sp>
      <p:sp>
        <p:nvSpPr>
          <p:cNvPr id="5" name="Rectangle 4"/>
          <p:cNvSpPr>
            <a:spLocks noChangeArrowheads="1"/>
          </p:cNvSpPr>
          <p:nvPr/>
        </p:nvSpPr>
        <p:spPr bwMode="auto">
          <a:xfrm>
            <a:off x="2216120" y="2662222"/>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a:solidFill>
                  <a:schemeClr val="tx2"/>
                </a:solidFill>
                <a:latin typeface="Book Antiqua"/>
              </a:rPr>
              <a:t>T</a:t>
            </a:r>
            <a:r>
              <a:rPr lang="en-US" sz="2400" baseline="-25000" dirty="0">
                <a:solidFill>
                  <a:schemeClr val="tx2"/>
                </a:solidFill>
                <a:latin typeface="Book Antiqua"/>
              </a:rPr>
              <a:t>1</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+1</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a:t>
            </a:r>
            <a:r>
              <a:rPr lang="en-US" sz="2400" dirty="0" smtClean="0">
                <a:solidFill>
                  <a:schemeClr val="tx2"/>
                </a:solidFill>
                <a:latin typeface="Book Antiqua"/>
              </a:rPr>
              <a:t>1</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1</a:t>
            </a:r>
          </a:p>
        </p:txBody>
      </p:sp>
      <p:sp>
        <p:nvSpPr>
          <p:cNvPr id="7" name="Rectangle 4"/>
          <p:cNvSpPr>
            <a:spLocks noChangeArrowheads="1"/>
          </p:cNvSpPr>
          <p:nvPr/>
        </p:nvSpPr>
        <p:spPr bwMode="auto">
          <a:xfrm>
            <a:off x="1573178"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8" name="Rectangle 4"/>
          <p:cNvSpPr>
            <a:spLocks noChangeArrowheads="1"/>
          </p:cNvSpPr>
          <p:nvPr/>
        </p:nvSpPr>
        <p:spPr bwMode="auto">
          <a:xfrm>
            <a:off x="5929007" y="2666673"/>
            <a:ext cx="2012298" cy="271299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l">
              <a:tabLst>
                <a:tab pos="712788"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i="1" dirty="0">
                <a:solidFill>
                  <a:schemeClr val="tx2"/>
                </a:solidFill>
                <a:latin typeface="Book Antiqua"/>
              </a:rPr>
              <a:t>	x</a:t>
            </a:r>
            <a:r>
              <a:rPr lang="en-US" sz="2400" dirty="0">
                <a:solidFill>
                  <a:schemeClr val="tx2"/>
                </a:solidFill>
                <a:latin typeface="Book Antiqua"/>
              </a:rPr>
              <a:t> ←</a:t>
            </a:r>
            <a:r>
              <a:rPr lang="en-US" sz="2400" i="1" dirty="0" smtClean="0">
                <a:solidFill>
                  <a:schemeClr val="tx2"/>
                </a:solidFill>
                <a:latin typeface="Book Antiqua"/>
              </a:rPr>
              <a:t>x</a:t>
            </a:r>
            <a:r>
              <a:rPr lang="en-US" sz="2400" dirty="0" smtClean="0">
                <a:solidFill>
                  <a:schemeClr val="tx2"/>
                </a:solidFill>
                <a:latin typeface="Book Antiqua"/>
              </a:rPr>
              <a:t>*2</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br>
              <a:rPr lang="en-US" sz="2400" dirty="0" smtClean="0">
                <a:solidFill>
                  <a:schemeClr val="tx2"/>
                </a:solidFill>
                <a:latin typeface="Book Antiqua"/>
              </a:rPr>
            </a:br>
            <a:r>
              <a:rPr lang="en-US" sz="2400" dirty="0">
                <a:solidFill>
                  <a:schemeClr val="tx2"/>
                </a:solidFill>
                <a:latin typeface="Book Antiqua"/>
              </a:rPr>
              <a:t>	</a:t>
            </a:r>
            <a:r>
              <a:rPr lang="en-US" sz="2400" i="1" dirty="0">
                <a:solidFill>
                  <a:schemeClr val="tx2"/>
                </a:solidFill>
                <a:latin typeface="Book Antiqua"/>
              </a:rPr>
              <a:t>y</a:t>
            </a:r>
            <a:r>
              <a:rPr lang="en-US" sz="2400" dirty="0">
                <a:solidFill>
                  <a:schemeClr val="tx2"/>
                </a:solidFill>
                <a:latin typeface="Book Antiqua"/>
              </a:rPr>
              <a:t> ←</a:t>
            </a:r>
            <a:r>
              <a:rPr lang="en-US" sz="2400" i="1" dirty="0" smtClean="0">
                <a:solidFill>
                  <a:schemeClr val="tx2"/>
                </a:solidFill>
                <a:latin typeface="Book Antiqua"/>
              </a:rPr>
              <a:t>y*2</a:t>
            </a:r>
            <a:r>
              <a:rPr lang="en-US" sz="2400" dirty="0" smtClean="0">
                <a:solidFill>
                  <a:schemeClr val="tx2"/>
                </a:solidFill>
                <a:latin typeface="Book Antiqua"/>
              </a:rPr>
              <a:t/>
            </a:r>
            <a:br>
              <a:rPr lang="en-US" sz="2400" dirty="0" smtClean="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a:t>
            </a:r>
            <a:r>
              <a:rPr lang="en-US" sz="2400" dirty="0">
                <a:solidFill>
                  <a:schemeClr val="tx2"/>
                </a:solidFill>
                <a:latin typeface="Book Antiqua"/>
              </a:rPr>
              <a:t/>
            </a:r>
            <a:br>
              <a:rPr lang="en-US" sz="2400" dirty="0">
                <a:solidFill>
                  <a:schemeClr val="tx2"/>
                </a:solidFill>
                <a:latin typeface="Book Antiqua"/>
              </a:rPr>
            </a:br>
            <a:r>
              <a:rPr lang="en-US" sz="2400" dirty="0">
                <a:solidFill>
                  <a:schemeClr val="tx2"/>
                </a:solidFill>
                <a:latin typeface="Book Antiqua"/>
              </a:rPr>
              <a:t>	</a:t>
            </a:r>
            <a:r>
              <a:rPr lang="en-US" sz="2400" i="1" dirty="0" smtClean="0">
                <a:solidFill>
                  <a:schemeClr val="tx2"/>
                </a:solidFill>
                <a:latin typeface="Book Antiqua"/>
              </a:rPr>
              <a:t>C</a:t>
            </a:r>
            <a:r>
              <a:rPr lang="en-US" sz="2400" baseline="-25000" dirty="0" smtClean="0">
                <a:solidFill>
                  <a:schemeClr val="tx2"/>
                </a:solidFill>
                <a:latin typeface="Book Antiqua"/>
              </a:rPr>
              <a:t>2</a:t>
            </a:r>
          </a:p>
        </p:txBody>
      </p:sp>
      <p:sp>
        <p:nvSpPr>
          <p:cNvPr id="9" name="Rectangle 4"/>
          <p:cNvSpPr>
            <a:spLocks noChangeArrowheads="1"/>
          </p:cNvSpPr>
          <p:nvPr/>
        </p:nvSpPr>
        <p:spPr bwMode="auto">
          <a:xfrm>
            <a:off x="5287954" y="5805494"/>
            <a:ext cx="3286148" cy="866332"/>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lgn="l">
              <a:tabLst>
                <a:tab pos="808038" algn="l"/>
                <a:tab pos="2873375" algn="l"/>
                <a:tab pos="4551363" algn="l"/>
                <a:tab pos="5281613" algn="l"/>
              </a:tabLst>
            </a:pPr>
            <a:r>
              <a:rPr lang="en-US" sz="2400" i="1" dirty="0" smtClean="0">
                <a:solidFill>
                  <a:schemeClr val="tx2"/>
                </a:solidFill>
                <a:latin typeface="Book Antiqua"/>
              </a:rPr>
              <a:t>T</a:t>
            </a:r>
            <a:r>
              <a:rPr lang="en-US" sz="2400" baseline="-25000" dirty="0" smtClean="0">
                <a:solidFill>
                  <a:schemeClr val="tx2"/>
                </a:solidFill>
                <a:latin typeface="Book Antiqua"/>
              </a:rPr>
              <a:t>1</a:t>
            </a:r>
            <a:r>
              <a:rPr lang="en-US" sz="2400" dirty="0">
                <a:solidFill>
                  <a:schemeClr val="tx2"/>
                </a:solidFill>
                <a:latin typeface="Book Antiqua"/>
              </a:rPr>
              <a:t> </a:t>
            </a:r>
            <a:r>
              <a:rPr lang="en-US" sz="2400" dirty="0" smtClean="0">
                <a:solidFill>
                  <a:schemeClr val="tx2"/>
                </a:solidFill>
                <a:latin typeface="Book Antiqua"/>
              </a:rPr>
              <a:t>= {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a:t>
            </a:r>
            <a:br>
              <a:rPr lang="en-US" sz="2400" dirty="0" smtClean="0">
                <a:solidFill>
                  <a:schemeClr val="tx2"/>
                </a:solidFill>
                <a:latin typeface="Book Antiqua"/>
              </a:rPr>
            </a:b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cxnSp>
        <p:nvCxnSpPr>
          <p:cNvPr id="11" name="Connettore 2 10"/>
          <p:cNvCxnSpPr>
            <a:stCxn id="5" idx="2"/>
            <a:endCxn id="7" idx="0"/>
          </p:cNvCxnSpPr>
          <p:nvPr/>
        </p:nvCxnSpPr>
        <p:spPr bwMode="auto">
          <a:xfrm rot="5400000">
            <a:off x="3004121" y="5587346"/>
            <a:ext cx="430280" cy="6017"/>
          </a:xfrm>
          <a:prstGeom prst="straightConnector1">
            <a:avLst/>
          </a:prstGeom>
          <a:solidFill>
            <a:srgbClr val="6682AA"/>
          </a:solidFill>
          <a:ln w="19050">
            <a:solidFill>
              <a:schemeClr val="tx2"/>
            </a:solidFill>
            <a:tailEnd type="arrow"/>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3" name="Connettore 2 12"/>
          <p:cNvCxnSpPr>
            <a:stCxn id="8" idx="2"/>
            <a:endCxn id="9" idx="0"/>
          </p:cNvCxnSpPr>
          <p:nvPr/>
        </p:nvCxnSpPr>
        <p:spPr bwMode="auto">
          <a:xfrm rot="5400000">
            <a:off x="6720178" y="5590515"/>
            <a:ext cx="425829" cy="4128"/>
          </a:xfrm>
          <a:prstGeom prst="straightConnector1">
            <a:avLst/>
          </a:prstGeom>
          <a:solidFill>
            <a:srgbClr val="6682AA"/>
          </a:solidFill>
          <a:ln w="19050">
            <a:solidFill>
              <a:schemeClr val="tx2"/>
            </a:solidFill>
            <a:tailEnd type="arrow"/>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4" name="Rectangle 4"/>
          <p:cNvSpPr>
            <a:spLocks noChangeArrowheads="1"/>
          </p:cNvSpPr>
          <p:nvPr/>
        </p:nvSpPr>
        <p:spPr bwMode="auto">
          <a:xfrm>
            <a:off x="-69896" y="7662882"/>
            <a:ext cx="10787138" cy="497001"/>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400" i="1" dirty="0" smtClean="0">
                <a:solidFill>
                  <a:schemeClr val="tx2"/>
                </a:solidFill>
                <a:latin typeface="Book Antiqua"/>
              </a:rPr>
              <a:t>H</a:t>
            </a:r>
            <a:r>
              <a:rPr lang="en-US" sz="2400" dirty="0" smtClean="0">
                <a:solidFill>
                  <a:schemeClr val="tx2"/>
                </a:solidFill>
                <a:latin typeface="Book Antiqua"/>
              </a:rPr>
              <a:t> = {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a:t>
            </a:r>
            <a:r>
              <a:rPr lang="en-US" sz="2400" dirty="0" smtClean="0">
                <a:solidFill>
                  <a:schemeClr val="tx2"/>
                </a:solidFill>
                <a:latin typeface="Book Antiqua"/>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x</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2</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R</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r>
              <a:rPr lang="en-US" sz="2400" dirty="0" smtClean="0">
                <a:solidFill>
                  <a:schemeClr val="tx2"/>
                </a:solidFill>
                <a:latin typeface="Book Antiqua" pitchFamily="18" charset="0"/>
              </a:rPr>
              <a:t>≺ </a:t>
            </a:r>
            <a:r>
              <a:rPr lang="en-US" sz="2400" i="1" dirty="0" smtClean="0">
                <a:solidFill>
                  <a:schemeClr val="tx2"/>
                </a:solidFill>
                <a:latin typeface="Book Antiqua"/>
              </a:rPr>
              <a:t>W</a:t>
            </a:r>
            <a:r>
              <a:rPr lang="en-US" sz="2400" baseline="-25000" dirty="0" smtClean="0">
                <a:solidFill>
                  <a:schemeClr val="tx2"/>
                </a:solidFill>
                <a:latin typeface="Book Antiqua"/>
              </a:rPr>
              <a:t>1</a:t>
            </a:r>
            <a:r>
              <a:rPr lang="en-US" sz="2400" dirty="0" smtClean="0">
                <a:solidFill>
                  <a:schemeClr val="tx2"/>
                </a:solidFill>
                <a:latin typeface="Book Antiqua"/>
              </a:rPr>
              <a:t>(</a:t>
            </a:r>
            <a:r>
              <a:rPr lang="en-US" sz="2400" i="1" dirty="0" smtClean="0">
                <a:solidFill>
                  <a:schemeClr val="tx2"/>
                </a:solidFill>
                <a:latin typeface="Book Antiqua"/>
              </a:rPr>
              <a:t>y</a:t>
            </a:r>
            <a:r>
              <a:rPr lang="en-US" sz="2400" dirty="0" smtClean="0">
                <a:solidFill>
                  <a:schemeClr val="tx2"/>
                </a:solidFill>
                <a:latin typeface="Book Antiqua"/>
              </a:rPr>
              <a:t>) }</a:t>
            </a:r>
          </a:p>
        </p:txBody>
      </p:sp>
      <p:sp>
        <p:nvSpPr>
          <p:cNvPr id="18" name="Parentesi graffa aperta 17"/>
          <p:cNvSpPr/>
          <p:nvPr/>
        </p:nvSpPr>
        <p:spPr bwMode="auto">
          <a:xfrm>
            <a:off x="2204245"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9" name="Parentesi graffa aperta 18"/>
          <p:cNvSpPr/>
          <p:nvPr/>
        </p:nvSpPr>
        <p:spPr bwMode="auto">
          <a:xfrm>
            <a:off x="4359260"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0" name="Parentesi graffa aperta 19"/>
          <p:cNvSpPr/>
          <p:nvPr/>
        </p:nvSpPr>
        <p:spPr bwMode="auto">
          <a:xfrm>
            <a:off x="657383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1" name="Parentesi graffa aperta 20"/>
          <p:cNvSpPr/>
          <p:nvPr/>
        </p:nvSpPr>
        <p:spPr bwMode="auto">
          <a:xfrm>
            <a:off x="8669478" y="7305692"/>
            <a:ext cx="357190" cy="1857388"/>
          </a:xfrm>
          <a:prstGeom prst="leftBrace">
            <a:avLst/>
          </a:prstGeom>
          <a:noFill/>
          <a:ln>
            <a:solidFill>
              <a:schemeClr val="tx2"/>
            </a:solidFill>
          </a:ln>
          <a:effectLst/>
          <a:scene3d>
            <a:camera prst="orthographicFront">
              <a:rot lat="0" lon="0" rev="540000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22" name="Rectangle 4"/>
          <p:cNvSpPr>
            <a:spLocks noChangeArrowheads="1"/>
          </p:cNvSpPr>
          <p:nvPr/>
        </p:nvSpPr>
        <p:spPr bwMode="auto">
          <a:xfrm>
            <a:off x="1906618" y="8368186"/>
            <a:ext cx="95244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3" name="Rectangle 4"/>
          <p:cNvSpPr>
            <a:spLocks noChangeArrowheads="1"/>
          </p:cNvSpPr>
          <p:nvPr/>
        </p:nvSpPr>
        <p:spPr bwMode="auto">
          <a:xfrm>
            <a:off x="4073508" y="8365387"/>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x</a:t>
            </a:r>
            <a:r>
              <a:rPr lang="en-US" sz="2000" dirty="0" smtClean="0">
                <a:solidFill>
                  <a:schemeClr val="tx2"/>
                </a:solidFill>
                <a:latin typeface="Book Antiqua"/>
              </a:rPr>
              <a:t>)</a:t>
            </a:r>
          </a:p>
        </p:txBody>
      </p:sp>
      <p:sp>
        <p:nvSpPr>
          <p:cNvPr id="26" name="Rectangle 4"/>
          <p:cNvSpPr>
            <a:spLocks noChangeArrowheads="1"/>
          </p:cNvSpPr>
          <p:nvPr/>
        </p:nvSpPr>
        <p:spPr bwMode="auto">
          <a:xfrm>
            <a:off x="6288086"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2</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7" name="Rectangle 4"/>
          <p:cNvSpPr>
            <a:spLocks noChangeArrowheads="1"/>
          </p:cNvSpPr>
          <p:nvPr/>
        </p:nvSpPr>
        <p:spPr bwMode="auto">
          <a:xfrm>
            <a:off x="8371663" y="8370445"/>
            <a:ext cx="928694" cy="435445"/>
          </a:xfrm>
          <a:prstGeom prst="rect">
            <a:avLst/>
          </a:prstGeom>
          <a:noFill/>
          <a:ln w="12700">
            <a:noFill/>
            <a:miter lim="800000"/>
            <a:headEnd/>
            <a:tailEnd/>
          </a:ln>
          <a:effectLst/>
        </p:spPr>
        <p:txBody>
          <a:bodyPr wrap="square" lIns="128691" tIns="63217" rIns="128691" bIns="63217">
            <a:prstTxWarp prst="textNoShape">
              <a:avLst/>
            </a:prstTxWarp>
            <a:spAutoFit/>
          </a:bodyPr>
          <a:lstStyle/>
          <a:p>
            <a:pPr>
              <a:tabLst>
                <a:tab pos="808038" algn="l"/>
                <a:tab pos="2873375" algn="l"/>
                <a:tab pos="4551363" algn="l"/>
                <a:tab pos="5281613" algn="l"/>
              </a:tabLst>
            </a:pPr>
            <a:r>
              <a:rPr lang="en-US" sz="2000" i="1" dirty="0" smtClean="0">
                <a:solidFill>
                  <a:schemeClr val="tx2"/>
                </a:solidFill>
                <a:latin typeface="Book Antiqua"/>
              </a:rPr>
              <a:t>wl</a:t>
            </a:r>
            <a:r>
              <a:rPr lang="en-US" sz="2000" baseline="-25000" dirty="0" smtClean="0">
                <a:solidFill>
                  <a:schemeClr val="tx2"/>
                </a:solidFill>
                <a:latin typeface="Book Antiqua"/>
              </a:rPr>
              <a:t>1</a:t>
            </a:r>
            <a:r>
              <a:rPr lang="en-US" sz="2000" dirty="0" smtClean="0">
                <a:solidFill>
                  <a:schemeClr val="tx2"/>
                </a:solidFill>
                <a:latin typeface="Book Antiqua"/>
              </a:rPr>
              <a:t>(</a:t>
            </a:r>
            <a:r>
              <a:rPr lang="en-US" sz="2000" i="1" dirty="0" smtClean="0">
                <a:solidFill>
                  <a:schemeClr val="tx2"/>
                </a:solidFill>
                <a:latin typeface="Book Antiqua"/>
              </a:rPr>
              <a:t>y</a:t>
            </a:r>
            <a:r>
              <a:rPr lang="en-US" sz="2000" dirty="0" smtClean="0">
                <a:solidFill>
                  <a:schemeClr val="tx2"/>
                </a:solidFill>
                <a:latin typeface="Book Antiqua"/>
              </a:rPr>
              <a:t>)</a:t>
            </a:r>
          </a:p>
        </p:txBody>
      </p:sp>
      <p:sp>
        <p:nvSpPr>
          <p:cNvPr id="28" name="CasellaDiTesto 27"/>
          <p:cNvSpPr txBox="1"/>
          <p:nvPr/>
        </p:nvSpPr>
        <p:spPr>
          <a:xfrm>
            <a:off x="8788416" y="4899670"/>
            <a:ext cx="3929090" cy="147732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(simple) locking grants exclusive access to data item…</a:t>
            </a:r>
          </a:p>
          <a:p>
            <a:pPr algn="l">
              <a:spcBef>
                <a:spcPct val="50000"/>
              </a:spcBef>
            </a:pPr>
            <a:r>
              <a:rPr lang="en-US" sz="2000" dirty="0" smtClean="0">
                <a:solidFill>
                  <a:schemeClr val="tx2"/>
                </a:solidFill>
                <a:latin typeface="Book Antiqua" pitchFamily="18" charset="0"/>
              </a:rPr>
              <a:t>… but it does not grant isolation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1</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T</a:t>
            </a:r>
            <a:r>
              <a:rPr lang="en-US" sz="2000" baseline="-25000" dirty="0" smtClean="0">
                <a:solidFill>
                  <a:schemeClr val="tx2"/>
                </a:solidFill>
                <a:latin typeface="Book Antiqua" pitchFamily="18" charset="0"/>
              </a:rPr>
              <a:t>2</a:t>
            </a:r>
            <a:r>
              <a:rPr lang="en-US" sz="2000" dirty="0" smtClean="0">
                <a:solidFill>
                  <a:schemeClr val="tx2"/>
                </a:solidFill>
                <a:latin typeface="Book Antiqua" pitchFamily="18" charset="0"/>
              </a:rPr>
              <a:t> interleave)</a:t>
            </a:r>
          </a:p>
        </p:txBody>
      </p:sp>
      <p:sp>
        <p:nvSpPr>
          <p:cNvPr id="29" name="CasellaDiTesto 28"/>
          <p:cNvSpPr txBox="1"/>
          <p:nvPr/>
        </p:nvSpPr>
        <p:spPr>
          <a:xfrm>
            <a:off x="8645540" y="2733660"/>
            <a:ext cx="4214842" cy="159274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1600" dirty="0" smtClean="0">
                <a:solidFill>
                  <a:schemeClr val="tx2"/>
                </a:solidFill>
                <a:latin typeface="Book Antiqua" pitchFamily="18" charset="0"/>
              </a:rPr>
              <a:t>Expected results (starting with x=50, y = 20)</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38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x=101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before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a:t>
            </a:r>
          </a:p>
          <a:p>
            <a:pPr marL="180000" indent="-180000" algn="l">
              <a:spcBef>
                <a:spcPts val="1200"/>
              </a:spcBef>
            </a:pPr>
            <a:r>
              <a:rPr lang="en-US" sz="1600" dirty="0" smtClean="0">
                <a:solidFill>
                  <a:schemeClr val="tx2"/>
                </a:solidFill>
                <a:latin typeface="Book Antiqua" pitchFamily="18" charset="0"/>
              </a:rPr>
              <a:t>Actual results</a:t>
            </a:r>
          </a:p>
          <a:p>
            <a:pPr marL="180000" indent="-180000" algn="l">
              <a:spcBef>
                <a:spcPts val="300"/>
              </a:spcBef>
              <a:buFont typeface="Arial" pitchFamily="34" charset="0"/>
              <a:buChar char="•"/>
            </a:pPr>
            <a:r>
              <a:rPr lang="en-US" sz="1600" dirty="0" smtClean="0">
                <a:solidFill>
                  <a:schemeClr val="tx2"/>
                </a:solidFill>
                <a:latin typeface="Book Antiqua" pitchFamily="18" charset="0"/>
              </a:rPr>
              <a:t>x=102 and y = 39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1</a:t>
            </a:r>
            <a:r>
              <a:rPr lang="en-US" sz="1600" dirty="0" smtClean="0">
                <a:solidFill>
                  <a:schemeClr val="tx2"/>
                </a:solidFill>
                <a:latin typeface="Book Antiqua" pitchFamily="18" charset="0"/>
              </a:rPr>
              <a:t> and </a:t>
            </a:r>
            <a:r>
              <a:rPr lang="en-US" sz="1600" i="1" dirty="0" smtClean="0">
                <a:solidFill>
                  <a:schemeClr val="tx2"/>
                </a:solidFill>
                <a:latin typeface="Book Antiqua" pitchFamily="18" charset="0"/>
              </a:rPr>
              <a:t>T</a:t>
            </a:r>
            <a:r>
              <a:rPr lang="en-US" sz="1600" baseline="-25000" dirty="0" smtClean="0">
                <a:solidFill>
                  <a:schemeClr val="tx2"/>
                </a:solidFill>
                <a:latin typeface="Book Antiqua" pitchFamily="18" charset="0"/>
              </a:rPr>
              <a:t>2</a:t>
            </a:r>
            <a:r>
              <a:rPr lang="en-US" sz="1600" dirty="0" smtClean="0">
                <a:solidFill>
                  <a:schemeClr val="tx2"/>
                </a:solidFill>
                <a:latin typeface="Book Antiqua" pitchFamily="18" charset="0"/>
              </a:rPr>
              <a:t> interleave)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(distributed DB)</a:t>
            </a:r>
            <a:endParaRPr lang="en-US" dirty="0"/>
          </a:p>
        </p:txBody>
      </p:sp>
      <p:sp>
        <p:nvSpPr>
          <p:cNvPr id="15362" name="Rectangle 2"/>
          <p:cNvSpPr>
            <a:spLocks noGrp="1" noChangeArrowheads="1"/>
          </p:cNvSpPr>
          <p:nvPr>
            <p:ph type="body" idx="1"/>
          </p:nvPr>
        </p:nvSpPr>
        <p:spPr>
          <a:xfrm>
            <a:off x="342900" y="2288788"/>
            <a:ext cx="12293600" cy="5945598"/>
          </a:xfrm>
          <a:ln/>
        </p:spPr>
        <p:txBody>
          <a:bodyPr>
            <a:normAutofit/>
          </a:bodyPr>
          <a:lstStyle/>
          <a:p>
            <a:r>
              <a:rPr lang="en-US" dirty="0" smtClean="0"/>
              <a:t>Introduction</a:t>
            </a:r>
            <a:r>
              <a:rPr lang="en-US" dirty="0" smtClean="0">
                <a:cs typeface="Book Antiqua"/>
              </a:rPr>
              <a:t> (Ch. 1)</a:t>
            </a:r>
            <a:r>
              <a:rPr lang="it-IT" altLang="en-US" sz="3200" baseline="25000" dirty="0" smtClean="0">
                <a:solidFill>
                  <a:srgbClr val="FF0000"/>
                </a:solidFill>
                <a:ea typeface="ＭＳ Ｐゴシック" pitchFamily="34" charset="-128"/>
              </a:rPr>
              <a:t> ⋆</a:t>
            </a:r>
          </a:p>
          <a:p>
            <a:endParaRPr lang="en-US" dirty="0" smtClean="0"/>
          </a:p>
          <a:p>
            <a:r>
              <a:rPr lang="en-US" dirty="0" smtClean="0">
                <a:solidFill>
                  <a:schemeClr val="tx2"/>
                </a:solidFill>
              </a:rPr>
              <a:t>Distributed Database Design</a:t>
            </a:r>
            <a:r>
              <a:rPr lang="en-US" dirty="0" smtClean="0">
                <a:solidFill>
                  <a:schemeClr val="tx2"/>
                </a:solidFill>
                <a:cs typeface="Book Antiqua"/>
              </a:rPr>
              <a:t> (Ch. 3)</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endParaRPr lang="en-US" dirty="0" smtClean="0">
              <a:solidFill>
                <a:srgbClr val="1771A9"/>
              </a:solidFill>
            </a:endParaRPr>
          </a:p>
          <a:p>
            <a:endParaRPr lang="en-US" dirty="0" smtClean="0"/>
          </a:p>
          <a:p>
            <a:r>
              <a:rPr lang="en-US" dirty="0" smtClean="0">
                <a:solidFill>
                  <a:schemeClr val="tx2"/>
                </a:solidFill>
              </a:rPr>
              <a:t>Distributed Query Processing</a:t>
            </a:r>
            <a:r>
              <a:rPr lang="en-US" dirty="0" smtClean="0">
                <a:solidFill>
                  <a:schemeClr val="tx2"/>
                </a:solidFill>
                <a:cs typeface="Book Antiqua"/>
              </a:rPr>
              <a:t> (Ch. 6-8)</a:t>
            </a:r>
            <a:r>
              <a:rPr lang="it-IT" altLang="en-US" sz="3200" baseline="25000" dirty="0" smtClean="0">
                <a:solidFill>
                  <a:schemeClr val="tx2"/>
                </a:solidFill>
                <a:ea typeface="ＭＳ Ｐゴシック" pitchFamily="34" charset="-128"/>
              </a:rPr>
              <a:t> </a:t>
            </a:r>
            <a:r>
              <a:rPr lang="it-IT" altLang="en-US" sz="3200" baseline="25000" dirty="0" smtClean="0">
                <a:solidFill>
                  <a:srgbClr val="FF0000"/>
                </a:solidFill>
                <a:ea typeface="ＭＳ Ｐゴシック" pitchFamily="34" charset="-128"/>
              </a:rPr>
              <a:t>⋆</a:t>
            </a:r>
          </a:p>
          <a:p>
            <a:endParaRPr lang="en-US" dirty="0" smtClean="0"/>
          </a:p>
          <a:p>
            <a:r>
              <a:rPr lang="en-US" dirty="0" smtClean="0">
                <a:solidFill>
                  <a:srgbClr val="1771A9"/>
                </a:solidFill>
              </a:rPr>
              <a:t>Distributed Transaction Management</a:t>
            </a:r>
            <a:r>
              <a:rPr lang="en-US" dirty="0" smtClean="0">
                <a:solidFill>
                  <a:srgbClr val="1771A9"/>
                </a:solidFill>
                <a:cs typeface="Book Antiqua"/>
              </a:rPr>
              <a:t> (Ch. 10-12)</a:t>
            </a:r>
            <a:r>
              <a:rPr lang="it-IT" altLang="en-US" sz="3200" baseline="25000" dirty="0" smtClean="0">
                <a:solidFill>
                  <a:srgbClr val="1771A9"/>
                </a:solidFill>
                <a:ea typeface="ＭＳ Ｐゴシック" pitchFamily="34" charset="-128"/>
              </a:rPr>
              <a:t> </a:t>
            </a:r>
            <a:r>
              <a:rPr lang="it-IT" altLang="en-US" sz="3200" baseline="25000" dirty="0" smtClean="0">
                <a:solidFill>
                  <a:srgbClr val="FF0000"/>
                </a:solidFill>
                <a:ea typeface="ＭＳ Ｐゴシック" pitchFamily="34" charset="-128"/>
              </a:rPr>
              <a:t>⋆</a:t>
            </a:r>
          </a:p>
          <a:p>
            <a:pPr lvl="1"/>
            <a:r>
              <a:rPr lang="en-GB" dirty="0" smtClean="0">
                <a:solidFill>
                  <a:srgbClr val="1771A9"/>
                </a:solidFill>
              </a:rPr>
              <a:t>Introduction to transaction management </a:t>
            </a:r>
            <a:r>
              <a:rPr lang="en-US" dirty="0" smtClean="0">
                <a:solidFill>
                  <a:srgbClr val="1771A9"/>
                </a:solidFill>
                <a:cs typeface="Book Antiqua"/>
              </a:rPr>
              <a:t>(Ch. 10)</a:t>
            </a:r>
            <a:r>
              <a:rPr lang="en-US" sz="2800" b="1" dirty="0" smtClean="0">
                <a:solidFill>
                  <a:srgbClr val="1771A9"/>
                </a:solidFill>
                <a:cs typeface="Book Antiqua"/>
              </a:rPr>
              <a:t> </a:t>
            </a:r>
            <a:r>
              <a:rPr lang="it-IT" altLang="en-US" sz="2800" baseline="25000" dirty="0" smtClean="0">
                <a:solidFill>
                  <a:srgbClr val="FF0000"/>
                </a:solidFill>
                <a:ea typeface="ＭＳ Ｐゴシック" pitchFamily="34" charset="-128"/>
              </a:rPr>
              <a:t>⋆</a:t>
            </a:r>
            <a:endParaRPr lang="en-US" sz="2800" dirty="0" smtClean="0">
              <a:solidFill>
                <a:srgbClr val="FF0000"/>
              </a:solidFill>
            </a:endParaRPr>
          </a:p>
          <a:p>
            <a:pPr lvl="1"/>
            <a:r>
              <a:rPr lang="en-US" b="1" dirty="0" smtClean="0">
                <a:solidFill>
                  <a:srgbClr val="1771A9"/>
                </a:solidFill>
              </a:rPr>
              <a:t>Distributed Concurrency Control</a:t>
            </a:r>
            <a:r>
              <a:rPr lang="en-US" b="1" dirty="0" smtClean="0">
                <a:solidFill>
                  <a:srgbClr val="1771A9"/>
                </a:solidFill>
                <a:cs typeface="Book Antiqua"/>
              </a:rPr>
              <a:t> (Ch. 11)</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r>
              <a:rPr lang="en-US" dirty="0" smtClean="0">
                <a:solidFill>
                  <a:srgbClr val="1771A9"/>
                </a:solidFill>
              </a:rPr>
              <a:t>Distributed DBMS Reliability</a:t>
            </a:r>
            <a:r>
              <a:rPr lang="en-US" dirty="0" smtClean="0">
                <a:solidFill>
                  <a:srgbClr val="1771A9"/>
                </a:solidFill>
                <a:cs typeface="Book Antiqua"/>
              </a:rPr>
              <a:t> (Ch. 12)</a:t>
            </a:r>
            <a:r>
              <a:rPr lang="it-IT" altLang="en-US" sz="2800" baseline="25000" dirty="0" smtClean="0">
                <a:solidFill>
                  <a:srgbClr val="FF0000"/>
                </a:solidFill>
                <a:ea typeface="ＭＳ Ｐゴシック" pitchFamily="34" charset="-128"/>
              </a:rPr>
              <a:t> ⋆</a:t>
            </a:r>
            <a:endParaRPr lang="en-US" sz="2800" dirty="0" smtClean="0">
              <a:solidFill>
                <a:srgbClr val="1771A9"/>
              </a:solidFill>
            </a:endParaRPr>
          </a:p>
          <a:p>
            <a:pPr lvl="1"/>
            <a:endParaRPr lang="it-IT" altLang="en-US" sz="3000" baseline="25000" dirty="0" smtClean="0">
              <a:solidFill>
                <a:srgbClr val="FF0000"/>
              </a:solidFill>
              <a:ea typeface="ＭＳ Ｐゴシック" pitchFamily="34" charset="-128"/>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a:lstStyle/>
          <a:p>
            <a:r>
              <a:rPr lang="en-US"/>
              <a:t>Two-Phase Locking (2PL)</a:t>
            </a:r>
          </a:p>
        </p:txBody>
      </p:sp>
      <p:sp>
        <p:nvSpPr>
          <p:cNvPr id="72707" name="Rectangle 3"/>
          <p:cNvSpPr>
            <a:spLocks noGrp="1" noChangeArrowheads="1"/>
          </p:cNvSpPr>
          <p:nvPr>
            <p:ph idx="1"/>
          </p:nvPr>
        </p:nvSpPr>
        <p:spPr>
          <a:noFill/>
          <a:ln/>
        </p:spPr>
        <p:txBody>
          <a:bodyPr/>
          <a:lstStyle/>
          <a:p>
            <a:pPr marL="568951" indent="-568951">
              <a:buSzPct val="100000"/>
              <a:buFont typeface="Wingdings" pitchFamily="2" charset="2"/>
              <a:buChar char=""/>
            </a:pPr>
            <a:r>
              <a:rPr lang="en-US" dirty="0"/>
              <a:t>A Transaction locks an object before using </a:t>
            </a:r>
            <a:r>
              <a:rPr lang="en-US" dirty="0" smtClean="0"/>
              <a:t>it</a:t>
            </a:r>
            <a:endParaRPr lang="en-US" dirty="0"/>
          </a:p>
          <a:p>
            <a:pPr marL="568951" indent="-568951">
              <a:buSzPct val="100000"/>
              <a:buFont typeface="Wingdings" pitchFamily="2" charset="2"/>
              <a:buChar char=""/>
            </a:pPr>
            <a:r>
              <a:rPr lang="en-US" dirty="0"/>
              <a:t>When an object is locked by another transaction, the requesting transaction must </a:t>
            </a:r>
            <a:r>
              <a:rPr lang="en-US" dirty="0" smtClean="0"/>
              <a:t>wait (if conflicting)</a:t>
            </a:r>
            <a:endParaRPr lang="en-US" dirty="0"/>
          </a:p>
          <a:p>
            <a:pPr marL="568951" indent="-568951">
              <a:buSzPct val="100000"/>
              <a:buFont typeface="Wingdings" pitchFamily="2" charset="2"/>
              <a:buChar char=""/>
            </a:pPr>
            <a:r>
              <a:rPr lang="en-US" dirty="0"/>
              <a:t>When a transaction releases a lock, it may not request another lock.</a:t>
            </a:r>
          </a:p>
        </p:txBody>
      </p:sp>
      <p:grpSp>
        <p:nvGrpSpPr>
          <p:cNvPr id="35" name="Gruppo 34"/>
          <p:cNvGrpSpPr/>
          <p:nvPr/>
        </p:nvGrpSpPr>
        <p:grpSpPr>
          <a:xfrm>
            <a:off x="430170" y="4646507"/>
            <a:ext cx="7358114" cy="4230821"/>
            <a:chOff x="430170" y="4646507"/>
            <a:chExt cx="8306419" cy="4776085"/>
          </a:xfrm>
        </p:grpSpPr>
        <p:sp>
          <p:nvSpPr>
            <p:cNvPr id="72708" name="Freeform 4"/>
            <p:cNvSpPr>
              <a:spLocks/>
            </p:cNvSpPr>
            <p:nvPr/>
          </p:nvSpPr>
          <p:spPr bwMode="auto">
            <a:xfrm>
              <a:off x="1263297" y="4930987"/>
              <a:ext cx="6161476" cy="3903698"/>
            </a:xfrm>
            <a:custGeom>
              <a:avLst/>
              <a:gdLst/>
              <a:ahLst/>
              <a:cxnLst>
                <a:cxn ang="0">
                  <a:pos x="0" y="0"/>
                </a:cxn>
                <a:cxn ang="0">
                  <a:pos x="0" y="1728"/>
                </a:cxn>
                <a:cxn ang="0">
                  <a:pos x="2728" y="1728"/>
                </a:cxn>
              </a:cxnLst>
              <a:rect l="0" t="0" r="r" b="b"/>
              <a:pathLst>
                <a:path w="2729" h="1729">
                  <a:moveTo>
                    <a:pt x="0" y="0"/>
                  </a:moveTo>
                  <a:lnTo>
                    <a:pt x="0" y="1728"/>
                  </a:lnTo>
                  <a:lnTo>
                    <a:pt x="2728" y="1728"/>
                  </a:lnTo>
                </a:path>
              </a:pathLst>
            </a:custGeom>
            <a:noFill/>
            <a:ln w="254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400" dirty="0">
                <a:latin typeface="Book Antiqua"/>
              </a:endParaRPr>
            </a:p>
          </p:txBody>
        </p:sp>
        <p:sp>
          <p:nvSpPr>
            <p:cNvPr id="72709" name="Line 5"/>
            <p:cNvSpPr>
              <a:spLocks noChangeShapeType="1"/>
            </p:cNvSpPr>
            <p:nvPr/>
          </p:nvSpPr>
          <p:spPr bwMode="auto">
            <a:xfrm>
              <a:off x="1272328" y="819121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2" name="Line 8"/>
            <p:cNvSpPr>
              <a:spLocks noChangeShapeType="1"/>
            </p:cNvSpPr>
            <p:nvPr/>
          </p:nvSpPr>
          <p:spPr bwMode="auto">
            <a:xfrm>
              <a:off x="1922568" y="754097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5" name="Line 11"/>
            <p:cNvSpPr>
              <a:spLocks noChangeShapeType="1"/>
            </p:cNvSpPr>
            <p:nvPr/>
          </p:nvSpPr>
          <p:spPr bwMode="auto">
            <a:xfrm>
              <a:off x="257280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18" name="Line 14"/>
            <p:cNvSpPr>
              <a:spLocks noChangeShapeType="1"/>
            </p:cNvSpPr>
            <p:nvPr/>
          </p:nvSpPr>
          <p:spPr bwMode="auto">
            <a:xfrm>
              <a:off x="322304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1" name="Line 17"/>
            <p:cNvSpPr>
              <a:spLocks noChangeShapeType="1"/>
            </p:cNvSpPr>
            <p:nvPr/>
          </p:nvSpPr>
          <p:spPr bwMode="auto">
            <a:xfrm>
              <a:off x="3873288" y="559025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4" name="Line 20"/>
            <p:cNvSpPr>
              <a:spLocks noChangeShapeType="1"/>
            </p:cNvSpPr>
            <p:nvPr/>
          </p:nvSpPr>
          <p:spPr bwMode="auto">
            <a:xfrm>
              <a:off x="4523528" y="624049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27" name="Line 23"/>
            <p:cNvSpPr>
              <a:spLocks noChangeShapeType="1"/>
            </p:cNvSpPr>
            <p:nvPr/>
          </p:nvSpPr>
          <p:spPr bwMode="auto">
            <a:xfrm>
              <a:off x="5173768" y="6890738"/>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0" name="Line 26"/>
            <p:cNvSpPr>
              <a:spLocks noChangeShapeType="1"/>
            </p:cNvSpPr>
            <p:nvPr/>
          </p:nvSpPr>
          <p:spPr bwMode="auto">
            <a:xfrm>
              <a:off x="5824008" y="7509369"/>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3" name="Line 29"/>
            <p:cNvSpPr>
              <a:spLocks noChangeShapeType="1"/>
            </p:cNvSpPr>
            <p:nvPr/>
          </p:nvSpPr>
          <p:spPr bwMode="auto">
            <a:xfrm>
              <a:off x="6474248" y="8128000"/>
              <a:ext cx="632178" cy="0"/>
            </a:xfrm>
            <a:prstGeom prst="line">
              <a:avLst/>
            </a:prstGeom>
            <a:noFill/>
            <a:ln w="19050">
              <a:solidFill>
                <a:schemeClr val="tx2"/>
              </a:solidFill>
              <a:round/>
              <a:headEnd w="lg" len="lg"/>
              <a:tailEnd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35" name="Line 31"/>
            <p:cNvSpPr>
              <a:spLocks noChangeShapeType="1"/>
            </p:cNvSpPr>
            <p:nvPr/>
          </p:nvSpPr>
          <p:spPr bwMode="auto">
            <a:xfrm>
              <a:off x="7124488" y="8128000"/>
              <a:ext cx="0" cy="74055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42" name="Rectangle 38"/>
            <p:cNvSpPr>
              <a:spLocks noChangeArrowheads="1"/>
            </p:cNvSpPr>
            <p:nvPr/>
          </p:nvSpPr>
          <p:spPr bwMode="auto">
            <a:xfrm>
              <a:off x="6461334" y="5125156"/>
              <a:ext cx="2106554"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Obtain lock</a:t>
              </a:r>
            </a:p>
          </p:txBody>
        </p:sp>
        <p:sp>
          <p:nvSpPr>
            <p:cNvPr id="72743" name="Rectangle 39"/>
            <p:cNvSpPr>
              <a:spLocks noChangeArrowheads="1"/>
            </p:cNvSpPr>
            <p:nvPr/>
          </p:nvSpPr>
          <p:spPr bwMode="auto">
            <a:xfrm>
              <a:off x="6527442" y="5937956"/>
              <a:ext cx="2209147"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Release lock</a:t>
              </a:r>
            </a:p>
          </p:txBody>
        </p:sp>
        <p:sp>
          <p:nvSpPr>
            <p:cNvPr id="72746" name="Rectangle 42"/>
            <p:cNvSpPr>
              <a:spLocks noChangeArrowheads="1"/>
            </p:cNvSpPr>
            <p:nvPr/>
          </p:nvSpPr>
          <p:spPr bwMode="auto">
            <a:xfrm>
              <a:off x="3567351" y="4646507"/>
              <a:ext cx="1966543"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chemeClr val="hlink"/>
                  </a:solidFill>
                  <a:latin typeface="Book Antiqua"/>
                </a:rPr>
                <a:t>Lock point</a:t>
              </a:r>
            </a:p>
          </p:txBody>
        </p:sp>
        <p:sp>
          <p:nvSpPr>
            <p:cNvPr id="72747" name="Rectangle 43"/>
            <p:cNvSpPr>
              <a:spLocks noChangeArrowheads="1"/>
            </p:cNvSpPr>
            <p:nvPr/>
          </p:nvSpPr>
          <p:spPr bwMode="auto">
            <a:xfrm>
              <a:off x="244849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1</a:t>
              </a:r>
            </a:p>
          </p:txBody>
        </p:sp>
        <p:sp>
          <p:nvSpPr>
            <p:cNvPr id="72748" name="Rectangle 44"/>
            <p:cNvSpPr>
              <a:spLocks noChangeArrowheads="1"/>
            </p:cNvSpPr>
            <p:nvPr/>
          </p:nvSpPr>
          <p:spPr bwMode="auto">
            <a:xfrm>
              <a:off x="5374579" y="8213796"/>
              <a:ext cx="14587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Phase 2</a:t>
              </a:r>
            </a:p>
          </p:txBody>
        </p:sp>
        <p:sp>
          <p:nvSpPr>
            <p:cNvPr id="72749" name="Rectangle 45"/>
            <p:cNvSpPr>
              <a:spLocks noChangeArrowheads="1"/>
            </p:cNvSpPr>
            <p:nvPr/>
          </p:nvSpPr>
          <p:spPr bwMode="auto">
            <a:xfrm>
              <a:off x="1091107" y="8864036"/>
              <a:ext cx="1391991"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BEGIN</a:t>
              </a:r>
            </a:p>
          </p:txBody>
        </p:sp>
        <p:sp>
          <p:nvSpPr>
            <p:cNvPr id="72750" name="Rectangle 46"/>
            <p:cNvSpPr>
              <a:spLocks noChangeArrowheads="1"/>
            </p:cNvSpPr>
            <p:nvPr/>
          </p:nvSpPr>
          <p:spPr bwMode="auto">
            <a:xfrm>
              <a:off x="6786374" y="8864036"/>
              <a:ext cx="1055536"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dirty="0">
                  <a:solidFill>
                    <a:srgbClr val="000000"/>
                  </a:solidFill>
                  <a:latin typeface="Book Antiqua"/>
                </a:rPr>
                <a:t>END</a:t>
              </a:r>
            </a:p>
          </p:txBody>
        </p:sp>
        <p:sp>
          <p:nvSpPr>
            <p:cNvPr id="72752" name="Line 48"/>
            <p:cNvSpPr>
              <a:spLocks noChangeShapeType="1"/>
            </p:cNvSpPr>
            <p:nvPr/>
          </p:nvSpPr>
          <p:spPr bwMode="auto">
            <a:xfrm>
              <a:off x="4507724" y="5102578"/>
              <a:ext cx="0" cy="3910471"/>
            </a:xfrm>
            <a:prstGeom prst="line">
              <a:avLst/>
            </a:prstGeom>
            <a:noFill/>
            <a:ln w="12700">
              <a:solidFill>
                <a:schemeClr val="hlink"/>
              </a:solidFill>
              <a:round/>
              <a:headEnd/>
              <a:tailEn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3" name="Text Box 49"/>
            <p:cNvSpPr txBox="1">
              <a:spLocks noChangeArrowheads="1"/>
            </p:cNvSpPr>
            <p:nvPr/>
          </p:nvSpPr>
          <p:spPr bwMode="auto">
            <a:xfrm rot="-5400000">
              <a:off x="-365591" y="6767681"/>
              <a:ext cx="2153725" cy="562203"/>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2400" dirty="0">
                  <a:solidFill>
                    <a:schemeClr val="tx2"/>
                  </a:solidFill>
                  <a:latin typeface="Book Antiqua"/>
                </a:rPr>
                <a:t>No. of locks</a:t>
              </a:r>
            </a:p>
          </p:txBody>
        </p:sp>
        <p:sp>
          <p:nvSpPr>
            <p:cNvPr id="72754" name="Line 50"/>
            <p:cNvSpPr>
              <a:spLocks noChangeShapeType="1"/>
            </p:cNvSpPr>
            <p:nvPr/>
          </p:nvSpPr>
          <p:spPr bwMode="auto">
            <a:xfrm>
              <a:off x="6471991" y="7509369"/>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5" name="Line 51"/>
            <p:cNvSpPr>
              <a:spLocks noChangeShapeType="1"/>
            </p:cNvSpPr>
            <p:nvPr/>
          </p:nvSpPr>
          <p:spPr bwMode="auto">
            <a:xfrm>
              <a:off x="4505466" y="560380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6" name="Line 52"/>
            <p:cNvSpPr>
              <a:spLocks noChangeShapeType="1"/>
            </p:cNvSpPr>
            <p:nvPr/>
          </p:nvSpPr>
          <p:spPr bwMode="auto">
            <a:xfrm>
              <a:off x="5157964" y="625404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7" name="Line 53"/>
            <p:cNvSpPr>
              <a:spLocks noChangeShapeType="1"/>
            </p:cNvSpPr>
            <p:nvPr/>
          </p:nvSpPr>
          <p:spPr bwMode="auto">
            <a:xfrm>
              <a:off x="5824008" y="689073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8" name="Line 54"/>
            <p:cNvSpPr>
              <a:spLocks noChangeShapeType="1"/>
            </p:cNvSpPr>
            <p:nvPr/>
          </p:nvSpPr>
          <p:spPr bwMode="auto">
            <a:xfrm flipV="1">
              <a:off x="3871031" y="559025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59" name="Line 55"/>
            <p:cNvSpPr>
              <a:spLocks noChangeShapeType="1"/>
            </p:cNvSpPr>
            <p:nvPr/>
          </p:nvSpPr>
          <p:spPr bwMode="auto">
            <a:xfrm flipV="1">
              <a:off x="3220791" y="624049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0" name="Line 56"/>
            <p:cNvSpPr>
              <a:spLocks noChangeShapeType="1"/>
            </p:cNvSpPr>
            <p:nvPr/>
          </p:nvSpPr>
          <p:spPr bwMode="auto">
            <a:xfrm flipV="1">
              <a:off x="2570551" y="688848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1" name="Line 57"/>
            <p:cNvSpPr>
              <a:spLocks noChangeShapeType="1"/>
            </p:cNvSpPr>
            <p:nvPr/>
          </p:nvSpPr>
          <p:spPr bwMode="auto">
            <a:xfrm flipV="1">
              <a:off x="1904506" y="7540978"/>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2" name="Line 58"/>
            <p:cNvSpPr>
              <a:spLocks noChangeShapeType="1"/>
            </p:cNvSpPr>
            <p:nvPr/>
          </p:nvSpPr>
          <p:spPr bwMode="auto">
            <a:xfrm flipV="1">
              <a:off x="1270071" y="817541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3" name="Line 59"/>
            <p:cNvSpPr>
              <a:spLocks noChangeShapeType="1"/>
            </p:cNvSpPr>
            <p:nvPr/>
          </p:nvSpPr>
          <p:spPr bwMode="auto">
            <a:xfrm flipV="1">
              <a:off x="6412813" y="5093546"/>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sp>
          <p:nvSpPr>
            <p:cNvPr id="72764" name="Line 60"/>
            <p:cNvSpPr>
              <a:spLocks noChangeShapeType="1"/>
            </p:cNvSpPr>
            <p:nvPr/>
          </p:nvSpPr>
          <p:spPr bwMode="auto">
            <a:xfrm>
              <a:off x="6412813" y="5960533"/>
              <a:ext cx="0" cy="650240"/>
            </a:xfrm>
            <a:prstGeom prst="line">
              <a:avLst/>
            </a:prstGeom>
            <a:noFill/>
            <a:ln w="12700">
              <a:solidFill>
                <a:srgbClr val="4C3BB1"/>
              </a:solidFill>
              <a:round/>
              <a:headEnd/>
              <a:tailEnd type="triangle" w="med" len="med"/>
            </a:ln>
            <a:effectLst/>
          </p:spPr>
          <p:txBody>
            <a:bodyPr wrap="none" lIns="130046" tIns="65023" rIns="130046" bIns="65023" anchor="ctr">
              <a:prstTxWarp prst="textNoShape">
                <a:avLst/>
              </a:prstTxWarp>
            </a:bodyPr>
            <a:lstStyle/>
            <a:p>
              <a:endParaRPr lang="en-US" sz="2400" dirty="0">
                <a:latin typeface="Book Antiqua"/>
              </a:endParaRPr>
            </a:p>
          </p:txBody>
        </p:sp>
      </p:grpSp>
      <p:sp>
        <p:nvSpPr>
          <p:cNvPr id="36" name="Rectangle 3"/>
          <p:cNvSpPr txBox="1">
            <a:spLocks noChangeArrowheads="1"/>
          </p:cNvSpPr>
          <p:nvPr/>
        </p:nvSpPr>
        <p:spPr bwMode="auto">
          <a:xfrm>
            <a:off x="8216912" y="4876800"/>
            <a:ext cx="4587864" cy="407196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2PL guarantees </a:t>
            </a:r>
            <a:r>
              <a:rPr kumimoji="0" lang="en-US" sz="1800" b="0" i="0" u="none" strike="noStrike" kern="0" cap="none" spc="0" normalizeH="0" baseline="0" noProof="0" smtClean="0">
                <a:ln>
                  <a:noFill/>
                </a:ln>
                <a:solidFill>
                  <a:srgbClr val="000000"/>
                </a:solidFill>
                <a:effectLst/>
                <a:uLnTx/>
                <a:uFillTx/>
                <a:latin typeface="Book Antiqua"/>
                <a:ea typeface="+mn-ea"/>
                <a:cs typeface="+mn-cs"/>
                <a:sym typeface="Palatino" charset="0"/>
              </a:rPr>
              <a:t>serializable</a:t>
            </a:r>
            <a:r>
              <a:rPr kumimoji="0" lang="en-US" sz="1800" b="0" i="0" u="none" strike="noStrike" kern="0" cap="none" spc="0" normalizeH="0" noProof="0" smtClean="0">
                <a:ln>
                  <a:noFill/>
                </a:ln>
                <a:solidFill>
                  <a:srgbClr val="000000"/>
                </a:solidFill>
                <a:effectLst/>
                <a:uLnTx/>
                <a:uFillTx/>
                <a:latin typeface="Book Antiqua"/>
                <a:ea typeface="+mn-ea"/>
                <a:cs typeface="+mn-cs"/>
                <a:sym typeface="Palatino" charset="0"/>
              </a:rPr>
              <a:t> </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h</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istories</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Implementation</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issues</a:t>
            </a:r>
            <a:endParaRPr lang="en-US" sz="1800" kern="0" dirty="0" smtClean="0">
              <a:solidFill>
                <a:srgbClr val="000000"/>
              </a:solidFill>
              <a:latin typeface="Book Antiqua"/>
              <a:ea typeface="+mn-ea"/>
              <a:cs typeface="+mn-cs"/>
            </a:endParaRPr>
          </a:p>
          <a:p>
            <a:pPr marL="673200" lvl="1" indent="-216000" algn="l">
              <a:spcBef>
                <a:spcPct val="50000"/>
              </a:spcBef>
              <a:buClr>
                <a:srgbClr val="4A71A9"/>
              </a:buClr>
              <a:buSzPct val="150000"/>
              <a:buFont typeface="Palatino" charset="0"/>
              <a:buChar cha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TM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must know not only when data item </a:t>
            </a:r>
            <a:r>
              <a:rPr kumimoji="0" lang="en-US" sz="1800" b="0" i="1" u="none" strike="noStrike" kern="0" cap="none" spc="0" normalizeH="0" noProof="0" dirty="0" smtClean="0">
                <a:ln>
                  <a:noFill/>
                </a:ln>
                <a:solidFill>
                  <a:srgbClr val="000000"/>
                </a:solidFill>
                <a:effectLst/>
                <a:uLnTx/>
                <a:uFillTx/>
                <a:latin typeface="Book Antiqua"/>
                <a:ea typeface="+mn-ea"/>
                <a:cs typeface="+mn-cs"/>
                <a:sym typeface="Palatino" charset="0"/>
              </a:rPr>
              <a:t>x</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will not be used anymore…</a:t>
            </a:r>
          </a:p>
          <a:p>
            <a:pPr marL="673200" lvl="1"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 also when no more locks will</a:t>
            </a:r>
            <a:r>
              <a:rPr lang="en-US" sz="1800" i="0" kern="0" dirty="0" smtClean="0">
                <a:solidFill>
                  <a:srgbClr val="000000"/>
                </a:solidFill>
                <a:latin typeface="Book Antiqua"/>
                <a:ea typeface="+mn-ea"/>
                <a:cs typeface="+mn-cs"/>
              </a:rPr>
              <a:t> be requested</a:t>
            </a:r>
          </a:p>
          <a:p>
            <a:pPr marL="673200" lvl="1" indent="-216000" algn="l">
              <a:spcBef>
                <a:spcPct val="50000"/>
              </a:spcBef>
              <a:buClr>
                <a:srgbClr val="4A71A9"/>
              </a:buClr>
              <a:buSzPct val="150000"/>
              <a:buFont typeface="Palatino" charset="0"/>
              <a:buChar char="•"/>
            </a:pPr>
            <a:r>
              <a:rPr kumimoji="0" lang="en-US" sz="1800" b="0" u="none" strike="noStrike" kern="0" cap="none" spc="0" normalizeH="0" baseline="0" noProof="0" dirty="0" smtClean="0">
                <a:ln>
                  <a:noFill/>
                </a:ln>
                <a:solidFill>
                  <a:srgbClr val="000000"/>
                </a:solidFill>
                <a:effectLst/>
                <a:uLnTx/>
                <a:uFillTx/>
                <a:latin typeface="Book Antiqua"/>
                <a:ea typeface="+mn-ea"/>
                <a:cs typeface="+mn-cs"/>
                <a:sym typeface="Palatino" charset="0"/>
              </a:rPr>
              <a:t>Moreover, during descending</a:t>
            </a:r>
            <a:r>
              <a:rPr kumimoji="0" lang="en-US" sz="1800" b="0" u="none" strike="noStrike" kern="0" cap="none" spc="0" normalizeH="0" noProof="0" dirty="0" smtClean="0">
                <a:ln>
                  <a:noFill/>
                </a:ln>
                <a:solidFill>
                  <a:srgbClr val="000000"/>
                </a:solidFill>
                <a:effectLst/>
                <a:uLnTx/>
                <a:uFillTx/>
                <a:latin typeface="Book Antiqua"/>
                <a:ea typeface="+mn-ea"/>
                <a:cs typeface="+mn-cs"/>
                <a:sym typeface="Palatino" charset="0"/>
              </a:rPr>
              <a:t> phase other transactions get lock (dirty read)</a:t>
            </a:r>
          </a:p>
          <a:p>
            <a:pPr marL="1130400" lvl="2" indent="-216000" algn="l">
              <a:spcBef>
                <a:spcPct val="50000"/>
              </a:spcBef>
              <a:buClr>
                <a:srgbClr val="4A71A9"/>
              </a:buClr>
              <a:buSzPct val="150000"/>
              <a:buFont typeface="Palatino" charset="0"/>
              <a:buChar char="•"/>
            </a:pPr>
            <a:r>
              <a:rPr lang="en-US" sz="1800" i="0" kern="0" baseline="0" dirty="0" smtClean="0">
                <a:solidFill>
                  <a:srgbClr val="000000"/>
                </a:solidFill>
                <a:latin typeface="Book Antiqua"/>
                <a:ea typeface="+mn-ea"/>
                <a:cs typeface="+mn-cs"/>
              </a:rPr>
              <a:t>Possibility</a:t>
            </a:r>
            <a:r>
              <a:rPr lang="en-US" sz="1800" i="0" kern="0" dirty="0" smtClean="0">
                <a:solidFill>
                  <a:srgbClr val="000000"/>
                </a:solidFill>
                <a:latin typeface="Book Antiqua"/>
                <a:ea typeface="+mn-ea"/>
                <a:cs typeface="+mn-cs"/>
              </a:rPr>
              <a:t> of cascade aborts</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noFill/>
          <a:ln/>
        </p:spPr>
        <p:txBody>
          <a:bodyPr/>
          <a:lstStyle/>
          <a:p>
            <a:r>
              <a:rPr lang="en-US"/>
              <a:t>Strict 2PL</a:t>
            </a:r>
          </a:p>
        </p:txBody>
      </p:sp>
      <p:grpSp>
        <p:nvGrpSpPr>
          <p:cNvPr id="26" name="Gruppo 25"/>
          <p:cNvGrpSpPr/>
          <p:nvPr/>
        </p:nvGrpSpPr>
        <p:grpSpPr>
          <a:xfrm>
            <a:off x="430170" y="3162288"/>
            <a:ext cx="7572428" cy="4685097"/>
            <a:chOff x="2041031" y="2821293"/>
            <a:chExt cx="9591040" cy="5934023"/>
          </a:xfrm>
        </p:grpSpPr>
        <p:sp>
          <p:nvSpPr>
            <p:cNvPr id="74756" name="Rectangle 4"/>
            <p:cNvSpPr>
              <a:spLocks noChangeArrowheads="1"/>
            </p:cNvSpPr>
            <p:nvPr/>
          </p:nvSpPr>
          <p:spPr bwMode="auto">
            <a:xfrm>
              <a:off x="2041031" y="2821293"/>
              <a:ext cx="9591040" cy="481817"/>
            </a:xfrm>
            <a:prstGeom prst="rect">
              <a:avLst/>
            </a:prstGeom>
            <a:noFill/>
            <a:ln w="12700">
              <a:noFill/>
              <a:miter lim="800000"/>
              <a:headEnd/>
              <a:tailEnd/>
            </a:ln>
            <a:effectLst/>
          </p:spPr>
          <p:txBody>
            <a:bodyPr lIns="90310" tIns="36124" rIns="90310" bIns="36124">
              <a:prstTxWarp prst="textNoShape">
                <a:avLst/>
              </a:prstTxWarp>
              <a:spAutoFit/>
            </a:bodyPr>
            <a:lstStyle/>
            <a:p>
              <a:pPr marL="614106" indent="-614106">
                <a:lnSpc>
                  <a:spcPct val="111000"/>
                </a:lnSpc>
                <a:spcBef>
                  <a:spcPct val="55000"/>
                </a:spcBef>
                <a:tabLst>
                  <a:tab pos="686354" algn="l"/>
                  <a:tab pos="3901379" algn="l"/>
                  <a:tab pos="5201839" algn="l"/>
                </a:tabLst>
              </a:pPr>
              <a:r>
                <a:rPr lang="en-US" sz="1800" dirty="0">
                  <a:solidFill>
                    <a:schemeClr val="tx2"/>
                  </a:solidFill>
                  <a:latin typeface="Book Antiqua"/>
                </a:rPr>
                <a:t>Hold locks until the end.</a:t>
              </a:r>
            </a:p>
          </p:txBody>
        </p:sp>
        <p:sp>
          <p:nvSpPr>
            <p:cNvPr id="74758" name="Rectangle 6"/>
            <p:cNvSpPr>
              <a:spLocks noChangeArrowheads="1"/>
            </p:cNvSpPr>
            <p:nvPr/>
          </p:nvSpPr>
          <p:spPr bwMode="auto">
            <a:xfrm>
              <a:off x="8241529" y="4610728"/>
              <a:ext cx="1829584"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Obtain lock</a:t>
              </a:r>
            </a:p>
          </p:txBody>
        </p:sp>
        <p:sp>
          <p:nvSpPr>
            <p:cNvPr id="74759" name="Rectangle 7"/>
            <p:cNvSpPr>
              <a:spLocks noChangeArrowheads="1"/>
            </p:cNvSpPr>
            <p:nvPr/>
          </p:nvSpPr>
          <p:spPr bwMode="auto">
            <a:xfrm>
              <a:off x="8325701" y="5464168"/>
              <a:ext cx="1910798"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Release lock</a:t>
              </a:r>
            </a:p>
          </p:txBody>
        </p:sp>
        <p:sp>
          <p:nvSpPr>
            <p:cNvPr id="74761" name="Rectangle 9"/>
            <p:cNvSpPr>
              <a:spLocks noChangeArrowheads="1"/>
            </p:cNvSpPr>
            <p:nvPr/>
          </p:nvSpPr>
          <p:spPr bwMode="auto">
            <a:xfrm>
              <a:off x="3458317" y="7017519"/>
              <a:ext cx="1252972"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BEGIN</a:t>
              </a:r>
            </a:p>
          </p:txBody>
        </p:sp>
        <p:sp>
          <p:nvSpPr>
            <p:cNvPr id="74762" name="Rectangle 10"/>
            <p:cNvSpPr>
              <a:spLocks noChangeArrowheads="1"/>
            </p:cNvSpPr>
            <p:nvPr/>
          </p:nvSpPr>
          <p:spPr bwMode="auto">
            <a:xfrm>
              <a:off x="7607104" y="7017519"/>
              <a:ext cx="976849" cy="51254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END</a:t>
              </a:r>
            </a:p>
          </p:txBody>
        </p:sp>
        <p:sp>
          <p:nvSpPr>
            <p:cNvPr id="74763" name="Rectangle 11"/>
            <p:cNvSpPr>
              <a:spLocks noChangeArrowheads="1"/>
            </p:cNvSpPr>
            <p:nvPr/>
          </p:nvSpPr>
          <p:spPr bwMode="auto">
            <a:xfrm>
              <a:off x="9401118" y="6773679"/>
              <a:ext cx="1851919" cy="863382"/>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Transaction</a:t>
              </a:r>
            </a:p>
            <a:p>
              <a:r>
                <a:rPr lang="en-US" sz="1800" dirty="0">
                  <a:solidFill>
                    <a:srgbClr val="000000"/>
                  </a:solidFill>
                  <a:latin typeface="Book Antiqua"/>
                </a:rPr>
                <a:t>duration</a:t>
              </a:r>
            </a:p>
          </p:txBody>
        </p:sp>
        <p:sp>
          <p:nvSpPr>
            <p:cNvPr id="74764" name="Rectangle 12"/>
            <p:cNvSpPr>
              <a:spLocks noChangeArrowheads="1"/>
            </p:cNvSpPr>
            <p:nvPr/>
          </p:nvSpPr>
          <p:spPr bwMode="auto">
            <a:xfrm>
              <a:off x="5732876" y="7541096"/>
              <a:ext cx="1547370" cy="1214220"/>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dirty="0">
                  <a:solidFill>
                    <a:srgbClr val="000000"/>
                  </a:solidFill>
                  <a:latin typeface="Book Antiqua"/>
                </a:rPr>
                <a:t>period of</a:t>
              </a:r>
            </a:p>
            <a:p>
              <a:r>
                <a:rPr lang="en-US" sz="1800" dirty="0">
                  <a:solidFill>
                    <a:srgbClr val="000000"/>
                  </a:solidFill>
                  <a:latin typeface="Book Antiqua"/>
                </a:rPr>
                <a:t>data item</a:t>
              </a:r>
            </a:p>
            <a:p>
              <a:r>
                <a:rPr lang="en-US" sz="1800" dirty="0">
                  <a:solidFill>
                    <a:srgbClr val="000000"/>
                  </a:solidFill>
                  <a:latin typeface="Book Antiqua"/>
                </a:rPr>
                <a:t>use</a:t>
              </a:r>
            </a:p>
          </p:txBody>
        </p:sp>
        <p:sp>
          <p:nvSpPr>
            <p:cNvPr id="74770" name="Line 18"/>
            <p:cNvSpPr>
              <a:spLocks noChangeShapeType="1"/>
            </p:cNvSpPr>
            <p:nvPr/>
          </p:nvSpPr>
          <p:spPr bwMode="auto">
            <a:xfrm>
              <a:off x="5612836" y="4177234"/>
              <a:ext cx="0" cy="2844800"/>
            </a:xfrm>
            <a:prstGeom prst="line">
              <a:avLst/>
            </a:prstGeom>
            <a:noFill/>
            <a:ln w="12700">
              <a:solidFill>
                <a:schemeClr val="hlink"/>
              </a:solidFill>
              <a:prstDash val="dash"/>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1" name="Line 19"/>
            <p:cNvSpPr>
              <a:spLocks noChangeShapeType="1"/>
            </p:cNvSpPr>
            <p:nvPr/>
          </p:nvSpPr>
          <p:spPr bwMode="auto">
            <a:xfrm>
              <a:off x="3531164" y="7022034"/>
              <a:ext cx="5427698" cy="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72" name="Line 20"/>
            <p:cNvSpPr>
              <a:spLocks noChangeShapeType="1"/>
            </p:cNvSpPr>
            <p:nvPr/>
          </p:nvSpPr>
          <p:spPr bwMode="auto">
            <a:xfrm flipV="1">
              <a:off x="3522133" y="4095954"/>
              <a:ext cx="0" cy="2926080"/>
            </a:xfrm>
            <a:prstGeom prst="line">
              <a:avLst/>
            </a:prstGeom>
            <a:noFill/>
            <a:ln w="12700">
              <a:solidFill>
                <a:schemeClr val="tx1"/>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0" name="Line 28"/>
            <p:cNvSpPr>
              <a:spLocks noChangeShapeType="1"/>
            </p:cNvSpPr>
            <p:nvPr/>
          </p:nvSpPr>
          <p:spPr bwMode="auto">
            <a:xfrm>
              <a:off x="7599680" y="4393981"/>
              <a:ext cx="0" cy="2628053"/>
            </a:xfrm>
            <a:prstGeom prst="line">
              <a:avLst/>
            </a:prstGeom>
            <a:noFill/>
            <a:ln w="19050">
              <a:solidFill>
                <a:schemeClr val="tx2"/>
              </a:solidFill>
              <a:round/>
              <a:headEnd/>
              <a:tailEnd type="triangle" w="med" len="me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83" name="Line 31"/>
            <p:cNvSpPr>
              <a:spLocks noChangeShapeType="1"/>
            </p:cNvSpPr>
            <p:nvPr/>
          </p:nvSpPr>
          <p:spPr bwMode="auto">
            <a:xfrm>
              <a:off x="3686951" y="636050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4" name="Line 32"/>
            <p:cNvSpPr>
              <a:spLocks noChangeShapeType="1"/>
            </p:cNvSpPr>
            <p:nvPr/>
          </p:nvSpPr>
          <p:spPr bwMode="auto">
            <a:xfrm>
              <a:off x="4337191" y="571026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5" name="Line 33"/>
            <p:cNvSpPr>
              <a:spLocks noChangeShapeType="1"/>
            </p:cNvSpPr>
            <p:nvPr/>
          </p:nvSpPr>
          <p:spPr bwMode="auto">
            <a:xfrm>
              <a:off x="4987431" y="5060027"/>
              <a:ext cx="632178" cy="0"/>
            </a:xfrm>
            <a:prstGeom prst="line">
              <a:avLst/>
            </a:prstGeom>
            <a:noFill/>
            <a:ln w="19050">
              <a:solidFill>
                <a:schemeClr val="tx2"/>
              </a:solidFill>
              <a:round/>
              <a:headEnd w="lg" len="lg"/>
              <a:tailEnd w="lg" len="lg"/>
            </a:ln>
            <a:effectLst/>
          </p:spPr>
          <p:txBody>
            <a:bodyPr wrap="none" anchor="ctr">
              <a:prstTxWarp prst="textNoShape">
                <a:avLst/>
              </a:prstTxWarp>
            </a:bodyPr>
            <a:lstStyle/>
            <a:p>
              <a:endParaRPr lang="en-US" sz="1800" dirty="0">
                <a:latin typeface="Book Antiqua"/>
              </a:endParaRPr>
            </a:p>
          </p:txBody>
        </p:sp>
        <p:sp>
          <p:nvSpPr>
            <p:cNvPr id="74786" name="Line 34"/>
            <p:cNvSpPr>
              <a:spLocks noChangeShapeType="1"/>
            </p:cNvSpPr>
            <p:nvPr/>
          </p:nvSpPr>
          <p:spPr bwMode="auto">
            <a:xfrm flipV="1">
              <a:off x="5619609" y="440978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7" name="Line 35"/>
            <p:cNvSpPr>
              <a:spLocks noChangeShapeType="1"/>
            </p:cNvSpPr>
            <p:nvPr/>
          </p:nvSpPr>
          <p:spPr bwMode="auto">
            <a:xfrm flipV="1">
              <a:off x="4985173" y="5057769"/>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8" name="Line 36"/>
            <p:cNvSpPr>
              <a:spLocks noChangeShapeType="1"/>
            </p:cNvSpPr>
            <p:nvPr/>
          </p:nvSpPr>
          <p:spPr bwMode="auto">
            <a:xfrm flipV="1">
              <a:off x="3684693" y="6344702"/>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89" name="Line 37"/>
            <p:cNvSpPr>
              <a:spLocks noChangeShapeType="1"/>
            </p:cNvSpPr>
            <p:nvPr/>
          </p:nvSpPr>
          <p:spPr bwMode="auto">
            <a:xfrm flipV="1">
              <a:off x="4334933" y="5710267"/>
              <a:ext cx="0" cy="650240"/>
            </a:xfrm>
            <a:prstGeom prst="line">
              <a:avLst/>
            </a:prstGeom>
            <a:noFill/>
            <a:ln w="19050">
              <a:solidFill>
                <a:schemeClr val="tx2"/>
              </a:solidFill>
              <a:round/>
              <a:headEnd w="lg" len="lg"/>
              <a:tailEnd type="triangle" w="lg" len="lg"/>
            </a:ln>
            <a:effectLst/>
          </p:spPr>
          <p:txBody>
            <a:bodyPr wrap="none" anchor="ctr">
              <a:prstTxWarp prst="textNoShape">
                <a:avLst/>
              </a:prstTxWarp>
            </a:bodyPr>
            <a:lstStyle/>
            <a:p>
              <a:endParaRPr lang="en-US" sz="1800" dirty="0">
                <a:latin typeface="Book Antiqua"/>
              </a:endParaRPr>
            </a:p>
          </p:txBody>
        </p:sp>
        <p:sp>
          <p:nvSpPr>
            <p:cNvPr id="74791" name="Line 39"/>
            <p:cNvSpPr>
              <a:spLocks noChangeShapeType="1"/>
            </p:cNvSpPr>
            <p:nvPr/>
          </p:nvSpPr>
          <p:spPr bwMode="auto">
            <a:xfrm>
              <a:off x="5619610" y="4393981"/>
              <a:ext cx="1975555" cy="0"/>
            </a:xfrm>
            <a:prstGeom prst="line">
              <a:avLst/>
            </a:prstGeom>
            <a:noFill/>
            <a:ln w="19050">
              <a:solidFill>
                <a:schemeClr val="tx2"/>
              </a:solidFill>
              <a:round/>
              <a:headEnd/>
              <a:tailEnd/>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2" name="Line 40"/>
            <p:cNvSpPr>
              <a:spLocks noChangeShapeType="1"/>
            </p:cNvSpPr>
            <p:nvPr/>
          </p:nvSpPr>
          <p:spPr bwMode="auto">
            <a:xfrm flipV="1">
              <a:off x="8236373" y="4502354"/>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74793" name="Line 41"/>
            <p:cNvSpPr>
              <a:spLocks noChangeShapeType="1"/>
            </p:cNvSpPr>
            <p:nvPr/>
          </p:nvSpPr>
          <p:spPr bwMode="auto">
            <a:xfrm>
              <a:off x="8236373" y="5369341"/>
              <a:ext cx="0" cy="650240"/>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1800" dirty="0">
                <a:latin typeface="Book Antiqua"/>
              </a:endParaRPr>
            </a:p>
          </p:txBody>
        </p:sp>
        <p:sp>
          <p:nvSpPr>
            <p:cNvPr id="31" name="Text Box 49"/>
            <p:cNvSpPr txBox="1">
              <a:spLocks noChangeArrowheads="1"/>
            </p:cNvSpPr>
            <p:nvPr/>
          </p:nvSpPr>
          <p:spPr bwMode="auto">
            <a:xfrm rot="16200000">
              <a:off x="2101242" y="5191027"/>
              <a:ext cx="1875687" cy="517161"/>
            </a:xfrm>
            <a:prstGeom prst="rect">
              <a:avLst/>
            </a:prstGeom>
            <a:noFill/>
            <a:ln w="12700">
              <a:noFill/>
              <a:miter lim="800000"/>
              <a:headEnd/>
              <a:tailEnd/>
            </a:ln>
            <a:effectLst/>
          </p:spPr>
          <p:txBody>
            <a:bodyPr wrap="none" lIns="130046" tIns="65023" rIns="130046" bIns="65023">
              <a:prstTxWarp prst="textNoShape">
                <a:avLst/>
              </a:prstTxWarp>
              <a:spAutoFit/>
            </a:bodyPr>
            <a:lstStyle/>
            <a:p>
              <a:r>
                <a:rPr lang="en-US" sz="1800" dirty="0">
                  <a:solidFill>
                    <a:schemeClr val="tx2"/>
                  </a:solidFill>
                  <a:latin typeface="Book Antiqua"/>
                </a:rPr>
                <a:t>No. of locks</a:t>
              </a:r>
            </a:p>
          </p:txBody>
        </p:sp>
        <p:sp>
          <p:nvSpPr>
            <p:cNvPr id="2" name="Right Brace 1"/>
            <p:cNvSpPr/>
            <p:nvPr/>
          </p:nvSpPr>
          <p:spPr bwMode="auto">
            <a:xfrm rot="5400000">
              <a:off x="6276268" y="6327068"/>
              <a:ext cx="582960" cy="2002904"/>
            </a:xfrm>
            <a:prstGeom prst="rightBrace">
              <a:avLst/>
            </a:prstGeom>
            <a:noFill/>
            <a:ln w="19050">
              <a:solidFill>
                <a:schemeClr val="tx2"/>
              </a:solidFill>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263750"/>
                </a:solidFill>
                <a:effectLst/>
                <a:latin typeface="Book Antiqua"/>
                <a:ea typeface="ヒラギノ明朝 ProN W3" charset="0"/>
                <a:cs typeface="ヒラギノ明朝 ProN W3" charset="0"/>
                <a:sym typeface="Palatino" charset="0"/>
              </a:endParaRPr>
            </a:p>
          </p:txBody>
        </p:sp>
      </p:grpSp>
      <p:sp>
        <p:nvSpPr>
          <p:cNvPr id="27" name="Rectangle 3"/>
          <p:cNvSpPr txBox="1">
            <a:spLocks noChangeArrowheads="1"/>
          </p:cNvSpPr>
          <p:nvPr/>
        </p:nvSpPr>
        <p:spPr bwMode="auto">
          <a:xfrm>
            <a:off x="8359788" y="2662222"/>
            <a:ext cx="4587864" cy="314327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Strict 2PL:</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a:t>
            </a:r>
            <a:r>
              <a:rPr lang="en-US" sz="1800" kern="0" dirty="0" smtClean="0">
                <a:solidFill>
                  <a:srgbClr val="000000"/>
                </a:solidFill>
                <a:latin typeface="Book Antiqua"/>
                <a:ea typeface="+mn-ea"/>
                <a:cs typeface="+mn-cs"/>
              </a:rPr>
              <a:t>al</a:t>
            </a: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 </a:t>
            </a:r>
            <a:r>
              <a:rPr lang="en-US" sz="1800" kern="0" dirty="0" smtClean="0">
                <a:solidFill>
                  <a:srgbClr val="000000"/>
                </a:solidFill>
                <a:latin typeface="Book Antiqua"/>
                <a:ea typeface="+mn-ea"/>
                <a:cs typeface="+mn-cs"/>
              </a:rPr>
              <a:t>locks are released together after commit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Higher degree of isolation</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Easier to implement</a:t>
            </a: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Less</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concurrency</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
        <p:nvSpPr>
          <p:cNvPr id="28" name="CasellaDiTesto 27"/>
          <p:cNvSpPr txBox="1"/>
          <p:nvPr/>
        </p:nvSpPr>
        <p:spPr>
          <a:xfrm>
            <a:off x="8431226" y="7520006"/>
            <a:ext cx="3929090"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l">
              <a:spcBef>
                <a:spcPct val="50000"/>
              </a:spcBef>
            </a:pPr>
            <a:r>
              <a:rPr lang="en-US" sz="2000" dirty="0" smtClean="0">
                <a:solidFill>
                  <a:schemeClr val="tx2"/>
                </a:solidFill>
                <a:latin typeface="Book Antiqua" pitchFamily="18" charset="0"/>
              </a:rPr>
              <a:t>Locking-based mechanisms can cause deadlocks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2PL: Implementation Alternatives</a:t>
            </a:r>
            <a:endParaRPr lang="en-US" dirty="0"/>
          </a:p>
        </p:txBody>
      </p:sp>
      <p:sp>
        <p:nvSpPr>
          <p:cNvPr id="4" name="Rectangle 3"/>
          <p:cNvSpPr txBox="1">
            <a:spLocks noChangeArrowheads="1"/>
          </p:cNvSpPr>
          <p:nvPr/>
        </p:nvSpPr>
        <p:spPr>
          <a:xfrm>
            <a:off x="342900" y="2346324"/>
            <a:ext cx="12160292" cy="3459170"/>
          </a:xfrm>
          <a:prstGeom prst="rect">
            <a:avLst/>
          </a:prstGeom>
          <a:noFill/>
          <a:ln/>
        </p:spPr>
        <p:txBody>
          <a:bodyPr/>
          <a:lstStyle/>
          <a:p>
            <a:pPr marL="368300" lvl="0" indent="-368300" algn="l">
              <a:spcBef>
                <a:spcPct val="50000"/>
              </a:spcBef>
              <a:buClr>
                <a:srgbClr val="4A71A9"/>
              </a:buClr>
              <a:buSzPct val="150000"/>
            </a:pPr>
            <a:r>
              <a:rPr lang="en-US" sz="2000" kern="0" dirty="0" smtClean="0">
                <a:solidFill>
                  <a:srgbClr val="000000"/>
                </a:solidFill>
                <a:latin typeface="Book Antiqua"/>
              </a:rPr>
              <a:t>Two possible implementation for (strict) 2PL in the distributed context</a:t>
            </a:r>
            <a:endPar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20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centralized: 1</a:t>
            </a:r>
            <a:r>
              <a:rPr kumimoji="0" lang="en-US" sz="2000" b="0" i="0" u="none" strike="noStrike" kern="0" cap="none" spc="0" normalizeH="0" noProof="0" dirty="0" smtClean="0">
                <a:ln>
                  <a:noFill/>
                </a:ln>
                <a:solidFill>
                  <a:srgbClr val="000000"/>
                </a:solidFill>
                <a:effectLst/>
                <a:uLnTx/>
                <a:uFillTx/>
                <a:latin typeface="Book Antiqua"/>
                <a:ea typeface="+mn-ea"/>
                <a:cs typeface="+mn-cs"/>
                <a:sym typeface="Palatino" charset="0"/>
              </a:rPr>
              <a:t> SC</a:t>
            </a:r>
          </a:p>
          <a:p>
            <a:pPr marL="368300" marR="0" lvl="0" indent="-3683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2000" kern="0" dirty="0" smtClean="0">
                <a:solidFill>
                  <a:srgbClr val="000000"/>
                </a:solidFill>
                <a:latin typeface="Book Antiqua"/>
                <a:ea typeface="+mn-ea"/>
                <a:cs typeface="+mn-cs"/>
              </a:rPr>
              <a:t>d</a:t>
            </a:r>
            <a:r>
              <a:rPr lang="en-US" sz="2000" kern="0" baseline="0" dirty="0" smtClean="0">
                <a:solidFill>
                  <a:srgbClr val="000000"/>
                </a:solidFill>
                <a:latin typeface="Book Antiqua"/>
                <a:ea typeface="+mn-ea"/>
                <a:cs typeface="+mn-cs"/>
              </a:rPr>
              <a:t>istributed: many SC</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noFill/>
          <a:ln/>
        </p:spPr>
        <p:txBody>
          <a:bodyPr/>
          <a:lstStyle/>
          <a:p>
            <a:r>
              <a:rPr lang="en-US" dirty="0"/>
              <a:t>Centralized 2PL</a:t>
            </a:r>
          </a:p>
        </p:txBody>
      </p:sp>
      <p:sp>
        <p:nvSpPr>
          <p:cNvPr id="76803" name="Rectangle 3"/>
          <p:cNvSpPr>
            <a:spLocks noGrp="1" noChangeArrowheads="1"/>
          </p:cNvSpPr>
          <p:nvPr>
            <p:ph idx="1"/>
          </p:nvPr>
        </p:nvSpPr>
        <p:spPr>
          <a:xfrm>
            <a:off x="342900" y="2489200"/>
            <a:ext cx="12293600" cy="1816096"/>
          </a:xfrm>
          <a:noFill/>
          <a:ln/>
        </p:spPr>
        <p:txBody>
          <a:bodyPr/>
          <a:lstStyle/>
          <a:p>
            <a:r>
              <a:rPr lang="en-US" sz="2400" dirty="0"/>
              <a:t>There is only one 2PL scheduler in the distributed </a:t>
            </a:r>
            <a:r>
              <a:rPr lang="en-US" sz="2400" dirty="0" smtClean="0"/>
              <a:t>system</a:t>
            </a:r>
            <a:endParaRPr lang="en-US" sz="2400" dirty="0"/>
          </a:p>
          <a:p>
            <a:r>
              <a:rPr lang="en-US" sz="2400" dirty="0"/>
              <a:t>Lock requests are issued to the central </a:t>
            </a:r>
            <a:r>
              <a:rPr lang="en-US" sz="2400" dirty="0" smtClean="0"/>
              <a:t>scheduler</a:t>
            </a:r>
          </a:p>
          <a:p>
            <a:r>
              <a:rPr lang="en-US" sz="2400" dirty="0" smtClean="0"/>
              <a:t>Coordinating TM is where the query is initiated</a:t>
            </a:r>
            <a:endParaRPr lang="en-US" sz="2400" dirty="0"/>
          </a:p>
        </p:txBody>
      </p:sp>
      <p:grpSp>
        <p:nvGrpSpPr>
          <p:cNvPr id="20" name="Gruppo 19"/>
          <p:cNvGrpSpPr/>
          <p:nvPr/>
        </p:nvGrpSpPr>
        <p:grpSpPr>
          <a:xfrm>
            <a:off x="573046" y="4519610"/>
            <a:ext cx="8024006" cy="4453167"/>
            <a:chOff x="2573310" y="4162420"/>
            <a:chExt cx="8024006" cy="4453167"/>
          </a:xfrm>
        </p:grpSpPr>
        <p:sp>
          <p:nvSpPr>
            <p:cNvPr id="76804" name="Rectangle 4"/>
            <p:cNvSpPr>
              <a:spLocks noChangeArrowheads="1"/>
            </p:cNvSpPr>
            <p:nvPr/>
          </p:nvSpPr>
          <p:spPr bwMode="auto">
            <a:xfrm>
              <a:off x="2573310" y="4162420"/>
              <a:ext cx="2480055" cy="743222"/>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dirty="0">
                  <a:solidFill>
                    <a:srgbClr val="000000"/>
                  </a:solidFill>
                  <a:latin typeface="Book Antiqua"/>
                </a:rPr>
                <a:t>Data Processors at </a:t>
              </a:r>
            </a:p>
            <a:p>
              <a:pPr algn="ctr"/>
              <a:r>
                <a:rPr lang="en-US" sz="2000" u="sng" dirty="0">
                  <a:solidFill>
                    <a:srgbClr val="000000"/>
                  </a:solidFill>
                  <a:latin typeface="Book Antiqua"/>
                </a:rPr>
                <a:t>  participating sites </a:t>
              </a:r>
            </a:p>
          </p:txBody>
        </p:sp>
        <p:sp>
          <p:nvSpPr>
            <p:cNvPr id="76805" name="Rectangle 5"/>
            <p:cNvSpPr>
              <a:spLocks noChangeArrowheads="1"/>
            </p:cNvSpPr>
            <p:nvPr/>
          </p:nvSpPr>
          <p:spPr bwMode="auto">
            <a:xfrm>
              <a:off x="5317049" y="4500150"/>
              <a:ext cx="2244413"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smtClean="0">
                  <a:solidFill>
                    <a:srgbClr val="000000"/>
                  </a:solidFill>
                  <a:latin typeface="Book Antiqua"/>
                </a:rPr>
                <a:t>Coordinating </a:t>
              </a:r>
              <a:r>
                <a:rPr lang="en-US" sz="2000" u="sng" dirty="0">
                  <a:solidFill>
                    <a:srgbClr val="000000"/>
                  </a:solidFill>
                  <a:latin typeface="Book Antiqua"/>
                </a:rPr>
                <a:t>TM</a:t>
              </a:r>
            </a:p>
          </p:txBody>
        </p:sp>
        <p:sp>
          <p:nvSpPr>
            <p:cNvPr id="76806" name="Rectangle 6"/>
            <p:cNvSpPr>
              <a:spLocks noChangeArrowheads="1"/>
            </p:cNvSpPr>
            <p:nvPr/>
          </p:nvSpPr>
          <p:spPr bwMode="auto">
            <a:xfrm>
              <a:off x="8551675" y="4500150"/>
              <a:ext cx="2045641"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pPr algn="ctr"/>
              <a:r>
                <a:rPr lang="en-US" sz="2000" u="sng" dirty="0">
                  <a:solidFill>
                    <a:srgbClr val="000000"/>
                  </a:solidFill>
                  <a:latin typeface="Book Antiqua"/>
                </a:rPr>
                <a:t>Central Site LM</a:t>
              </a:r>
            </a:p>
          </p:txBody>
        </p:sp>
        <p:sp>
          <p:nvSpPr>
            <p:cNvPr id="76808" name="Line 8"/>
            <p:cNvSpPr>
              <a:spLocks noChangeShapeType="1"/>
            </p:cNvSpPr>
            <p:nvPr/>
          </p:nvSpPr>
          <p:spPr bwMode="auto">
            <a:xfrm>
              <a:off x="6417938" y="5072141"/>
              <a:ext cx="3240638" cy="851155"/>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09" name="Line 9"/>
            <p:cNvSpPr>
              <a:spLocks noChangeShapeType="1"/>
            </p:cNvSpPr>
            <p:nvPr/>
          </p:nvSpPr>
          <p:spPr bwMode="auto">
            <a:xfrm flipH="1">
              <a:off x="6480408" y="6079472"/>
              <a:ext cx="3162550" cy="612988"/>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0" name="Line 10"/>
            <p:cNvSpPr>
              <a:spLocks noChangeShapeType="1"/>
            </p:cNvSpPr>
            <p:nvPr/>
          </p:nvSpPr>
          <p:spPr bwMode="auto">
            <a:xfrm flipH="1">
              <a:off x="4067500" y="6735408"/>
              <a:ext cx="2272351"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1" name="Line 11"/>
            <p:cNvSpPr>
              <a:spLocks noChangeShapeType="1"/>
            </p:cNvSpPr>
            <p:nvPr/>
          </p:nvSpPr>
          <p:spPr bwMode="auto">
            <a:xfrm>
              <a:off x="4122161" y="7344492"/>
              <a:ext cx="2256733" cy="437291"/>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2" name="Line 12"/>
            <p:cNvSpPr>
              <a:spLocks noChangeShapeType="1"/>
            </p:cNvSpPr>
            <p:nvPr/>
          </p:nvSpPr>
          <p:spPr bwMode="auto">
            <a:xfrm>
              <a:off x="6590772" y="7842334"/>
              <a:ext cx="3114656" cy="628739"/>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000" dirty="0">
                <a:latin typeface="Book Antiqua"/>
              </a:endParaRPr>
            </a:p>
          </p:txBody>
        </p:sp>
        <p:sp>
          <p:nvSpPr>
            <p:cNvPr id="76813" name="Rectangle 13"/>
            <p:cNvSpPr>
              <a:spLocks noChangeArrowheads="1"/>
            </p:cNvSpPr>
            <p:nvPr/>
          </p:nvSpPr>
          <p:spPr bwMode="auto">
            <a:xfrm rot="780000">
              <a:off x="7336597" y="5089657"/>
              <a:ext cx="1785954"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Request</a:t>
              </a:r>
            </a:p>
          </p:txBody>
        </p:sp>
        <p:sp>
          <p:nvSpPr>
            <p:cNvPr id="76814" name="Rectangle 14"/>
            <p:cNvSpPr>
              <a:spLocks noChangeArrowheads="1"/>
            </p:cNvSpPr>
            <p:nvPr/>
          </p:nvSpPr>
          <p:spPr bwMode="auto">
            <a:xfrm rot="20940000">
              <a:off x="6955157" y="5933003"/>
              <a:ext cx="1814808"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Lock Granted</a:t>
              </a:r>
            </a:p>
          </p:txBody>
        </p:sp>
        <p:sp>
          <p:nvSpPr>
            <p:cNvPr id="76815" name="Rectangle 15"/>
            <p:cNvSpPr>
              <a:spLocks noChangeArrowheads="1"/>
            </p:cNvSpPr>
            <p:nvPr/>
          </p:nvSpPr>
          <p:spPr bwMode="auto">
            <a:xfrm rot="20880000">
              <a:off x="4491942" y="6471809"/>
              <a:ext cx="1415660"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Operation</a:t>
              </a:r>
            </a:p>
          </p:txBody>
        </p:sp>
        <p:sp>
          <p:nvSpPr>
            <p:cNvPr id="76816" name="Rectangle 16"/>
            <p:cNvSpPr>
              <a:spLocks noChangeArrowheads="1"/>
            </p:cNvSpPr>
            <p:nvPr/>
          </p:nvSpPr>
          <p:spPr bwMode="auto">
            <a:xfrm rot="660000">
              <a:off x="3990271" y="7596272"/>
              <a:ext cx="2231589"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chemeClr val="tx2"/>
                  </a:solidFill>
                  <a:latin typeface="Book Antiqua"/>
                </a:rPr>
                <a:t>End of Operation</a:t>
              </a:r>
            </a:p>
          </p:txBody>
        </p:sp>
        <p:sp>
          <p:nvSpPr>
            <p:cNvPr id="76817" name="Rectangle 17"/>
            <p:cNvSpPr>
              <a:spLocks noChangeArrowheads="1"/>
            </p:cNvSpPr>
            <p:nvPr/>
          </p:nvSpPr>
          <p:spPr bwMode="auto">
            <a:xfrm rot="660000">
              <a:off x="7043847" y="8180142"/>
              <a:ext cx="1840456"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5C5C"/>
                  </a:solidFill>
                  <a:latin typeface="Book Antiqua"/>
                </a:rPr>
                <a:t>Release Locks</a:t>
              </a:r>
            </a:p>
          </p:txBody>
        </p:sp>
      </p:grpSp>
      <p:sp>
        <p:nvSpPr>
          <p:cNvPr id="21" name="Rectangle 3"/>
          <p:cNvSpPr txBox="1">
            <a:spLocks noChangeArrowheads="1"/>
          </p:cNvSpPr>
          <p:nvPr/>
        </p:nvSpPr>
        <p:spPr bwMode="auto">
          <a:xfrm>
            <a:off x="9131316" y="5519742"/>
            <a:ext cx="3443314" cy="314327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marL="216000" marR="0" lvl="0" indent="-216000" algn="l" defTabSz="914400" rtl="0" eaLnBrk="1" fontAlgn="base" latinLnBrk="0" hangingPunct="1">
              <a:lnSpc>
                <a:spcPct val="100000"/>
              </a:lnSpc>
              <a:spcBef>
                <a:spcPct val="50000"/>
              </a:spcBef>
              <a:spcAft>
                <a:spcPct val="0"/>
              </a:spcAft>
              <a:buClr>
                <a:srgbClr val="4A71A9"/>
              </a:buClr>
              <a:buSzPct val="150000"/>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Issues with centralized 2PL</a:t>
            </a:r>
            <a:endParaRPr lang="en-US" sz="1800" kern="0" dirty="0" smtClean="0">
              <a:solidFill>
                <a:srgbClr val="000000"/>
              </a:solidFill>
              <a:latin typeface="Book Antiqua"/>
              <a:ea typeface="+mn-ea"/>
              <a:cs typeface="+mn-cs"/>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Bottleneck at central LM</a:t>
            </a:r>
            <a:r>
              <a:rPr kumimoji="0" lang="en-US" sz="1800" b="0" i="0" u="none" strike="noStrike" kern="0" cap="none" spc="0" normalizeH="0" noProof="0" dirty="0" smtClean="0">
                <a:ln>
                  <a:noFill/>
                </a:ln>
                <a:solidFill>
                  <a:srgbClr val="000000"/>
                </a:solidFill>
                <a:effectLst/>
                <a:uLnTx/>
                <a:uFillTx/>
                <a:latin typeface="Book Antiqua"/>
                <a:ea typeface="+mn-ea"/>
                <a:cs typeface="+mn-cs"/>
                <a:sym typeface="Palatino" charset="0"/>
              </a:rPr>
              <a:t> for high workload at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a:p>
            <a:pPr marL="216000" marR="0" lvl="0" indent="-216000" algn="l" defTabSz="914400" rtl="0" eaLnBrk="1" fontAlgn="base" latinLnBrk="0" hangingPunct="1">
              <a:lnSpc>
                <a:spcPct val="100000"/>
              </a:lnSpc>
              <a:spcBef>
                <a:spcPct val="50000"/>
              </a:spcBef>
              <a:spcAft>
                <a:spcPct val="0"/>
              </a:spcAft>
              <a:buClr>
                <a:srgbClr val="4A71A9"/>
              </a:buClr>
              <a:buSzPct val="150000"/>
              <a:buFont typeface="Palatino" charset="0"/>
              <a:buChar char="•"/>
              <a:tabLst/>
              <a:defRPr/>
            </a:pPr>
            <a:r>
              <a:rPr lang="en-US" sz="1800" kern="0" dirty="0" smtClean="0">
                <a:solidFill>
                  <a:srgbClr val="000000"/>
                </a:solidFill>
                <a:latin typeface="Book Antiqua"/>
                <a:ea typeface="+mn-ea"/>
                <a:cs typeface="+mn-cs"/>
              </a:rPr>
              <a:t>Low reliability in case of failure of central LM</a:t>
            </a:r>
            <a:endParaRPr kumimoji="0" lang="en-US" sz="1800" b="0" i="0" u="none" strike="noStrike" kern="0" cap="none" spc="0" normalizeH="0" baseline="0" noProof="0" dirty="0" smtClean="0">
              <a:ln>
                <a:noFill/>
              </a:ln>
              <a:solidFill>
                <a:srgbClr val="000000"/>
              </a:solidFill>
              <a:effectLst/>
              <a:uLnTx/>
              <a:uFillTx/>
              <a:latin typeface="Book Antiqua"/>
              <a:ea typeface="+mn-ea"/>
              <a:cs typeface="+mn-cs"/>
              <a:sym typeface="Palatino"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noFill/>
          <a:ln/>
        </p:spPr>
        <p:txBody>
          <a:bodyPr/>
          <a:lstStyle/>
          <a:p>
            <a:r>
              <a:rPr lang="en-US"/>
              <a:t>Distributed 2PL</a:t>
            </a:r>
          </a:p>
        </p:txBody>
      </p:sp>
      <p:sp>
        <p:nvSpPr>
          <p:cNvPr id="78852" name="Rectangle 4"/>
          <p:cNvSpPr>
            <a:spLocks noGrp="1" noChangeArrowheads="1"/>
          </p:cNvSpPr>
          <p:nvPr>
            <p:ph idx="1"/>
          </p:nvPr>
        </p:nvSpPr>
        <p:spPr>
          <a:xfrm>
            <a:off x="430170" y="2590784"/>
            <a:ext cx="12073022" cy="1071570"/>
          </a:xfrm>
          <a:noFill/>
          <a:ln/>
        </p:spPr>
        <p:txBody>
          <a:bodyPr/>
          <a:lstStyle/>
          <a:p>
            <a:pPr>
              <a:lnSpc>
                <a:spcPct val="100000"/>
              </a:lnSpc>
              <a:spcBef>
                <a:spcPts val="600"/>
              </a:spcBef>
            </a:pPr>
            <a:r>
              <a:rPr lang="en-US" sz="2000" dirty="0"/>
              <a:t>2PL schedulers </a:t>
            </a:r>
            <a:r>
              <a:rPr lang="en-US" sz="2000" dirty="0" smtClean="0"/>
              <a:t>(LM’s) are </a:t>
            </a:r>
            <a:r>
              <a:rPr lang="en-US" sz="2000" dirty="0"/>
              <a:t>placed at each </a:t>
            </a:r>
            <a:r>
              <a:rPr lang="en-US" sz="2000" dirty="0" smtClean="0"/>
              <a:t>site</a:t>
            </a:r>
          </a:p>
          <a:p>
            <a:pPr lvl="1">
              <a:spcBef>
                <a:spcPts val="600"/>
              </a:spcBef>
            </a:pPr>
            <a:r>
              <a:rPr lang="en-US" sz="2000" dirty="0" smtClean="0"/>
              <a:t>each </a:t>
            </a:r>
            <a:r>
              <a:rPr lang="en-US" sz="2000" dirty="0"/>
              <a:t>scheduler handles lock requests for data at that </a:t>
            </a:r>
            <a:r>
              <a:rPr lang="en-US" sz="2000" dirty="0" smtClean="0"/>
              <a:t>site</a:t>
            </a:r>
            <a:endParaRPr lang="en-US" sz="2000" dirty="0"/>
          </a:p>
        </p:txBody>
      </p:sp>
      <p:sp>
        <p:nvSpPr>
          <p:cNvPr id="6" name="Rectangle 3"/>
          <p:cNvSpPr>
            <a:spLocks noChangeArrowheads="1"/>
          </p:cNvSpPr>
          <p:nvPr/>
        </p:nvSpPr>
        <p:spPr bwMode="auto">
          <a:xfrm>
            <a:off x="2508077" y="4169769"/>
            <a:ext cx="2646767"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Coordinating TM</a:t>
            </a:r>
          </a:p>
        </p:txBody>
      </p:sp>
      <p:sp>
        <p:nvSpPr>
          <p:cNvPr id="7" name="Rectangle 4"/>
          <p:cNvSpPr>
            <a:spLocks noChangeArrowheads="1"/>
          </p:cNvSpPr>
          <p:nvPr/>
        </p:nvSpPr>
        <p:spPr bwMode="auto">
          <a:xfrm>
            <a:off x="5780973" y="4169769"/>
            <a:ext cx="2704475"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LMs</a:t>
            </a:r>
          </a:p>
        </p:txBody>
      </p:sp>
      <p:sp>
        <p:nvSpPr>
          <p:cNvPr id="8" name="Rectangle 5"/>
          <p:cNvSpPr>
            <a:spLocks noChangeArrowheads="1"/>
          </p:cNvSpPr>
          <p:nvPr/>
        </p:nvSpPr>
        <p:spPr bwMode="auto">
          <a:xfrm>
            <a:off x="9074266" y="4169769"/>
            <a:ext cx="2649973" cy="497001"/>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400" u="sng" dirty="0">
                <a:solidFill>
                  <a:srgbClr val="000000"/>
                </a:solidFill>
                <a:latin typeface="Book Antiqua"/>
              </a:rPr>
              <a:t>Participating DPs</a:t>
            </a:r>
          </a:p>
        </p:txBody>
      </p:sp>
      <p:sp>
        <p:nvSpPr>
          <p:cNvPr id="10" name="Line 7"/>
          <p:cNvSpPr>
            <a:spLocks noChangeShapeType="1"/>
          </p:cNvSpPr>
          <p:nvPr/>
        </p:nvSpPr>
        <p:spPr bwMode="auto">
          <a:xfrm>
            <a:off x="4167223" y="5267501"/>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1" name="Line 8"/>
          <p:cNvSpPr>
            <a:spLocks noChangeShapeType="1"/>
          </p:cNvSpPr>
          <p:nvPr/>
        </p:nvSpPr>
        <p:spPr bwMode="auto">
          <a:xfrm>
            <a:off x="7391330" y="6142616"/>
            <a:ext cx="2494845" cy="652497"/>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2" name="Line 9"/>
          <p:cNvSpPr>
            <a:spLocks noChangeShapeType="1"/>
          </p:cNvSpPr>
          <p:nvPr/>
        </p:nvSpPr>
        <p:spPr bwMode="auto">
          <a:xfrm flipH="1">
            <a:off x="4159547" y="6971672"/>
            <a:ext cx="5734305" cy="698556"/>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3" name="Line 10"/>
          <p:cNvSpPr>
            <a:spLocks noChangeShapeType="1"/>
          </p:cNvSpPr>
          <p:nvPr/>
        </p:nvSpPr>
        <p:spPr bwMode="auto">
          <a:xfrm>
            <a:off x="4167223" y="7920749"/>
            <a:ext cx="3024520" cy="813703"/>
          </a:xfrm>
          <a:prstGeom prst="line">
            <a:avLst/>
          </a:prstGeom>
          <a:noFill/>
          <a:ln w="19050">
            <a:solidFill>
              <a:schemeClr val="tx2"/>
            </a:solidFill>
            <a:round/>
            <a:headEnd w="lg" len="lg"/>
            <a:tailEnd type="triangle" w="lg" len="lg"/>
          </a:ln>
          <a:effectLst/>
        </p:spPr>
        <p:txBody>
          <a:bodyPr wrap="none" lIns="130046" tIns="65023" rIns="130046" bIns="65023" anchor="ctr">
            <a:prstTxWarp prst="textNoShape">
              <a:avLst/>
            </a:prstTxWarp>
          </a:bodyPr>
          <a:lstStyle/>
          <a:p>
            <a:endParaRPr lang="en-US" sz="2800" dirty="0">
              <a:latin typeface="Book Antiqua"/>
            </a:endParaRPr>
          </a:p>
        </p:txBody>
      </p:sp>
      <p:sp>
        <p:nvSpPr>
          <p:cNvPr id="14" name="Rectangle 11"/>
          <p:cNvSpPr>
            <a:spLocks noChangeArrowheads="1"/>
          </p:cNvSpPr>
          <p:nvPr/>
        </p:nvSpPr>
        <p:spPr bwMode="auto">
          <a:xfrm rot="840000">
            <a:off x="4580582" y="5192279"/>
            <a:ext cx="2090335"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Lock Request</a:t>
            </a:r>
          </a:p>
        </p:txBody>
      </p:sp>
      <p:sp>
        <p:nvSpPr>
          <p:cNvPr id="15" name="Rectangle 12"/>
          <p:cNvSpPr>
            <a:spLocks noChangeArrowheads="1"/>
          </p:cNvSpPr>
          <p:nvPr/>
        </p:nvSpPr>
        <p:spPr bwMode="auto">
          <a:xfrm rot="840000">
            <a:off x="7813735" y="5998306"/>
            <a:ext cx="1596302"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Operation</a:t>
            </a:r>
          </a:p>
        </p:txBody>
      </p:sp>
      <p:sp>
        <p:nvSpPr>
          <p:cNvPr id="16" name="Rectangle 13"/>
          <p:cNvSpPr>
            <a:spLocks noChangeArrowheads="1"/>
          </p:cNvSpPr>
          <p:nvPr/>
        </p:nvSpPr>
        <p:spPr bwMode="auto">
          <a:xfrm rot="21240000">
            <a:off x="5416614" y="6942509"/>
            <a:ext cx="2567674"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chemeClr val="tx2"/>
                </a:solidFill>
                <a:latin typeface="Book Antiqua"/>
              </a:rPr>
              <a:t>End of Operation</a:t>
            </a:r>
          </a:p>
        </p:txBody>
      </p:sp>
      <p:sp>
        <p:nvSpPr>
          <p:cNvPr id="17" name="Rectangle 14"/>
          <p:cNvSpPr>
            <a:spLocks noChangeArrowheads="1"/>
          </p:cNvSpPr>
          <p:nvPr/>
        </p:nvSpPr>
        <p:spPr bwMode="auto">
          <a:xfrm rot="840000">
            <a:off x="4546002" y="7845528"/>
            <a:ext cx="2098083" cy="474773"/>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5C5C"/>
                </a:solidFill>
                <a:latin typeface="Book Antiqua"/>
              </a:rPr>
              <a:t>Release Locks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t>Deadlock</a:t>
            </a:r>
          </a:p>
        </p:txBody>
      </p:sp>
      <p:sp>
        <p:nvSpPr>
          <p:cNvPr id="98306" name="Rectangle 2"/>
          <p:cNvSpPr>
            <a:spLocks noGrp="1" noChangeArrowheads="1"/>
          </p:cNvSpPr>
          <p:nvPr>
            <p:ph idx="1"/>
          </p:nvPr>
        </p:nvSpPr>
        <p:spPr>
          <a:xfrm>
            <a:off x="342900" y="2489200"/>
            <a:ext cx="12293600" cy="5316558"/>
          </a:xfrm>
          <a:noFill/>
          <a:ln/>
        </p:spPr>
        <p:txBody>
          <a:bodyPr/>
          <a:lstStyle/>
          <a:p>
            <a:pPr>
              <a:lnSpc>
                <a:spcPct val="105000"/>
              </a:lnSpc>
            </a:pPr>
            <a:r>
              <a:rPr lang="en-US" sz="2400" i="1" dirty="0" smtClean="0"/>
              <a:t>T</a:t>
            </a:r>
            <a:r>
              <a:rPr lang="en-US" sz="2400" baseline="-25000" dirty="0" smtClean="0"/>
              <a:t>1</a:t>
            </a:r>
            <a:r>
              <a:rPr lang="en-US" sz="2400" dirty="0" smtClean="0"/>
              <a:t> has write lock on </a:t>
            </a:r>
            <a:r>
              <a:rPr lang="en-US" sz="2400" i="1" dirty="0" smtClean="0"/>
              <a:t>x</a:t>
            </a:r>
            <a:r>
              <a:rPr lang="en-US" sz="2400" dirty="0" smtClean="0"/>
              <a:t/>
            </a:r>
            <a:br>
              <a:rPr lang="en-US" sz="2400" dirty="0" smtClean="0"/>
            </a:br>
            <a:r>
              <a:rPr lang="en-US" sz="2400" i="1" dirty="0" smtClean="0"/>
              <a:t>T</a:t>
            </a:r>
            <a:r>
              <a:rPr lang="en-US" sz="2400" baseline="-25000" dirty="0" smtClean="0"/>
              <a:t>2</a:t>
            </a:r>
            <a:r>
              <a:rPr lang="en-US" sz="2400" dirty="0" smtClean="0"/>
              <a:t> has write lock on </a:t>
            </a:r>
            <a:r>
              <a:rPr lang="en-US" sz="2400" i="1" dirty="0" smtClean="0"/>
              <a:t>y</a:t>
            </a:r>
            <a:r>
              <a:rPr lang="en-US" sz="2400" dirty="0" smtClean="0"/>
              <a:t/>
            </a:r>
            <a:br>
              <a:rPr lang="en-US" sz="2400" dirty="0" smtClean="0"/>
            </a:br>
            <a:r>
              <a:rPr lang="en-US" sz="2400" i="1" dirty="0" smtClean="0"/>
              <a:t>T</a:t>
            </a:r>
            <a:r>
              <a:rPr lang="en-US" sz="2400" baseline="-25000" dirty="0" smtClean="0"/>
              <a:t>1</a:t>
            </a:r>
            <a:r>
              <a:rPr lang="en-US" sz="2400" dirty="0" smtClean="0"/>
              <a:t> asks for write access to </a:t>
            </a:r>
            <a:r>
              <a:rPr lang="en-US" sz="2400" i="1" dirty="0" smtClean="0"/>
              <a:t>y</a:t>
            </a:r>
            <a:r>
              <a:rPr lang="en-US" sz="2400" dirty="0" smtClean="0"/>
              <a:t/>
            </a:r>
            <a:br>
              <a:rPr lang="en-US" sz="2400" dirty="0" smtClean="0"/>
            </a:br>
            <a:r>
              <a:rPr lang="en-US" sz="2400" i="1" dirty="0" smtClean="0"/>
              <a:t>T</a:t>
            </a:r>
            <a:r>
              <a:rPr lang="en-US" sz="2400" baseline="-25000" dirty="0" smtClean="0"/>
              <a:t>2</a:t>
            </a:r>
            <a:r>
              <a:rPr lang="en-US" sz="2400" dirty="0" smtClean="0"/>
              <a:t> asks for write access to </a:t>
            </a:r>
            <a:r>
              <a:rPr lang="en-US" sz="2400" i="1" dirty="0" smtClean="0"/>
              <a:t>x</a:t>
            </a:r>
            <a:endParaRPr lang="en-US" sz="2400" dirty="0" smtClean="0"/>
          </a:p>
          <a:p>
            <a:pPr>
              <a:lnSpc>
                <a:spcPct val="105000"/>
              </a:lnSpc>
            </a:pPr>
            <a:r>
              <a:rPr lang="en-US" sz="2400" dirty="0" smtClean="0"/>
              <a:t>Deadlock!!!</a:t>
            </a:r>
          </a:p>
          <a:p>
            <a:pPr>
              <a:lnSpc>
                <a:spcPct val="105000"/>
              </a:lnSpc>
            </a:pPr>
            <a:r>
              <a:rPr lang="en-US" sz="2400" dirty="0" smtClean="0"/>
              <a:t>Deadlock are modeled through wait-for graph (WFG)</a:t>
            </a:r>
            <a:endParaRPr lang="en-US" sz="2400" dirty="0"/>
          </a:p>
          <a:p>
            <a:pPr lvl="1">
              <a:lnSpc>
                <a:spcPct val="105000"/>
              </a:lnSpc>
            </a:pPr>
            <a:r>
              <a:rPr lang="en-US" sz="2000" dirty="0"/>
              <a:t>If transaction </a:t>
            </a:r>
            <a:r>
              <a:rPr lang="en-US" sz="2000" i="1" dirty="0"/>
              <a:t>T</a:t>
            </a:r>
            <a:r>
              <a:rPr lang="en-US" sz="2000" i="1" baseline="-25000" dirty="0"/>
              <a:t>i</a:t>
            </a:r>
            <a:r>
              <a:rPr lang="en-US" sz="2000" dirty="0"/>
              <a:t> waits for another transaction </a:t>
            </a:r>
            <a:r>
              <a:rPr lang="en-US" sz="2000" i="1" dirty="0" err="1"/>
              <a:t>T</a:t>
            </a:r>
            <a:r>
              <a:rPr lang="en-US" sz="2000" i="1" baseline="-25000" dirty="0" err="1"/>
              <a:t>j</a:t>
            </a:r>
            <a:r>
              <a:rPr lang="en-US" sz="2000" dirty="0"/>
              <a:t> to release a lock on an entity, then </a:t>
            </a:r>
            <a:r>
              <a:rPr lang="en-US" sz="2000" i="1" dirty="0"/>
              <a:t>T</a:t>
            </a:r>
            <a:r>
              <a:rPr lang="en-US" sz="2000" i="1" baseline="-25000" dirty="0"/>
              <a:t>i</a:t>
            </a:r>
            <a:r>
              <a:rPr lang="en-US" sz="2000" dirty="0" smtClean="0"/>
              <a:t> → </a:t>
            </a:r>
            <a:r>
              <a:rPr lang="en-US" sz="2000" i="1" dirty="0" err="1"/>
              <a:t>T</a:t>
            </a:r>
            <a:r>
              <a:rPr lang="en-US" sz="2000" i="1" baseline="-25000" dirty="0" err="1"/>
              <a:t>j</a:t>
            </a:r>
            <a:r>
              <a:rPr lang="en-US" sz="2000" dirty="0"/>
              <a:t> in </a:t>
            </a:r>
            <a:r>
              <a:rPr lang="en-US" sz="2000" dirty="0" smtClean="0"/>
              <a:t>WFG</a:t>
            </a:r>
            <a:endParaRPr lang="en-US" sz="2000" dirty="0"/>
          </a:p>
          <a:p>
            <a:pPr lvl="1">
              <a:lnSpc>
                <a:spcPct val="105000"/>
              </a:lnSpc>
            </a:pPr>
            <a:r>
              <a:rPr lang="en-US" sz="2000" dirty="0" smtClean="0"/>
              <a:t>In distributed context the WFG is distributed across nodes</a:t>
            </a:r>
          </a:p>
          <a:p>
            <a:pPr lvl="2">
              <a:lnSpc>
                <a:spcPct val="105000"/>
              </a:lnSpc>
            </a:pPr>
            <a:r>
              <a:rPr lang="en-US" sz="1800" dirty="0" smtClean="0"/>
              <a:t>LWFG: a local graph at each site</a:t>
            </a:r>
          </a:p>
          <a:p>
            <a:pPr lvl="2">
              <a:lnSpc>
                <a:spcPct val="105000"/>
              </a:lnSpc>
            </a:pPr>
            <a:r>
              <a:rPr lang="en-US" sz="1800" dirty="0" smtClean="0"/>
              <a:t>GWFG: union of all LWFG</a:t>
            </a:r>
            <a:endParaRPr lang="en-US" sz="1800" dirty="0"/>
          </a:p>
        </p:txBody>
      </p:sp>
      <p:grpSp>
        <p:nvGrpSpPr>
          <p:cNvPr id="12" name="Gruppo 11"/>
          <p:cNvGrpSpPr/>
          <p:nvPr/>
        </p:nvGrpSpPr>
        <p:grpSpPr>
          <a:xfrm>
            <a:off x="6829232" y="6570866"/>
            <a:ext cx="5245332" cy="2020710"/>
            <a:chOff x="3731850" y="6662750"/>
            <a:chExt cx="5245332" cy="2020710"/>
          </a:xfrm>
        </p:grpSpPr>
        <p:sp>
          <p:nvSpPr>
            <p:cNvPr id="98308" name="Oval 4"/>
            <p:cNvSpPr>
              <a:spLocks noChangeArrowheads="1"/>
            </p:cNvSpPr>
            <p:nvPr/>
          </p:nvSpPr>
          <p:spPr bwMode="auto">
            <a:xfrm>
              <a:off x="4352996" y="7509416"/>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09" name="Oval 5"/>
            <p:cNvSpPr>
              <a:spLocks noChangeArrowheads="1"/>
            </p:cNvSpPr>
            <p:nvPr/>
          </p:nvSpPr>
          <p:spPr bwMode="auto">
            <a:xfrm>
              <a:off x="8218311" y="7563603"/>
              <a:ext cx="162560" cy="198684"/>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0" name="Arc 6"/>
            <p:cNvSpPr>
              <a:spLocks/>
            </p:cNvSpPr>
            <p:nvPr/>
          </p:nvSpPr>
          <p:spPr bwMode="auto">
            <a:xfrm>
              <a:off x="6403058" y="6662750"/>
              <a:ext cx="1916854" cy="1011484"/>
            </a:xfrm>
            <a:custGeom>
              <a:avLst/>
              <a:gdLst>
                <a:gd name="G0" fmla="+- 25 0 0"/>
                <a:gd name="G1" fmla="+- 21600 0 0"/>
                <a:gd name="G2" fmla="+- 21600 0 0"/>
                <a:gd name="T0" fmla="*/ 0 w 21625"/>
                <a:gd name="T1" fmla="*/ 1 h 21600"/>
                <a:gd name="T2" fmla="*/ 21625 w 21625"/>
                <a:gd name="T3" fmla="*/ 21600 h 21600"/>
                <a:gd name="T4" fmla="*/ 25 w 21625"/>
                <a:gd name="T5" fmla="*/ 21600 h 21600"/>
              </a:gdLst>
              <a:ahLst/>
              <a:cxnLst>
                <a:cxn ang="0">
                  <a:pos x="T0" y="T1"/>
                </a:cxn>
                <a:cxn ang="0">
                  <a:pos x="T2" y="T3"/>
                </a:cxn>
                <a:cxn ang="0">
                  <a:pos x="T4" y="T5"/>
                </a:cxn>
              </a:cxnLst>
              <a:rect l="0" t="0" r="r" b="b"/>
              <a:pathLst>
                <a:path w="21625" h="21600" fill="none" extrusionOk="0">
                  <a:moveTo>
                    <a:pt x="-1" y="0"/>
                  </a:moveTo>
                  <a:cubicBezTo>
                    <a:pt x="8" y="0"/>
                    <a:pt x="16" y="-1"/>
                    <a:pt x="25" y="-1"/>
                  </a:cubicBezTo>
                  <a:cubicBezTo>
                    <a:pt x="11954" y="-1"/>
                    <a:pt x="21625" y="9670"/>
                    <a:pt x="21625" y="21600"/>
                  </a:cubicBezTo>
                </a:path>
                <a:path w="21625" h="21600" stroke="0" extrusionOk="0">
                  <a:moveTo>
                    <a:pt x="-1" y="0"/>
                  </a:moveTo>
                  <a:cubicBezTo>
                    <a:pt x="8" y="0"/>
                    <a:pt x="16" y="-1"/>
                    <a:pt x="25" y="-1"/>
                  </a:cubicBezTo>
                  <a:cubicBezTo>
                    <a:pt x="11954" y="-1"/>
                    <a:pt x="21625" y="9670"/>
                    <a:pt x="21625" y="21600"/>
                  </a:cubicBezTo>
                  <a:lnTo>
                    <a:pt x="25" y="2160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1" name="Arc 7"/>
            <p:cNvSpPr>
              <a:spLocks/>
            </p:cNvSpPr>
            <p:nvPr/>
          </p:nvSpPr>
          <p:spPr bwMode="auto">
            <a:xfrm>
              <a:off x="4436534" y="7635851"/>
              <a:ext cx="1923627" cy="1047609"/>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599"/>
                  </a:moveTo>
                  <a:cubicBezTo>
                    <a:pt x="9670" y="21599"/>
                    <a:pt x="-1" y="11929"/>
                    <a:pt x="-1" y="-1"/>
                  </a:cubicBezTo>
                </a:path>
                <a:path w="21600" h="21600" stroke="0" extrusionOk="0">
                  <a:moveTo>
                    <a:pt x="21600" y="21599"/>
                  </a:moveTo>
                  <a:cubicBezTo>
                    <a:pt x="9670" y="21599"/>
                    <a:pt x="-1" y="11929"/>
                    <a:pt x="-1" y="-1"/>
                  </a:cubicBezTo>
                  <a:lnTo>
                    <a:pt x="21600" y="0"/>
                  </a:lnTo>
                  <a:close/>
                </a:path>
              </a:pathLst>
            </a:custGeom>
            <a:noFill/>
            <a:ln w="19050" cap="rnd">
              <a:solidFill>
                <a:schemeClr val="tx2"/>
              </a:solidFill>
              <a:round/>
              <a:headEnd/>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2" name="Rectangle 8"/>
            <p:cNvSpPr>
              <a:spLocks noChangeArrowheads="1"/>
            </p:cNvSpPr>
            <p:nvPr/>
          </p:nvSpPr>
          <p:spPr bwMode="auto">
            <a:xfrm>
              <a:off x="3731850" y="7209133"/>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a:solidFill>
                    <a:srgbClr val="000000"/>
                  </a:solidFill>
                  <a:latin typeface="Book Antiqua"/>
                </a:rPr>
                <a:t>T</a:t>
              </a:r>
              <a:r>
                <a:rPr lang="en-US" sz="3400" i="1" baseline="-25000" dirty="0">
                  <a:solidFill>
                    <a:srgbClr val="000000"/>
                  </a:solidFill>
                  <a:latin typeface="Book Antiqua"/>
                </a:rPr>
                <a:t>i</a:t>
              </a:r>
            </a:p>
          </p:txBody>
        </p:sp>
        <p:sp>
          <p:nvSpPr>
            <p:cNvPr id="98313" name="Rectangle 9"/>
            <p:cNvSpPr>
              <a:spLocks noChangeArrowheads="1"/>
            </p:cNvSpPr>
            <p:nvPr/>
          </p:nvSpPr>
          <p:spPr bwMode="auto">
            <a:xfrm>
              <a:off x="8292561" y="7136884"/>
              <a:ext cx="684621" cy="65088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3400" i="1" dirty="0" err="1">
                  <a:solidFill>
                    <a:srgbClr val="000000"/>
                  </a:solidFill>
                  <a:latin typeface="Book Antiqua"/>
                </a:rPr>
                <a:t>T</a:t>
              </a:r>
              <a:r>
                <a:rPr lang="en-US" sz="3400" i="1" baseline="-25000" dirty="0" err="1">
                  <a:solidFill>
                    <a:srgbClr val="000000"/>
                  </a:solidFill>
                  <a:latin typeface="Book Antiqua"/>
                </a:rPr>
                <a:t>j</a:t>
              </a:r>
              <a:endParaRPr lang="en-US" sz="3400" i="1" baseline="-25000" dirty="0">
                <a:solidFill>
                  <a:srgbClr val="000000"/>
                </a:solidFill>
                <a:latin typeface="Book Antiqua"/>
              </a:endParaRPr>
            </a:p>
          </p:txBody>
        </p:sp>
        <p:sp>
          <p:nvSpPr>
            <p:cNvPr id="98314" name="Arc 10"/>
            <p:cNvSpPr>
              <a:spLocks/>
            </p:cNvSpPr>
            <p:nvPr/>
          </p:nvSpPr>
          <p:spPr bwMode="auto">
            <a:xfrm>
              <a:off x="4463627" y="6662750"/>
              <a:ext cx="1968782" cy="885049"/>
            </a:xfrm>
            <a:custGeom>
              <a:avLst/>
              <a:gdLst>
                <a:gd name="G0" fmla="+- 21600 0 0"/>
                <a:gd name="G1" fmla="+- 21599 0 0"/>
                <a:gd name="G2" fmla="+- 21600 0 0"/>
                <a:gd name="T0" fmla="*/ 0 w 21600"/>
                <a:gd name="T1" fmla="*/ 21599 h 21599"/>
                <a:gd name="T2" fmla="*/ 21576 w 21600"/>
                <a:gd name="T3" fmla="*/ 0 h 21599"/>
                <a:gd name="T4" fmla="*/ 21600 w 21600"/>
                <a:gd name="T5" fmla="*/ 21599 h 21599"/>
              </a:gdLst>
              <a:ahLst/>
              <a:cxnLst>
                <a:cxn ang="0">
                  <a:pos x="T0" y="T1"/>
                </a:cxn>
                <a:cxn ang="0">
                  <a:pos x="T2" y="T3"/>
                </a:cxn>
                <a:cxn ang="0">
                  <a:pos x="T4" y="T5"/>
                </a:cxn>
              </a:cxnLst>
              <a:rect l="0" t="0" r="r" b="b"/>
              <a:pathLst>
                <a:path w="21600" h="21599" fill="none" extrusionOk="0">
                  <a:moveTo>
                    <a:pt x="-1" y="21598"/>
                  </a:moveTo>
                  <a:cubicBezTo>
                    <a:pt x="-1" y="9679"/>
                    <a:pt x="9656" y="12"/>
                    <a:pt x="21575" y="-1"/>
                  </a:cubicBezTo>
                </a:path>
                <a:path w="21600" h="21599" stroke="0" extrusionOk="0">
                  <a:moveTo>
                    <a:pt x="-1" y="21598"/>
                  </a:moveTo>
                  <a:cubicBezTo>
                    <a:pt x="-1" y="9679"/>
                    <a:pt x="9656" y="12"/>
                    <a:pt x="21575" y="-1"/>
                  </a:cubicBezTo>
                  <a:lnTo>
                    <a:pt x="21600" y="21599"/>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sp>
          <p:nvSpPr>
            <p:cNvPr id="98315" name="Arc 11"/>
            <p:cNvSpPr>
              <a:spLocks/>
            </p:cNvSpPr>
            <p:nvPr/>
          </p:nvSpPr>
          <p:spPr bwMode="auto">
            <a:xfrm>
              <a:off x="6348871" y="7762287"/>
              <a:ext cx="1941689" cy="912142"/>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19050" cap="rnd">
              <a:solidFill>
                <a:schemeClr val="tx2"/>
              </a:solidFill>
              <a:round/>
              <a:headEnd type="triangle" w="lg" len="lg"/>
              <a:tailEnd/>
            </a:ln>
            <a:effectLst/>
          </p:spPr>
          <p:txBody>
            <a:bodyPr wrap="none" lIns="130046" tIns="65023" rIns="130046" bIns="65023" anchor="ctr">
              <a:prstTxWarp prst="textNoShape">
                <a:avLst/>
              </a:prstTxWarp>
            </a:bodyPr>
            <a:lstStyle/>
            <a:p>
              <a:endParaRPr lang="en-US" dirty="0">
                <a:latin typeface="Book Antiqua"/>
              </a:endParaRPr>
            </a:p>
          </p:txBody>
        </p:sp>
      </p:gr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9" name="Rectangle 3"/>
          <p:cNvSpPr>
            <a:spLocks noGrp="1" noChangeArrowheads="1"/>
          </p:cNvSpPr>
          <p:nvPr>
            <p:ph type="title"/>
          </p:nvPr>
        </p:nvSpPr>
        <p:spPr>
          <a:noFill/>
          <a:ln/>
        </p:spPr>
        <p:txBody>
          <a:bodyPr/>
          <a:lstStyle/>
          <a:p>
            <a:r>
              <a:rPr lang="en-US"/>
              <a:t>Deadlock Management</a:t>
            </a:r>
          </a:p>
        </p:txBody>
      </p:sp>
      <p:sp>
        <p:nvSpPr>
          <p:cNvPr id="101378" name="Rectangle 2"/>
          <p:cNvSpPr>
            <a:spLocks noGrp="1" noChangeArrowheads="1"/>
          </p:cNvSpPr>
          <p:nvPr>
            <p:ph idx="1"/>
          </p:nvPr>
        </p:nvSpPr>
        <p:spPr>
          <a:noFill/>
          <a:ln/>
        </p:spPr>
        <p:txBody>
          <a:bodyPr/>
          <a:lstStyle/>
          <a:p>
            <a:r>
              <a:rPr lang="en-US" sz="2400" smtClean="0"/>
              <a:t>Prevention </a:t>
            </a:r>
            <a:r>
              <a:rPr lang="en-US" sz="2400" dirty="0" smtClean="0"/>
              <a:t>(deadlock is avoided before transaction is started)</a:t>
            </a:r>
            <a:endParaRPr lang="en-US" sz="2400" dirty="0"/>
          </a:p>
          <a:p>
            <a:pPr lvl="1"/>
            <a:r>
              <a:rPr lang="en-US" sz="2000" dirty="0"/>
              <a:t>Guaranteeing that deadlocks can never occur in the first </a:t>
            </a:r>
            <a:r>
              <a:rPr lang="en-US" sz="2000" dirty="0" smtClean="0"/>
              <a:t>place</a:t>
            </a:r>
          </a:p>
          <a:p>
            <a:pPr lvl="2"/>
            <a:r>
              <a:rPr lang="en-US" sz="2000" dirty="0" smtClean="0"/>
              <a:t>do not allow for risky transactions</a:t>
            </a:r>
          </a:p>
          <a:p>
            <a:pPr lvl="2"/>
            <a:r>
              <a:rPr lang="en-US" sz="2000" dirty="0" smtClean="0"/>
              <a:t>e.g., a transaction starts if none of data is going to use is locked</a:t>
            </a:r>
            <a:endParaRPr lang="en-US" sz="2000" dirty="0"/>
          </a:p>
          <a:p>
            <a:r>
              <a:rPr lang="en-US" sz="2400" dirty="0" smtClean="0"/>
              <a:t>Avoidance (deadlock is avoided when a locked resource is requested)</a:t>
            </a:r>
            <a:endParaRPr lang="en-US" sz="2400" dirty="0"/>
          </a:p>
          <a:p>
            <a:pPr lvl="1"/>
            <a:r>
              <a:rPr lang="en-US" sz="2000" dirty="0"/>
              <a:t>Detecting potential deadlocks in advance and taking action to insure that deadlock will not occur. Requires run time </a:t>
            </a:r>
            <a:r>
              <a:rPr lang="en-US" sz="2000" dirty="0" smtClean="0"/>
              <a:t>support</a:t>
            </a:r>
          </a:p>
          <a:p>
            <a:pPr lvl="2"/>
            <a:r>
              <a:rPr lang="en-US" sz="1800" dirty="0" smtClean="0"/>
              <a:t>Timestamps to prioritize transactions</a:t>
            </a:r>
          </a:p>
          <a:p>
            <a:pPr lvl="2"/>
            <a:r>
              <a:rPr lang="en-US" sz="1800" dirty="0" smtClean="0"/>
              <a:t>Ordered resources</a:t>
            </a:r>
            <a:endParaRPr lang="en-US" sz="1800" dirty="0"/>
          </a:p>
          <a:p>
            <a:r>
              <a:rPr lang="en-US" sz="2400" dirty="0"/>
              <a:t>Detection and Recovery</a:t>
            </a:r>
          </a:p>
          <a:p>
            <a:pPr lvl="1"/>
            <a:r>
              <a:rPr lang="en-US" sz="2000" dirty="0"/>
              <a:t>Allowing deadlocks to form and then finding and breaking them. As in the avoidance scheme, this requires run time support.</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Rectangle 4"/>
          <p:cNvSpPr>
            <a:spLocks noGrp="1" noChangeArrowheads="1"/>
          </p:cNvSpPr>
          <p:nvPr>
            <p:ph type="title"/>
          </p:nvPr>
        </p:nvSpPr>
        <p:spPr>
          <a:noFill/>
          <a:ln/>
        </p:spPr>
        <p:txBody>
          <a:bodyPr/>
          <a:lstStyle/>
          <a:p>
            <a:r>
              <a:rPr lang="en-US"/>
              <a:t>Local versus Global WFG</a:t>
            </a:r>
          </a:p>
        </p:txBody>
      </p:sp>
      <p:sp>
        <p:nvSpPr>
          <p:cNvPr id="100354" name="Rectangle 2"/>
          <p:cNvSpPr>
            <a:spLocks noGrp="1" noChangeArrowheads="1"/>
          </p:cNvSpPr>
          <p:nvPr>
            <p:ph idx="1"/>
          </p:nvPr>
        </p:nvSpPr>
        <p:spPr>
          <a:noFill/>
          <a:ln/>
        </p:spPr>
        <p:txBody>
          <a:bodyPr/>
          <a:lstStyle/>
          <a:p>
            <a:pPr marL="0" indent="0">
              <a:buNone/>
            </a:pPr>
            <a:r>
              <a:rPr lang="en-US" dirty="0"/>
              <a:t>Assume </a:t>
            </a:r>
            <a:r>
              <a:rPr lang="en-US" i="1" dirty="0"/>
              <a:t>T</a:t>
            </a:r>
            <a:r>
              <a:rPr lang="en-US" baseline="-25000" dirty="0"/>
              <a:t>1</a:t>
            </a:r>
            <a:r>
              <a:rPr lang="en-US" dirty="0"/>
              <a:t> and </a:t>
            </a:r>
            <a:r>
              <a:rPr lang="en-US" i="1" dirty="0"/>
              <a:t>T</a:t>
            </a:r>
            <a:r>
              <a:rPr lang="en-US" baseline="-25000" dirty="0"/>
              <a:t>2</a:t>
            </a:r>
            <a:r>
              <a:rPr lang="en-US" dirty="0"/>
              <a:t> run at site 1, </a:t>
            </a:r>
            <a:r>
              <a:rPr lang="en-US" i="1" dirty="0"/>
              <a:t>T</a:t>
            </a:r>
            <a:r>
              <a:rPr lang="en-US" baseline="-25000" dirty="0"/>
              <a:t>3</a:t>
            </a:r>
            <a:r>
              <a:rPr lang="en-US" dirty="0"/>
              <a:t> and </a:t>
            </a:r>
            <a:r>
              <a:rPr lang="en-US" i="1" dirty="0"/>
              <a:t>T</a:t>
            </a:r>
            <a:r>
              <a:rPr lang="en-US" baseline="-25000" dirty="0"/>
              <a:t>4</a:t>
            </a:r>
            <a:r>
              <a:rPr lang="en-US" dirty="0"/>
              <a:t> run at site 2. Also assume </a:t>
            </a:r>
            <a:r>
              <a:rPr lang="en-US" i="1" dirty="0"/>
              <a:t>T</a:t>
            </a:r>
            <a:r>
              <a:rPr lang="en-US" baseline="-25000" dirty="0"/>
              <a:t>3</a:t>
            </a:r>
            <a:r>
              <a:rPr lang="en-US" dirty="0"/>
              <a:t> waits for a lock held by </a:t>
            </a:r>
            <a:r>
              <a:rPr lang="en-US" i="1" dirty="0"/>
              <a:t>T</a:t>
            </a:r>
            <a:r>
              <a:rPr lang="en-US" baseline="-25000" dirty="0"/>
              <a:t>4</a:t>
            </a:r>
            <a:r>
              <a:rPr lang="en-US" dirty="0"/>
              <a:t> which waits for a lock held by </a:t>
            </a:r>
            <a:r>
              <a:rPr lang="en-US" i="1" dirty="0"/>
              <a:t>T</a:t>
            </a:r>
            <a:r>
              <a:rPr lang="en-US" baseline="-25000" dirty="0"/>
              <a:t>1</a:t>
            </a:r>
            <a:r>
              <a:rPr lang="en-US" dirty="0"/>
              <a:t> which waits for a lock held by </a:t>
            </a:r>
            <a:r>
              <a:rPr lang="en-US" i="1" dirty="0"/>
              <a:t>T</a:t>
            </a:r>
            <a:r>
              <a:rPr lang="en-US" baseline="-25000" dirty="0"/>
              <a:t>2</a:t>
            </a:r>
            <a:r>
              <a:rPr lang="en-US" dirty="0"/>
              <a:t> which, in turn,  waits for a lock held by </a:t>
            </a:r>
            <a:r>
              <a:rPr lang="en-US" i="1" dirty="0"/>
              <a:t>T</a:t>
            </a:r>
            <a:r>
              <a:rPr lang="en-US" baseline="-25000" dirty="0"/>
              <a:t>3</a:t>
            </a:r>
            <a:r>
              <a:rPr lang="en-US" dirty="0"/>
              <a:t>.</a:t>
            </a:r>
          </a:p>
          <a:p>
            <a:pPr marL="0" indent="0">
              <a:buNone/>
            </a:pPr>
            <a:r>
              <a:rPr lang="en-US" dirty="0"/>
              <a:t>Local WFG</a:t>
            </a:r>
          </a:p>
        </p:txBody>
      </p:sp>
      <p:sp>
        <p:nvSpPr>
          <p:cNvPr id="100355" name="Rectangle 3"/>
          <p:cNvSpPr>
            <a:spLocks noChangeArrowheads="1"/>
          </p:cNvSpPr>
          <p:nvPr/>
        </p:nvSpPr>
        <p:spPr bwMode="auto">
          <a:xfrm>
            <a:off x="347408" y="6532984"/>
            <a:ext cx="2162193" cy="511022"/>
          </a:xfrm>
          <a:prstGeom prst="rect">
            <a:avLst/>
          </a:prstGeom>
          <a:noFill/>
          <a:ln w="12700">
            <a:noFill/>
            <a:miter lim="800000"/>
            <a:headEnd/>
            <a:tailEnd/>
          </a:ln>
          <a:effectLst/>
        </p:spPr>
        <p:txBody>
          <a:bodyPr wrap="none" lIns="90310" tIns="36124" rIns="90310" bIns="36124">
            <a:prstTxWarp prst="textNoShape">
              <a:avLst/>
            </a:prstTxWarp>
            <a:spAutoFit/>
          </a:bodyPr>
          <a:lstStyle/>
          <a:p>
            <a:pPr>
              <a:lnSpc>
                <a:spcPct val="102000"/>
              </a:lnSpc>
            </a:pPr>
            <a:r>
              <a:rPr lang="en-US" sz="2800" dirty="0">
                <a:latin typeface="Book Antiqua"/>
              </a:rPr>
              <a:t>Global WFG</a:t>
            </a:r>
          </a:p>
        </p:txBody>
      </p:sp>
      <p:sp>
        <p:nvSpPr>
          <p:cNvPr id="100357" name="Rectangle 5"/>
          <p:cNvSpPr>
            <a:spLocks noChangeArrowheads="1"/>
          </p:cNvSpPr>
          <p:nvPr/>
        </p:nvSpPr>
        <p:spPr bwMode="auto">
          <a:xfrm>
            <a:off x="3382437" y="47232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58" name="Rectangle 6"/>
          <p:cNvSpPr>
            <a:spLocks noChangeArrowheads="1"/>
          </p:cNvSpPr>
          <p:nvPr/>
        </p:nvSpPr>
        <p:spPr bwMode="auto">
          <a:xfrm>
            <a:off x="3717199" y="4109156"/>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1</a:t>
            </a:r>
          </a:p>
        </p:txBody>
      </p:sp>
      <p:sp>
        <p:nvSpPr>
          <p:cNvPr id="100359" name="Rectangle 7"/>
          <p:cNvSpPr>
            <a:spLocks noChangeArrowheads="1"/>
          </p:cNvSpPr>
          <p:nvPr/>
        </p:nvSpPr>
        <p:spPr bwMode="auto">
          <a:xfrm>
            <a:off x="8305004" y="4127218"/>
            <a:ext cx="1111290"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dirty="0">
                <a:solidFill>
                  <a:srgbClr val="000000"/>
                </a:solidFill>
                <a:latin typeface="Book Antiqua"/>
              </a:rPr>
              <a:t>Site 2</a:t>
            </a:r>
          </a:p>
        </p:txBody>
      </p:sp>
      <p:sp>
        <p:nvSpPr>
          <p:cNvPr id="100360" name="Rectangle 8"/>
          <p:cNvSpPr>
            <a:spLocks noChangeArrowheads="1"/>
          </p:cNvSpPr>
          <p:nvPr/>
        </p:nvSpPr>
        <p:spPr bwMode="auto">
          <a:xfrm>
            <a:off x="33824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61" name="Oval 9"/>
          <p:cNvSpPr>
            <a:spLocks noChangeArrowheads="1"/>
          </p:cNvSpPr>
          <p:nvPr/>
        </p:nvSpPr>
        <p:spPr bwMode="auto">
          <a:xfrm>
            <a:off x="41994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2" name="Oval 10"/>
          <p:cNvSpPr>
            <a:spLocks noChangeArrowheads="1"/>
          </p:cNvSpPr>
          <p:nvPr/>
        </p:nvSpPr>
        <p:spPr bwMode="auto">
          <a:xfrm>
            <a:off x="41994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3" name="Line 11"/>
          <p:cNvSpPr>
            <a:spLocks noChangeShapeType="1"/>
          </p:cNvSpPr>
          <p:nvPr/>
        </p:nvSpPr>
        <p:spPr bwMode="auto">
          <a:xfrm>
            <a:off x="4280747" y="5021298"/>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5" name="Oval 13"/>
          <p:cNvSpPr>
            <a:spLocks noChangeArrowheads="1"/>
          </p:cNvSpPr>
          <p:nvPr/>
        </p:nvSpPr>
        <p:spPr bwMode="auto">
          <a:xfrm>
            <a:off x="8669867" y="616824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6" name="Oval 14"/>
          <p:cNvSpPr>
            <a:spLocks noChangeArrowheads="1"/>
          </p:cNvSpPr>
          <p:nvPr/>
        </p:nvSpPr>
        <p:spPr bwMode="auto">
          <a:xfrm>
            <a:off x="8669867" y="4867769"/>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67" name="Line 15"/>
          <p:cNvSpPr>
            <a:spLocks noChangeShapeType="1"/>
          </p:cNvSpPr>
          <p:nvPr/>
        </p:nvSpPr>
        <p:spPr bwMode="auto">
          <a:xfrm flipV="1">
            <a:off x="8751147" y="5030329"/>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69" name="Rectangle 17"/>
          <p:cNvSpPr>
            <a:spLocks noChangeArrowheads="1"/>
          </p:cNvSpPr>
          <p:nvPr/>
        </p:nvSpPr>
        <p:spPr bwMode="auto">
          <a:xfrm>
            <a:off x="9072037" y="466908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70" name="Rectangle 18"/>
          <p:cNvSpPr>
            <a:spLocks noChangeArrowheads="1"/>
          </p:cNvSpPr>
          <p:nvPr/>
        </p:nvSpPr>
        <p:spPr bwMode="auto">
          <a:xfrm>
            <a:off x="9072037" y="591537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71" name="Rectangle 19"/>
          <p:cNvSpPr>
            <a:spLocks noChangeArrowheads="1"/>
          </p:cNvSpPr>
          <p:nvPr/>
        </p:nvSpPr>
        <p:spPr bwMode="auto">
          <a:xfrm>
            <a:off x="3382437" y="7215858"/>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1</a:t>
            </a:r>
          </a:p>
        </p:txBody>
      </p:sp>
      <p:sp>
        <p:nvSpPr>
          <p:cNvPr id="100372" name="Rectangle 20"/>
          <p:cNvSpPr>
            <a:spLocks noChangeArrowheads="1"/>
          </p:cNvSpPr>
          <p:nvPr/>
        </p:nvSpPr>
        <p:spPr bwMode="auto">
          <a:xfrm>
            <a:off x="33824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2</a:t>
            </a:r>
          </a:p>
        </p:txBody>
      </p:sp>
      <p:sp>
        <p:nvSpPr>
          <p:cNvPr id="100373" name="Oval 21"/>
          <p:cNvSpPr>
            <a:spLocks noChangeArrowheads="1"/>
          </p:cNvSpPr>
          <p:nvPr/>
        </p:nvSpPr>
        <p:spPr bwMode="auto">
          <a:xfrm>
            <a:off x="41994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4" name="Oval 22"/>
          <p:cNvSpPr>
            <a:spLocks noChangeArrowheads="1"/>
          </p:cNvSpPr>
          <p:nvPr/>
        </p:nvSpPr>
        <p:spPr bwMode="auto">
          <a:xfrm>
            <a:off x="41994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5" name="Line 23"/>
          <p:cNvSpPr>
            <a:spLocks noChangeShapeType="1"/>
          </p:cNvSpPr>
          <p:nvPr/>
        </p:nvSpPr>
        <p:spPr bwMode="auto">
          <a:xfrm>
            <a:off x="4280747" y="7513885"/>
            <a:ext cx="0" cy="1174044"/>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77" name="Oval 25"/>
          <p:cNvSpPr>
            <a:spLocks noChangeArrowheads="1"/>
          </p:cNvSpPr>
          <p:nvPr/>
        </p:nvSpPr>
        <p:spPr bwMode="auto">
          <a:xfrm>
            <a:off x="8669867" y="866083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8" name="Oval 26"/>
          <p:cNvSpPr>
            <a:spLocks noChangeArrowheads="1"/>
          </p:cNvSpPr>
          <p:nvPr/>
        </p:nvSpPr>
        <p:spPr bwMode="auto">
          <a:xfrm>
            <a:off x="8669867" y="7360356"/>
            <a:ext cx="162560" cy="198684"/>
          </a:xfrm>
          <a:prstGeom prst="ellipse">
            <a:avLst/>
          </a:prstGeom>
          <a:solidFill>
            <a:srgbClr val="000000"/>
          </a:solidFill>
          <a:ln w="12700">
            <a:solidFill>
              <a:srgbClr val="000000"/>
            </a:solidFill>
            <a:round/>
            <a:headEnd/>
            <a:tailEnd/>
          </a:ln>
          <a:effectLst/>
        </p:spPr>
        <p:txBody>
          <a:bodyPr wrap="none" anchor="ctr">
            <a:prstTxWarp prst="textNoShape">
              <a:avLst/>
            </a:prstTxWarp>
          </a:bodyPr>
          <a:lstStyle/>
          <a:p>
            <a:endParaRPr lang="en-US" dirty="0">
              <a:latin typeface="Book Antiqua"/>
            </a:endParaRPr>
          </a:p>
        </p:txBody>
      </p:sp>
      <p:sp>
        <p:nvSpPr>
          <p:cNvPr id="100379" name="Line 27"/>
          <p:cNvSpPr>
            <a:spLocks noChangeShapeType="1"/>
          </p:cNvSpPr>
          <p:nvPr/>
        </p:nvSpPr>
        <p:spPr bwMode="auto">
          <a:xfrm flipV="1">
            <a:off x="8751147" y="7522916"/>
            <a:ext cx="0" cy="1192106"/>
          </a:xfrm>
          <a:prstGeom prst="line">
            <a:avLst/>
          </a:prstGeom>
          <a:noFill/>
          <a:ln w="19050">
            <a:solidFill>
              <a:schemeClr val="tx2"/>
            </a:solidFill>
            <a:round/>
            <a:headEnd/>
            <a:tailEnd type="triangle" w="lg" len="lg"/>
          </a:ln>
          <a:effectLst/>
        </p:spPr>
        <p:txBody>
          <a:bodyPr wrap="none" anchor="ctr">
            <a:prstTxWarp prst="textNoShape">
              <a:avLst/>
            </a:prstTxWarp>
          </a:bodyPr>
          <a:lstStyle/>
          <a:p>
            <a:endParaRPr lang="en-US" dirty="0">
              <a:latin typeface="Book Antiqua"/>
            </a:endParaRPr>
          </a:p>
        </p:txBody>
      </p:sp>
      <p:sp>
        <p:nvSpPr>
          <p:cNvPr id="100381" name="Rectangle 29"/>
          <p:cNvSpPr>
            <a:spLocks noChangeArrowheads="1"/>
          </p:cNvSpPr>
          <p:nvPr/>
        </p:nvSpPr>
        <p:spPr bwMode="auto">
          <a:xfrm>
            <a:off x="9072037" y="7161671"/>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4</a:t>
            </a:r>
          </a:p>
        </p:txBody>
      </p:sp>
      <p:sp>
        <p:nvSpPr>
          <p:cNvPr id="100382" name="Rectangle 30"/>
          <p:cNvSpPr>
            <a:spLocks noChangeArrowheads="1"/>
          </p:cNvSpPr>
          <p:nvPr/>
        </p:nvSpPr>
        <p:spPr bwMode="auto">
          <a:xfrm>
            <a:off x="9072037" y="8407964"/>
            <a:ext cx="631608" cy="55855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800" i="1" dirty="0">
                <a:solidFill>
                  <a:srgbClr val="000000"/>
                </a:solidFill>
                <a:latin typeface="Book Antiqua"/>
              </a:rPr>
              <a:t>T</a:t>
            </a:r>
            <a:r>
              <a:rPr lang="en-US" sz="2800" baseline="-25000" dirty="0">
                <a:solidFill>
                  <a:srgbClr val="000000"/>
                </a:solidFill>
                <a:latin typeface="Book Antiqua"/>
              </a:rPr>
              <a:t>3</a:t>
            </a:r>
          </a:p>
        </p:txBody>
      </p:sp>
      <p:sp>
        <p:nvSpPr>
          <p:cNvPr id="100383" name="Line 31"/>
          <p:cNvSpPr>
            <a:spLocks noChangeShapeType="1"/>
          </p:cNvSpPr>
          <p:nvPr/>
        </p:nvSpPr>
        <p:spPr bwMode="auto">
          <a:xfrm flipH="1">
            <a:off x="4389120" y="7423573"/>
            <a:ext cx="4280747"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00384" name="Line 32"/>
          <p:cNvSpPr>
            <a:spLocks noChangeShapeType="1"/>
          </p:cNvSpPr>
          <p:nvPr/>
        </p:nvSpPr>
        <p:spPr bwMode="auto">
          <a:xfrm>
            <a:off x="4398151" y="8751147"/>
            <a:ext cx="4262684" cy="0"/>
          </a:xfrm>
          <a:prstGeom prst="line">
            <a:avLst/>
          </a:prstGeom>
          <a:noFill/>
          <a:ln w="19050">
            <a:solidFill>
              <a:srgbClr val="FF0000"/>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p:cNvSpPr>
            <a:spLocks noGrp="1" noChangeArrowheads="1"/>
          </p:cNvSpPr>
          <p:nvPr>
            <p:ph type="title"/>
          </p:nvPr>
        </p:nvSpPr>
        <p:spPr>
          <a:noFill/>
          <a:ln/>
        </p:spPr>
        <p:txBody>
          <a:bodyPr/>
          <a:lstStyle/>
          <a:p>
            <a:r>
              <a:rPr lang="en-US"/>
              <a:t>Deadlock Detection</a:t>
            </a:r>
          </a:p>
        </p:txBody>
      </p:sp>
      <p:sp>
        <p:nvSpPr>
          <p:cNvPr id="108546" name="Rectangle 2"/>
          <p:cNvSpPr>
            <a:spLocks noGrp="1" noChangeArrowheads="1"/>
          </p:cNvSpPr>
          <p:nvPr>
            <p:ph idx="1"/>
          </p:nvPr>
        </p:nvSpPr>
        <p:spPr>
          <a:noFill/>
          <a:ln/>
        </p:spPr>
        <p:txBody>
          <a:bodyPr/>
          <a:lstStyle/>
          <a:p>
            <a:pPr>
              <a:lnSpc>
                <a:spcPct val="100000"/>
              </a:lnSpc>
              <a:spcBef>
                <a:spcPct val="50000"/>
              </a:spcBef>
            </a:pPr>
            <a:r>
              <a:rPr lang="en-US" dirty="0"/>
              <a:t>Transactions are allowed to wait </a:t>
            </a:r>
            <a:r>
              <a:rPr lang="en-US" dirty="0" smtClean="0"/>
              <a:t>freely</a:t>
            </a:r>
            <a:endParaRPr lang="en-US" dirty="0"/>
          </a:p>
          <a:p>
            <a:pPr>
              <a:lnSpc>
                <a:spcPct val="100000"/>
              </a:lnSpc>
              <a:spcBef>
                <a:spcPct val="50000"/>
              </a:spcBef>
            </a:pPr>
            <a:r>
              <a:rPr lang="en-US" dirty="0"/>
              <a:t>Wait-for graphs and </a:t>
            </a:r>
            <a:r>
              <a:rPr lang="en-US" dirty="0" smtClean="0"/>
              <a:t>cycles</a:t>
            </a:r>
            <a:endParaRPr lang="en-US" dirty="0"/>
          </a:p>
          <a:p>
            <a:pPr>
              <a:lnSpc>
                <a:spcPct val="100000"/>
              </a:lnSpc>
              <a:spcBef>
                <a:spcPct val="50000"/>
              </a:spcBef>
            </a:pPr>
            <a:r>
              <a:rPr lang="en-US" dirty="0"/>
              <a:t>Topologies for deadlock detection algorithms</a:t>
            </a:r>
          </a:p>
          <a:p>
            <a:pPr lvl="1">
              <a:lnSpc>
                <a:spcPct val="100000"/>
              </a:lnSpc>
              <a:spcBef>
                <a:spcPct val="50000"/>
              </a:spcBef>
            </a:pPr>
            <a:r>
              <a:rPr lang="en-US" dirty="0"/>
              <a:t>Centralized</a:t>
            </a:r>
          </a:p>
          <a:p>
            <a:pPr lvl="1">
              <a:lnSpc>
                <a:spcPct val="100000"/>
              </a:lnSpc>
              <a:spcBef>
                <a:spcPct val="50000"/>
              </a:spcBef>
            </a:pPr>
            <a:r>
              <a:rPr lang="en-US" dirty="0"/>
              <a:t>Distributed</a:t>
            </a:r>
          </a:p>
          <a:p>
            <a:pPr lvl="1">
              <a:lnSpc>
                <a:spcPct val="100000"/>
              </a:lnSpc>
              <a:spcBef>
                <a:spcPct val="50000"/>
              </a:spcBef>
            </a:pPr>
            <a:r>
              <a:rPr lang="en-US" dirty="0"/>
              <a:t>Hierarchical</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type="title"/>
          </p:nvPr>
        </p:nvSpPr>
        <p:spPr>
          <a:noFill/>
          <a:ln/>
        </p:spPr>
        <p:txBody>
          <a:bodyPr/>
          <a:lstStyle/>
          <a:p>
            <a:r>
              <a:rPr lang="en-US"/>
              <a:t>Centralized Deadlock Detection</a:t>
            </a:r>
          </a:p>
        </p:txBody>
      </p:sp>
      <p:sp>
        <p:nvSpPr>
          <p:cNvPr id="110594" name="Rectangle 2"/>
          <p:cNvSpPr>
            <a:spLocks noGrp="1" noChangeArrowheads="1"/>
          </p:cNvSpPr>
          <p:nvPr>
            <p:ph idx="1"/>
          </p:nvPr>
        </p:nvSpPr>
        <p:spPr>
          <a:noFill/>
          <a:ln/>
        </p:spPr>
        <p:txBody>
          <a:bodyPr/>
          <a:lstStyle/>
          <a:p>
            <a:pPr>
              <a:lnSpc>
                <a:spcPct val="100000"/>
              </a:lnSpc>
            </a:pPr>
            <a:r>
              <a:rPr lang="en-US" dirty="0"/>
              <a:t>One site is designated as the deadlock detector for the system. Each scheduler periodically sends its local WFG to the central site which merges them to a global WFG to determine cycles.</a:t>
            </a:r>
          </a:p>
          <a:p>
            <a:pPr>
              <a:lnSpc>
                <a:spcPct val="100000"/>
              </a:lnSpc>
            </a:pPr>
            <a:r>
              <a:rPr lang="en-US" dirty="0"/>
              <a:t>How often to transmit?</a:t>
            </a:r>
          </a:p>
          <a:p>
            <a:pPr lvl="1">
              <a:lnSpc>
                <a:spcPct val="100000"/>
              </a:lnSpc>
            </a:pPr>
            <a:r>
              <a:rPr lang="en-US" dirty="0"/>
              <a:t>Too often</a:t>
            </a:r>
            <a:r>
              <a:rPr lang="en-US" dirty="0" smtClean="0"/>
              <a:t> ⇒ </a:t>
            </a:r>
            <a:r>
              <a:rPr lang="en-US" dirty="0"/>
              <a:t>higher communication cost but lower delays due to undetected deadlocks</a:t>
            </a:r>
          </a:p>
          <a:p>
            <a:pPr lvl="1">
              <a:lnSpc>
                <a:spcPct val="100000"/>
              </a:lnSpc>
            </a:pPr>
            <a:r>
              <a:rPr lang="en-US" dirty="0"/>
              <a:t>Too late</a:t>
            </a:r>
            <a:r>
              <a:rPr lang="en-US" dirty="0" smtClean="0"/>
              <a:t> ⇒ higher </a:t>
            </a:r>
            <a:r>
              <a:rPr lang="en-US" dirty="0"/>
              <a:t>delays due to deadlocks, but lower communication cost</a:t>
            </a:r>
          </a:p>
          <a:p>
            <a:pPr>
              <a:lnSpc>
                <a:spcPct val="100000"/>
              </a:lnSpc>
            </a:pPr>
            <a:r>
              <a:rPr lang="en-US" dirty="0"/>
              <a:t>Would be a reasonable choice if the concurrency control algorithm is also </a:t>
            </a:r>
            <a:r>
              <a:rPr lang="en-US" dirty="0" smtClean="0"/>
              <a:t>centralized (centralized 2PL)</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dirty="0" smtClean="0"/>
              <a:t>Outline (today)</a:t>
            </a:r>
            <a:endParaRPr lang="en-US" dirty="0"/>
          </a:p>
        </p:txBody>
      </p:sp>
      <p:sp>
        <p:nvSpPr>
          <p:cNvPr id="15362" name="Rectangle 2"/>
          <p:cNvSpPr>
            <a:spLocks noGrp="1" noChangeArrowheads="1"/>
          </p:cNvSpPr>
          <p:nvPr>
            <p:ph idx="1"/>
          </p:nvPr>
        </p:nvSpPr>
        <p:spPr>
          <a:xfrm>
            <a:off x="342900" y="2284512"/>
            <a:ext cx="12231730" cy="6592816"/>
          </a:xfrm>
          <a:ln/>
        </p:spPr>
        <p:txBody>
          <a:bodyPr>
            <a:normAutofit/>
          </a:bodyPr>
          <a:lstStyle/>
          <a:p>
            <a:r>
              <a:rPr lang="en-US" dirty="0" smtClean="0">
                <a:solidFill>
                  <a:schemeClr val="tx2"/>
                </a:solidFill>
              </a:rPr>
              <a:t>Distributed Concurrency Control</a:t>
            </a:r>
            <a:r>
              <a:rPr lang="en-US" dirty="0" smtClean="0">
                <a:solidFill>
                  <a:schemeClr val="tx2"/>
                </a:solidFill>
                <a:cs typeface="Book Antiqua"/>
              </a:rPr>
              <a:t> (Ch. 11)</a:t>
            </a:r>
            <a:r>
              <a:rPr lang="it-IT" altLang="en-US" baseline="25000" dirty="0" smtClean="0">
                <a:solidFill>
                  <a:schemeClr val="tx2"/>
                </a:solidFill>
                <a:ea typeface="ＭＳ Ｐゴシック" pitchFamily="34" charset="-128"/>
              </a:rPr>
              <a:t> </a:t>
            </a:r>
            <a:r>
              <a:rPr lang="it-IT" altLang="en-US" baseline="25000" dirty="0" smtClean="0">
                <a:solidFill>
                  <a:srgbClr val="FF0000"/>
                </a:solidFill>
                <a:ea typeface="ＭＳ Ｐゴシック" pitchFamily="34" charset="-128"/>
              </a:rPr>
              <a:t>⋆</a:t>
            </a:r>
            <a:endParaRPr lang="en-US" dirty="0" smtClean="0">
              <a:solidFill>
                <a:srgbClr val="FF0000"/>
              </a:solidFill>
              <a:cs typeface="Book Antiqua"/>
            </a:endParaRPr>
          </a:p>
          <a:p>
            <a:pPr lvl="1"/>
            <a:r>
              <a:rPr lang="en-US" dirty="0" smtClean="0">
                <a:solidFill>
                  <a:schemeClr val="tx2"/>
                </a:solidFill>
                <a:cs typeface="Book Antiqua"/>
              </a:rPr>
              <a:t>Serializability Theory</a:t>
            </a:r>
          </a:p>
          <a:p>
            <a:pPr lvl="2"/>
            <a:r>
              <a:rPr lang="es-ES" dirty="0" smtClean="0"/>
              <a:t>Formalization/Abstraction of Transactions</a:t>
            </a:r>
          </a:p>
          <a:p>
            <a:pPr lvl="2"/>
            <a:r>
              <a:rPr lang="es-ES" dirty="0" smtClean="0"/>
              <a:t>Formalization/Abstraction of Concurrent Transactions (Histories)</a:t>
            </a:r>
          </a:p>
          <a:p>
            <a:pPr lvl="2"/>
            <a:r>
              <a:rPr lang="en-US" dirty="0" smtClean="0">
                <a:solidFill>
                  <a:schemeClr val="tx2"/>
                </a:solidFill>
                <a:cs typeface="Book Antiqua"/>
              </a:rPr>
              <a:t>Serial Histories</a:t>
            </a:r>
          </a:p>
          <a:p>
            <a:pPr lvl="1"/>
            <a:r>
              <a:rPr lang="en-US" dirty="0" smtClean="0">
                <a:solidFill>
                  <a:schemeClr val="tx2"/>
                </a:solidFill>
                <a:cs typeface="Book Antiqua"/>
              </a:rPr>
              <a:t>Locking-based </a:t>
            </a:r>
          </a:p>
          <a:p>
            <a:pPr lvl="2"/>
            <a:r>
              <a:rPr lang="en-US" dirty="0" smtClean="0">
                <a:solidFill>
                  <a:schemeClr val="tx2"/>
                </a:solidFill>
                <a:cs typeface="Book Antiqua"/>
              </a:rPr>
              <a:t>(strict) 2-phase Locking (2PL)</a:t>
            </a:r>
          </a:p>
          <a:p>
            <a:pPr lvl="1"/>
            <a:r>
              <a:rPr lang="en-US" smtClean="0">
                <a:solidFill>
                  <a:schemeClr val="tx2"/>
                </a:solidFill>
                <a:cs typeface="Book Antiqua"/>
              </a:rPr>
              <a:t>Deadlock management</a:t>
            </a:r>
            <a:endParaRPr lang="en-US" dirty="0" smtClean="0">
              <a:solidFill>
                <a:schemeClr val="tx2"/>
              </a:solidFill>
              <a:cs typeface="Book Antiqua"/>
            </a:endParaRPr>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a14="http://schemas.microsoft.com/office/drawing/2010/main" xmlns="" w="254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3056882694"/>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title"/>
          </p:nvPr>
        </p:nvSpPr>
        <p:spPr>
          <a:noFill/>
          <a:ln/>
        </p:spPr>
        <p:txBody>
          <a:bodyPr/>
          <a:lstStyle/>
          <a:p>
            <a:r>
              <a:rPr lang="en-US"/>
              <a:t>Hierarchical Deadlock Detection</a:t>
            </a:r>
          </a:p>
        </p:txBody>
      </p:sp>
      <p:grpSp>
        <p:nvGrpSpPr>
          <p:cNvPr id="27" name="Gruppo 26"/>
          <p:cNvGrpSpPr/>
          <p:nvPr/>
        </p:nvGrpSpPr>
        <p:grpSpPr>
          <a:xfrm>
            <a:off x="287294" y="3519479"/>
            <a:ext cx="6645001" cy="3721769"/>
            <a:chOff x="2285843" y="3698240"/>
            <a:chExt cx="7833992" cy="4387706"/>
          </a:xfrm>
        </p:grpSpPr>
        <p:sp>
          <p:nvSpPr>
            <p:cNvPr id="112644" name="Oval 4"/>
            <p:cNvSpPr>
              <a:spLocks noChangeArrowheads="1"/>
            </p:cNvSpPr>
            <p:nvPr/>
          </p:nvSpPr>
          <p:spPr bwMode="auto">
            <a:xfrm>
              <a:off x="3323449" y="7369387"/>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5" name="Oval 5"/>
            <p:cNvSpPr>
              <a:spLocks noChangeArrowheads="1"/>
            </p:cNvSpPr>
            <p:nvPr/>
          </p:nvSpPr>
          <p:spPr bwMode="auto">
            <a:xfrm>
              <a:off x="5238044"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6" name="Oval 6"/>
            <p:cNvSpPr>
              <a:spLocks noChangeArrowheads="1"/>
            </p:cNvSpPr>
            <p:nvPr/>
          </p:nvSpPr>
          <p:spPr bwMode="auto">
            <a:xfrm>
              <a:off x="719328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7" name="Oval 7"/>
            <p:cNvSpPr>
              <a:spLocks noChangeArrowheads="1"/>
            </p:cNvSpPr>
            <p:nvPr/>
          </p:nvSpPr>
          <p:spPr bwMode="auto">
            <a:xfrm>
              <a:off x="9103360" y="7405511"/>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48" name="Freeform 8"/>
            <p:cNvSpPr>
              <a:spLocks/>
            </p:cNvSpPr>
            <p:nvPr/>
          </p:nvSpPr>
          <p:spPr bwMode="auto">
            <a:xfrm>
              <a:off x="3395698" y="5906347"/>
              <a:ext cx="1934916" cy="1573672"/>
            </a:xfrm>
            <a:custGeom>
              <a:avLst/>
              <a:gdLst/>
              <a:ahLst/>
              <a:cxnLst>
                <a:cxn ang="0">
                  <a:pos x="0" y="688"/>
                </a:cxn>
                <a:cxn ang="0">
                  <a:pos x="424" y="0"/>
                </a:cxn>
                <a:cxn ang="0">
                  <a:pos x="856" y="696"/>
                </a:cxn>
              </a:cxnLst>
              <a:rect l="0" t="0" r="r" b="b"/>
              <a:pathLst>
                <a:path w="857" h="697">
                  <a:moveTo>
                    <a:pt x="0" y="688"/>
                  </a:moveTo>
                  <a:lnTo>
                    <a:pt x="424" y="0"/>
                  </a:lnTo>
                  <a:lnTo>
                    <a:pt x="856" y="696"/>
                  </a:lnTo>
                </a:path>
              </a:pathLst>
            </a:custGeom>
            <a:noFill/>
            <a:ln w="12700" cap="rnd" cmpd="sng">
              <a:solidFill>
                <a:srgbClr val="000000"/>
              </a:solidFill>
              <a:prstDash val="solid"/>
              <a:round/>
              <a:headEnd type="none" w="med" len="med"/>
              <a:tailEnd type="none" w="med" len="med"/>
            </a:ln>
            <a:effectLst/>
          </p:spPr>
          <p:txBody>
            <a:bodyPr lIns="130046" tIns="65023" rIns="130046" bIns="65023">
              <a:prstTxWarp prst="textNoShape">
                <a:avLst/>
              </a:prstTxWarp>
            </a:bodyPr>
            <a:lstStyle/>
            <a:p>
              <a:endParaRPr lang="en-US" sz="2000" dirty="0">
                <a:latin typeface="Book Antiqua"/>
              </a:endParaRPr>
            </a:p>
          </p:txBody>
        </p:sp>
        <p:sp>
          <p:nvSpPr>
            <p:cNvPr id="112649" name="Oval 9"/>
            <p:cNvSpPr>
              <a:spLocks noChangeArrowheads="1"/>
            </p:cNvSpPr>
            <p:nvPr/>
          </p:nvSpPr>
          <p:spPr bwMode="auto">
            <a:xfrm>
              <a:off x="4280747" y="5852160"/>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0" name="Line 10"/>
            <p:cNvSpPr>
              <a:spLocks noChangeShapeType="1"/>
            </p:cNvSpPr>
            <p:nvPr/>
          </p:nvSpPr>
          <p:spPr bwMode="auto">
            <a:xfrm flipV="1">
              <a:off x="7251982" y="5906347"/>
              <a:ext cx="957298"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1" name="Line 11"/>
            <p:cNvSpPr>
              <a:spLocks noChangeShapeType="1"/>
            </p:cNvSpPr>
            <p:nvPr/>
          </p:nvSpPr>
          <p:spPr bwMode="auto">
            <a:xfrm>
              <a:off x="8173156" y="5897316"/>
              <a:ext cx="993422"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2" name="Line 12"/>
            <p:cNvSpPr>
              <a:spLocks noChangeShapeType="1"/>
            </p:cNvSpPr>
            <p:nvPr/>
          </p:nvSpPr>
          <p:spPr bwMode="auto">
            <a:xfrm flipV="1">
              <a:off x="4380089" y="4352996"/>
              <a:ext cx="1896533"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3" name="Line 13"/>
            <p:cNvSpPr>
              <a:spLocks noChangeShapeType="1"/>
            </p:cNvSpPr>
            <p:nvPr/>
          </p:nvSpPr>
          <p:spPr bwMode="auto">
            <a:xfrm flipH="1" flipV="1">
              <a:off x="6267591" y="4352996"/>
              <a:ext cx="1914596" cy="1571413"/>
            </a:xfrm>
            <a:prstGeom prst="line">
              <a:avLst/>
            </a:prstGeom>
            <a:no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4" name="Oval 14"/>
            <p:cNvSpPr>
              <a:spLocks noChangeArrowheads="1"/>
            </p:cNvSpPr>
            <p:nvPr/>
          </p:nvSpPr>
          <p:spPr bwMode="auto">
            <a:xfrm>
              <a:off x="6226951" y="4298809"/>
              <a:ext cx="117404"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55" name="Rectangle 15"/>
            <p:cNvSpPr>
              <a:spLocks noChangeArrowheads="1"/>
            </p:cNvSpPr>
            <p:nvPr/>
          </p:nvSpPr>
          <p:spPr bwMode="auto">
            <a:xfrm>
              <a:off x="2285843"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1</a:t>
              </a:r>
            </a:p>
          </p:txBody>
        </p:sp>
        <p:sp>
          <p:nvSpPr>
            <p:cNvPr id="112656" name="Rectangle 16"/>
            <p:cNvSpPr>
              <a:spLocks noChangeArrowheads="1"/>
            </p:cNvSpPr>
            <p:nvPr/>
          </p:nvSpPr>
          <p:spPr bwMode="auto">
            <a:xfrm>
              <a:off x="5229985"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2</a:t>
              </a:r>
            </a:p>
          </p:txBody>
        </p:sp>
        <p:sp>
          <p:nvSpPr>
            <p:cNvPr id="112657" name="Rectangle 17"/>
            <p:cNvSpPr>
              <a:spLocks noChangeArrowheads="1"/>
            </p:cNvSpPr>
            <p:nvPr/>
          </p:nvSpPr>
          <p:spPr bwMode="auto">
            <a:xfrm>
              <a:off x="6277594"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3</a:t>
              </a:r>
            </a:p>
          </p:txBody>
        </p:sp>
        <p:sp>
          <p:nvSpPr>
            <p:cNvPr id="112658" name="Rectangle 18"/>
            <p:cNvSpPr>
              <a:spLocks noChangeArrowheads="1"/>
            </p:cNvSpPr>
            <p:nvPr/>
          </p:nvSpPr>
          <p:spPr bwMode="auto">
            <a:xfrm>
              <a:off x="9095301" y="6935892"/>
              <a:ext cx="1024534"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4</a:t>
              </a:r>
            </a:p>
          </p:txBody>
        </p:sp>
        <p:sp>
          <p:nvSpPr>
            <p:cNvPr id="112659" name="Rectangle 19"/>
            <p:cNvSpPr>
              <a:spLocks noChangeArrowheads="1"/>
            </p:cNvSpPr>
            <p:nvPr/>
          </p:nvSpPr>
          <p:spPr bwMode="auto">
            <a:xfrm>
              <a:off x="2939539"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21</a:t>
              </a:r>
            </a:p>
          </p:txBody>
        </p:sp>
        <p:sp>
          <p:nvSpPr>
            <p:cNvPr id="112660" name="Rectangle 20"/>
            <p:cNvSpPr>
              <a:spLocks noChangeArrowheads="1"/>
            </p:cNvSpPr>
            <p:nvPr/>
          </p:nvSpPr>
          <p:spPr bwMode="auto">
            <a:xfrm>
              <a:off x="4806863"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22</a:t>
              </a:r>
            </a:p>
          </p:txBody>
        </p:sp>
        <p:sp>
          <p:nvSpPr>
            <p:cNvPr id="112661" name="Rectangle 21"/>
            <p:cNvSpPr>
              <a:spLocks noChangeArrowheads="1"/>
            </p:cNvSpPr>
            <p:nvPr/>
          </p:nvSpPr>
          <p:spPr bwMode="auto">
            <a:xfrm>
              <a:off x="6622117"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23</a:t>
              </a:r>
            </a:p>
          </p:txBody>
        </p:sp>
        <p:sp>
          <p:nvSpPr>
            <p:cNvPr id="112662" name="Rectangle 22"/>
            <p:cNvSpPr>
              <a:spLocks noChangeArrowheads="1"/>
            </p:cNvSpPr>
            <p:nvPr/>
          </p:nvSpPr>
          <p:spPr bwMode="auto">
            <a:xfrm>
              <a:off x="8572836" y="757258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24</a:t>
              </a:r>
            </a:p>
          </p:txBody>
        </p:sp>
        <p:sp>
          <p:nvSpPr>
            <p:cNvPr id="112663" name="Rectangle 23"/>
            <p:cNvSpPr>
              <a:spLocks noChangeArrowheads="1"/>
            </p:cNvSpPr>
            <p:nvPr/>
          </p:nvSpPr>
          <p:spPr bwMode="auto">
            <a:xfrm>
              <a:off x="3082019"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a:solidFill>
                    <a:srgbClr val="000000"/>
                  </a:solidFill>
                  <a:latin typeface="Book Antiqua"/>
                </a:rPr>
                <a:t>DD</a:t>
              </a:r>
              <a:r>
                <a:rPr lang="en-US" sz="2000" baseline="-25000" dirty="0">
                  <a:solidFill>
                    <a:srgbClr val="000000"/>
                  </a:solidFill>
                  <a:latin typeface="Book Antiqua"/>
                </a:rPr>
                <a:t>11</a:t>
              </a:r>
            </a:p>
          </p:txBody>
        </p:sp>
        <p:sp>
          <p:nvSpPr>
            <p:cNvPr id="112664" name="Rectangle 24"/>
            <p:cNvSpPr>
              <a:spLocks noChangeArrowheads="1"/>
            </p:cNvSpPr>
            <p:nvPr/>
          </p:nvSpPr>
          <p:spPr bwMode="auto">
            <a:xfrm>
              <a:off x="8139342" y="5459307"/>
              <a:ext cx="975398"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smtClean="0">
                  <a:solidFill>
                    <a:srgbClr val="000000"/>
                  </a:solidFill>
                  <a:latin typeface="Book Antiqua"/>
                </a:rPr>
                <a:t>DD</a:t>
              </a:r>
              <a:r>
                <a:rPr lang="en-US" sz="2000" baseline="-25000" dirty="0" smtClean="0">
                  <a:solidFill>
                    <a:srgbClr val="000000"/>
                  </a:solidFill>
                  <a:latin typeface="Book Antiqua"/>
                </a:rPr>
                <a:t>12</a:t>
              </a:r>
              <a:endParaRPr lang="en-US" sz="2000" baseline="-25000" dirty="0">
                <a:solidFill>
                  <a:srgbClr val="000000"/>
                </a:solidFill>
                <a:latin typeface="Book Antiqua"/>
              </a:endParaRPr>
            </a:p>
          </p:txBody>
        </p:sp>
        <p:sp>
          <p:nvSpPr>
            <p:cNvPr id="112665" name="Oval 25"/>
            <p:cNvSpPr>
              <a:spLocks noChangeArrowheads="1"/>
            </p:cNvSpPr>
            <p:nvPr/>
          </p:nvSpPr>
          <p:spPr bwMode="auto">
            <a:xfrm>
              <a:off x="8100907" y="5879253"/>
              <a:ext cx="144498" cy="144498"/>
            </a:xfrm>
            <a:prstGeom prst="ellipse">
              <a:avLst/>
            </a:prstGeom>
            <a:solidFill>
              <a:srgbClr val="000000"/>
            </a:solidFill>
            <a:ln w="12700">
              <a:solidFill>
                <a:srgbClr val="000000"/>
              </a:solidFill>
              <a:round/>
              <a:headEnd/>
              <a:tailEnd/>
            </a:ln>
            <a:effectLst/>
          </p:spPr>
          <p:txBody>
            <a:bodyPr wrap="none" lIns="130046" tIns="65023" rIns="130046" bIns="65023" anchor="ctr">
              <a:prstTxWarp prst="textNoShape">
                <a:avLst/>
              </a:prstTxWarp>
            </a:bodyPr>
            <a:lstStyle/>
            <a:p>
              <a:endParaRPr lang="en-US" sz="2000" dirty="0">
                <a:latin typeface="Book Antiqua"/>
              </a:endParaRPr>
            </a:p>
          </p:txBody>
        </p:sp>
        <p:sp>
          <p:nvSpPr>
            <p:cNvPr id="112666" name="Rectangle 26"/>
            <p:cNvSpPr>
              <a:spLocks noChangeArrowheads="1"/>
            </p:cNvSpPr>
            <p:nvPr/>
          </p:nvSpPr>
          <p:spPr bwMode="auto">
            <a:xfrm>
              <a:off x="5732338" y="3698240"/>
              <a:ext cx="875237" cy="513359"/>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i="1" dirty="0" smtClean="0">
                  <a:solidFill>
                    <a:schemeClr val="tx2"/>
                  </a:solidFill>
                  <a:latin typeface="Book Antiqua"/>
                </a:rPr>
                <a:t>DD</a:t>
              </a:r>
              <a:r>
                <a:rPr lang="en-US" sz="2000" baseline="-25000" dirty="0" smtClean="0">
                  <a:solidFill>
                    <a:schemeClr val="tx2"/>
                  </a:solidFill>
                  <a:latin typeface="Book Antiqua"/>
                </a:rPr>
                <a:t>0</a:t>
              </a:r>
              <a:endParaRPr lang="en-US" sz="2000" i="1" baseline="-25000" dirty="0">
                <a:solidFill>
                  <a:schemeClr val="tx2"/>
                </a:solidFill>
                <a:latin typeface="Book Antiqua"/>
              </a:endParaRPr>
            </a:p>
          </p:txBody>
        </p:sp>
      </p:grpSp>
      <p:sp>
        <p:nvSpPr>
          <p:cNvPr id="28" name="Rectangle 2"/>
          <p:cNvSpPr txBox="1">
            <a:spLocks noChangeArrowheads="1"/>
          </p:cNvSpPr>
          <p:nvPr/>
        </p:nvSpPr>
        <p:spPr>
          <a:xfrm>
            <a:off x="7431094" y="2519346"/>
            <a:ext cx="5157826" cy="6500858"/>
          </a:xfrm>
          <a:prstGeom prst="rect">
            <a:avLst/>
          </a:prstGeom>
          <a:noFill/>
          <a:ln/>
        </p:spPr>
        <p:txBody>
          <a:bodyPr/>
          <a:lstStyle/>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site </a:t>
            </a:r>
            <a:r>
              <a:rPr lang="en-US" sz="2400" kern="0" dirty="0" smtClean="0">
                <a:solidFill>
                  <a:srgbClr val="000000"/>
                </a:solidFill>
                <a:latin typeface="Book Antiqua"/>
                <a:ea typeface="+mn-ea"/>
                <a:cs typeface="+mn-cs"/>
              </a:rPr>
              <a:t>has a DD</a:t>
            </a:r>
          </a:p>
          <a:p>
            <a:pPr marL="368300" marR="0" lvl="0" indent="-368300" algn="l" defTabSz="914400" rtl="0" eaLnBrk="1" fontAlgn="base" latinLnBrk="0" hangingPunct="1">
              <a:lnSpc>
                <a:spcPct val="105000"/>
              </a:lnSpc>
              <a:spcBef>
                <a:spcPts val="1200"/>
              </a:spcBef>
              <a:spcAft>
                <a:spcPct val="0"/>
              </a:spcAft>
              <a:buClr>
                <a:srgbClr val="4A71A9"/>
              </a:buClr>
              <a:buSzPct val="150000"/>
              <a:buFont typeface="Palatino" charset="0"/>
              <a:buChar char="•"/>
              <a:tabLst/>
              <a:defRPr/>
            </a:pPr>
            <a:r>
              <a:rPr lang="en-US" sz="2400" kern="0" dirty="0" smtClean="0">
                <a:solidFill>
                  <a:srgbClr val="000000"/>
                </a:solidFill>
                <a:latin typeface="Book Antiqua"/>
                <a:ea typeface="+mn-ea"/>
                <a:cs typeface="+mn-cs"/>
              </a:rPr>
              <a:t>DD are arranged in a hierarchy (e.g., tree shaped)</a:t>
            </a:r>
          </a:p>
          <a:p>
            <a:pPr marL="368300" lvl="0" indent="-368300" algn="l">
              <a:lnSpc>
                <a:spcPct val="105000"/>
              </a:lnSpc>
              <a:spcBef>
                <a:spcPts val="1200"/>
              </a:spcBef>
              <a:buClr>
                <a:srgbClr val="4A71A9"/>
              </a:buClr>
              <a:buSzPct val="150000"/>
              <a:buFont typeface="Palatino" charset="0"/>
              <a:buChar char="•"/>
            </a:pP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Each DD search for cycle in its </a:t>
            </a:r>
            <a:r>
              <a:rPr lang="en-US" sz="2400" kern="0" dirty="0" smtClean="0">
                <a:solidFill>
                  <a:srgbClr val="000000"/>
                </a:solidFill>
                <a:latin typeface="Book Antiqua"/>
              </a:rPr>
              <a:t>and lower-level </a:t>
            </a:r>
            <a:r>
              <a:rPr kumimoji="0" lang="en-US" sz="2400" b="0" i="0" u="none" strike="noStrike" kern="0" cap="none" spc="0" normalizeH="0" baseline="0" noProof="0" dirty="0" smtClean="0">
                <a:ln>
                  <a:noFill/>
                </a:ln>
                <a:solidFill>
                  <a:srgbClr val="000000"/>
                </a:solidFill>
                <a:effectLst/>
                <a:uLnTx/>
                <a:uFillTx/>
                <a:latin typeface="Book Antiqua"/>
                <a:ea typeface="+mn-ea"/>
                <a:cs typeface="+mn-cs"/>
                <a:sym typeface="Palatino" charset="0"/>
              </a:rPr>
              <a:t>LWFG</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ea typeface="+mn-ea"/>
                <a:cs typeface="+mn-cs"/>
              </a:rPr>
              <a:t>Each DD sends its LWFG to upper levels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PRO: less dependence from central DD</a:t>
            </a:r>
          </a:p>
          <a:p>
            <a:pPr marL="762000" lvl="1" indent="-368300" algn="l">
              <a:lnSpc>
                <a:spcPct val="105000"/>
              </a:lnSpc>
              <a:spcBef>
                <a:spcPts val="1200"/>
              </a:spcBef>
              <a:buClr>
                <a:srgbClr val="4A71A9"/>
              </a:buClr>
              <a:buSzPct val="85000"/>
              <a:buFont typeface="Zapf Dingbats" charset="0"/>
              <a:buChar char="➡"/>
              <a:defRPr/>
            </a:pPr>
            <a:r>
              <a:rPr lang="en-US" sz="2000" kern="0" dirty="0" smtClean="0">
                <a:solidFill>
                  <a:srgbClr val="000000"/>
                </a:solidFill>
                <a:latin typeface="Book Antiqua"/>
              </a:rPr>
              <a:t>less communication costs</a:t>
            </a:r>
          </a:p>
          <a:p>
            <a:pPr marL="368300" lvl="0" indent="-368300" algn="l">
              <a:lnSpc>
                <a:spcPct val="105000"/>
              </a:lnSpc>
              <a:spcBef>
                <a:spcPts val="1200"/>
              </a:spcBef>
              <a:buClr>
                <a:srgbClr val="4A71A9"/>
              </a:buClr>
              <a:buSzPct val="150000"/>
              <a:buFont typeface="Palatino" charset="0"/>
              <a:buChar char="•"/>
            </a:pPr>
            <a:r>
              <a:rPr lang="en-US" sz="2400" kern="0" dirty="0" smtClean="0">
                <a:solidFill>
                  <a:srgbClr val="000000"/>
                </a:solidFill>
                <a:latin typeface="Book Antiqua"/>
              </a:rPr>
              <a:t>CONTRO: implementation issues</a:t>
            </a:r>
            <a:endParaRPr kumimoji="0" lang="en-US" sz="1800" b="0" i="0" u="none" strike="noStrike" kern="0" cap="none" spc="0" normalizeH="0" baseline="0" noProof="0" dirty="0">
              <a:ln>
                <a:noFill/>
              </a:ln>
              <a:solidFill>
                <a:srgbClr val="000000"/>
              </a:solidFill>
              <a:effectLst/>
              <a:uLnTx/>
              <a:uFillTx/>
              <a:latin typeface="Book Antiqua"/>
              <a:ea typeface="+mn-ea"/>
              <a:cs typeface="+mn-cs"/>
              <a:sym typeface="Palatino" charset="0"/>
            </a:endParaRPr>
          </a:p>
        </p:txBody>
      </p:sp>
      <p:sp>
        <p:nvSpPr>
          <p:cNvPr id="29" name="Rectangle 15"/>
          <p:cNvSpPr>
            <a:spLocks noChangeArrowheads="1"/>
          </p:cNvSpPr>
          <p:nvPr/>
        </p:nvSpPr>
        <p:spPr bwMode="auto">
          <a:xfrm>
            <a:off x="2207978" y="5165156"/>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a:t>
            </a:r>
            <a:r>
              <a:rPr lang="en-US" sz="2000" dirty="0" smtClean="0">
                <a:solidFill>
                  <a:srgbClr val="000000"/>
                </a:solidFill>
                <a:latin typeface="Book Antiqua"/>
              </a:rPr>
              <a:t>5</a:t>
            </a:r>
            <a:endParaRPr lang="en-US" sz="2000" dirty="0">
              <a:solidFill>
                <a:srgbClr val="000000"/>
              </a:solidFill>
              <a:latin typeface="Book Antiqua"/>
            </a:endParaRPr>
          </a:p>
        </p:txBody>
      </p:sp>
      <p:sp>
        <p:nvSpPr>
          <p:cNvPr id="30" name="Rectangle 15"/>
          <p:cNvSpPr>
            <a:spLocks noChangeArrowheads="1"/>
          </p:cNvSpPr>
          <p:nvPr/>
        </p:nvSpPr>
        <p:spPr bwMode="auto">
          <a:xfrm>
            <a:off x="4292586" y="5174731"/>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dirty="0">
                <a:solidFill>
                  <a:srgbClr val="000000"/>
                </a:solidFill>
                <a:latin typeface="Book Antiqua"/>
              </a:rPr>
              <a:t>Site </a:t>
            </a:r>
            <a:r>
              <a:rPr lang="en-US" sz="2000" dirty="0" smtClean="0">
                <a:solidFill>
                  <a:srgbClr val="000000"/>
                </a:solidFill>
                <a:latin typeface="Book Antiqua"/>
              </a:rPr>
              <a:t>6</a:t>
            </a:r>
            <a:endParaRPr lang="en-US" sz="2000" dirty="0">
              <a:solidFill>
                <a:srgbClr val="000000"/>
              </a:solidFill>
              <a:latin typeface="Book Antiqua"/>
            </a:endParaRPr>
          </a:p>
        </p:txBody>
      </p:sp>
      <p:sp>
        <p:nvSpPr>
          <p:cNvPr id="31" name="Rectangle 15"/>
          <p:cNvSpPr>
            <a:spLocks noChangeArrowheads="1"/>
          </p:cNvSpPr>
          <p:nvPr/>
        </p:nvSpPr>
        <p:spPr bwMode="auto">
          <a:xfrm>
            <a:off x="3825564" y="3841816"/>
            <a:ext cx="869037" cy="435445"/>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2000">
                <a:solidFill>
                  <a:srgbClr val="000000"/>
                </a:solidFill>
                <a:latin typeface="Book Antiqua"/>
              </a:rPr>
              <a:t>Site </a:t>
            </a:r>
            <a:r>
              <a:rPr lang="en-US" sz="2000" smtClean="0">
                <a:solidFill>
                  <a:srgbClr val="000000"/>
                </a:solidFill>
                <a:latin typeface="Book Antiqua"/>
              </a:rPr>
              <a:t>7</a:t>
            </a:r>
            <a:endParaRPr lang="en-US" sz="2000" dirty="0">
              <a:solidFill>
                <a:srgbClr val="000000"/>
              </a:solidFill>
              <a:latin typeface="Book Antiqua"/>
            </a:endParaRP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p:cNvSpPr>
            <a:spLocks noGrp="1" noChangeArrowheads="1"/>
          </p:cNvSpPr>
          <p:nvPr>
            <p:ph type="title"/>
          </p:nvPr>
        </p:nvSpPr>
        <p:spPr>
          <a:noFill/>
          <a:ln/>
        </p:spPr>
        <p:txBody>
          <a:bodyPr/>
          <a:lstStyle/>
          <a:p>
            <a:r>
              <a:rPr lang="en-US"/>
              <a:t>Distributed Deadlock Detection</a:t>
            </a:r>
          </a:p>
        </p:txBody>
      </p:sp>
      <p:sp>
        <p:nvSpPr>
          <p:cNvPr id="114690" name="Rectangle 2"/>
          <p:cNvSpPr>
            <a:spLocks noGrp="1" noChangeArrowheads="1"/>
          </p:cNvSpPr>
          <p:nvPr>
            <p:ph idx="1"/>
          </p:nvPr>
        </p:nvSpPr>
        <p:spPr>
          <a:noFill/>
          <a:ln/>
        </p:spPr>
        <p:txBody>
          <a:bodyPr/>
          <a:lstStyle/>
          <a:p>
            <a:pPr>
              <a:lnSpc>
                <a:spcPct val="100000"/>
              </a:lnSpc>
              <a:spcBef>
                <a:spcPct val="15000"/>
              </a:spcBef>
            </a:pPr>
            <a:r>
              <a:rPr lang="en-US" dirty="0" smtClean="0"/>
              <a:t>Each site has a DD that maintain an LWFG</a:t>
            </a:r>
          </a:p>
          <a:p>
            <a:pPr>
              <a:lnSpc>
                <a:spcPct val="100000"/>
              </a:lnSpc>
              <a:spcBef>
                <a:spcPct val="15000"/>
              </a:spcBef>
            </a:pPr>
            <a:r>
              <a:rPr lang="en-US" dirty="0" smtClean="0"/>
              <a:t>Sites </a:t>
            </a:r>
            <a:r>
              <a:rPr lang="en-US" dirty="0"/>
              <a:t>cooperate in detection of </a:t>
            </a:r>
            <a:r>
              <a:rPr lang="en-US" dirty="0" smtClean="0"/>
              <a:t>global deadlocks</a:t>
            </a:r>
            <a:endParaRPr lang="en-US" dirty="0"/>
          </a:p>
          <a:p>
            <a:pPr>
              <a:lnSpc>
                <a:spcPct val="100000"/>
              </a:lnSpc>
              <a:spcBef>
                <a:spcPct val="15000"/>
              </a:spcBef>
            </a:pPr>
            <a:r>
              <a:rPr lang="en-US" dirty="0"/>
              <a:t>One example:</a:t>
            </a:r>
          </a:p>
          <a:p>
            <a:pPr marL="1056623" lvl="1" indent="-406394">
              <a:spcBef>
                <a:spcPct val="15000"/>
              </a:spcBef>
            </a:pPr>
            <a:r>
              <a:rPr lang="en-US" dirty="0"/>
              <a:t>The local WFGs are formed at each site and passed on to other sites. Each local WFG is  modified as follows:</a:t>
            </a:r>
          </a:p>
          <a:p>
            <a:pPr marL="1706853" lvl="2" indent="-406394">
              <a:spcBef>
                <a:spcPct val="15000"/>
              </a:spcBef>
              <a:buSzPct val="95000"/>
              <a:buFont typeface="Wingdings" pitchFamily="2" charset="2"/>
              <a:buChar char=""/>
            </a:pPr>
            <a:r>
              <a:rPr lang="en-US" dirty="0"/>
              <a:t>Since each site receives the potential deadlock cycles from other sites, these edges are added to the local WFGs</a:t>
            </a:r>
          </a:p>
          <a:p>
            <a:pPr marL="1706853" lvl="2" indent="-406394">
              <a:spcBef>
                <a:spcPct val="15000"/>
              </a:spcBef>
              <a:buSzPct val="95000"/>
              <a:buFont typeface="Wingdings" pitchFamily="2" charset="2"/>
              <a:buChar char=""/>
            </a:pPr>
            <a:r>
              <a:rPr lang="en-US" dirty="0"/>
              <a:t>The edges in the local WFG which show that local transactions are waiting for transactions at other sites are joined with edges in the local WFGs which show that remote transactions are waiting for local </a:t>
            </a:r>
            <a:r>
              <a:rPr lang="en-US" dirty="0" smtClean="0"/>
              <a:t>ones</a:t>
            </a:r>
            <a:endParaRPr lang="en-US" dirty="0"/>
          </a:p>
          <a:p>
            <a:pPr marL="1056623" lvl="1" indent="-406394">
              <a:spcBef>
                <a:spcPct val="15000"/>
              </a:spcBef>
            </a:pPr>
            <a:r>
              <a:rPr lang="en-US" dirty="0"/>
              <a:t>Each local deadlock detector:</a:t>
            </a:r>
          </a:p>
          <a:p>
            <a:pPr marL="1706853" lvl="2" indent="-406394">
              <a:spcBef>
                <a:spcPct val="15000"/>
              </a:spcBef>
            </a:pPr>
            <a:r>
              <a:rPr lang="en-US" dirty="0"/>
              <a:t>looks for a cycle that does not involve the external edge. If it exists, there is a local deadlock which can be handled </a:t>
            </a:r>
            <a:r>
              <a:rPr lang="en-US" dirty="0" smtClean="0"/>
              <a:t>locally</a:t>
            </a:r>
            <a:endParaRPr lang="en-US" dirty="0"/>
          </a:p>
          <a:p>
            <a:pPr marL="1706853" lvl="2" indent="-406394">
              <a:spcBef>
                <a:spcPct val="15000"/>
              </a:spcBef>
            </a:pPr>
            <a:r>
              <a:rPr lang="en-US" dirty="0"/>
              <a:t>looks for a cycle involving the external edge. If it exists, it indicates a </a:t>
            </a:r>
            <a:r>
              <a:rPr lang="en-US" dirty="0">
                <a:solidFill>
                  <a:schemeClr val="hlink"/>
                </a:solidFill>
              </a:rPr>
              <a:t>potential</a:t>
            </a:r>
            <a:r>
              <a:rPr lang="en-US" dirty="0"/>
              <a:t> global deadlock. Pass on the information to the next </a:t>
            </a:r>
            <a:r>
              <a:rPr lang="en-US" dirty="0" smtClean="0"/>
              <a:t>site</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342900" y="2356520"/>
            <a:ext cx="12293600" cy="6466866"/>
          </a:xfrm>
          <a:noFill/>
          <a:ln/>
        </p:spPr>
        <p:txBody>
          <a:bodyPr>
            <a:normAutofit fontScale="77500" lnSpcReduction="20000"/>
          </a:bodyPr>
          <a:lstStyle/>
          <a:p>
            <a:pPr>
              <a:lnSpc>
                <a:spcPct val="100000"/>
              </a:lnSpc>
            </a:pPr>
            <a:r>
              <a:rPr lang="en-US" dirty="0"/>
              <a:t>The problem of synchronizing concurrent transactions such that the consistency of the database is maintained while, at the same time, maximum degree of concurrency is </a:t>
            </a:r>
            <a:r>
              <a:rPr lang="en-US" dirty="0" smtClean="0"/>
              <a:t>achieved</a:t>
            </a:r>
          </a:p>
          <a:p>
            <a:pPr>
              <a:lnSpc>
                <a:spcPct val="100000"/>
              </a:lnSpc>
            </a:pPr>
            <a:r>
              <a:rPr lang="en-US" dirty="0" smtClean="0"/>
              <a:t>This has to do with C(</a:t>
            </a:r>
            <a:r>
              <a:rPr lang="en-US" dirty="0" err="1" smtClean="0"/>
              <a:t>onsistency</a:t>
            </a:r>
            <a:r>
              <a:rPr lang="en-US" dirty="0" smtClean="0"/>
              <a:t>) and I(solation) from the ACID properties</a:t>
            </a:r>
          </a:p>
          <a:p>
            <a:pPr>
              <a:lnSpc>
                <a:spcPct val="100000"/>
              </a:lnSpc>
            </a:pPr>
            <a:r>
              <a:rPr lang="en-US" i="1" dirty="0" smtClean="0"/>
              <a:t>Consistency</a:t>
            </a:r>
            <a:r>
              <a:rPr lang="en-US" dirty="0" smtClean="0"/>
              <a:t>: assuming that each transaction is internally consistent (no integrity constraint violations) it is obtained by guaranteeing the right level of </a:t>
            </a:r>
            <a:r>
              <a:rPr lang="en-US" i="1" dirty="0" smtClean="0"/>
              <a:t>isolation</a:t>
            </a:r>
            <a:r>
              <a:rPr lang="en-US" dirty="0" smtClean="0"/>
              <a:t> </a:t>
            </a:r>
            <a:r>
              <a:rPr lang="es-ES" dirty="0" smtClean="0"/>
              <a:t>(</a:t>
            </a:r>
            <a:r>
              <a:rPr lang="es-ES" dirty="0" smtClean="0">
                <a:solidFill>
                  <a:srgbClr val="1771A9"/>
                </a:solidFill>
              </a:rPr>
              <a:t>serializability</a:t>
            </a:r>
            <a:r>
              <a:rPr lang="es-ES" dirty="0" smtClean="0"/>
              <a:t>)</a:t>
            </a:r>
          </a:p>
          <a:p>
            <a:pPr>
              <a:lnSpc>
                <a:spcPct val="100000"/>
              </a:lnSpc>
            </a:pPr>
            <a:r>
              <a:rPr lang="es-ES" i="1" dirty="0"/>
              <a:t>Isolation</a:t>
            </a:r>
            <a:r>
              <a:rPr lang="es-ES" dirty="0"/>
              <a:t>: isolating transactions from one another in terms of their effects on the DB. More precisely, in terms of the effect on the DB of intermediate operations (before commit)</a:t>
            </a:r>
            <a:endParaRPr lang="es-ES" dirty="0" smtClean="0"/>
          </a:p>
          <a:p>
            <a:pPr>
              <a:lnSpc>
                <a:spcPct val="100000"/>
              </a:lnSpc>
            </a:pPr>
            <a:r>
              <a:rPr lang="es-ES" dirty="0" smtClean="0"/>
              <a:t>Tradeoff between isolation and parallel execution (concurrency)</a:t>
            </a:r>
          </a:p>
          <a:p>
            <a:pPr>
              <a:lnSpc>
                <a:spcPct val="100000"/>
              </a:lnSpc>
            </a:pPr>
            <a:r>
              <a:rPr lang="es-ES" dirty="0" smtClean="0"/>
              <a:t>Assumptions</a:t>
            </a:r>
          </a:p>
          <a:p>
            <a:pPr lvl="1"/>
            <a:r>
              <a:rPr lang="es-ES" dirty="0" smtClean="0"/>
              <a:t>System is fully reliable (no failures) – we deal with reliability in Ch. 12</a:t>
            </a:r>
            <a:r>
              <a:rPr lang="it-IT" altLang="en-US" baseline="50000" dirty="0" smtClean="0">
                <a:solidFill>
                  <a:srgbClr val="FF0000"/>
                </a:solidFill>
                <a:ea typeface="ＭＳ Ｐゴシック" pitchFamily="34" charset="-128"/>
              </a:rPr>
              <a:t>⋆</a:t>
            </a:r>
          </a:p>
          <a:p>
            <a:pPr lvl="1"/>
            <a:r>
              <a:rPr lang="it-IT" dirty="0" smtClean="0">
                <a:solidFill>
                  <a:schemeClr val="tx2"/>
                </a:solidFill>
                <a:ea typeface="ＭＳ Ｐゴシック" pitchFamily="34" charset="-128"/>
              </a:rPr>
              <a:t>No data </a:t>
            </a:r>
            <a:r>
              <a:rPr lang="it-IT" dirty="0" err="1" smtClean="0">
                <a:solidFill>
                  <a:schemeClr val="tx2"/>
                </a:solidFill>
                <a:ea typeface="ＭＳ Ｐゴシック" pitchFamily="34" charset="-128"/>
              </a:rPr>
              <a:t>replication</a:t>
            </a:r>
            <a:r>
              <a:rPr lang="it-IT" dirty="0" smtClean="0">
                <a:solidFill>
                  <a:schemeClr val="tx2"/>
                </a:solidFill>
                <a:ea typeface="ＭＳ Ｐゴシック" pitchFamily="34" charset="-128"/>
              </a:rPr>
              <a:t> – </a:t>
            </a:r>
            <a:r>
              <a:rPr lang="it-IT" dirty="0" err="1" smtClean="0">
                <a:solidFill>
                  <a:schemeClr val="tx2"/>
                </a:solidFill>
                <a:ea typeface="ＭＳ Ｐゴシック" pitchFamily="34" charset="-128"/>
              </a:rPr>
              <a:t>discussion</a:t>
            </a:r>
            <a:r>
              <a:rPr lang="it-IT" dirty="0" smtClean="0">
                <a:solidFill>
                  <a:schemeClr val="tx2"/>
                </a:solidFill>
                <a:ea typeface="ＭＳ Ｐゴシック" pitchFamily="34" charset="-128"/>
              </a:rPr>
              <a:t> on data </a:t>
            </a:r>
            <a:r>
              <a:rPr lang="it-IT" dirty="0" err="1" smtClean="0">
                <a:solidFill>
                  <a:schemeClr val="tx2"/>
                </a:solidFill>
                <a:ea typeface="ＭＳ Ｐゴシック" pitchFamily="34" charset="-128"/>
              </a:rPr>
              <a:t>replicatio</a:t>
            </a:r>
            <a:r>
              <a:rPr lang="en-GB" dirty="0" smtClean="0">
                <a:solidFill>
                  <a:schemeClr val="tx2"/>
                </a:solidFill>
                <a:ea typeface="ＭＳ Ｐゴシック" pitchFamily="34" charset="-128"/>
              </a:rPr>
              <a:t>n is in Ch. 1</a:t>
            </a:r>
            <a:r>
              <a:rPr lang="es-ES" dirty="0"/>
              <a:t>3</a:t>
            </a:r>
            <a:r>
              <a:rPr lang="it-IT" altLang="en-US" baseline="50000" dirty="0" smtClean="0">
                <a:solidFill>
                  <a:srgbClr val="FF0000"/>
                </a:solidFill>
                <a:ea typeface="ＭＳ Ｐゴシック" pitchFamily="34" charset="-128"/>
              </a:rPr>
              <a:t>⋆</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we</a:t>
            </a:r>
            <a:r>
              <a:rPr lang="it-IT" altLang="en-US" dirty="0" smtClean="0">
                <a:solidFill>
                  <a:schemeClr val="tx2"/>
                </a:solidFill>
                <a:ea typeface="ＭＳ Ｐゴシック" pitchFamily="34" charset="-128"/>
              </a:rPr>
              <a:t> do </a:t>
            </a:r>
            <a:r>
              <a:rPr lang="it-IT" altLang="en-US" dirty="0" err="1" smtClean="0">
                <a:solidFill>
                  <a:schemeClr val="tx2"/>
                </a:solidFill>
                <a:ea typeface="ＭＳ Ｐゴシック" pitchFamily="34" charset="-128"/>
              </a:rPr>
              <a:t>not</a:t>
            </a:r>
            <a:r>
              <a:rPr lang="it-IT" altLang="en-US" dirty="0" smtClean="0">
                <a:solidFill>
                  <a:schemeClr val="tx2"/>
                </a:solidFill>
                <a:ea typeface="ＭＳ Ｐゴシック" pitchFamily="34" charset="-128"/>
              </a:rPr>
              <a:t> cover </a:t>
            </a:r>
            <a:r>
              <a:rPr lang="it-IT" altLang="en-US" dirty="0" err="1" smtClean="0">
                <a:solidFill>
                  <a:schemeClr val="tx2"/>
                </a:solidFill>
                <a:ea typeface="ＭＳ Ｐゴシック" pitchFamily="34" charset="-128"/>
              </a:rPr>
              <a:t>this</a:t>
            </a:r>
            <a:r>
              <a:rPr lang="it-IT" altLang="en-US" dirty="0" smtClean="0">
                <a:solidFill>
                  <a:schemeClr val="tx2"/>
                </a:solidFill>
                <a:ea typeface="ＭＳ Ｐゴシック" pitchFamily="34" charset="-128"/>
              </a:rPr>
              <a:t> </a:t>
            </a:r>
            <a:r>
              <a:rPr lang="it-IT" altLang="en-US" dirty="0" err="1" smtClean="0">
                <a:solidFill>
                  <a:schemeClr val="tx2"/>
                </a:solidFill>
                <a:ea typeface="ＭＳ Ｐゴシック" pitchFamily="34" charset="-128"/>
              </a:rPr>
              <a:t>chapter</a:t>
            </a:r>
            <a:r>
              <a:rPr lang="it-IT" altLang="en-US" dirty="0" smtClean="0">
                <a:solidFill>
                  <a:schemeClr val="tx2"/>
                </a:solidFill>
                <a:ea typeface="ＭＳ Ｐゴシック" pitchFamily="34" charset="-128"/>
              </a:rPr>
              <a:t>)</a:t>
            </a:r>
            <a:endParaRPr lang="en-US" dirty="0">
              <a:solidFill>
                <a:schemeClr val="tx2"/>
              </a:solidFill>
            </a:endParaRPr>
          </a:p>
          <a:p>
            <a:pPr>
              <a:lnSpc>
                <a:spcPct val="100000"/>
              </a:lnSpc>
            </a:pPr>
            <a:r>
              <a:rPr lang="en-US" dirty="0" smtClean="0"/>
              <a:t>Possible anomalies</a:t>
            </a:r>
            <a:endParaRPr lang="en-US" dirty="0"/>
          </a:p>
          <a:p>
            <a:pPr lvl="1">
              <a:lnSpc>
                <a:spcPct val="100000"/>
              </a:lnSpc>
            </a:pPr>
            <a:r>
              <a:rPr lang="en-US" dirty="0">
                <a:solidFill>
                  <a:schemeClr val="tx2"/>
                </a:solidFill>
              </a:rPr>
              <a:t>Lost updates</a:t>
            </a:r>
            <a:endParaRPr lang="en-US" dirty="0"/>
          </a:p>
          <a:p>
            <a:pPr lvl="2">
              <a:lnSpc>
                <a:spcPct val="100000"/>
              </a:lnSpc>
            </a:pPr>
            <a:r>
              <a:rPr lang="en-US" dirty="0"/>
              <a:t>The effects of some transactions are not reflected on the </a:t>
            </a:r>
            <a:r>
              <a:rPr lang="en-US" dirty="0" smtClean="0"/>
              <a:t>database</a:t>
            </a:r>
            <a:endParaRPr lang="en-US" dirty="0"/>
          </a:p>
          <a:p>
            <a:pPr lvl="1">
              <a:lnSpc>
                <a:spcPct val="100000"/>
              </a:lnSpc>
            </a:pPr>
            <a:r>
              <a:rPr lang="en-US" dirty="0">
                <a:solidFill>
                  <a:schemeClr val="tx2"/>
                </a:solidFill>
              </a:rPr>
              <a:t>Inconsistent retrievals</a:t>
            </a:r>
            <a:endParaRPr lang="en-US" dirty="0"/>
          </a:p>
          <a:p>
            <a:pPr lvl="2">
              <a:lnSpc>
                <a:spcPct val="100000"/>
              </a:lnSpc>
            </a:pPr>
            <a:r>
              <a:rPr lang="en-US" dirty="0"/>
              <a:t>A transaction, if it reads the same data item more than once, should always read the same </a:t>
            </a:r>
            <a:r>
              <a:rPr lang="en-US" dirty="0" smtClean="0"/>
              <a:t>value</a:t>
            </a:r>
            <a:endParaRPr lang="en-US" dirty="0"/>
          </a:p>
        </p:txBody>
      </p:sp>
      <p:sp>
        <p:nvSpPr>
          <p:cNvPr id="4" name="CasellaDiTesto 3"/>
          <p:cNvSpPr txBox="1"/>
          <p:nvPr/>
        </p:nvSpPr>
        <p:spPr>
          <a:xfrm>
            <a:off x="355600" y="8967402"/>
            <a:ext cx="12123464" cy="379591"/>
          </a:xfrm>
          <a:prstGeom prst="rect">
            <a:avLst/>
          </a:prstGeom>
          <a:noFill/>
        </p:spPr>
        <p:txBody>
          <a:bodyPr wrap="square" rtlCol="0">
            <a:spAutoFit/>
          </a:bodyPr>
          <a:lstStyle/>
          <a:p>
            <a:pPr algn="l"/>
            <a:r>
              <a:rPr lang="it-IT" altLang="en-US" sz="2800" baseline="25000" dirty="0" smtClean="0">
                <a:solidFill>
                  <a:srgbClr val="FF0000"/>
                </a:solidFill>
                <a:ea typeface="ＭＳ Ｐゴシック" pitchFamily="34" charset="-128"/>
              </a:rPr>
              <a:t>⋆</a:t>
            </a:r>
            <a:r>
              <a:rPr lang="it-IT" altLang="en-US" sz="2400" baseline="25000" dirty="0" smtClean="0">
                <a:solidFill>
                  <a:srgbClr val="FF0000"/>
                </a:solidFill>
                <a:ea typeface="ＭＳ Ｐゴシック" pitchFamily="34" charset="-128"/>
              </a:rPr>
              <a:t> </a:t>
            </a:r>
            <a:r>
              <a:rPr lang="en-GB" sz="1600" kern="0" dirty="0" err="1" smtClean="0"/>
              <a:t>Özsu</a:t>
            </a:r>
            <a:r>
              <a:rPr lang="en-GB" sz="1600" kern="0" dirty="0" smtClean="0"/>
              <a:t> </a:t>
            </a:r>
            <a:r>
              <a:rPr lang="en-GB" sz="1600" kern="0" dirty="0"/>
              <a:t>and </a:t>
            </a:r>
            <a:r>
              <a:rPr lang="en-GB" sz="1600" kern="0" dirty="0" err="1"/>
              <a:t>Valduriez</a:t>
            </a:r>
            <a:r>
              <a:rPr lang="en-GB" sz="1600" kern="0" dirty="0"/>
              <a:t>, </a:t>
            </a:r>
            <a:r>
              <a:rPr lang="en-GB" sz="1600" i="1" kern="0" dirty="0"/>
              <a:t>Principles of Distributed Database Systems</a:t>
            </a:r>
            <a:r>
              <a:rPr lang="en-GB" sz="1600" kern="0" dirty="0"/>
              <a:t> (3rd Ed.), 2011</a:t>
            </a:r>
            <a:endParaRPr lang="en-GB" sz="1600" dirty="0"/>
          </a:p>
        </p:txBody>
      </p:sp>
      <p:cxnSp>
        <p:nvCxnSpPr>
          <p:cNvPr id="5" name="Connettore 1 4"/>
          <p:cNvCxnSpPr/>
          <p:nvPr/>
        </p:nvCxnSpPr>
        <p:spPr bwMode="auto">
          <a:xfrm>
            <a:off x="453728" y="8823386"/>
            <a:ext cx="3266480" cy="0"/>
          </a:xfrm>
          <a:prstGeom prst="line">
            <a:avLst/>
          </a:prstGeom>
          <a:solidFill>
            <a:srgbClr val="6682AA"/>
          </a:solidFill>
          <a:ln w="19050" cmpd="sng">
            <a:solidFill>
              <a:schemeClr val="accent1"/>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 name="Rectangle 3"/>
          <p:cNvSpPr txBox="1">
            <a:spLocks noChangeArrowheads="1"/>
          </p:cNvSpPr>
          <p:nvPr/>
        </p:nvSpPr>
        <p:spPr bwMode="auto">
          <a:xfrm>
            <a:off x="355600" y="444500"/>
            <a:ext cx="12293600" cy="16129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lvl1pPr algn="l" rtl="0" eaLnBrk="1" fontAlgn="base" hangingPunct="1">
              <a:lnSpc>
                <a:spcPct val="90000"/>
              </a:lnSpc>
              <a:spcBef>
                <a:spcPct val="0"/>
              </a:spcBef>
              <a:spcAft>
                <a:spcPct val="0"/>
              </a:spcAft>
              <a:defRPr sz="6400">
                <a:solidFill>
                  <a:srgbClr val="253750"/>
                </a:solidFill>
                <a:latin typeface="+mj-lt"/>
                <a:ea typeface="+mj-ea"/>
                <a:cs typeface="+mj-cs"/>
                <a:sym typeface="Didot" charset="0"/>
              </a:defRPr>
            </a:lvl1pPr>
            <a:lvl2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2pPr>
            <a:lvl3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3pPr>
            <a:lvl4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4pPr>
            <a:lvl5pPr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5pPr>
            <a:lvl6pPr marL="4572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6pPr>
            <a:lvl7pPr marL="9144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7pPr>
            <a:lvl8pPr marL="13716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8pPr>
            <a:lvl9pPr marL="1828800" algn="l" rtl="0" eaLnBrk="1" fontAlgn="base" hangingPunct="1">
              <a:lnSpc>
                <a:spcPct val="90000"/>
              </a:lnSpc>
              <a:spcBef>
                <a:spcPct val="0"/>
              </a:spcBef>
              <a:spcAft>
                <a:spcPct val="0"/>
              </a:spcAft>
              <a:defRPr sz="6400">
                <a:solidFill>
                  <a:srgbClr val="253750"/>
                </a:solidFill>
                <a:latin typeface="Didot" charset="0"/>
                <a:ea typeface="ヒラギノ明朝 ProN W3" charset="0"/>
                <a:cs typeface="ヒラギノ明朝 ProN W3" charset="0"/>
                <a:sym typeface="Didot" charset="0"/>
              </a:defRPr>
            </a:lvl9pPr>
          </a:lstStyle>
          <a:p>
            <a:r>
              <a:rPr lang="en-US" dirty="0"/>
              <a:t>Concurrency Control</a:t>
            </a:r>
            <a:endParaRPr lang="en-US" kern="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POSET’s to Model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We treat a transaction as a POSET (aka partially ordered set, partial order)</a:t>
            </a:r>
          </a:p>
          <a:p>
            <a:r>
              <a:rPr lang="en-US" kern="0" dirty="0" smtClean="0"/>
              <a:t>POSET’s are pairs &lt; </a:t>
            </a:r>
            <a:r>
              <a:rPr lang="en-US" dirty="0" smtClean="0">
                <a:latin typeface="Book Antiqua" panose="02040602050305030304" pitchFamily="18" charset="0"/>
                <a:sym typeface="Symbol"/>
              </a:rPr>
              <a:t> </a:t>
            </a:r>
            <a:r>
              <a:rPr lang="en-US" dirty="0" smtClean="0"/>
              <a:t>, ≺</a:t>
            </a:r>
            <a:r>
              <a:rPr lang="en-US" i="1" dirty="0" smtClean="0"/>
              <a:t> </a:t>
            </a:r>
            <a:r>
              <a:rPr lang="en-US" dirty="0" smtClean="0"/>
              <a:t>&gt; where</a:t>
            </a:r>
          </a:p>
          <a:p>
            <a:pPr lvl="1"/>
            <a:r>
              <a:rPr lang="en-US" dirty="0" smtClean="0">
                <a:latin typeface="Book Antiqua" panose="02040602050305030304" pitchFamily="18" charset="0"/>
                <a:sym typeface="Symbol"/>
              </a:rPr>
              <a:t> is a set (domain)</a:t>
            </a:r>
          </a:p>
          <a:p>
            <a:pPr lvl="1"/>
            <a:r>
              <a:rPr lang="en-US" dirty="0" smtClean="0"/>
              <a:t>≺ is a binary relation over </a:t>
            </a:r>
            <a:r>
              <a:rPr lang="en-US" dirty="0" smtClean="0">
                <a:latin typeface="Book Antiqua" panose="02040602050305030304" pitchFamily="18" charset="0"/>
                <a:sym typeface="Symbol"/>
              </a:rPr>
              <a:t> (</a:t>
            </a:r>
            <a:r>
              <a:rPr lang="en-US" dirty="0" smtClean="0"/>
              <a:t>≺ </a:t>
            </a:r>
            <a:r>
              <a:rPr lang="en-GB" dirty="0" smtClean="0"/>
              <a:t>⊆ </a:t>
            </a:r>
            <a:r>
              <a:rPr lang="en-US" dirty="0" smtClean="0">
                <a:latin typeface="Book Antiqua" panose="02040602050305030304" pitchFamily="18" charset="0"/>
                <a:sym typeface="Symbol"/>
              </a:rPr>
              <a:t> x ) that is</a:t>
            </a:r>
          </a:p>
          <a:p>
            <a:pPr lvl="2"/>
            <a:r>
              <a:rPr lang="en-US" kern="0" dirty="0" err="1" smtClean="0"/>
              <a:t>irreflexive</a:t>
            </a:r>
            <a:r>
              <a:rPr lang="en-US" kern="0" dirty="0" smtClean="0"/>
              <a:t> (not a </a:t>
            </a:r>
            <a:r>
              <a:rPr lang="en-US" dirty="0" smtClean="0"/>
              <a:t>≺ a, for all a)</a:t>
            </a:r>
            <a:endParaRPr lang="en-US" kern="0" dirty="0" smtClean="0"/>
          </a:p>
          <a:p>
            <a:pPr lvl="2"/>
            <a:r>
              <a:rPr lang="en-US" kern="0" dirty="0"/>
              <a:t>a</a:t>
            </a:r>
            <a:r>
              <a:rPr lang="en-US" kern="0" dirty="0" smtClean="0"/>
              <a:t>symmetric (a </a:t>
            </a:r>
            <a:r>
              <a:rPr lang="en-US" dirty="0" smtClean="0"/>
              <a:t>≺ b implies not b ≺ a, for all </a:t>
            </a:r>
            <a:r>
              <a:rPr lang="en-US" dirty="0" err="1" smtClean="0"/>
              <a:t>a,b</a:t>
            </a:r>
            <a:r>
              <a:rPr lang="en-US" dirty="0" smtClean="0"/>
              <a:t>)</a:t>
            </a:r>
            <a:endParaRPr lang="en-US" kern="0" dirty="0" smtClean="0"/>
          </a:p>
          <a:p>
            <a:pPr lvl="2"/>
            <a:r>
              <a:rPr lang="en-US" kern="0" dirty="0"/>
              <a:t>t</a:t>
            </a:r>
            <a:r>
              <a:rPr lang="en-US" kern="0" dirty="0" smtClean="0"/>
              <a:t>ransitive (</a:t>
            </a:r>
            <a:r>
              <a:rPr lang="en-US" kern="0" dirty="0"/>
              <a:t>a </a:t>
            </a:r>
            <a:r>
              <a:rPr lang="en-US" dirty="0"/>
              <a:t>≺ b </a:t>
            </a:r>
            <a:r>
              <a:rPr lang="en-US" dirty="0" smtClean="0"/>
              <a:t>and </a:t>
            </a:r>
            <a:r>
              <a:rPr lang="en-US" kern="0" dirty="0" smtClean="0"/>
              <a:t>b </a:t>
            </a:r>
            <a:r>
              <a:rPr lang="en-US" dirty="0"/>
              <a:t>≺ </a:t>
            </a:r>
            <a:r>
              <a:rPr lang="en-US" dirty="0" smtClean="0"/>
              <a:t>c implies a </a:t>
            </a:r>
            <a:r>
              <a:rPr lang="en-US" dirty="0"/>
              <a:t>≺ </a:t>
            </a:r>
            <a:r>
              <a:rPr lang="en-US" dirty="0" smtClean="0"/>
              <a:t>c, </a:t>
            </a:r>
            <a:r>
              <a:rPr lang="en-US" dirty="0"/>
              <a:t>for all </a:t>
            </a:r>
            <a:r>
              <a:rPr lang="en-US" dirty="0" err="1" smtClean="0"/>
              <a:t>a,b,c</a:t>
            </a:r>
            <a:r>
              <a:rPr lang="en-US" dirty="0" smtClean="0"/>
              <a:t>)</a:t>
            </a:r>
          </a:p>
          <a:p>
            <a:r>
              <a:rPr lang="en-US" kern="0" dirty="0"/>
              <a:t>Operations are</a:t>
            </a:r>
          </a:p>
          <a:p>
            <a:pPr lvl="1"/>
            <a:r>
              <a:rPr lang="en-US" kern="0" dirty="0"/>
              <a:t>DB operations (read or write): </a:t>
            </a:r>
            <a:r>
              <a:rPr lang="en-US" i="1" kern="0" dirty="0"/>
              <a:t>R(x), W(x)</a:t>
            </a:r>
            <a:r>
              <a:rPr lang="en-US" kern="0" dirty="0"/>
              <a:t> </a:t>
            </a:r>
            <a:r>
              <a:rPr lang="en-US" dirty="0">
                <a:latin typeface="Book Antiqua" panose="02040602050305030304" pitchFamily="18" charset="0"/>
                <a:sym typeface="Symbol"/>
              </a:rPr>
              <a:t>(where </a:t>
            </a:r>
            <a:r>
              <a:rPr lang="en-US" i="1" dirty="0">
                <a:latin typeface="Book Antiqua" panose="02040602050305030304" pitchFamily="18" charset="0"/>
                <a:sym typeface="Symbol"/>
              </a:rPr>
              <a:t>x</a:t>
            </a:r>
            <a:r>
              <a:rPr lang="en-US" dirty="0">
                <a:latin typeface="Book Antiqua" panose="02040602050305030304" pitchFamily="18" charset="0"/>
                <a:sym typeface="Symbol"/>
              </a:rPr>
              <a:t> is a data entity, e.g., a tuple) or</a:t>
            </a:r>
          </a:p>
          <a:p>
            <a:pPr lvl="1"/>
            <a:r>
              <a:rPr lang="en-US" dirty="0">
                <a:latin typeface="Book Antiqua" panose="02040602050305030304" pitchFamily="18" charset="0"/>
                <a:sym typeface="Symbol"/>
              </a:rPr>
              <a:t>t</a:t>
            </a:r>
            <a:r>
              <a:rPr lang="en-US" dirty="0" smtClean="0">
                <a:latin typeface="Book Antiqua" panose="02040602050305030304" pitchFamily="18" charset="0"/>
                <a:sym typeface="Symbol"/>
              </a:rPr>
              <a:t>ermination </a:t>
            </a:r>
            <a:r>
              <a:rPr lang="en-US" dirty="0">
                <a:latin typeface="Book Antiqua" panose="02040602050305030304" pitchFamily="18" charset="0"/>
                <a:sym typeface="Symbol"/>
              </a:rPr>
              <a:t>conditions (abort or commit): </a:t>
            </a:r>
            <a:r>
              <a:rPr lang="en-US" i="1" dirty="0">
                <a:latin typeface="Book Antiqua" panose="02040602050305030304" pitchFamily="18" charset="0"/>
                <a:sym typeface="Symbol"/>
              </a:rPr>
              <a:t>A, C</a:t>
            </a:r>
          </a:p>
          <a:p>
            <a:r>
              <a:rPr lang="en-US" dirty="0"/>
              <a:t>A transaction is modeled as a </a:t>
            </a:r>
            <a:r>
              <a:rPr lang="en-US" dirty="0" smtClean="0"/>
              <a:t>partially ordered set of operations containing </a:t>
            </a:r>
            <a:r>
              <a:rPr lang="en-US" dirty="0" smtClean="0">
                <a:solidFill>
                  <a:srgbClr val="FF0000"/>
                </a:solidFill>
              </a:rPr>
              <a:t>exactly one</a:t>
            </a:r>
            <a:r>
              <a:rPr lang="en-US" dirty="0" smtClean="0"/>
              <a:t> termination condition</a:t>
            </a:r>
            <a:endParaRPr lang="en-US" kern="0" dirty="0"/>
          </a:p>
        </p:txBody>
      </p:sp>
    </p:spTree>
    <p:extLst>
      <p:ext uri="{BB962C8B-B14F-4D97-AF65-F5344CB8AC3E}">
        <p14:creationId xmlns:p14="http://schemas.microsoft.com/office/powerpoint/2010/main" val="425384488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20"/>
            <a:ext cx="12293600" cy="690178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A transition is a POSET </a:t>
            </a:r>
            <a:r>
              <a:rPr lang="en-US" i="1" kern="0" dirty="0" smtClean="0"/>
              <a:t>T</a:t>
            </a:r>
            <a:r>
              <a:rPr lang="en-US" kern="0" dirty="0" smtClean="0"/>
              <a:t> = </a:t>
            </a:r>
            <a:r>
              <a:rPr lang="en-US" kern="0" dirty="0"/>
              <a:t>&lt; </a:t>
            </a:r>
            <a:r>
              <a:rPr lang="en-US" dirty="0">
                <a:latin typeface="Book Antiqua" panose="02040602050305030304" pitchFamily="18" charset="0"/>
                <a:sym typeface="Symbol"/>
              </a:rPr>
              <a:t> </a:t>
            </a:r>
            <a:r>
              <a:rPr lang="en-US" dirty="0"/>
              <a:t>, ≺</a:t>
            </a:r>
            <a:r>
              <a:rPr lang="en-US" i="1" dirty="0"/>
              <a:t> </a:t>
            </a:r>
            <a:r>
              <a:rPr lang="en-US" dirty="0"/>
              <a:t>&gt;</a:t>
            </a:r>
            <a:r>
              <a:rPr lang="en-US" kern="0" dirty="0" smtClean="0"/>
              <a:t> where</a:t>
            </a:r>
          </a:p>
          <a:p>
            <a:pPr lvl="1"/>
            <a:r>
              <a:rPr lang="en-US" dirty="0" smtClean="0">
                <a:latin typeface="Book Antiqua" panose="02040602050305030304" pitchFamily="18" charset="0"/>
                <a:sym typeface="Symbol"/>
              </a:rPr>
              <a:t> is finite: it is the set of </a:t>
            </a:r>
            <a:r>
              <a:rPr lang="en-US" dirty="0" smtClean="0">
                <a:solidFill>
                  <a:srgbClr val="1771A9"/>
                </a:solidFill>
                <a:latin typeface="Book Antiqua" panose="02040602050305030304" pitchFamily="18" charset="0"/>
                <a:sym typeface="Symbol"/>
              </a:rPr>
              <a:t>operations</a:t>
            </a:r>
            <a:r>
              <a:rPr lang="en-US" dirty="0" smtClean="0">
                <a:latin typeface="Book Antiqua" panose="02040602050305030304" pitchFamily="18" charset="0"/>
                <a:sym typeface="Symbol"/>
              </a:rPr>
              <a:t> of </a:t>
            </a:r>
            <a:r>
              <a:rPr lang="en-US" i="1" dirty="0" smtClean="0">
                <a:latin typeface="Book Antiqua" panose="02040602050305030304" pitchFamily="18" charset="0"/>
                <a:sym typeface="Symbol"/>
              </a:rPr>
              <a:t>T</a:t>
            </a:r>
          </a:p>
          <a:p>
            <a:pPr lvl="2"/>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is the set of DB operations in  (operation that are not termination conditions)</a:t>
            </a:r>
          </a:p>
          <a:p>
            <a:pPr lvl="3"/>
            <a:r>
              <a:rPr lang="en-US" dirty="0" smtClean="0">
                <a:latin typeface="Book Antiqua" panose="02040602050305030304" pitchFamily="18" charset="0"/>
                <a:sym typeface="Symbol"/>
              </a:rPr>
              <a:t>i.e.,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are of the kind </a:t>
            </a:r>
            <a:r>
              <a:rPr lang="en-US" i="1" dirty="0" smtClean="0">
                <a:latin typeface="Book Antiqua" panose="02040602050305030304" pitchFamily="18" charset="0"/>
                <a:sym typeface="Symbol"/>
              </a:rPr>
              <a:t>R(x), W(x)</a:t>
            </a:r>
            <a:r>
              <a:rPr lang="en-US" dirty="0" smtClean="0">
                <a:latin typeface="Book Antiqua" panose="02040602050305030304" pitchFamily="18" charset="0"/>
                <a:sym typeface="Symbol"/>
              </a:rPr>
              <a:t> where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is a data </a:t>
            </a:r>
            <a:r>
              <a:rPr lang="en-US" dirty="0" smtClean="0">
                <a:latin typeface="Book Antiqua" panose="02040602050305030304" pitchFamily="18" charset="0"/>
                <a:sym typeface="Symbol"/>
              </a:rPr>
              <a:t>entity</a:t>
            </a:r>
          </a:p>
          <a:p>
            <a:pPr lvl="2"/>
            <a:r>
              <a:rPr lang="en-US" dirty="0" smtClean="0">
                <a:latin typeface="Book Antiqua" panose="02040602050305030304" pitchFamily="18" charset="0"/>
                <a:sym typeface="Symbol"/>
              </a:rPr>
              <a:t>Thus,  =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GB" dirty="0"/>
              <a:t>⋃</a:t>
            </a:r>
            <a:r>
              <a:rPr lang="en-US" dirty="0" smtClean="0">
                <a:latin typeface="Book Antiqua" panose="02040602050305030304" pitchFamily="18" charset="0"/>
                <a:sym typeface="Symbol"/>
              </a:rPr>
              <a:t> {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 where </a:t>
            </a:r>
            <a:r>
              <a:rPr lang="en-US" i="1" dirty="0" smtClean="0">
                <a:latin typeface="Book Antiqua" panose="02040602050305030304" pitchFamily="18" charset="0"/>
                <a:sym typeface="Symbol"/>
              </a:rPr>
              <a:t>N</a:t>
            </a:r>
            <a:r>
              <a:rPr lang="en-US" dirty="0" smtClean="0">
                <a:latin typeface="Book Antiqua" panose="02040602050305030304" pitchFamily="18" charset="0"/>
                <a:sym typeface="Symbol"/>
              </a:rPr>
              <a:t> </a:t>
            </a:r>
            <a:r>
              <a:rPr lang="en-GB" dirty="0" smtClean="0"/>
              <a:t>∈ { </a:t>
            </a:r>
            <a:r>
              <a:rPr lang="en-GB" i="1" dirty="0" smtClean="0"/>
              <a:t>A, C</a:t>
            </a:r>
            <a:r>
              <a:rPr lang="en-GB" dirty="0" smtClean="0"/>
              <a:t> }		</a:t>
            </a:r>
            <a:r>
              <a:rPr lang="en-GB" dirty="0" smtClean="0">
                <a:solidFill>
                  <a:srgbClr val="FF0000"/>
                </a:solidFill>
              </a:rPr>
              <a:t>(exactly 1 termination condition)</a:t>
            </a:r>
            <a:endParaRPr lang="en-US" dirty="0" smtClean="0">
              <a:solidFill>
                <a:srgbClr val="FF0000"/>
              </a:solidFill>
              <a:latin typeface="Book Antiqua" panose="02040602050305030304" pitchFamily="18" charset="0"/>
              <a:sym typeface="Symbol"/>
            </a:endParaRPr>
          </a:p>
          <a:p>
            <a:pPr lvl="2"/>
            <a:r>
              <a:rPr lang="en-US" dirty="0" smtClean="0">
                <a:latin typeface="Book Antiqua" panose="02040602050305030304" pitchFamily="18" charset="0"/>
                <a:sym typeface="Symbol"/>
              </a:rPr>
              <a:t>2 DB operations (elements of </a:t>
            </a:r>
            <a:r>
              <a:rPr lang="en-US" i="1" dirty="0" smtClean="0">
                <a:latin typeface="Book Antiqua" panose="02040602050305030304" pitchFamily="18" charset="0"/>
                <a:sym typeface="Symbol"/>
              </a:rPr>
              <a:t>O</a:t>
            </a:r>
            <a:r>
              <a:rPr lang="en-US" dirty="0" smtClean="0">
                <a:latin typeface="Book Antiqua" panose="02040602050305030304" pitchFamily="18" charset="0"/>
                <a:sym typeface="Symbol"/>
              </a:rPr>
              <a:t>) </a:t>
            </a:r>
            <a:r>
              <a:rPr lang="en-US" dirty="0" smtClean="0">
                <a:solidFill>
                  <a:srgbClr val="1771A9"/>
                </a:solidFill>
                <a:latin typeface="Book Antiqua" panose="02040602050305030304" pitchFamily="18" charset="0"/>
                <a:sym typeface="Symbol"/>
              </a:rPr>
              <a:t>conflict</a:t>
            </a:r>
            <a:r>
              <a:rPr lang="en-US" dirty="0" smtClean="0">
                <a:latin typeface="Book Antiqua" panose="02040602050305030304" pitchFamily="18" charset="0"/>
                <a:sym typeface="Symbol"/>
              </a:rPr>
              <a:t> </a:t>
            </a:r>
            <a:r>
              <a:rPr lang="en-US" dirty="0" err="1" smtClean="0">
                <a:latin typeface="Book Antiqua" panose="02040602050305030304" pitchFamily="18" charset="0"/>
                <a:sym typeface="Symbol"/>
              </a:rPr>
              <a:t>iff</a:t>
            </a:r>
            <a:r>
              <a:rPr lang="en-US" dirty="0" smtClean="0">
                <a:latin typeface="Book Antiqua" panose="02040602050305030304" pitchFamily="18" charset="0"/>
                <a:sym typeface="Symbol"/>
              </a:rPr>
              <a:t> they act on the same data entity </a:t>
            </a:r>
            <a:r>
              <a:rPr lang="en-US" i="1" dirty="0" smtClean="0">
                <a:latin typeface="Book Antiqua" panose="02040602050305030304" pitchFamily="18" charset="0"/>
                <a:sym typeface="Symbol"/>
              </a:rPr>
              <a:t>x</a:t>
            </a:r>
            <a:r>
              <a:rPr lang="en-US" dirty="0" smtClean="0">
                <a:latin typeface="Book Antiqua" panose="02040602050305030304" pitchFamily="18" charset="0"/>
                <a:sym typeface="Symbol"/>
              </a:rPr>
              <a:t> and one of them is a write </a:t>
            </a:r>
            <a:r>
              <a:rPr lang="en-US" i="1" dirty="0" smtClean="0">
                <a:latin typeface="Book Antiqua" panose="02040602050305030304" pitchFamily="18" charset="0"/>
                <a:sym typeface="Symbol"/>
              </a:rPr>
              <a:t>W</a:t>
            </a:r>
            <a:r>
              <a:rPr lang="en-US" dirty="0" smtClean="0">
                <a:latin typeface="Book Antiqua" panose="02040602050305030304" pitchFamily="18" charset="0"/>
                <a:sym typeface="Symbol"/>
              </a:rPr>
              <a:t> operation</a:t>
            </a:r>
          </a:p>
          <a:p>
            <a:pPr lvl="3"/>
            <a:r>
              <a:rPr lang="en-US" i="1" dirty="0">
                <a:latin typeface="Book Antiqua" panose="02040602050305030304" pitchFamily="18" charset="0"/>
                <a:sym typeface="Symbol"/>
              </a:rPr>
              <a:t>W(x), R(x)</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FF0000"/>
                </a:solidFill>
                <a:latin typeface="Book Antiqua" panose="02040602050305030304" pitchFamily="18" charset="0"/>
                <a:sym typeface="Symbol"/>
              </a:rPr>
              <a:t>in </a:t>
            </a:r>
            <a:r>
              <a:rPr lang="en-US" dirty="0" smtClean="0">
                <a:solidFill>
                  <a:srgbClr val="FF0000"/>
                </a:solidFill>
                <a:latin typeface="Book Antiqua" panose="02040602050305030304" pitchFamily="18" charset="0"/>
                <a:sym typeface="Symbol"/>
              </a:rPr>
              <a:t>conflict</a:t>
            </a:r>
          </a:p>
          <a:p>
            <a:pPr lvl="3"/>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R(y</a:t>
            </a:r>
            <a:r>
              <a:rPr lang="en-US" i="1" dirty="0">
                <a:latin typeface="Book Antiqua" panose="02040602050305030304" pitchFamily="18" charset="0"/>
                <a:sym typeface="Symbol"/>
              </a:rPr>
              <a:t>)</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W(x</a:t>
            </a:r>
            <a:r>
              <a:rPr lang="en-US" i="1" dirty="0">
                <a:latin typeface="Book Antiqua" panose="02040602050305030304" pitchFamily="18" charset="0"/>
                <a:sym typeface="Symbol"/>
              </a:rPr>
              <a:t>), W(y)</a:t>
            </a:r>
            <a:r>
              <a:rPr lang="en-US" dirty="0">
                <a:latin typeface="Book Antiqua" panose="02040602050305030304" pitchFamily="18" charset="0"/>
                <a:sym typeface="Symbol"/>
              </a:rPr>
              <a:t> 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r>
              <a:rPr lang="en-US" dirty="0" smtClean="0">
                <a:solidFill>
                  <a:schemeClr val="tx2"/>
                </a:solidFill>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i="1" dirty="0">
                <a:latin typeface="Book Antiqua" panose="02040602050305030304" pitchFamily="18" charset="0"/>
                <a:sym typeface="Symbol"/>
              </a:rPr>
              <a:t>), </a:t>
            </a:r>
            <a:r>
              <a:rPr lang="en-US" i="1" dirty="0" smtClean="0">
                <a:latin typeface="Book Antiqua" panose="02040602050305030304" pitchFamily="18" charset="0"/>
                <a:sym typeface="Symbol"/>
              </a:rPr>
              <a:t>R(x)</a:t>
            </a:r>
            <a:r>
              <a:rPr lang="en-US" dirty="0" smtClean="0">
                <a:latin typeface="Book Antiqua" panose="02040602050305030304" pitchFamily="18" charset="0"/>
                <a:sym typeface="Symbol"/>
              </a:rPr>
              <a:t> </a:t>
            </a:r>
            <a:r>
              <a:rPr lang="en-US" dirty="0">
                <a:latin typeface="Book Antiqua" panose="02040602050305030304" pitchFamily="18" charset="0"/>
                <a:sym typeface="Symbol"/>
              </a:rPr>
              <a:t>are </a:t>
            </a:r>
            <a:r>
              <a:rPr lang="en-US" dirty="0">
                <a:solidFill>
                  <a:srgbClr val="00B050"/>
                </a:solidFill>
                <a:latin typeface="Book Antiqua" panose="02040602050305030304" pitchFamily="18" charset="0"/>
                <a:sym typeface="Symbol"/>
              </a:rPr>
              <a:t>NOT in </a:t>
            </a:r>
            <a:r>
              <a:rPr lang="en-US" dirty="0" smtClean="0">
                <a:solidFill>
                  <a:srgbClr val="00B050"/>
                </a:solidFill>
                <a:latin typeface="Book Antiqua" panose="02040602050305030304" pitchFamily="18" charset="0"/>
                <a:sym typeface="Symbol"/>
              </a:rPr>
              <a:t>conflict</a:t>
            </a:r>
          </a:p>
          <a:p>
            <a:pPr lvl="2"/>
            <a:r>
              <a:rPr lang="en-US" dirty="0" smtClean="0">
                <a:solidFill>
                  <a:srgbClr val="FF0000"/>
                </a:solidFill>
                <a:latin typeface="Book Antiqua" panose="02040602050305030304" pitchFamily="18" charset="0"/>
                <a:sym typeface="Symbol"/>
              </a:rPr>
              <a:t>NOTICE: </a:t>
            </a:r>
            <a:r>
              <a:rPr lang="en-US" dirty="0">
                <a:solidFill>
                  <a:schemeClr val="tx2"/>
                </a:solidFill>
                <a:latin typeface="Book Antiqua" panose="02040602050305030304" pitchFamily="18" charset="0"/>
                <a:sym typeface="Symbol"/>
              </a:rPr>
              <a:t>it is possible to have 2 </a:t>
            </a:r>
            <a:r>
              <a:rPr lang="en-US" dirty="0" smtClean="0">
                <a:solidFill>
                  <a:schemeClr val="tx2"/>
                </a:solidFill>
                <a:latin typeface="Book Antiqua" panose="02040602050305030304" pitchFamily="18" charset="0"/>
                <a:sym typeface="Symbol"/>
              </a:rPr>
              <a:t>distinct </a:t>
            </a:r>
            <a:r>
              <a:rPr lang="en-US" i="1" dirty="0" smtClean="0">
                <a:solidFill>
                  <a:schemeClr val="tx2"/>
                </a:solidFill>
                <a:latin typeface="Book Antiqua" panose="02040602050305030304" pitchFamily="18" charset="0"/>
                <a:sym typeface="Symbol"/>
              </a:rPr>
              <a:t>W(x)</a:t>
            </a:r>
            <a:r>
              <a:rPr lang="en-US" dirty="0" smtClean="0">
                <a:solidFill>
                  <a:schemeClr val="tx2"/>
                </a:solidFill>
                <a:latin typeface="Book Antiqua" panose="02040602050305030304" pitchFamily="18" charset="0"/>
                <a:sym typeface="Symbol"/>
              </a:rPr>
              <a:t> operations</a:t>
            </a:r>
          </a:p>
          <a:p>
            <a:pPr lvl="3"/>
            <a:r>
              <a:rPr lang="en-US" dirty="0" smtClean="0">
                <a:solidFill>
                  <a:schemeClr val="tx2"/>
                </a:solidFill>
                <a:latin typeface="Book Antiqua" panose="02040602050305030304" pitchFamily="18" charset="0"/>
                <a:sym typeface="Symbol"/>
              </a:rPr>
              <a:t>We assume implicit indices to make every operation unique</a:t>
            </a:r>
          </a:p>
          <a:p>
            <a:pPr lvl="2"/>
            <a:r>
              <a:rPr lang="en-US" dirty="0" smtClean="0">
                <a:solidFill>
                  <a:schemeClr val="tx2"/>
                </a:solidFill>
                <a:latin typeface="Book Antiqua" panose="02040602050305030304" pitchFamily="18" charset="0"/>
                <a:sym typeface="Symbol"/>
              </a:rPr>
              <a:t>Operations are atomic (indivisible units)</a:t>
            </a:r>
          </a:p>
          <a:p>
            <a:pPr lvl="1"/>
            <a:r>
              <a:rPr lang="en-US" dirty="0" smtClean="0"/>
              <a:t>≺ is </a:t>
            </a:r>
            <a:r>
              <a:rPr lang="en-US" dirty="0" err="1" smtClean="0"/>
              <a:t>s.t.</a:t>
            </a:r>
            <a:endParaRPr lang="en-US" dirty="0"/>
          </a:p>
          <a:p>
            <a:pPr lvl="2"/>
            <a:r>
              <a:rPr lang="en-US" dirty="0" smtClean="0"/>
              <a:t>order of conflicting operation is specified</a:t>
            </a:r>
          </a:p>
          <a:p>
            <a:pPr lvl="3"/>
            <a:r>
              <a:rPr lang="en-US" dirty="0" smtClean="0"/>
              <a:t>for all </a:t>
            </a:r>
            <a:r>
              <a:rPr lang="en-US" i="1" dirty="0" smtClean="0"/>
              <a:t>o</a:t>
            </a:r>
            <a:r>
              <a:rPr lang="en-US" i="1" baseline="-25000" dirty="0" smtClean="0"/>
              <a:t>1</a:t>
            </a:r>
            <a:r>
              <a:rPr lang="en-US" dirty="0" smtClean="0"/>
              <a:t>, </a:t>
            </a:r>
            <a:r>
              <a:rPr lang="en-US" i="1" dirty="0" smtClean="0"/>
              <a:t>o</a:t>
            </a:r>
            <a:r>
              <a:rPr lang="en-US" i="1" baseline="-25000" dirty="0" smtClean="0"/>
              <a:t>2</a:t>
            </a:r>
            <a:r>
              <a:rPr lang="en-US" dirty="0" smtClean="0"/>
              <a:t> </a:t>
            </a:r>
            <a:r>
              <a:rPr lang="en-GB" dirty="0" smtClean="0"/>
              <a:t>∈ </a:t>
            </a:r>
            <a:r>
              <a:rPr lang="en-GB" i="1" dirty="0" smtClean="0"/>
              <a:t>O</a:t>
            </a:r>
            <a:r>
              <a:rPr lang="en-GB" dirty="0" smtClean="0"/>
              <a:t>: if </a:t>
            </a:r>
            <a:r>
              <a:rPr lang="en-US" i="1" dirty="0" smtClean="0"/>
              <a:t>o</a:t>
            </a:r>
            <a:r>
              <a:rPr lang="en-US" i="1" baseline="-25000" dirty="0" smtClean="0"/>
              <a:t>1</a:t>
            </a:r>
            <a:r>
              <a:rPr lang="en-US" dirty="0" smtClean="0"/>
              <a:t> and </a:t>
            </a:r>
            <a:r>
              <a:rPr lang="en-US" i="1" dirty="0"/>
              <a:t>o</a:t>
            </a:r>
            <a:r>
              <a:rPr lang="en-US" i="1" baseline="-25000" dirty="0"/>
              <a:t>2 </a:t>
            </a:r>
            <a:r>
              <a:rPr lang="en-GB" dirty="0" smtClean="0"/>
              <a:t> conflict, then either </a:t>
            </a:r>
            <a:r>
              <a:rPr lang="en-US" i="1" dirty="0" smtClean="0"/>
              <a:t>o</a:t>
            </a:r>
            <a:r>
              <a:rPr lang="en-US" i="1" baseline="-25000" dirty="0" smtClean="0"/>
              <a:t>1</a:t>
            </a:r>
            <a:r>
              <a:rPr lang="en-US" dirty="0" smtClean="0"/>
              <a:t> </a:t>
            </a:r>
            <a:r>
              <a:rPr lang="en-US" dirty="0"/>
              <a:t>≺</a:t>
            </a:r>
            <a:r>
              <a:rPr lang="en-US" dirty="0" smtClean="0"/>
              <a:t> </a:t>
            </a:r>
            <a:r>
              <a:rPr lang="en-US" i="1" dirty="0"/>
              <a:t>o</a:t>
            </a:r>
            <a:r>
              <a:rPr lang="en-US" i="1" baseline="-25000" dirty="0"/>
              <a:t>2</a:t>
            </a:r>
            <a:r>
              <a:rPr lang="en-GB" dirty="0" smtClean="0"/>
              <a:t> or </a:t>
            </a:r>
            <a:r>
              <a:rPr lang="en-US" i="1" dirty="0" smtClean="0"/>
              <a:t>o</a:t>
            </a:r>
            <a:r>
              <a:rPr lang="en-US" i="1" baseline="-25000" dirty="0" smtClean="0"/>
              <a:t>2</a:t>
            </a:r>
            <a:r>
              <a:rPr lang="en-US" dirty="0" smtClean="0"/>
              <a:t> </a:t>
            </a:r>
            <a:r>
              <a:rPr lang="en-US" dirty="0"/>
              <a:t>≺</a:t>
            </a:r>
            <a:r>
              <a:rPr lang="en-US" dirty="0" smtClean="0"/>
              <a:t> </a:t>
            </a:r>
            <a:r>
              <a:rPr lang="en-US" i="1" dirty="0" smtClean="0"/>
              <a:t>o</a:t>
            </a:r>
            <a:r>
              <a:rPr lang="en-US" i="1" baseline="-25000" dirty="0" smtClean="0"/>
              <a:t>1</a:t>
            </a:r>
            <a:endParaRPr lang="en-GB" dirty="0" smtClean="0"/>
          </a:p>
          <a:p>
            <a:pPr lvl="2"/>
            <a:r>
              <a:rPr lang="en-US" dirty="0" smtClean="0">
                <a:solidFill>
                  <a:schemeClr val="tx2"/>
                </a:solidFill>
                <a:latin typeface="Book Antiqua" panose="02040602050305030304" pitchFamily="18" charset="0"/>
                <a:sym typeface="Symbol"/>
              </a:rPr>
              <a:t>all DB operations precede the unique termination condition</a:t>
            </a:r>
          </a:p>
          <a:p>
            <a:pPr lvl="3"/>
            <a:r>
              <a:rPr lang="en-US" dirty="0"/>
              <a:t>for all </a:t>
            </a:r>
            <a:r>
              <a:rPr lang="en-US" i="1" dirty="0" smtClean="0"/>
              <a:t>o</a:t>
            </a:r>
            <a:r>
              <a:rPr lang="en-US" dirty="0" smtClean="0"/>
              <a:t> </a:t>
            </a:r>
            <a:r>
              <a:rPr lang="en-GB" dirty="0"/>
              <a:t>∈ </a:t>
            </a:r>
            <a:r>
              <a:rPr lang="en-GB" i="1" dirty="0"/>
              <a:t>O</a:t>
            </a:r>
            <a:r>
              <a:rPr lang="en-GB" dirty="0"/>
              <a:t>: </a:t>
            </a:r>
            <a:r>
              <a:rPr lang="en-US" i="1" dirty="0" smtClean="0"/>
              <a:t>o </a:t>
            </a:r>
            <a:r>
              <a:rPr lang="en-US" dirty="0" smtClean="0"/>
              <a:t>≺ </a:t>
            </a:r>
            <a:r>
              <a:rPr lang="en-US" i="1" dirty="0" smtClean="0"/>
              <a:t>N</a:t>
            </a:r>
            <a:endParaRPr lang="en-US" dirty="0">
              <a:solidFill>
                <a:schemeClr val="tx2"/>
              </a:solidFill>
              <a:latin typeface="Book Antiqua" panose="02040602050305030304" pitchFamily="18" charset="0"/>
              <a:sym typeface="Symbol"/>
            </a:endParaRPr>
          </a:p>
        </p:txBody>
      </p:sp>
    </p:spTree>
    <p:extLst>
      <p:ext uri="{BB962C8B-B14F-4D97-AF65-F5344CB8AC3E}">
        <p14:creationId xmlns:p14="http://schemas.microsoft.com/office/powerpoint/2010/main" val="31814890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Formalization/Abstraction of Transactions – cont’d</a:t>
            </a:r>
            <a:endParaRPr lang="en-GB" dirty="0"/>
          </a:p>
        </p:txBody>
      </p:sp>
      <p:sp>
        <p:nvSpPr>
          <p:cNvPr id="3" name="Segnaposto contenuto 2"/>
          <p:cNvSpPr>
            <a:spLocks noGrp="1"/>
          </p:cNvSpPr>
          <p:nvPr>
            <p:ph idx="1"/>
          </p:nvPr>
        </p:nvSpPr>
        <p:spPr/>
        <p:txBody>
          <a:bodyPr/>
          <a:lstStyle/>
          <a:p>
            <a:endParaRPr lang="es-ES" dirty="0" smtClean="0"/>
          </a:p>
          <a:p>
            <a:endParaRPr lang="en-GB" dirty="0"/>
          </a:p>
        </p:txBody>
      </p:sp>
      <p:sp>
        <p:nvSpPr>
          <p:cNvPr id="5" name="Rectangle 3"/>
          <p:cNvSpPr txBox="1">
            <a:spLocks noChangeArrowheads="1"/>
          </p:cNvSpPr>
          <p:nvPr/>
        </p:nvSpPr>
        <p:spPr bwMode="auto">
          <a:xfrm>
            <a:off x="342900" y="2356519"/>
            <a:ext cx="12293600" cy="368428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fontScale="92500" lnSpcReduction="20000"/>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kern="0" dirty="0" smtClean="0"/>
              <a:t>POSET’s are DAG (directed acyclic graphs)</a:t>
            </a:r>
          </a:p>
          <a:p>
            <a:r>
              <a:rPr lang="en-US" kern="0" dirty="0" smtClean="0"/>
              <a:t>We represent a transaction either way (as a POSET or as a DAG)</a:t>
            </a:r>
          </a:p>
          <a:p>
            <a:r>
              <a:rPr lang="en-US" kern="0" dirty="0" smtClean="0"/>
              <a:t>The order of 2 conflicting operations is important and </a:t>
            </a:r>
            <a:r>
              <a:rPr lang="en-US" b="1" kern="0" dirty="0" smtClean="0"/>
              <a:t>MUST</a:t>
            </a:r>
            <a:r>
              <a:rPr lang="en-US" kern="0" dirty="0" smtClean="0"/>
              <a:t> be specified</a:t>
            </a:r>
          </a:p>
          <a:p>
            <a:pPr lvl="1"/>
            <a:r>
              <a:rPr lang="en-US" kern="0" dirty="0" smtClean="0"/>
              <a:t>it specify the execution order between the 2 operations</a:t>
            </a:r>
          </a:p>
          <a:p>
            <a:r>
              <a:rPr lang="en-US" kern="0" dirty="0" smtClean="0"/>
              <a:t>Operations that are not related can be executed in parallel</a:t>
            </a:r>
          </a:p>
          <a:p>
            <a:r>
              <a:rPr lang="en-US" kern="0" dirty="0" smtClean="0"/>
              <a:t>A transaction might force other precedence order relations besides the ones between conflicting operations</a:t>
            </a:r>
          </a:p>
          <a:p>
            <a:r>
              <a:rPr lang="en-US" kern="0" dirty="0" smtClean="0"/>
              <a:t>These depend on application semantics</a:t>
            </a:r>
          </a:p>
        </p:txBody>
      </p:sp>
      <p:sp>
        <p:nvSpPr>
          <p:cNvPr id="4" name="CasellaDiTesto 3"/>
          <p:cNvSpPr txBox="1"/>
          <p:nvPr/>
        </p:nvSpPr>
        <p:spPr>
          <a:xfrm>
            <a:off x="6489263" y="5956920"/>
            <a:ext cx="4909681" cy="2800767"/>
          </a:xfrm>
          <a:prstGeom prst="rect">
            <a:avLst/>
          </a:prstGeom>
          <a:noFill/>
        </p:spPr>
        <p:txBody>
          <a:bodyPr wrap="square" rtlCol="0">
            <a:spAutoFit/>
          </a:bodyPr>
          <a:lstStyle/>
          <a:p>
            <a:pPr algn="l">
              <a:buFont typeface="Monotype Sorts" charset="2"/>
              <a:buNone/>
              <a:tabLst>
                <a:tab pos="1433513" algn="l"/>
                <a:tab pos="2865438" algn="l"/>
              </a:tabLst>
            </a:pPr>
            <a:r>
              <a:rPr lang="en-US" sz="2400" b="1" dirty="0" smtClean="0">
                <a:solidFill>
                  <a:schemeClr val="tx2"/>
                </a:solidFill>
                <a:latin typeface="Book Antiqua" panose="02040602050305030304" pitchFamily="18" charset="0"/>
              </a:rPr>
              <a:t>POSET representation of </a:t>
            </a:r>
            <a:r>
              <a:rPr lang="en-US" sz="2400" b="1" i="1" dirty="0" smtClean="0">
                <a:solidFill>
                  <a:schemeClr val="tx2"/>
                </a:solidFill>
                <a:latin typeface="Book Antiqua" panose="02040602050305030304" pitchFamily="18" charset="0"/>
              </a:rPr>
              <a:t>T</a:t>
            </a:r>
            <a:r>
              <a:rPr lang="en-US" sz="2400" b="1" dirty="0" smtClean="0">
                <a:solidFill>
                  <a:schemeClr val="tx2"/>
                </a:solidFill>
                <a:latin typeface="Book Antiqua" panose="02040602050305030304" pitchFamily="18" charset="0"/>
              </a:rPr>
              <a:t>:</a:t>
            </a:r>
            <a:endParaRPr lang="en-US" sz="2400" b="1" dirty="0" smtClean="0">
              <a:solidFill>
                <a:schemeClr val="tx2"/>
              </a:solidFill>
              <a:latin typeface="Book Antiqua" panose="02040602050305030304" pitchFamily="18" charset="0"/>
              <a:sym typeface="Symbol"/>
            </a:endParaRPr>
          </a:p>
          <a:p>
            <a:pPr marL="360000" lvl="1" indent="-360000" algn="l">
              <a:spcBef>
                <a:spcPts val="1200"/>
              </a:spcBef>
              <a:buClr>
                <a:srgbClr val="4A71A9"/>
              </a:buClr>
              <a:buSzPct val="150000"/>
              <a:buFont typeface="Arial" panose="020B0604020202020204" pitchFamily="34" charset="0"/>
              <a:buChar char="•"/>
              <a:tabLst>
                <a:tab pos="1433513" algn="l"/>
                <a:tab pos="2865438" algn="l"/>
              </a:tabLst>
            </a:pPr>
            <a:r>
              <a:rPr lang="en-US" sz="2200" dirty="0" smtClean="0">
                <a:solidFill>
                  <a:schemeClr val="tx2"/>
                </a:solidFill>
                <a:latin typeface="Book Antiqua" panose="02040602050305030304" pitchFamily="18" charset="0"/>
                <a:sym typeface="Symbol"/>
              </a:rPr>
              <a:t></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R</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y</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W</a:t>
            </a:r>
            <a:r>
              <a:rPr lang="en-US" sz="2200" dirty="0">
                <a:solidFill>
                  <a:schemeClr val="tx2"/>
                </a:solidFill>
                <a:latin typeface="Book Antiqua" panose="02040602050305030304" pitchFamily="18" charset="0"/>
              </a:rPr>
              <a:t>(</a:t>
            </a:r>
            <a:r>
              <a:rPr lang="en-US" sz="2200" i="1" dirty="0">
                <a:solidFill>
                  <a:schemeClr val="tx2"/>
                </a:solidFill>
                <a:latin typeface="Book Antiqua" panose="02040602050305030304" pitchFamily="18" charset="0"/>
              </a:rPr>
              <a:t>x</a:t>
            </a:r>
            <a:r>
              <a:rPr lang="en-US" sz="2200" dirty="0">
                <a:solidFill>
                  <a:schemeClr val="tx2"/>
                </a:solidFill>
                <a:latin typeface="Book Antiqua" panose="02040602050305030304" pitchFamily="18" charset="0"/>
              </a:rPr>
              <a:t>), </a:t>
            </a:r>
            <a:r>
              <a:rPr lang="en-US" sz="2200" i="1" dirty="0">
                <a:solidFill>
                  <a:schemeClr val="tx2"/>
                </a:solidFill>
                <a:latin typeface="Book Antiqua" panose="02040602050305030304" pitchFamily="18" charset="0"/>
              </a:rPr>
              <a:t>C</a:t>
            </a:r>
            <a:r>
              <a:rPr lang="en-US" sz="2200" dirty="0">
                <a:solidFill>
                  <a:schemeClr val="tx2"/>
                </a:solidFill>
                <a:latin typeface="Book Antiqua" panose="02040602050305030304" pitchFamily="18" charset="0"/>
              </a:rPr>
              <a:t>}</a:t>
            </a:r>
          </a:p>
          <a:p>
            <a:pPr marL="360000" lvl="1" indent="-360000" algn="l">
              <a:spcBef>
                <a:spcPts val="1200"/>
              </a:spcBef>
              <a:buClr>
                <a:srgbClr val="4A71A9"/>
              </a:buClr>
              <a:buSzPct val="150000"/>
              <a:buFont typeface="Arial" panose="020B0604020202020204" pitchFamily="34" charset="0"/>
              <a:buChar char="•"/>
              <a:tabLst>
                <a:tab pos="1433513" algn="l"/>
                <a:tab pos="1609725" algn="l"/>
                <a:tab pos="2416175" algn="l"/>
                <a:tab pos="2689225" algn="l"/>
                <a:tab pos="3411538" algn="l"/>
                <a:tab pos="4040188" algn="l"/>
                <a:tab pos="5295900" algn="l"/>
              </a:tabLst>
            </a:pPr>
            <a:r>
              <a:rPr lang="en-US" sz="2200" dirty="0">
                <a:solidFill>
                  <a:schemeClr val="tx2"/>
                </a:solidFill>
                <a:latin typeface="Book Antiqua" panose="02040602050305030304" pitchFamily="18" charset="0"/>
              </a:rPr>
              <a:t>≺ = </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a:t>
            </a:r>
            <a:r>
              <a:rPr lang="en-US" sz="2200" dirty="0">
                <a:solidFill>
                  <a:schemeClr val="tx2"/>
                </a:solidFill>
                <a:latin typeface="Book Antiqua" panose="02040602050305030304" pitchFamily="18" charset="0"/>
              </a:rPr>
              <a:t/>
            </a:r>
            <a:br>
              <a:rPr lang="en-US" sz="2200" dirty="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W</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R</a:t>
            </a:r>
            <a:r>
              <a:rPr lang="en-US" sz="2200" dirty="0" smtClean="0">
                <a:solidFill>
                  <a:schemeClr val="tx2"/>
                </a:solidFill>
                <a:latin typeface="Book Antiqua" panose="02040602050305030304" pitchFamily="18" charset="0"/>
              </a:rPr>
              <a:t>(</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	,	</a:t>
            </a:r>
            <a:r>
              <a:rPr lang="en-US" sz="2200" i="1" dirty="0" smtClean="0">
                <a:solidFill>
                  <a:schemeClr val="tx2"/>
                </a:solidFill>
                <a:latin typeface="Book Antiqua" panose="02040602050305030304" pitchFamily="18" charset="0"/>
              </a:rPr>
              <a:t>C	</a:t>
            </a:r>
            <a:r>
              <a:rPr lang="en-US" sz="2200" dirty="0" smtClean="0">
                <a:solidFill>
                  <a:schemeClr val="tx2"/>
                </a:solidFill>
                <a:latin typeface="Book Antiqua" panose="02040602050305030304" pitchFamily="18" charset="0"/>
              </a:rPr>
              <a:t>)	}</a:t>
            </a:r>
            <a:endParaRPr lang="en-GB" sz="2200" dirty="0">
              <a:solidFill>
                <a:schemeClr val="tx2"/>
              </a:solidFill>
              <a:latin typeface="Book Antiqua" panose="02040602050305030304" pitchFamily="18" charset="0"/>
            </a:endParaRPr>
          </a:p>
        </p:txBody>
      </p:sp>
      <p:sp>
        <p:nvSpPr>
          <p:cNvPr id="7" name="Rectangle 3"/>
          <p:cNvSpPr txBox="1">
            <a:spLocks noChangeArrowheads="1"/>
          </p:cNvSpPr>
          <p:nvPr/>
        </p:nvSpPr>
        <p:spPr bwMode="auto">
          <a:xfrm>
            <a:off x="1101800" y="5956920"/>
            <a:ext cx="4359072" cy="250929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pPr marL="0" indent="0">
              <a:buNone/>
              <a:tabLst>
                <a:tab pos="2333625" algn="l"/>
              </a:tabLst>
            </a:pPr>
            <a:r>
              <a:rPr lang="en-US" sz="2400" b="1" kern="0" dirty="0"/>
              <a:t>T</a:t>
            </a:r>
            <a:r>
              <a:rPr lang="en-US" sz="2400" b="1" kern="0" dirty="0" smtClean="0"/>
              <a:t>ransaction </a:t>
            </a:r>
            <a:r>
              <a:rPr lang="en-US" sz="2400" b="1" i="1" kern="0" dirty="0" smtClean="0"/>
              <a:t>T</a:t>
            </a:r>
            <a:r>
              <a:rPr lang="en-US" sz="2400" b="1" kern="0" dirty="0" smtClean="0"/>
              <a:t>:</a:t>
            </a:r>
            <a:r>
              <a:rPr lang="en-US" kern="0" dirty="0" smtClean="0"/>
              <a:t>	</a:t>
            </a:r>
            <a:r>
              <a:rPr lang="en-US" sz="2200" dirty="0" smtClean="0">
                <a:solidFill>
                  <a:schemeClr val="tx2"/>
                </a:solidFill>
                <a:latin typeface="Book Antiqua" panose="02040602050305030304" pitchFamily="18" charset="0"/>
              </a:rPr>
              <a:t>Read(</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Read(</a:t>
            </a:r>
            <a:r>
              <a:rPr lang="en-US" sz="2200" i="1" dirty="0" smtClean="0">
                <a:solidFill>
                  <a:schemeClr val="tx2"/>
                </a:solidFill>
                <a:latin typeface="Book Antiqua" panose="02040602050305030304" pitchFamily="18" charset="0"/>
              </a:rPr>
              <a:t>y</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sym typeface="Symbol"/>
              </a:rPr>
              <a:t></a:t>
            </a:r>
            <a:r>
              <a:rPr lang="en-US" sz="2200" i="1" dirty="0">
                <a:solidFill>
                  <a:schemeClr val="tx2"/>
                </a:solidFill>
                <a:latin typeface="Book Antiqua" panose="02040602050305030304" pitchFamily="18" charset="0"/>
              </a:rPr>
              <a:t>x </a:t>
            </a:r>
            <a:r>
              <a:rPr lang="en-US" sz="2200" dirty="0">
                <a:solidFill>
                  <a:schemeClr val="tx2"/>
                </a:solidFill>
                <a:latin typeface="Book Antiqua" panose="02040602050305030304" pitchFamily="18" charset="0"/>
              </a:rPr>
              <a:t>+ </a:t>
            </a:r>
            <a:r>
              <a:rPr lang="en-US" sz="2200" i="1" dirty="0" smtClean="0">
                <a:solidFill>
                  <a:schemeClr val="tx2"/>
                </a:solidFill>
                <a:latin typeface="Book Antiqua" panose="02040602050305030304" pitchFamily="18" charset="0"/>
              </a:rPr>
              <a:t>y</a:t>
            </a:r>
            <a:br>
              <a:rPr lang="en-US" sz="2200" i="1" dirty="0" smtClean="0">
                <a:solidFill>
                  <a:schemeClr val="tx2"/>
                </a:solidFill>
                <a:latin typeface="Book Antiqua" panose="02040602050305030304" pitchFamily="18" charset="0"/>
              </a:rPr>
            </a:br>
            <a:r>
              <a:rPr lang="en-US" sz="2200" i="1" dirty="0" smtClean="0">
                <a:solidFill>
                  <a:schemeClr val="tx2"/>
                </a:solidFill>
                <a:latin typeface="Book Antiqua" panose="02040602050305030304" pitchFamily="18" charset="0"/>
              </a:rPr>
              <a:t>	</a:t>
            </a:r>
            <a:r>
              <a:rPr lang="en-US" sz="2200" dirty="0" smtClean="0">
                <a:solidFill>
                  <a:schemeClr val="tx2"/>
                </a:solidFill>
                <a:latin typeface="Book Antiqua" panose="02040602050305030304" pitchFamily="18" charset="0"/>
              </a:rPr>
              <a:t>Write(</a:t>
            </a:r>
            <a:r>
              <a:rPr lang="en-US" sz="2200" i="1" dirty="0" smtClean="0">
                <a:solidFill>
                  <a:schemeClr val="tx2"/>
                </a:solidFill>
                <a:latin typeface="Book Antiqua" panose="02040602050305030304" pitchFamily="18" charset="0"/>
              </a:rPr>
              <a:t>x</a:t>
            </a:r>
            <a:r>
              <a:rPr lang="en-US" sz="2200" dirty="0" smtClean="0">
                <a:solidFill>
                  <a:schemeClr val="tx2"/>
                </a:solidFill>
                <a:latin typeface="Book Antiqua" panose="02040602050305030304" pitchFamily="18" charset="0"/>
              </a:rPr>
              <a:t>)</a:t>
            </a:r>
            <a:br>
              <a:rPr lang="en-US" sz="2200" dirty="0" smtClean="0">
                <a:solidFill>
                  <a:schemeClr val="tx2"/>
                </a:solidFill>
                <a:latin typeface="Book Antiqua" panose="02040602050305030304" pitchFamily="18" charset="0"/>
              </a:rPr>
            </a:br>
            <a:r>
              <a:rPr lang="en-US" sz="2200" dirty="0" smtClean="0">
                <a:solidFill>
                  <a:schemeClr val="tx2"/>
                </a:solidFill>
                <a:latin typeface="Book Antiqua" panose="02040602050305030304" pitchFamily="18" charset="0"/>
              </a:rPr>
              <a:t>	Commit</a:t>
            </a:r>
          </a:p>
        </p:txBody>
      </p:sp>
      <p:sp>
        <p:nvSpPr>
          <p:cNvPr id="8" name="CasellaDiTesto 7"/>
          <p:cNvSpPr txBox="1"/>
          <p:nvPr/>
        </p:nvSpPr>
        <p:spPr>
          <a:xfrm>
            <a:off x="453728" y="8765232"/>
            <a:ext cx="12025336" cy="461665"/>
          </a:xfrm>
          <a:prstGeom prst="rect">
            <a:avLst/>
          </a:prstGeom>
          <a:noFill/>
        </p:spPr>
        <p:txBody>
          <a:bodyPr wrap="square" rtlCol="0">
            <a:spAutoFit/>
          </a:bodyPr>
          <a:lstStyle/>
          <a:p>
            <a:r>
              <a:rPr lang="es-ES" sz="2400" dirty="0" smtClean="0">
                <a:solidFill>
                  <a:srgbClr val="1771A9"/>
                </a:solidFill>
                <a:latin typeface="Book Antiqua" panose="02040602050305030304" pitchFamily="18" charset="0"/>
              </a:rPr>
              <a:t>POSET representation abstracts away application (non-DB) operations (e.g., </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sym typeface="Symbol"/>
              </a:rPr>
              <a:t></a:t>
            </a:r>
            <a:r>
              <a:rPr lang="en-US" sz="2400" i="1" dirty="0">
                <a:solidFill>
                  <a:srgbClr val="1771A9"/>
                </a:solidFill>
                <a:latin typeface="Book Antiqua" panose="02040602050305030304" pitchFamily="18" charset="0"/>
              </a:rPr>
              <a:t>x </a:t>
            </a:r>
            <a:r>
              <a:rPr lang="en-US" sz="2400" dirty="0">
                <a:solidFill>
                  <a:srgbClr val="1771A9"/>
                </a:solidFill>
                <a:latin typeface="Book Antiqua" panose="02040602050305030304" pitchFamily="18" charset="0"/>
              </a:rPr>
              <a:t>+ </a:t>
            </a:r>
            <a:r>
              <a:rPr lang="en-US" sz="2400" i="1" dirty="0" smtClean="0">
                <a:solidFill>
                  <a:srgbClr val="1771A9"/>
                </a:solidFill>
                <a:latin typeface="Book Antiqua" panose="02040602050305030304" pitchFamily="18" charset="0"/>
              </a:rPr>
              <a:t>y</a:t>
            </a:r>
            <a:r>
              <a:rPr lang="en-US" sz="2400" dirty="0" smtClean="0">
                <a:solidFill>
                  <a:srgbClr val="1771A9"/>
                </a:solidFill>
                <a:latin typeface="Book Antiqua" panose="02040602050305030304" pitchFamily="18" charset="0"/>
              </a:rPr>
              <a:t>)</a:t>
            </a:r>
            <a:endParaRPr lang="en-GB" sz="2400" dirty="0">
              <a:solidFill>
                <a:srgbClr val="1771A9"/>
              </a:solidFill>
              <a:latin typeface="Book Antiqua" panose="02040602050305030304" pitchFamily="18" charset="0"/>
            </a:endParaRPr>
          </a:p>
        </p:txBody>
      </p: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noFill/>
          <a:ln/>
        </p:spPr>
        <p:txBody>
          <a:bodyPr/>
          <a:lstStyle/>
          <a:p>
            <a:r>
              <a:rPr lang="en-US"/>
              <a:t>DAG Representation</a:t>
            </a:r>
          </a:p>
        </p:txBody>
      </p:sp>
      <p:grpSp>
        <p:nvGrpSpPr>
          <p:cNvPr id="13" name="Gruppo 12"/>
          <p:cNvGrpSpPr>
            <a:grpSpLocks noChangeAspect="1"/>
          </p:cNvGrpSpPr>
          <p:nvPr/>
        </p:nvGrpSpPr>
        <p:grpSpPr>
          <a:xfrm>
            <a:off x="6599860" y="3519478"/>
            <a:ext cx="3987517" cy="1637415"/>
            <a:chOff x="2512287" y="4280269"/>
            <a:chExt cx="7975033" cy="3274829"/>
          </a:xfrm>
        </p:grpSpPr>
        <p:sp>
          <p:nvSpPr>
            <p:cNvPr id="21508"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09"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21510"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21511"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21512"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3"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514"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 name="CasellaDiTesto 1"/>
          <p:cNvSpPr txBox="1"/>
          <p:nvPr/>
        </p:nvSpPr>
        <p:spPr>
          <a:xfrm>
            <a:off x="813768" y="8344797"/>
            <a:ext cx="11449272" cy="492443"/>
          </a:xfrm>
          <a:prstGeom prst="rect">
            <a:avLst/>
          </a:prstGeom>
          <a:noFill/>
        </p:spPr>
        <p:txBody>
          <a:bodyPr wrap="square" rtlCol="0">
            <a:spAutoFit/>
          </a:bodyPr>
          <a:lstStyle/>
          <a:p>
            <a:r>
              <a:rPr lang="es-ES" sz="2600" dirty="0" smtClean="0">
                <a:solidFill>
                  <a:srgbClr val="1771A9"/>
                </a:solidFill>
                <a:latin typeface="Book Antiqua" panose="02040602050305030304" pitchFamily="18" charset="0"/>
              </a:rPr>
              <a:t>Transactions are DAG’s (directed acyclic graphs)</a:t>
            </a:r>
            <a:endParaRPr lang="en-GB" sz="2600" dirty="0">
              <a:solidFill>
                <a:srgbClr val="1771A9"/>
              </a:solidFill>
              <a:latin typeface="Book Antiqua" panose="02040602050305030304" pitchFamily="18" charset="0"/>
            </a:endParaRPr>
          </a:p>
        </p:txBody>
      </p:sp>
      <p:sp>
        <p:nvSpPr>
          <p:cNvPr id="12" name="CasellaDiTesto 11"/>
          <p:cNvSpPr txBox="1"/>
          <p:nvPr/>
        </p:nvSpPr>
        <p:spPr>
          <a:xfrm>
            <a:off x="287294" y="2305032"/>
            <a:ext cx="12553547" cy="1631216"/>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br>
              <a:rPr lang="en-US" sz="2400" dirty="0" smtClean="0">
                <a:solidFill>
                  <a:schemeClr val="tx2"/>
                </a:solidFill>
                <a:latin typeface="Book Antiqua" pitchFamily="18" charset="0"/>
              </a:rPr>
            </a:br>
            <a:r>
              <a:rPr lang="en-US" sz="2200" dirty="0" smtClean="0">
                <a:solidFill>
                  <a:schemeClr val="tx2"/>
                </a:solidFill>
                <a:latin typeface="Book Antiqua" pitchFamily="18" charset="0"/>
              </a:rPr>
              <a:t>	</a:t>
            </a:r>
            <a:r>
              <a:rPr lang="en-US" sz="2200" i="1" dirty="0" smtClean="0">
                <a:solidFill>
                  <a:srgbClr val="1771A9"/>
                </a:solidFill>
                <a:latin typeface="Book Antiqua" panose="02040602050305030304" pitchFamily="18" charset="0"/>
              </a:rPr>
              <a:t>(compact representation of a POSET)</a:t>
            </a:r>
          </a:p>
          <a:p>
            <a:pPr algn="l">
              <a:spcBef>
                <a:spcPts val="3600"/>
              </a:spcBef>
              <a:buFont typeface="Monotype Sorts" charset="2"/>
              <a:buNone/>
              <a:tabLst>
                <a:tab pos="12195175" algn="r"/>
              </a:tabLst>
            </a:pPr>
            <a:r>
              <a:rPr lang="en-US" sz="2400" dirty="0" smtClean="0">
                <a:solidFill>
                  <a:schemeClr val="tx2"/>
                </a:solidFill>
                <a:latin typeface="Book Antiqua" panose="02040602050305030304" pitchFamily="18" charset="0"/>
              </a:rPr>
              <a:t>Corresponding </a:t>
            </a:r>
            <a:r>
              <a:rPr lang="en-US" sz="2400" b="1" i="1" dirty="0" smtClean="0">
                <a:solidFill>
                  <a:srgbClr val="1771A9"/>
                </a:solidFill>
                <a:latin typeface="Book Antiqua" panose="02040602050305030304" pitchFamily="18" charset="0"/>
              </a:rPr>
              <a:t>DAG representation</a:t>
            </a:r>
            <a:r>
              <a:rPr lang="en-US" sz="2400" dirty="0" smtClean="0">
                <a:solidFill>
                  <a:schemeClr val="tx2"/>
                </a:solidFill>
                <a:latin typeface="Book Antiqua" panose="02040602050305030304" pitchFamily="18" charset="0"/>
              </a:rPr>
              <a:t>:</a:t>
            </a:r>
            <a:endParaRPr lang="en-GB" sz="2400" dirty="0">
              <a:solidFill>
                <a:schemeClr val="tx2"/>
              </a:solidFill>
              <a:latin typeface="Book Antiqua" panose="02040602050305030304" pitchFamily="18" charset="0"/>
            </a:endParaRPr>
          </a:p>
        </p:txBody>
      </p:sp>
      <p:grpSp>
        <p:nvGrpSpPr>
          <p:cNvPr id="23" name="Gruppo 22"/>
          <p:cNvGrpSpPr/>
          <p:nvPr/>
        </p:nvGrpSpPr>
        <p:grpSpPr>
          <a:xfrm>
            <a:off x="6658287" y="6382657"/>
            <a:ext cx="3987517" cy="1684893"/>
            <a:chOff x="6073772" y="6382657"/>
            <a:chExt cx="3987517" cy="1684893"/>
          </a:xfrm>
        </p:grpSpPr>
        <p:sp>
          <p:nvSpPr>
            <p:cNvPr id="15" name="Rectangle 4"/>
            <p:cNvSpPr>
              <a:spLocks noChangeArrowheads="1"/>
            </p:cNvSpPr>
            <p:nvPr/>
          </p:nvSpPr>
          <p:spPr bwMode="auto">
            <a:xfrm>
              <a:off x="6073772" y="6382657"/>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6" name="Rectangle 5"/>
            <p:cNvSpPr>
              <a:spLocks noChangeArrowheads="1"/>
            </p:cNvSpPr>
            <p:nvPr/>
          </p:nvSpPr>
          <p:spPr bwMode="auto">
            <a:xfrm>
              <a:off x="9647504" y="6996773"/>
              <a:ext cx="413785"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7" name="Rectangle 6"/>
            <p:cNvSpPr>
              <a:spLocks noChangeArrowheads="1"/>
            </p:cNvSpPr>
            <p:nvPr/>
          </p:nvSpPr>
          <p:spPr bwMode="auto">
            <a:xfrm>
              <a:off x="7073904" y="7662882"/>
              <a:ext cx="68308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8" name="Rectangle 7"/>
            <p:cNvSpPr>
              <a:spLocks noChangeArrowheads="1"/>
            </p:cNvSpPr>
            <p:nvPr/>
          </p:nvSpPr>
          <p:spPr bwMode="auto">
            <a:xfrm>
              <a:off x="7910863" y="6734188"/>
              <a:ext cx="747209" cy="404668"/>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9" name="Line 8"/>
            <p:cNvSpPr>
              <a:spLocks noChangeShapeType="1"/>
            </p:cNvSpPr>
            <p:nvPr/>
          </p:nvSpPr>
          <p:spPr bwMode="auto">
            <a:xfrm>
              <a:off x="6664491" y="6630202"/>
              <a:ext cx="1338107" cy="246862"/>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0" name="Line 9"/>
            <p:cNvSpPr>
              <a:spLocks noChangeShapeType="1"/>
            </p:cNvSpPr>
            <p:nvPr/>
          </p:nvSpPr>
          <p:spPr bwMode="auto">
            <a:xfrm flipV="1">
              <a:off x="7716846" y="7305689"/>
              <a:ext cx="2000264" cy="500068"/>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21" name="Line 10"/>
            <p:cNvSpPr>
              <a:spLocks noChangeShapeType="1"/>
            </p:cNvSpPr>
            <p:nvPr/>
          </p:nvSpPr>
          <p:spPr bwMode="auto">
            <a:xfrm>
              <a:off x="8574102" y="6948502"/>
              <a:ext cx="1142904" cy="25969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22" name="CasellaDiTesto 21"/>
          <p:cNvSpPr txBox="1"/>
          <p:nvPr/>
        </p:nvSpPr>
        <p:spPr>
          <a:xfrm>
            <a:off x="287294" y="5674476"/>
            <a:ext cx="12553547" cy="461665"/>
          </a:xfrm>
          <a:prstGeom prst="rect">
            <a:avLst/>
          </a:prstGeom>
          <a:noFill/>
        </p:spPr>
        <p:txBody>
          <a:bodyPr wrap="square" rtlCol="0">
            <a:spAutoFit/>
          </a:bodyPr>
          <a:lstStyle/>
          <a:p>
            <a:pPr algn="l">
              <a:buFont typeface="Monotype Sorts" charset="2"/>
              <a:buNone/>
              <a:tabLst>
                <a:tab pos="12195175" algn="r"/>
              </a:tabLst>
            </a:pPr>
            <a:r>
              <a:rPr lang="en-US" sz="2400" dirty="0" smtClean="0">
                <a:solidFill>
                  <a:schemeClr val="tx2"/>
                </a:solidFill>
                <a:latin typeface="Book Antiqua" pitchFamily="18" charset="0"/>
              </a:rPr>
              <a:t>Let </a:t>
            </a:r>
            <a:r>
              <a:rPr lang="en-US" sz="2400" i="1" dirty="0" smtClean="0">
                <a:solidFill>
                  <a:schemeClr val="tx2"/>
                </a:solidFill>
                <a:latin typeface="Book Antiqua" pitchFamily="18" charset="0"/>
              </a:rPr>
              <a:t>T</a:t>
            </a:r>
            <a:r>
              <a:rPr lang="en-US" sz="2400" dirty="0" smtClean="0">
                <a:solidFill>
                  <a:schemeClr val="tx2"/>
                </a:solidFill>
                <a:latin typeface="Book Antiqua" pitchFamily="18" charset="0"/>
              </a:rPr>
              <a:t> =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  </a:t>
            </a:r>
            <a:r>
              <a:rPr lang="en-US" sz="2400" i="1" dirty="0" smtClean="0">
                <a:solidFill>
                  <a:schemeClr val="tx2"/>
                </a:solidFill>
                <a:latin typeface="Book Antiqua" pitchFamily="18" charset="0"/>
              </a:rPr>
              <a:t>W</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a:t>
            </a:r>
            <a:r>
              <a:rPr lang="en-US" sz="2400" dirty="0" smtClean="0">
                <a:solidFill>
                  <a:schemeClr val="tx2"/>
                </a:solidFill>
                <a:latin typeface="Book Antiqua" pitchFamily="18" charset="0"/>
              </a:rPr>
              <a:t> </a:t>
            </a:r>
            <a:r>
              <a:rPr lang="en-US" sz="2400" i="1" dirty="0" smtClean="0">
                <a:solidFill>
                  <a:schemeClr val="tx2"/>
                </a:solidFill>
                <a:latin typeface="Book Antiqua" pitchFamily="18" charset="0"/>
              </a:rPr>
              <a:t>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x</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  R</a:t>
            </a:r>
            <a:r>
              <a:rPr lang="en-US" sz="2400" dirty="0" smtClean="0">
                <a:solidFill>
                  <a:schemeClr val="tx2"/>
                </a:solidFill>
                <a:latin typeface="Book Antiqua" pitchFamily="18" charset="0"/>
              </a:rPr>
              <a:t>(</a:t>
            </a:r>
            <a:r>
              <a:rPr lang="en-US" sz="2400" i="1" dirty="0" smtClean="0">
                <a:solidFill>
                  <a:schemeClr val="tx2"/>
                </a:solidFill>
                <a:latin typeface="Book Antiqua" pitchFamily="18" charset="0"/>
              </a:rPr>
              <a:t>y</a:t>
            </a:r>
            <a:r>
              <a:rPr lang="en-US" sz="2400" dirty="0" smtClean="0">
                <a:solidFill>
                  <a:schemeClr val="tx2"/>
                </a:solidFill>
                <a:latin typeface="Book Antiqua" pitchFamily="18" charset="0"/>
              </a:rPr>
              <a:t>) </a:t>
            </a:r>
            <a:r>
              <a:rPr lang="en-US" sz="2400" dirty="0" smtClean="0">
                <a:latin typeface="Book Antiqua" pitchFamily="18" charset="0"/>
              </a:rPr>
              <a:t>≺ </a:t>
            </a:r>
            <a:r>
              <a:rPr lang="en-US" sz="2400" i="1" dirty="0" smtClean="0">
                <a:solidFill>
                  <a:schemeClr val="tx2"/>
                </a:solidFill>
                <a:latin typeface="Book Antiqua" pitchFamily="18" charset="0"/>
              </a:rPr>
              <a:t>C </a:t>
            </a:r>
            <a:r>
              <a:rPr lang="en-US" sz="2400" dirty="0" smtClean="0">
                <a:solidFill>
                  <a:schemeClr val="tx2"/>
                </a:solidFill>
                <a:latin typeface="Book Antiqua" pitchFamily="18" charset="0"/>
              </a:rPr>
              <a:t>}</a:t>
            </a:r>
            <a:endParaRPr lang="en-GB" sz="2400" dirty="0">
              <a:solidFill>
                <a:schemeClr val="tx2"/>
              </a:solidFill>
              <a:latin typeface="Book Antiqua" panose="02040602050305030304" pitchFamily="18" charset="0"/>
            </a:endParaRPr>
          </a:p>
        </p:txBody>
      </p:sp>
      <p:grpSp>
        <p:nvGrpSpPr>
          <p:cNvPr id="29" name="Gruppo 28"/>
          <p:cNvGrpSpPr/>
          <p:nvPr/>
        </p:nvGrpSpPr>
        <p:grpSpPr>
          <a:xfrm>
            <a:off x="3502004" y="5591180"/>
            <a:ext cx="1714512" cy="571692"/>
            <a:chOff x="3502004" y="5591180"/>
            <a:chExt cx="1714512" cy="571692"/>
          </a:xfrm>
        </p:grpSpPr>
        <p:cxnSp>
          <p:nvCxnSpPr>
            <p:cNvPr id="27" name="Connettore 1 26"/>
            <p:cNvCxnSpPr/>
            <p:nvPr/>
          </p:nvCxnSpPr>
          <p:spPr bwMode="auto">
            <a:xfrm>
              <a:off x="3502004" y="5591180"/>
              <a:ext cx="1714512" cy="571504"/>
            </a:xfrm>
            <a:prstGeom prst="line">
              <a:avLst/>
            </a:prstGeom>
            <a:solidFill>
              <a:srgbClr val="6682AA"/>
            </a:solidFill>
            <a:ln w="19050">
              <a:solidFill>
                <a:schemeClr val="tx2"/>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8" name="Connettore 1 27"/>
            <p:cNvCxnSpPr/>
            <p:nvPr/>
          </p:nvCxnSpPr>
          <p:spPr bwMode="auto">
            <a:xfrm>
              <a:off x="3502004" y="5591368"/>
              <a:ext cx="1714512" cy="571504"/>
            </a:xfrm>
            <a:prstGeom prst="line">
              <a:avLst/>
            </a:prstGeom>
            <a:solidFill>
              <a:srgbClr val="6682AA"/>
            </a:solidFill>
            <a:ln w="19050">
              <a:solidFill>
                <a:schemeClr val="tx2"/>
              </a:solidFill>
            </a:ln>
            <a:effectLst/>
            <a:scene3d>
              <a:camera prst="orthographicFront">
                <a:rot lat="0" lon="10800000" rev="0"/>
              </a:camera>
              <a:lightRig rig="threePt" dir="t"/>
            </a:scene3d>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sp>
        <p:nvSpPr>
          <p:cNvPr id="30" name="CasellaDiTesto 29"/>
          <p:cNvSpPr txBox="1"/>
          <p:nvPr/>
        </p:nvSpPr>
        <p:spPr>
          <a:xfrm>
            <a:off x="215856" y="7019940"/>
            <a:ext cx="5572164" cy="70788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000" dirty="0" smtClean="0">
                <a:solidFill>
                  <a:schemeClr val="tx2"/>
                </a:solidFill>
                <a:latin typeface="Book Antiqua" pitchFamily="18" charset="0"/>
              </a:rPr>
              <a:t>Order of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and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is irrelevant</a:t>
            </a:r>
          </a:p>
          <a:p>
            <a:r>
              <a:rPr lang="en-US" sz="2000" dirty="0" smtClean="0">
                <a:solidFill>
                  <a:schemeClr val="tx2"/>
                </a:solidFill>
                <a:latin typeface="Book Antiqua" pitchFamily="18" charset="0"/>
              </a:rPr>
              <a:t>(order of 2 read operations is always irrelevant)</a:t>
            </a:r>
            <a:endParaRPr lang="en-US" sz="2000" dirty="0">
              <a:solidFill>
                <a:schemeClr val="tx2"/>
              </a:solidFill>
              <a:latin typeface="Book Antiqua" pitchFamily="18" charset="0"/>
            </a:endParaRPr>
          </a:p>
        </p:txBody>
      </p:sp>
    </p:spTree>
    <p:extLst>
      <p:ext uri="{BB962C8B-B14F-4D97-AF65-F5344CB8AC3E}">
        <p14:creationId xmlns:p14="http://schemas.microsoft.com/office/powerpoint/2010/main" val="237547100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s-ES" dirty="0" smtClean="0"/>
              <a:t>Transactions as Executions</a:t>
            </a:r>
            <a:endParaRPr lang="en-GB" dirty="0"/>
          </a:p>
        </p:txBody>
      </p:sp>
      <p:sp>
        <p:nvSpPr>
          <p:cNvPr id="5" name="Rectangle 3"/>
          <p:cNvSpPr txBox="1">
            <a:spLocks noChangeArrowheads="1"/>
          </p:cNvSpPr>
          <p:nvPr/>
        </p:nvSpPr>
        <p:spPr bwMode="auto">
          <a:xfrm>
            <a:off x="342900" y="2356519"/>
            <a:ext cx="12293600" cy="252028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normAutofit/>
          </a:bodyPr>
          <a:lstStyle>
            <a:lvl1pPr marL="368300" indent="-368300" algn="l" rtl="0" eaLnBrk="1" fontAlgn="base" hangingPunct="1">
              <a:spcBef>
                <a:spcPts val="1200"/>
              </a:spcBef>
              <a:spcAft>
                <a:spcPct val="0"/>
              </a:spcAft>
              <a:buClr>
                <a:srgbClr val="4A71A9"/>
              </a:buClr>
              <a:buSzPct val="150000"/>
              <a:buFont typeface="Palatino" charset="0"/>
              <a:buChar char="•"/>
              <a:defRPr sz="2800">
                <a:solidFill>
                  <a:srgbClr val="000000"/>
                </a:solidFill>
                <a:latin typeface="Book Antiqua"/>
                <a:ea typeface="+mn-ea"/>
                <a:cs typeface="+mn-cs"/>
                <a:sym typeface="Palatino" charset="0"/>
              </a:defRPr>
            </a:lvl1pPr>
            <a:lvl2pPr marL="762000" indent="-368300" algn="l" rtl="0" eaLnBrk="1" fontAlgn="base" hangingPunct="1">
              <a:spcBef>
                <a:spcPts val="1200"/>
              </a:spcBef>
              <a:spcAft>
                <a:spcPct val="0"/>
              </a:spcAft>
              <a:buClr>
                <a:srgbClr val="4A71A9"/>
              </a:buClr>
              <a:buSzPct val="85000"/>
              <a:buFont typeface="Zapf Dingbats" charset="0"/>
              <a:buChar char="➡"/>
              <a:defRPr sz="2600">
                <a:solidFill>
                  <a:srgbClr val="000000"/>
                </a:solidFill>
                <a:latin typeface="Book Antiqua"/>
                <a:ea typeface="+mn-ea"/>
                <a:cs typeface="+mn-cs"/>
                <a:sym typeface="Palatino" charset="0"/>
              </a:defRPr>
            </a:lvl2pPr>
            <a:lvl3pPr marL="1206500" indent="-368300" algn="l" rtl="0" eaLnBrk="1" fontAlgn="base" hangingPunct="1">
              <a:spcBef>
                <a:spcPts val="1200"/>
              </a:spcBef>
              <a:spcAft>
                <a:spcPct val="0"/>
              </a:spcAft>
              <a:buClr>
                <a:srgbClr val="4A71A9"/>
              </a:buClr>
              <a:buSzPct val="80000"/>
              <a:buFont typeface="Zapf Dingbats" charset="0"/>
              <a:buChar char="✦"/>
              <a:defRPr sz="2400">
                <a:solidFill>
                  <a:srgbClr val="000000"/>
                </a:solidFill>
                <a:latin typeface="Book Antiqua"/>
                <a:ea typeface="+mn-ea"/>
                <a:cs typeface="+mn-cs"/>
                <a:sym typeface="Palatino" charset="0"/>
              </a:defRPr>
            </a:lvl3pPr>
            <a:lvl4pPr marL="1651000" indent="-368300" algn="l" rtl="0" eaLnBrk="1" fontAlgn="base" hangingPunct="1">
              <a:spcBef>
                <a:spcPts val="1200"/>
              </a:spcBef>
              <a:spcAft>
                <a:spcPct val="0"/>
              </a:spcAft>
              <a:buClr>
                <a:srgbClr val="4A71A9"/>
              </a:buClr>
              <a:buSzPct val="69000"/>
              <a:buFont typeface="Lucida Grande" charset="0"/>
              <a:buChar char="✓"/>
              <a:defRPr sz="2000">
                <a:solidFill>
                  <a:srgbClr val="000000"/>
                </a:solidFill>
                <a:latin typeface="Book Antiqua"/>
                <a:ea typeface="+mn-ea"/>
                <a:cs typeface="+mn-cs"/>
                <a:sym typeface="Palatino" charset="0"/>
              </a:defRPr>
            </a:lvl4pPr>
            <a:lvl5pPr marL="20955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Book Antiqua"/>
                <a:ea typeface="+mn-ea"/>
                <a:cs typeface="+mn-cs"/>
                <a:sym typeface="Palatino" charset="0"/>
              </a:defRPr>
            </a:lvl5pPr>
            <a:lvl6pPr marL="25527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6pPr>
            <a:lvl7pPr marL="30099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7pPr>
            <a:lvl8pPr marL="34671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8pPr>
            <a:lvl9pPr marL="3924300" indent="-368300" algn="l" rtl="0" eaLnBrk="1" fontAlgn="base" hangingPunct="1">
              <a:spcBef>
                <a:spcPts val="1200"/>
              </a:spcBef>
              <a:spcAft>
                <a:spcPct val="0"/>
              </a:spcAft>
              <a:buClr>
                <a:srgbClr val="4A71A9"/>
              </a:buClr>
              <a:buSzPct val="50000"/>
              <a:buFont typeface="Zapf Dingbats" charset="0"/>
              <a:buChar char="✤"/>
              <a:defRPr>
                <a:solidFill>
                  <a:srgbClr val="000000"/>
                </a:solidFill>
                <a:latin typeface="+mn-lt"/>
                <a:ea typeface="+mn-ea"/>
                <a:cs typeface="+mn-cs"/>
                <a:sym typeface="Palatino" charset="0"/>
              </a:defRPr>
            </a:lvl9pPr>
          </a:lstStyle>
          <a:p>
            <a:r>
              <a:rPr lang="en-US" sz="2400" kern="0" dirty="0" smtClean="0"/>
              <a:t>There is at least one (possibly several), at least one, </a:t>
            </a:r>
            <a:r>
              <a:rPr lang="en-US" sz="2400" kern="0" dirty="0" smtClean="0">
                <a:solidFill>
                  <a:srgbClr val="1771A9"/>
                </a:solidFill>
              </a:rPr>
              <a:t>linear orders</a:t>
            </a:r>
            <a:r>
              <a:rPr lang="en-US" sz="2400" kern="0" dirty="0" smtClean="0"/>
              <a:t> (aka </a:t>
            </a:r>
            <a:r>
              <a:rPr lang="en-US" sz="2400" kern="0" dirty="0" smtClean="0">
                <a:solidFill>
                  <a:srgbClr val="1771A9"/>
                </a:solidFill>
              </a:rPr>
              <a:t>total orders</a:t>
            </a:r>
            <a:r>
              <a:rPr lang="en-US" sz="2400" kern="0" dirty="0" smtClean="0"/>
              <a:t>) </a:t>
            </a:r>
            <a:r>
              <a:rPr lang="en-US" sz="2400" i="1" kern="0" dirty="0" smtClean="0"/>
              <a:t>compatible with</a:t>
            </a:r>
            <a:r>
              <a:rPr lang="en-US" sz="2400" kern="0" dirty="0" smtClean="0"/>
              <a:t> (i.e., </a:t>
            </a:r>
            <a:r>
              <a:rPr lang="en-US" sz="2400" i="1" kern="0" dirty="0" smtClean="0"/>
              <a:t>extending</a:t>
            </a:r>
            <a:r>
              <a:rPr lang="en-US" sz="2400" kern="0" dirty="0" smtClean="0"/>
              <a:t>) any given partial order</a:t>
            </a:r>
          </a:p>
          <a:p>
            <a:r>
              <a:rPr lang="en-US" sz="2400" kern="0" dirty="0" smtClean="0"/>
              <a:t>Each of them is a possible execution of the transaction</a:t>
            </a:r>
          </a:p>
          <a:p>
            <a:r>
              <a:rPr lang="en-US" sz="2400" kern="0" dirty="0" smtClean="0"/>
              <a:t>Therefore, a transaction that is a </a:t>
            </a:r>
            <a:r>
              <a:rPr lang="en-US" sz="2400" b="1" kern="0" dirty="0" smtClean="0"/>
              <a:t>linear order</a:t>
            </a:r>
            <a:r>
              <a:rPr lang="en-US" sz="2400" kern="0" dirty="0" smtClean="0"/>
              <a:t> is a </a:t>
            </a:r>
            <a:r>
              <a:rPr lang="en-US" sz="2400" kern="0" dirty="0" smtClean="0">
                <a:solidFill>
                  <a:srgbClr val="1771A9"/>
                </a:solidFill>
              </a:rPr>
              <a:t>transaction execution</a:t>
            </a:r>
          </a:p>
        </p:txBody>
      </p:sp>
      <p:grpSp>
        <p:nvGrpSpPr>
          <p:cNvPr id="9" name="Gruppo 8"/>
          <p:cNvGrpSpPr>
            <a:grpSpLocks noChangeAspect="1"/>
          </p:cNvGrpSpPr>
          <p:nvPr/>
        </p:nvGrpSpPr>
        <p:grpSpPr>
          <a:xfrm>
            <a:off x="1144550" y="6091246"/>
            <a:ext cx="3987517" cy="1637415"/>
            <a:chOff x="2512287" y="4280269"/>
            <a:chExt cx="7975033" cy="3274829"/>
          </a:xfrm>
        </p:grpSpPr>
        <p:sp>
          <p:nvSpPr>
            <p:cNvPr id="10" name="Rectangle 4"/>
            <p:cNvSpPr>
              <a:spLocks noChangeArrowheads="1"/>
            </p:cNvSpPr>
            <p:nvPr/>
          </p:nvSpPr>
          <p:spPr bwMode="auto">
            <a:xfrm>
              <a:off x="2512287" y="4280269"/>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1" name="Rectangle 5"/>
            <p:cNvSpPr>
              <a:spLocks noChangeArrowheads="1"/>
            </p:cNvSpPr>
            <p:nvPr/>
          </p:nvSpPr>
          <p:spPr bwMode="auto">
            <a:xfrm>
              <a:off x="9659750" y="5508501"/>
              <a:ext cx="827570"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C</a:t>
              </a:r>
            </a:p>
          </p:txBody>
        </p:sp>
        <p:sp>
          <p:nvSpPr>
            <p:cNvPr id="12" name="Rectangle 6"/>
            <p:cNvSpPr>
              <a:spLocks noChangeArrowheads="1"/>
            </p:cNvSpPr>
            <p:nvPr/>
          </p:nvSpPr>
          <p:spPr bwMode="auto">
            <a:xfrm>
              <a:off x="2512287" y="6745762"/>
              <a:ext cx="136617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R</a:t>
              </a:r>
              <a:r>
                <a:rPr lang="en-US" sz="1800" dirty="0">
                  <a:solidFill>
                    <a:srgbClr val="000000"/>
                  </a:solidFill>
                  <a:latin typeface="Book Antiqua"/>
                </a:rPr>
                <a:t>(</a:t>
              </a:r>
              <a:r>
                <a:rPr lang="en-US" sz="1800" i="1" dirty="0">
                  <a:solidFill>
                    <a:srgbClr val="000000"/>
                  </a:solidFill>
                  <a:latin typeface="Book Antiqua"/>
                </a:rPr>
                <a:t>y</a:t>
              </a:r>
              <a:r>
                <a:rPr lang="en-US" sz="1800" dirty="0">
                  <a:solidFill>
                    <a:srgbClr val="000000"/>
                  </a:solidFill>
                  <a:latin typeface="Book Antiqua"/>
                </a:rPr>
                <a:t>)</a:t>
              </a:r>
            </a:p>
          </p:txBody>
        </p:sp>
        <p:sp>
          <p:nvSpPr>
            <p:cNvPr id="13" name="Rectangle 7"/>
            <p:cNvSpPr>
              <a:spLocks noChangeArrowheads="1"/>
            </p:cNvSpPr>
            <p:nvPr/>
          </p:nvSpPr>
          <p:spPr bwMode="auto">
            <a:xfrm>
              <a:off x="6186469" y="5499469"/>
              <a:ext cx="1494418" cy="809336"/>
            </a:xfrm>
            <a:prstGeom prst="rect">
              <a:avLst/>
            </a:prstGeom>
            <a:noFill/>
            <a:ln w="12700">
              <a:noFill/>
              <a:miter lim="800000"/>
              <a:headEnd/>
              <a:tailEnd/>
            </a:ln>
            <a:effectLst/>
          </p:spPr>
          <p:txBody>
            <a:bodyPr wrap="none" lIns="128691" tIns="63217" rIns="128691" bIns="63217">
              <a:prstTxWarp prst="textNoShape">
                <a:avLst/>
              </a:prstTxWarp>
              <a:spAutoFit/>
            </a:bodyPr>
            <a:lstStyle/>
            <a:p>
              <a:r>
                <a:rPr lang="en-US" sz="1800" i="1" dirty="0">
                  <a:solidFill>
                    <a:srgbClr val="000000"/>
                  </a:solidFill>
                  <a:latin typeface="Book Antiqua"/>
                </a:rPr>
                <a:t>W</a:t>
              </a:r>
              <a:r>
                <a:rPr lang="en-US" sz="1800" dirty="0">
                  <a:solidFill>
                    <a:srgbClr val="000000"/>
                  </a:solidFill>
                  <a:latin typeface="Book Antiqua"/>
                </a:rPr>
                <a:t>(</a:t>
              </a:r>
              <a:r>
                <a:rPr lang="en-US" sz="1800" i="1" dirty="0">
                  <a:solidFill>
                    <a:srgbClr val="000000"/>
                  </a:solidFill>
                  <a:latin typeface="Book Antiqua"/>
                </a:rPr>
                <a:t>x</a:t>
              </a:r>
              <a:r>
                <a:rPr lang="en-US" sz="1800" dirty="0">
                  <a:solidFill>
                    <a:srgbClr val="000000"/>
                  </a:solidFill>
                  <a:latin typeface="Book Antiqua"/>
                </a:rPr>
                <a:t>)</a:t>
              </a:r>
            </a:p>
          </p:txBody>
        </p:sp>
        <p:sp>
          <p:nvSpPr>
            <p:cNvPr id="14" name="Line 8"/>
            <p:cNvSpPr>
              <a:spLocks noChangeShapeType="1"/>
            </p:cNvSpPr>
            <p:nvPr/>
          </p:nvSpPr>
          <p:spPr bwMode="auto">
            <a:xfrm>
              <a:off x="3693725" y="4775359"/>
              <a:ext cx="2772551" cy="1065671"/>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5" name="Line 9"/>
            <p:cNvSpPr>
              <a:spLocks noChangeShapeType="1"/>
            </p:cNvSpPr>
            <p:nvPr/>
          </p:nvSpPr>
          <p:spPr bwMode="auto">
            <a:xfrm flipV="1">
              <a:off x="3666631" y="6039715"/>
              <a:ext cx="2772551" cy="1083733"/>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sp>
          <p:nvSpPr>
            <p:cNvPr id="16" name="Line 10"/>
            <p:cNvSpPr>
              <a:spLocks noChangeShapeType="1"/>
            </p:cNvSpPr>
            <p:nvPr/>
          </p:nvSpPr>
          <p:spPr bwMode="auto">
            <a:xfrm>
              <a:off x="7405511" y="5931341"/>
              <a:ext cx="2393244" cy="0"/>
            </a:xfrm>
            <a:prstGeom prst="line">
              <a:avLst/>
            </a:prstGeom>
            <a:noFill/>
            <a:ln w="19050">
              <a:solidFill>
                <a:schemeClr val="tx2"/>
              </a:solidFill>
              <a:round/>
              <a:headEnd/>
              <a:tailEnd type="triangle" w="lg" len="lg"/>
            </a:ln>
            <a:effectLst/>
          </p:spPr>
          <p:txBody>
            <a:bodyPr wrap="none" lIns="130046" tIns="65023" rIns="130046" bIns="65023" anchor="ctr">
              <a:prstTxWarp prst="textNoShape">
                <a:avLst/>
              </a:prstTxWarp>
            </a:bodyPr>
            <a:lstStyle/>
            <a:p>
              <a:endParaRPr lang="en-US" dirty="0">
                <a:latin typeface="Book Antiqua"/>
              </a:endParaRPr>
            </a:p>
          </p:txBody>
        </p:sp>
      </p:grpSp>
      <p:sp>
        <p:nvSpPr>
          <p:cNvPr id="17" name="Freccia a destra 16"/>
          <p:cNvSpPr/>
          <p:nvPr/>
        </p:nvSpPr>
        <p:spPr bwMode="auto">
          <a:xfrm>
            <a:off x="6216648" y="6591312"/>
            <a:ext cx="978408" cy="484632"/>
          </a:xfrm>
          <a:prstGeom prst="rightArrow">
            <a:avLst/>
          </a:pr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
        <p:nvSpPr>
          <p:cNvPr id="18" name="CasellaDiTesto 17"/>
          <p:cNvSpPr txBox="1"/>
          <p:nvPr/>
        </p:nvSpPr>
        <p:spPr>
          <a:xfrm>
            <a:off x="8359788" y="6376998"/>
            <a:ext cx="3000396" cy="1015663"/>
          </a:xfrm>
          <a:prstGeom prst="rect">
            <a:avLst/>
          </a:prstGeom>
          <a:noFill/>
        </p:spPr>
        <p:txBody>
          <a:bodyPr wrap="square" rtlCol="0">
            <a:spAutoFit/>
          </a:bodyPr>
          <a:lstStyle/>
          <a:p>
            <a:pPr algn="l">
              <a:buFont typeface="Monotype Sorts" charset="2"/>
              <a:buNone/>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a:p>
            <a:pPr algn="l">
              <a:buFont typeface="Monotype Sorts" charset="2"/>
              <a:buNone/>
              <a:tabLst>
                <a:tab pos="12195175" algn="r"/>
              </a:tabLst>
            </a:pPr>
            <a:endParaRPr lang="en-US" sz="2000" i="1" dirty="0" smtClean="0">
              <a:solidFill>
                <a:schemeClr val="tx2"/>
              </a:solidFill>
              <a:latin typeface="Book Antiqua" pitchFamily="18" charset="0"/>
            </a:endParaRPr>
          </a:p>
          <a:p>
            <a:pPr algn="l">
              <a:tabLst>
                <a:tab pos="12195175" algn="r"/>
              </a:tabLst>
            </a:pP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y</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R</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W</a:t>
            </a:r>
            <a:r>
              <a:rPr lang="en-US" sz="2000" dirty="0" smtClean="0">
                <a:solidFill>
                  <a:schemeClr val="tx2"/>
                </a:solidFill>
                <a:latin typeface="Book Antiqua" pitchFamily="18" charset="0"/>
              </a:rPr>
              <a:t>(</a:t>
            </a:r>
            <a:r>
              <a:rPr lang="en-US" sz="2000" i="1" dirty="0" smtClean="0">
                <a:solidFill>
                  <a:schemeClr val="tx2"/>
                </a:solidFill>
                <a:latin typeface="Book Antiqua" pitchFamily="18" charset="0"/>
              </a:rPr>
              <a:t>x</a:t>
            </a:r>
            <a:r>
              <a:rPr lang="en-US" sz="2000" dirty="0" smtClean="0">
                <a:solidFill>
                  <a:schemeClr val="tx2"/>
                </a:solidFill>
                <a:latin typeface="Book Antiqua" pitchFamily="18" charset="0"/>
              </a:rPr>
              <a:t>) </a:t>
            </a:r>
            <a:r>
              <a:rPr lang="en-US" sz="2000" dirty="0" smtClean="0">
                <a:latin typeface="Book Antiqua" pitchFamily="18" charset="0"/>
              </a:rPr>
              <a:t>≺ </a:t>
            </a:r>
            <a:r>
              <a:rPr lang="en-US" sz="2000" i="1" dirty="0" smtClean="0">
                <a:solidFill>
                  <a:schemeClr val="tx2"/>
                </a:solidFill>
                <a:latin typeface="Book Antiqua" pitchFamily="18" charset="0"/>
              </a:rPr>
              <a:t>C</a:t>
            </a:r>
          </a:p>
        </p:txBody>
      </p:sp>
      <p:sp>
        <p:nvSpPr>
          <p:cNvPr id="19" name="Parentesi graffa aperta 18"/>
          <p:cNvSpPr/>
          <p:nvPr/>
        </p:nvSpPr>
        <p:spPr bwMode="auto">
          <a:xfrm>
            <a:off x="7931160" y="6305560"/>
            <a:ext cx="357190" cy="1143008"/>
          </a:xfrm>
          <a:prstGeom prst="leftBrace">
            <a:avLst/>
          </a:prstGeom>
          <a:noFill/>
          <a:ln>
            <a:solidFill>
              <a:schemeClr val="tx2"/>
            </a:solid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endParaRPr>
          </a:p>
        </p:txBody>
      </p:sp>
    </p:spTree>
    <p:extLst>
      <p:ext uri="{BB962C8B-B14F-4D97-AF65-F5344CB8AC3E}">
        <p14:creationId xmlns:p14="http://schemas.microsoft.com/office/powerpoint/2010/main" val="35246901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ook">
  <a:themeElements>
    <a:clrScheme name="">
      <a:dk1>
        <a:srgbClr val="263750"/>
      </a:dk1>
      <a:lt1>
        <a:srgbClr val="D9C8AF"/>
      </a:lt1>
      <a:dk2>
        <a:srgbClr val="000000"/>
      </a:dk2>
      <a:lt2>
        <a:srgbClr val="808080"/>
      </a:lt2>
      <a:accent1>
        <a:srgbClr val="6682AA"/>
      </a:accent1>
      <a:accent2>
        <a:srgbClr val="333399"/>
      </a:accent2>
      <a:accent3>
        <a:srgbClr val="E9E0D4"/>
      </a:accent3>
      <a:accent4>
        <a:srgbClr val="1F2D43"/>
      </a:accent4>
      <a:accent5>
        <a:srgbClr val="B8C1D2"/>
      </a:accent5>
      <a:accent6>
        <a:srgbClr val="2D2D8A"/>
      </a:accent6>
      <a:hlink>
        <a:srgbClr val="009999"/>
      </a:hlink>
      <a:folHlink>
        <a:srgbClr val="99CC00"/>
      </a:folHlink>
    </a:clrScheme>
    <a:fontScheme name="Title &amp; Bullets">
      <a:majorFont>
        <a:latin typeface="Didot"/>
        <a:ea typeface="ヒラギノ明朝 ProN W3"/>
        <a:cs typeface="ヒラギノ明朝 ProN W3"/>
      </a:majorFont>
      <a:minorFont>
        <a:latin typeface="Palatino"/>
        <a:ea typeface="ヒラギノ明朝 ProN W3"/>
        <a:cs typeface="ヒラギノ明朝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spDef>
    <a:lnDef>
      <a:spPr bwMode="auto">
        <a:xfrm>
          <a:off x="0" y="0"/>
          <a:ext cx="1" cy="1"/>
        </a:xfrm>
        <a:custGeom>
          <a:avLst/>
          <a:gdLst/>
          <a:ahLst/>
          <a:cxnLst/>
          <a:rect l="0" t="0" r="0" b="0"/>
          <a:pathLst/>
        </a:custGeom>
        <a:solidFill>
          <a:srgbClr val="6682AA"/>
        </a:solidFill>
        <a:ln>
          <a:noFill/>
        </a:ln>
        <a:effectLst/>
        <a:extLst>
          <a:ext uri="{91240B29-F687-4f45-9708-019B960494DF}">
            <a14:hiddenLine xmlns="" xmlns:a14="http://schemas.microsoft.com/office/drawing/2010/main" w="25400" cap="flat" cmpd="sng" algn="ctr">
              <a:solidFill>
                <a:srgbClr val="000000"/>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000" b="0" i="0" u="none" strike="noStrike" cap="none" normalizeH="0" baseline="0">
            <a:ln>
              <a:noFill/>
            </a:ln>
            <a:solidFill>
              <a:srgbClr val="263750"/>
            </a:solidFill>
            <a:effectLst/>
            <a:latin typeface="Palatino" charset="0"/>
            <a:ea typeface="ヒラギノ明朝 ProN W3" charset="0"/>
            <a:cs typeface="ヒラギノ明朝 ProN W3" charset="0"/>
            <a:sym typeface="Palatino"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Book.potx</Template>
  <TotalTime>831</TotalTime>
  <Pages>0</Pages>
  <Words>2759</Words>
  <Characters>0</Characters>
  <Application>Microsoft Office PowerPoint</Application>
  <PresentationFormat>Personalizzato</PresentationFormat>
  <Lines>0</Lines>
  <Paragraphs>390</Paragraphs>
  <Slides>31</Slides>
  <Notes>18</Notes>
  <HiddenSlides>0</HiddenSlides>
  <MMClips>0</MMClips>
  <ScaleCrop>false</ScaleCrop>
  <HeadingPairs>
    <vt:vector size="6" baseType="variant">
      <vt:variant>
        <vt:lpstr>Caratteri utilizzati</vt:lpstr>
      </vt:variant>
      <vt:variant>
        <vt:i4>12</vt:i4>
      </vt:variant>
      <vt:variant>
        <vt:lpstr>Tema</vt:lpstr>
      </vt:variant>
      <vt:variant>
        <vt:i4>1</vt:i4>
      </vt:variant>
      <vt:variant>
        <vt:lpstr>Titoli diapositive</vt:lpstr>
      </vt:variant>
      <vt:variant>
        <vt:i4>31</vt:i4>
      </vt:variant>
    </vt:vector>
  </HeadingPairs>
  <TitlesOfParts>
    <vt:vector size="44" baseType="lpstr">
      <vt:lpstr>ＭＳ Ｐゴシック</vt:lpstr>
      <vt:lpstr>Arial</vt:lpstr>
      <vt:lpstr>Book Antiqua</vt:lpstr>
      <vt:lpstr>Calibri</vt:lpstr>
      <vt:lpstr>Didot</vt:lpstr>
      <vt:lpstr>Lucida Grande</vt:lpstr>
      <vt:lpstr>Monotype Sorts</vt:lpstr>
      <vt:lpstr>Palatino</vt:lpstr>
      <vt:lpstr>Symbol</vt:lpstr>
      <vt:lpstr>Wingdings</vt:lpstr>
      <vt:lpstr>Zapf Dingbats</vt:lpstr>
      <vt:lpstr>ヒラギノ明朝 ProN W3</vt:lpstr>
      <vt:lpstr>Book</vt:lpstr>
      <vt:lpstr>Distributed concurrency control</vt:lpstr>
      <vt:lpstr>Outline (distributed DB)</vt:lpstr>
      <vt:lpstr>Outline (today)</vt:lpstr>
      <vt:lpstr>Presentazione standard di PowerPoint</vt:lpstr>
      <vt:lpstr>POSET’s to Model Transactions</vt:lpstr>
      <vt:lpstr>Formalization/Abstraction of Transactions</vt:lpstr>
      <vt:lpstr>Formalization/Abstraction of Transactions – cont’d</vt:lpstr>
      <vt:lpstr>DAG Representation</vt:lpstr>
      <vt:lpstr>Transactions as Executions</vt:lpstr>
      <vt:lpstr>From Transactions to Histories</vt:lpstr>
      <vt:lpstr>History – Example</vt:lpstr>
      <vt:lpstr>Serial History</vt:lpstr>
      <vt:lpstr>Conflict equivalence</vt:lpstr>
      <vt:lpstr>Serializability in Distributed DBMS</vt:lpstr>
      <vt:lpstr>Example</vt:lpstr>
      <vt:lpstr>Taxonomy of concurrency control mechanism</vt:lpstr>
      <vt:lpstr>Locking-Based Algorithms</vt:lpstr>
      <vt:lpstr>Locking-Based Mechanism</vt:lpstr>
      <vt:lpstr>Locking-Based Mechanism - Example</vt:lpstr>
      <vt:lpstr>Two-Phase Locking (2PL)</vt:lpstr>
      <vt:lpstr>Strict 2PL</vt:lpstr>
      <vt:lpstr>2PL: Implementation Alternatives</vt:lpstr>
      <vt:lpstr>Centralized 2PL</vt:lpstr>
      <vt:lpstr>Distributed 2PL</vt:lpstr>
      <vt:lpstr>Deadlock</vt:lpstr>
      <vt:lpstr>Deadlock Management</vt:lpstr>
      <vt:lpstr>Local versus Global WFG</vt:lpstr>
      <vt:lpstr>Deadlock Detection</vt:lpstr>
      <vt:lpstr>Centralized Deadlock Detection</vt:lpstr>
      <vt:lpstr>Hierarchical Deadlock Detection</vt:lpstr>
      <vt:lpstr>Distributed Deadlock Detection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dc:title>
  <dc:subject/>
  <dc:creator/>
  <cp:keywords/>
  <dc:description/>
  <cp:lastModifiedBy>dario</cp:lastModifiedBy>
  <cp:revision>191</cp:revision>
  <dcterms:modified xsi:type="dcterms:W3CDTF">2021-05-10T07:55:44Z</dcterms:modified>
</cp:coreProperties>
</file>