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0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11.xml" ContentType="application/vnd.openxmlformats-officedocument.theme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  <p:sldMasterId id="2147483660" r:id="rId12"/>
  </p:sldMasterIdLst>
  <p:notesMasterIdLst>
    <p:notesMasterId r:id="rId31"/>
  </p:notesMasterIdLst>
  <p:sldIdLst>
    <p:sldId id="299" r:id="rId13"/>
    <p:sldId id="300" r:id="rId14"/>
    <p:sldId id="302" r:id="rId15"/>
    <p:sldId id="286" r:id="rId16"/>
    <p:sldId id="303" r:id="rId17"/>
    <p:sldId id="287" r:id="rId18"/>
    <p:sldId id="304" r:id="rId19"/>
    <p:sldId id="289" r:id="rId20"/>
    <p:sldId id="290" r:id="rId21"/>
    <p:sldId id="307" r:id="rId22"/>
    <p:sldId id="291" r:id="rId23"/>
    <p:sldId id="292" r:id="rId24"/>
    <p:sldId id="293" r:id="rId25"/>
    <p:sldId id="306" r:id="rId26"/>
    <p:sldId id="305" r:id="rId27"/>
    <p:sldId id="295" r:id="rId28"/>
    <p:sldId id="297" r:id="rId29"/>
    <p:sldId id="298" r:id="rId30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5pPr>
    <a:lvl6pPr marL="22860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6pPr>
    <a:lvl7pPr marL="27432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7pPr>
    <a:lvl8pPr marL="32004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8pPr>
    <a:lvl9pPr marL="36576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71A9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132" y="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ook Antiqua"/>
              </a:defRPr>
            </a:lvl1pPr>
          </a:lstStyle>
          <a:p>
            <a:fld id="{E778284F-7361-964D-92DD-17429E9BCFDB}" type="datetimeFigureOut">
              <a:rPr lang="en-US" smtClean="0"/>
              <a:pPr/>
              <a:t>4/24/2021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ook Antiqua"/>
              </a:defRPr>
            </a:lvl1pPr>
          </a:lstStyle>
          <a:p>
            <a:fld id="{19D77F67-74EF-F540-A37E-3845DB1412F1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695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24012198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291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76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76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2111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4733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4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419363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66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504453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3077284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062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4297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41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5020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13502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864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864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B359EAE-0552-744D-84DF-B1E6AA94427C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54234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1511E0-7C7E-3A4C-9C68-ABD85E59519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284314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6749A7-914D-EE43-9996-8B390CD15007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577021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55F67D-0EBC-B348-9D45-3360E21F8645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87083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2984500"/>
            <a:ext cx="28321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40100" y="2984500"/>
            <a:ext cx="28321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178505A-7AD0-7C47-AFED-600B3A2FCDD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06189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AA5113-2A5C-1741-BC7F-816F09ACA19A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5260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52A37D-49A8-E14C-9068-614A972C9CE7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011309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916E23-29CC-8241-A8B4-8DBCD9F51C0C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71369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125C4B-1E83-C348-A109-BD89A031DB62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40664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A176AD-C6DF-094F-95A9-6F44824A2C8E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0732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2625" y="444500"/>
            <a:ext cx="3076575" cy="88138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44500"/>
            <a:ext cx="9077325" cy="88138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64424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05DAAF-590F-4742-A78D-BC8BC9C35D27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88136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8050" y="444500"/>
            <a:ext cx="1454150" cy="8864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4210050" cy="8864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B79B18-8FEA-5F40-88AF-55046A2C88E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12663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Book Antiqu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9CCDB8-1B01-814D-8D00-9B583EBA5A7E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37927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95F3484-453F-C54E-9B6C-E895D13F008A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00962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Book Antiqua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DA0654C-38F8-804A-AC9E-A187F26DCE62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86504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FB848C-6132-A84E-A22C-C3435B696D4E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406406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3CD11B-6D31-7940-AE2A-29A7CFB0503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93413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BC7562-2916-0142-94B6-FB5CA3476339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5648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2C04A3-1CAB-A741-BBA7-70F61217505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24271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Book Antiqua"/>
              </a:defRPr>
            </a:lvl1pPr>
            <a:lvl2pPr>
              <a:defRPr sz="2800">
                <a:latin typeface="Book Antiqua"/>
              </a:defRPr>
            </a:lvl2pPr>
            <a:lvl3pPr>
              <a:defRPr sz="2400">
                <a:latin typeface="Book Antiqua"/>
              </a:defRPr>
            </a:lvl3pPr>
            <a:lvl4pPr>
              <a:defRPr sz="2000">
                <a:latin typeface="Book Antiqua"/>
              </a:defRPr>
            </a:lvl4pPr>
            <a:lvl5pPr>
              <a:defRPr sz="2000">
                <a:latin typeface="Book Antiqu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CA1805F-9654-BD46-B2A7-117803BA2BB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1949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934" y="162560"/>
            <a:ext cx="10187093" cy="162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73387" y="2384213"/>
            <a:ext cx="4985173" cy="58521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475307" y="2384213"/>
            <a:ext cx="4985173" cy="28177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475307" y="5418667"/>
            <a:ext cx="4985173" cy="28177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latin typeface="Book Antiqu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FFFD4B-88A6-8B45-90F2-56A94F3CBC61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00079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E31D22-7C1E-C147-9FAA-5E45DEF4230A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91397"/>
      </p:ext>
    </p:extLst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D38B7F-8344-0D40-8EF1-3862A8DF4A02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120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Book Antiqu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775CAA-4AFC-DC44-8D5C-DCF80609DBE5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7360"/>
      </p:ext>
    </p:extLst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2973E5-7442-F145-AB15-60E558D7A4F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258859"/>
      </p:ext>
    </p:extLst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Book Antiqua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9243DCD-C84D-0445-B3D7-8A972AED47D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86204"/>
      </p:ext>
    </p:extLst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A95CD1-F463-1542-BCB5-23E0572F646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04423"/>
      </p:ext>
    </p:extLst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2CC9AB5-8FF0-EF41-9F61-5F12FB0F7225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37326"/>
      </p:ext>
    </p:extLst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E402762-10AC-5D4B-B6F4-43056D5EED3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86679"/>
      </p:ext>
    </p:extLst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D03A96-4872-6543-8AFD-1096345C93C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8308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Book Antiqu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4BEE10-C28D-F444-9256-6B2F5EE4C755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6177"/>
      </p:ext>
    </p:extLst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Book Antiqua"/>
              </a:defRPr>
            </a:lvl1pPr>
            <a:lvl2pPr>
              <a:defRPr sz="2800">
                <a:latin typeface="Book Antiqua"/>
              </a:defRPr>
            </a:lvl2pPr>
            <a:lvl3pPr>
              <a:defRPr sz="2400">
                <a:latin typeface="Book Antiqua"/>
              </a:defRPr>
            </a:lvl3pPr>
            <a:lvl4pPr>
              <a:defRPr sz="2000">
                <a:latin typeface="Book Antiqua"/>
              </a:defRPr>
            </a:lvl4pPr>
            <a:lvl5pPr>
              <a:defRPr sz="2000">
                <a:latin typeface="Book Antiqu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E9424A-0FF6-5240-8C28-D18651801F72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84889"/>
      </p:ext>
    </p:extLst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latin typeface="Book Antiqu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3DA9B7-2107-7E4F-8645-73E42F5B8F6E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15003"/>
      </p:ext>
    </p:extLst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F5DD54-8E1D-9E4E-B4A2-EAA4F6A4197A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180907"/>
      </p:ext>
    </p:extLst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2677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267700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7D8D565-96DE-954E-B657-F0BFB8DF838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95146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9CA74D-6C18-D145-B192-057659BCCA57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634640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Book Antiqua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8F4648-5D0A-9041-9D7A-AC273F14152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2441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49CA013-7E71-494B-863E-11AC7C918BB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5569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9E54A1-05A9-5445-A118-6D991B214DB7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5210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818369-3219-6A44-BC88-523AA9DFEB39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23559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E4E61A-E2CD-354B-BD6F-3FB45204633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9144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08311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Book Antiqua"/>
              </a:defRPr>
            </a:lvl1pPr>
            <a:lvl2pPr>
              <a:defRPr sz="2800">
                <a:latin typeface="Book Antiqua"/>
              </a:defRPr>
            </a:lvl2pPr>
            <a:lvl3pPr>
              <a:defRPr sz="2400">
                <a:latin typeface="Book Antiqua"/>
              </a:defRPr>
            </a:lvl3pPr>
            <a:lvl4pPr>
              <a:defRPr sz="2000">
                <a:latin typeface="Book Antiqua"/>
              </a:defRPr>
            </a:lvl4pPr>
            <a:lvl5pPr>
              <a:defRPr sz="2000">
                <a:latin typeface="Book Antiqu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0DF5EFC-2493-FB43-816A-B6F3C19CF8D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243637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latin typeface="Book Antiqu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917239-FC49-5942-8B7E-EBA1EF7844FB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0854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39504E-9DE5-354B-8400-AEDA8DB9CFD2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62994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4938872-F20F-2446-B1FA-D99240F9CB9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271754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7F9654-861B-BE4F-8A8C-C0CAEB66512B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53599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CB8A46-561E-9C46-9DFF-DE881E54EDE9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406965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F809DB-D184-F249-A2FB-931AFD41E2C7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47939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8001000"/>
            <a:ext cx="6070600" cy="50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8001000"/>
            <a:ext cx="6070600" cy="50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458AFC-ABC7-BC4B-BF57-02A2BAB5FEBE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34834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C2C9AE8-3CAC-0F4E-ADE6-36E7B1650A82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849795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16EC680-B2A4-FB4D-81DC-B9B95D630401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621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C12595A0-9662-7443-BA62-0D3B6483FF39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94658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B944D4-2D04-6C43-AF08-EB82B6891C45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88086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4F4FFE-1C95-5049-BC81-073636EF17F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661947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2E6A67-5E79-2245-9872-F72824568E67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48320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51F77FD-0C6C-1D48-9295-DFB741FB6CA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82504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6908800"/>
            <a:ext cx="3073400" cy="16002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6908800"/>
            <a:ext cx="9067800" cy="16002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3632CE0-D81F-5E4B-829E-026AD25E294B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84922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87482B-BE6D-ED43-9325-C585F538484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52901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A2D78D-0443-7547-91E9-D146A4038BAC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56006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A63134-53D5-2343-8564-4A4EB506A285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35624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5410200"/>
            <a:ext cx="2832100" cy="166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40100" y="5410200"/>
            <a:ext cx="2832100" cy="166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AFF316E-4796-394B-ACA9-6C6629697AA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86979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B5BFDDC-83C4-C343-AE44-519A1658238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7589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5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53843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CDC652-6158-C84B-9E42-8566CBB8C449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7219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98B99B-877B-BC42-A56F-7AD90AEE283E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82888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96D625-5F87-DD4D-B272-F630100E910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075087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2EA784-DE0C-B246-9D34-46E6ABFF4CF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71811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32640AD-21B4-B84D-80AB-6565C483FD6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88692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8050" y="1930400"/>
            <a:ext cx="1454150" cy="51435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1930400"/>
            <a:ext cx="4210050" cy="51435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C724A2-7856-5D4F-9EB6-8437CFC501E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03002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660549-5405-4743-A0FF-629ECC22F831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93512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0D1B1B-264F-924C-91BA-EBEA0D44F85C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9717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F04281-95B3-194C-8E62-8211045C5F5A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29245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444500"/>
            <a:ext cx="6070600" cy="886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444500"/>
            <a:ext cx="6070600" cy="886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163CA6-D1C7-9642-8E50-6860EE17D255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0866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59668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92ECE17-90A4-0D4A-9E39-E7BF6A94DF6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080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00A29D1-5A94-D442-9D9A-20D4DDA80EB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51761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088FC87-B6F8-904A-9C09-02EDB66BE25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18523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2A07B0-FE6D-D74A-91D5-2CD762FB154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27201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C7DE1F-97BA-CA46-9084-4EECB3DF072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210163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8B5090-08BA-C846-8817-FB5E0C2BA77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96643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390525"/>
            <a:ext cx="3073400" cy="891857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390525"/>
            <a:ext cx="9067800" cy="89185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19BDF4C-D254-2D4C-B4A7-4F32A4D930C9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8884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Book Antiqu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4C4B8FF-471E-F241-8AF3-AA6655DF171E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65868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4C8DEF-60FB-5341-8F58-B6DC1D0035F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94780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Book Antiqua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2D54BE-95A5-8445-AB37-AE4B6BDFDA7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22515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55150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90434B-828B-024C-93ED-0FD4C4035E1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78508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43B2DE-296A-A948-ABE7-595443CA279A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50945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41E7D0-2783-0E4B-9EA1-3F1FDFA957DA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41531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826C373-72A2-E644-97F9-66A461C72D5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026628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Book Antiqua"/>
              </a:defRPr>
            </a:lvl1pPr>
            <a:lvl2pPr>
              <a:defRPr sz="2800">
                <a:latin typeface="Book Antiqua"/>
              </a:defRPr>
            </a:lvl2pPr>
            <a:lvl3pPr>
              <a:defRPr sz="2400">
                <a:latin typeface="Book Antiqua"/>
              </a:defRPr>
            </a:lvl3pPr>
            <a:lvl4pPr>
              <a:defRPr sz="2000">
                <a:latin typeface="Book Antiqua"/>
              </a:defRPr>
            </a:lvl4pPr>
            <a:lvl5pPr>
              <a:defRPr sz="2000">
                <a:latin typeface="Book Antiqu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0741E7-582E-4A43-B8F1-9FAC3F97950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470000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latin typeface="Book Antiqu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13FF87-A8AB-F94A-9745-EEBDC6E4CC69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05746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47B6D4-513A-2547-ADCE-30114549165B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65333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2276475"/>
            <a:ext cx="3073400" cy="64357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2276475"/>
            <a:ext cx="906780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08D2845-8EC9-5D47-B948-BE3217F2E752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23036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79E84F-F43C-ED42-9341-A6CE5032AB23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6143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D7FEA8-0F51-3E42-A795-68ACEDB40CE7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76608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9337152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4283FB0-1B9E-0B46-9C24-7B01D463FFEC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546062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64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790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965C4F-42A7-7849-9A95-DFF463CC300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6108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075A29-F351-094E-A93C-658E19AFD92B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18438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0D57EE-652A-7C4D-8502-AB6A367B3BD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68518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423FF2-2C77-1743-88E0-99B723794B1E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90422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BEF0F4-D48A-9C4E-AE64-E14A4A6F99F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303753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FB7412-2CDC-C646-AE18-277E614BFFB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05238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2C8DEE-2D0E-AA42-AD3F-B929A45E2F8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14378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864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864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297EAA-ABEC-BF4E-A199-2E62640F9DC1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91925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9A6BD2-6FBC-BE4B-BD11-2615E176E9FC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5238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5646226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27ACAD-666F-3E4C-8612-C1285E9E417A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97065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547B9A-23A3-9B4E-BFF5-61DC261E467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66970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2984500"/>
            <a:ext cx="60706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984500"/>
            <a:ext cx="60706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B26A74-DCBA-1846-B311-21482EECFD2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23233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F9870F9-1B6F-9246-B69F-F72717E6C67B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37506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D3A116-C1A3-2F4E-9764-798D0778C2E1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57089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9BACC65-79E8-274B-AC28-0626682BAFE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61383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5EBD0D-C01D-DA4E-BCBF-C669F7C74965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957277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6F0AA41-46B6-0E4C-BA22-C4EA4764090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61642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CF70A7-257A-E34E-8FD3-E0A1EB61E28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45321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864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864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6E0CE9A-3047-124D-A834-D8386FCF25A3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55446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4691942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3CE946-9AF6-4946-8605-8DC5DDF4C4AE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09046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AEF24F-F2B8-1840-818F-E436CDBAB641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599977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2CF0ED-C798-684B-AE75-90B10F56177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31898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782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76A60D-1CA9-F944-BF2A-FDD0D22282E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06121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362B5F-6A83-9748-8CEB-2DC1F538648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16436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56B732D-809A-DE40-B580-15508D8BEAD7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03761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2E4879-1431-8545-95E1-4D27BD83C9A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23741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B192D3F-84E7-1D47-BFCB-DF4DB5FC921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19368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833D5F-D110-5B42-846D-EDE2D5739A29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498824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085AC4-BE4D-D046-A5F8-890C677F502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1522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489200"/>
            <a:ext cx="12293600" cy="676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CA" dirty="0" smtClean="0">
                <a:sym typeface="Palatino" charset="0"/>
              </a:rPr>
              <a:t>Second level</a:t>
            </a:r>
          </a:p>
          <a:p>
            <a:pPr lvl="2"/>
            <a:r>
              <a:rPr lang="en-CA" dirty="0" smtClean="0">
                <a:sym typeface="Palatino" charset="0"/>
              </a:rPr>
              <a:t>Third level</a:t>
            </a:r>
          </a:p>
          <a:p>
            <a:pPr lvl="3"/>
            <a:r>
              <a:rPr lang="en-CA" dirty="0" smtClean="0">
                <a:sym typeface="Palatino" charset="0"/>
              </a:rPr>
              <a:t>Fourth level</a:t>
            </a:r>
          </a:p>
          <a:p>
            <a:pPr lvl="4"/>
            <a:r>
              <a:rPr lang="en-CA" dirty="0" smtClean="0">
                <a:sym typeface="Palatino" charset="0"/>
              </a:rPr>
              <a:t>Fifth level</a:t>
            </a:r>
            <a:endParaRPr lang="en-US" dirty="0">
              <a:sym typeface="Palatino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>
                <a:sym typeface="Didot" charset="0"/>
              </a:rPr>
              <a:t>Click to edit Master title style</a:t>
            </a:r>
            <a:endParaRPr lang="en-US">
              <a:sym typeface="Didot" charset="0"/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404813" y="2235200"/>
            <a:ext cx="12193587" cy="50800"/>
            <a:chOff x="0" y="0"/>
            <a:chExt cx="7680" cy="32"/>
          </a:xfrm>
        </p:grpSpPr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393700" y="9347200"/>
            <a:ext cx="12192000" cy="50800"/>
            <a:chOff x="0" y="0"/>
            <a:chExt cx="7680" cy="32"/>
          </a:xfrm>
        </p:grpSpPr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2057" name="Rectangle 9"/>
          <p:cNvSpPr>
            <a:spLocks/>
          </p:cNvSpPr>
          <p:nvPr/>
        </p:nvSpPr>
        <p:spPr bwMode="auto">
          <a:xfrm>
            <a:off x="425590" y="95215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Distributed DBMS</a:t>
            </a:r>
          </a:p>
        </p:txBody>
      </p:sp>
      <p:sp>
        <p:nvSpPr>
          <p:cNvPr id="2058" name="Rectangle 10"/>
          <p:cNvSpPr>
            <a:spLocks/>
          </p:cNvSpPr>
          <p:nvPr/>
        </p:nvSpPr>
        <p:spPr bwMode="auto">
          <a:xfrm>
            <a:off x="5511482" y="9461500"/>
            <a:ext cx="19002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© 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M. T.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Özsu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sp>
        <p:nvSpPr>
          <p:cNvPr id="13" name="Rectangle 10"/>
          <p:cNvSpPr>
            <a:spLocks/>
          </p:cNvSpPr>
          <p:nvPr/>
        </p:nvSpPr>
        <p:spPr bwMode="auto">
          <a:xfrm>
            <a:off x="11254928" y="9538899"/>
            <a:ext cx="14038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Ch.7/</a:t>
            </a:r>
            <a:fld id="{5E48BB5D-946E-5F48-82DF-AC330131550D}" type="slidenum">
              <a:rPr lang="en-US" sz="1200" smtClean="0">
                <a:latin typeface="Book Antiqua"/>
              </a:rPr>
              <a:pPr algn="r"/>
              <a:t>‹N›</a:t>
            </a:fld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804" r:id="rId1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150000"/>
        <a:buFont typeface="Palatino" charset="0"/>
        <a:buChar char="•"/>
        <a:defRPr sz="2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5000"/>
        <a:buFont typeface="Zapf Dingbats" charset="0"/>
        <a:buChar char="➡"/>
        <a:defRPr sz="26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0000"/>
        <a:buFont typeface="Zapf Dingbats" charset="0"/>
        <a:buChar char="✦"/>
        <a:defRPr sz="24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69000"/>
        <a:buFont typeface="Lucida Grande" charset="0"/>
        <a:buChar char="✓"/>
        <a:defRPr sz="2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2984500"/>
            <a:ext cx="58166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5816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406400" y="2565400"/>
            <a:ext cx="5689600" cy="50800"/>
            <a:chOff x="0" y="0"/>
            <a:chExt cx="3584" cy="32"/>
          </a:xfrm>
        </p:grpSpPr>
        <p:sp>
          <p:nvSpPr>
            <p:cNvPr id="11268" name="Line 4"/>
            <p:cNvSpPr>
              <a:spLocks noChangeShapeType="1"/>
            </p:cNvSpPr>
            <p:nvPr/>
          </p:nvSpPr>
          <p:spPr bwMode="auto">
            <a:xfrm>
              <a:off x="0" y="0"/>
              <a:ext cx="3584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>
              <a:off x="0" y="32"/>
              <a:ext cx="3584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1270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>
            <a:outerShdw blurRad="38100" dist="12699" dir="54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EFFFE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B09F51DE-F6F2-4B4B-BEC9-8FB11D13C620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75F37172-CEB0-4745-BCB3-D0358C7CA568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8128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57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7018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146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603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60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517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75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13315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3316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3317" name="Rectangle 5"/>
          <p:cNvSpPr>
            <a:spLocks/>
          </p:cNvSpPr>
          <p:nvPr/>
        </p:nvSpPr>
        <p:spPr bwMode="auto">
          <a:xfrm>
            <a:off x="425590" y="95342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Distributed DBMS</a:t>
            </a:r>
          </a:p>
        </p:txBody>
      </p:sp>
      <p:sp>
        <p:nvSpPr>
          <p:cNvPr id="13318" name="Rectangle 6"/>
          <p:cNvSpPr>
            <a:spLocks/>
          </p:cNvSpPr>
          <p:nvPr/>
        </p:nvSpPr>
        <p:spPr bwMode="auto">
          <a:xfrm>
            <a:off x="5571370" y="9534267"/>
            <a:ext cx="19001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@ M. T. Özsu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grpSp>
        <p:nvGrpSpPr>
          <p:cNvPr id="13319" name="Group 7"/>
          <p:cNvGrpSpPr>
            <a:grpSpLocks/>
          </p:cNvGrpSpPr>
          <p:nvPr/>
        </p:nvGrpSpPr>
        <p:grpSpPr bwMode="auto">
          <a:xfrm>
            <a:off x="404813" y="9321800"/>
            <a:ext cx="12193587" cy="50800"/>
            <a:chOff x="0" y="0"/>
            <a:chExt cx="7680" cy="32"/>
          </a:xfrm>
        </p:grpSpPr>
        <p:sp>
          <p:nvSpPr>
            <p:cNvPr id="13320" name="Line 8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3321" name="Line 9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3322" name="Text Box 10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82500" y="9474200"/>
            <a:ext cx="266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1B295316-976D-E649-99B3-47A3EDC3A18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8128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57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7018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146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603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60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517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75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A3E233E8-6698-A346-B25E-A5013C545E1E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8128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57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7018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146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6035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607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5179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751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8001000"/>
            <a:ext cx="122936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6908800"/>
            <a:ext cx="122936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404813" y="8623300"/>
            <a:ext cx="12193587" cy="50800"/>
            <a:chOff x="0" y="0"/>
            <a:chExt cx="7680" cy="32"/>
          </a:xfrm>
        </p:grpSpPr>
        <p:sp>
          <p:nvSpPr>
            <p:cNvPr id="4100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4102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608DE3A9-FD7A-B642-887D-773ACB23737B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1pPr>
      <a:lvl2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2pPr>
      <a:lvl3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3pPr>
      <a:lvl4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4pPr>
      <a:lvl5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5pPr>
      <a:lvl6pPr marL="4572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6pPr>
      <a:lvl7pPr marL="9144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7pPr>
      <a:lvl8pPr marL="13716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8pPr>
      <a:lvl9pPr marL="18288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5410200"/>
            <a:ext cx="5816600" cy="166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1930400"/>
            <a:ext cx="5816600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406400" y="5270500"/>
            <a:ext cx="5689600" cy="50800"/>
            <a:chOff x="0" y="0"/>
            <a:chExt cx="3584" cy="32"/>
          </a:xfrm>
        </p:grpSpPr>
        <p:sp>
          <p:nvSpPr>
            <p:cNvPr id="5124" name="Line 4"/>
            <p:cNvSpPr>
              <a:spLocks noChangeShapeType="1"/>
            </p:cNvSpPr>
            <p:nvPr/>
          </p:nvSpPr>
          <p:spPr bwMode="auto">
            <a:xfrm>
              <a:off x="0" y="0"/>
              <a:ext cx="3584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5125" name="Line 5"/>
            <p:cNvSpPr>
              <a:spLocks noChangeShapeType="1"/>
            </p:cNvSpPr>
            <p:nvPr/>
          </p:nvSpPr>
          <p:spPr bwMode="auto">
            <a:xfrm>
              <a:off x="0" y="32"/>
              <a:ext cx="3584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5126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>
            <a:outerShdw blurRad="38100" dist="12699" dir="54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EFFFE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2AE07ACE-F893-3F4E-998C-C44EF6B539CC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1pPr>
      <a:lvl2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2pPr>
      <a:lvl3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3pPr>
      <a:lvl4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4pPr>
      <a:lvl5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5pPr>
      <a:lvl6pPr marL="4572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6pPr>
      <a:lvl7pPr marL="9144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7pPr>
      <a:lvl8pPr marL="13716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8pPr>
      <a:lvl9pPr marL="18288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444500"/>
            <a:ext cx="12293600" cy="886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404813" y="9347200"/>
            <a:ext cx="12193587" cy="50800"/>
            <a:chOff x="0" y="0"/>
            <a:chExt cx="7680" cy="32"/>
          </a:xfrm>
        </p:grpSpPr>
        <p:sp>
          <p:nvSpPr>
            <p:cNvPr id="6147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148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6149" name="Text Box 5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D15D30D1-B43D-B346-92FF-BF7C4B87DD56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2628900"/>
            <a:ext cx="12293600" cy="210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404813" y="4864100"/>
            <a:ext cx="12193587" cy="50800"/>
            <a:chOff x="0" y="0"/>
            <a:chExt cx="7680" cy="32"/>
          </a:xfrm>
        </p:grpSpPr>
        <p:sp>
          <p:nvSpPr>
            <p:cNvPr id="7171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7172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7173" name="Text Box 5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472F327D-6A86-2641-98C1-53DB6CEAB7B4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1pPr>
      <a:lvl2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2pPr>
      <a:lvl3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3pPr>
      <a:lvl4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4pPr>
      <a:lvl5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5pPr>
      <a:lvl6pPr marL="4572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6pPr>
      <a:lvl7pPr marL="9144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7pPr>
      <a:lvl8pPr marL="13716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8pPr>
      <a:lvl9pPr marL="18288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56400" y="2984500"/>
            <a:ext cx="58928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8196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197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8198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13A05355-D0BA-124D-B21B-12D8991DF1A7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2984500"/>
            <a:ext cx="122936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9220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221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9222" name="Group 6"/>
          <p:cNvGrpSpPr>
            <a:grpSpLocks/>
          </p:cNvGrpSpPr>
          <p:nvPr/>
        </p:nvGrpSpPr>
        <p:grpSpPr bwMode="auto">
          <a:xfrm>
            <a:off x="404813" y="9385300"/>
            <a:ext cx="12193587" cy="50800"/>
            <a:chOff x="0" y="0"/>
            <a:chExt cx="7680" cy="32"/>
          </a:xfrm>
        </p:grpSpPr>
        <p:sp>
          <p:nvSpPr>
            <p:cNvPr id="9223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9225" name="Text Box 9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025AAAB6-C066-5142-89C6-952D56FC4EFA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2984500"/>
            <a:ext cx="58928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10244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0245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0246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9CFF26FA-D9D8-BB43-9CDA-4D79E1FA32CC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01674" y="2608276"/>
            <a:ext cx="11055350" cy="1268392"/>
          </a:xfrm>
        </p:spPr>
        <p:txBody>
          <a:bodyPr/>
          <a:lstStyle/>
          <a:p>
            <a:pPr algn="ctr"/>
            <a:r>
              <a:rPr lang="en-GB" dirty="0" smtClean="0"/>
              <a:t>Query decomposition and data localization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30368" y="4591048"/>
            <a:ext cx="9102725" cy="2214578"/>
          </a:xfrm>
        </p:spPr>
        <p:txBody>
          <a:bodyPr/>
          <a:lstStyle/>
          <a:p>
            <a:pPr>
              <a:spcBef>
                <a:spcPts val="5000"/>
              </a:spcBef>
            </a:pPr>
            <a:r>
              <a:rPr lang="en-GB" smtClean="0"/>
              <a:t>Dario </a:t>
            </a:r>
            <a:r>
              <a:rPr lang="en-GB" dirty="0" smtClean="0"/>
              <a:t>Della Monica</a:t>
            </a:r>
          </a:p>
        </p:txBody>
      </p:sp>
      <p:sp>
        <p:nvSpPr>
          <p:cNvPr id="5" name="Sottotitolo 2"/>
          <p:cNvSpPr txBox="1">
            <a:spLocks/>
          </p:cNvSpPr>
          <p:nvPr/>
        </p:nvSpPr>
        <p:spPr bwMode="auto">
          <a:xfrm>
            <a:off x="237704" y="7719500"/>
            <a:ext cx="12529392" cy="1515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457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None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914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None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371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None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18288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2860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2743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200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657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r>
              <a:rPr lang="en-GB" sz="2400" kern="0" dirty="0" smtClean="0"/>
              <a:t>These slides are a modified version of the slides provided with the book</a:t>
            </a:r>
          </a:p>
          <a:p>
            <a:r>
              <a:rPr lang="en-GB" sz="2400" kern="0" dirty="0" err="1"/>
              <a:t>Özsu</a:t>
            </a:r>
            <a:r>
              <a:rPr lang="en-GB" sz="2400" kern="0" dirty="0"/>
              <a:t> and </a:t>
            </a:r>
            <a:r>
              <a:rPr lang="en-GB" sz="2400" kern="0" dirty="0" err="1" smtClean="0"/>
              <a:t>Valduriez</a:t>
            </a:r>
            <a:r>
              <a:rPr lang="en-GB" sz="2400" kern="0" dirty="0" smtClean="0"/>
              <a:t>, </a:t>
            </a:r>
            <a:r>
              <a:rPr lang="en-GB" sz="2400" i="1" kern="0" dirty="0" smtClean="0"/>
              <a:t>Principles of </a:t>
            </a:r>
            <a:r>
              <a:rPr lang="en-GB" sz="2400" i="1" kern="0" dirty="0"/>
              <a:t>Distributed Database Systems</a:t>
            </a:r>
            <a:r>
              <a:rPr lang="en-GB" sz="2400" kern="0" dirty="0"/>
              <a:t> (3rd </a:t>
            </a:r>
            <a:r>
              <a:rPr lang="en-GB" sz="2400" kern="0" dirty="0" smtClean="0"/>
              <a:t>Ed.), 2011</a:t>
            </a:r>
          </a:p>
          <a:p>
            <a:r>
              <a:rPr lang="it-IT" sz="2000" kern="0" dirty="0" smtClean="0"/>
              <a:t>The </a:t>
            </a:r>
            <a:r>
              <a:rPr lang="it-IT" sz="2000" kern="0" dirty="0" err="1" smtClean="0"/>
              <a:t>original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version</a:t>
            </a:r>
            <a:r>
              <a:rPr lang="it-IT" sz="2000" kern="0" dirty="0" smtClean="0"/>
              <a:t> of the </a:t>
            </a:r>
            <a:r>
              <a:rPr lang="it-IT" sz="2000" kern="0" dirty="0" err="1" smtClean="0"/>
              <a:t>slides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is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available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at</a:t>
            </a:r>
            <a:r>
              <a:rPr lang="it-IT" sz="2000" kern="0" dirty="0"/>
              <a:t>: extras.springer.com</a:t>
            </a:r>
            <a:endParaRPr lang="en-GB" sz="2000" kern="0" dirty="0" smtClean="0"/>
          </a:p>
        </p:txBody>
      </p:sp>
    </p:spTree>
    <p:extLst>
      <p:ext uri="{BB962C8B-B14F-4D97-AF65-F5344CB8AC3E}">
        <p14:creationId xmlns:p14="http://schemas.microsoft.com/office/powerpoint/2010/main" val="3802589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Reduction for </a:t>
            </a:r>
            <a:r>
              <a:rPr lang="en-US" dirty="0" smtClean="0"/>
              <a:t>PHF – </a:t>
            </a:r>
            <a:r>
              <a:rPr lang="en-US" dirty="0"/>
              <a:t>Selection (Example)</a:t>
            </a:r>
            <a:endParaRPr lang="en-US" dirty="0"/>
          </a:p>
        </p:txBody>
      </p:sp>
      <p:sp>
        <p:nvSpPr>
          <p:cNvPr id="5427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60000"/>
              </a:spcBef>
              <a:tabLst>
                <a:tab pos="3251149" algn="l"/>
              </a:tabLst>
            </a:pPr>
            <a:r>
              <a:rPr lang="en-US" sz="2600" dirty="0" smtClean="0"/>
              <a:t>Reduction of a selection over a relation fragmented with PHF (ignore a fragment if selection predicate and fragment predicate are contradictory)</a:t>
            </a:r>
            <a:endParaRPr lang="en-US" sz="2600" dirty="0"/>
          </a:p>
          <a:p>
            <a:pPr marL="1056623" lvl="1">
              <a:spcBef>
                <a:spcPct val="60000"/>
              </a:spcBef>
              <a:tabLst>
                <a:tab pos="3251149" algn="l"/>
              </a:tabLst>
            </a:pPr>
            <a:r>
              <a:rPr lang="en-US" dirty="0" smtClean="0"/>
              <a:t>Example 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2600" b="1" dirty="0" smtClean="0">
                <a:latin typeface="Courier New"/>
              </a:rPr>
              <a:t>SELECT</a:t>
            </a:r>
            <a:r>
              <a:rPr lang="en-US" sz="2600" dirty="0">
                <a:latin typeface="Courier New"/>
              </a:rPr>
              <a:t>	</a:t>
            </a:r>
            <a:r>
              <a:rPr lang="en-US" sz="2600" dirty="0" smtClean="0">
                <a:latin typeface="Courier New"/>
              </a:rPr>
              <a:t>*</a:t>
            </a:r>
            <a:br>
              <a:rPr lang="en-US" sz="2600" dirty="0" smtClean="0">
                <a:latin typeface="Courier New"/>
              </a:rPr>
            </a:br>
            <a:r>
              <a:rPr lang="en-US" sz="2600" dirty="0" smtClean="0">
                <a:latin typeface="Courier New"/>
              </a:rPr>
              <a:t>		</a:t>
            </a:r>
            <a:r>
              <a:rPr lang="en-US" sz="2600" b="1" dirty="0" smtClean="0">
                <a:latin typeface="Courier New"/>
              </a:rPr>
              <a:t>FROM</a:t>
            </a:r>
            <a:r>
              <a:rPr lang="en-US" sz="2600" dirty="0">
                <a:latin typeface="Courier New"/>
              </a:rPr>
              <a:t>	</a:t>
            </a:r>
            <a:r>
              <a:rPr lang="en-US" sz="2600" dirty="0" smtClean="0">
                <a:latin typeface="Courier New"/>
              </a:rPr>
              <a:t>	EMP</a:t>
            </a:r>
            <a:r>
              <a:rPr lang="en-US" dirty="0">
                <a:latin typeface="Courier New"/>
              </a:rPr>
              <a:t/>
            </a:r>
            <a:br>
              <a:rPr lang="en-US" dirty="0">
                <a:latin typeface="Courier New"/>
              </a:rPr>
            </a:br>
            <a:r>
              <a:rPr lang="en-US" dirty="0" smtClean="0">
                <a:latin typeface="Courier New"/>
              </a:rPr>
              <a:t>		</a:t>
            </a:r>
            <a:r>
              <a:rPr lang="en-US" sz="2600" b="1" dirty="0" smtClean="0">
                <a:latin typeface="Courier New"/>
              </a:rPr>
              <a:t>WHERE</a:t>
            </a:r>
            <a:r>
              <a:rPr lang="en-US" sz="2600" dirty="0">
                <a:latin typeface="Courier New"/>
              </a:rPr>
              <a:t>	ENO="E5"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4782840" y="5916648"/>
            <a:ext cx="1712930" cy="6508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4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</a:t>
            </a:r>
            <a:r>
              <a:rPr lang="en-US" baseline="-25000" dirty="0" smtClean="0">
                <a:solidFill>
                  <a:schemeClr val="tx2"/>
                </a:solidFill>
                <a:latin typeface="Arial"/>
              </a:rPr>
              <a:t>ENO</a:t>
            </a:r>
            <a:r>
              <a:rPr lang="en-US" baseline="-25000" dirty="0">
                <a:solidFill>
                  <a:schemeClr val="tx2"/>
                </a:solidFill>
                <a:latin typeface="Arial"/>
              </a:rPr>
              <a:t>=“E5” </a:t>
            </a: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3661891" y="7653556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1</a:t>
            </a:r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>
            <a:off x="5684202" y="6542050"/>
            <a:ext cx="0" cy="360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non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5129446" y="7653556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6696344" y="7653556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3</a:t>
            </a:r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 flipV="1">
            <a:off x="5675624" y="7314196"/>
            <a:ext cx="0" cy="39284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 flipV="1">
            <a:off x="4573574" y="7349978"/>
            <a:ext cx="911946" cy="33923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 flipH="1" flipV="1">
            <a:off x="5955138" y="7349978"/>
            <a:ext cx="1118766" cy="32140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10464576" y="7599948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10147320" y="5916648"/>
            <a:ext cx="1712930" cy="6508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4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</a:t>
            </a:r>
            <a:r>
              <a:rPr lang="en-US" baseline="-25000" dirty="0" smtClean="0">
                <a:solidFill>
                  <a:schemeClr val="tx2"/>
                </a:solidFill>
                <a:latin typeface="Arial"/>
              </a:rPr>
              <a:t>ENO</a:t>
            </a:r>
            <a:r>
              <a:rPr lang="en-US" baseline="-25000" dirty="0">
                <a:solidFill>
                  <a:schemeClr val="tx2"/>
                </a:solidFill>
                <a:latin typeface="Arial"/>
              </a:rPr>
              <a:t>=“E5” </a:t>
            </a:r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 flipV="1">
            <a:off x="11074432" y="6560114"/>
            <a:ext cx="1346" cy="968396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5506853" y="6814130"/>
            <a:ext cx="354589" cy="533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</a:tabLst>
            </a:pPr>
            <a:r>
              <a:rPr lang="en-US" sz="3600" dirty="0" smtClean="0">
                <a:latin typeface="Symbol" charset="2"/>
                <a:cs typeface="Symbol" charset="2"/>
                <a:sym typeface="Symbol" charset="2"/>
              </a:rPr>
              <a:t></a:t>
            </a:r>
            <a:endParaRPr lang="en-US" sz="3400" dirty="0">
              <a:latin typeface="Symbol" charset="2"/>
              <a:sym typeface="Symbol" charset="2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8859854" y="3662354"/>
            <a:ext cx="3873484" cy="21642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>
              <a:spcBef>
                <a:spcPts val="1600"/>
              </a:spcBef>
              <a:spcAft>
                <a:spcPts val="0"/>
              </a:spcAft>
              <a:buClr>
                <a:srgbClr val="4A71A9"/>
              </a:buClr>
              <a:buSzPct val="85000"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1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ENO≤“E3”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(EMP)</a:t>
            </a:r>
            <a:b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2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 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“E3”&lt;ENO≤“E6”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(EMP)</a:t>
            </a:r>
            <a:b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3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ENO≥“E6”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(EMP)</a:t>
            </a:r>
          </a:p>
          <a:p>
            <a:pPr algn="l">
              <a:spcBef>
                <a:spcPts val="1600"/>
              </a:spcBef>
              <a:spcAft>
                <a:spcPts val="0"/>
              </a:spcAft>
              <a:buClr>
                <a:srgbClr val="4A71A9"/>
              </a:buClr>
              <a:buSzPct val="85000"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ASG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1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 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ENO≤“E3”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(ASG)</a:t>
            </a:r>
            <a:b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ASG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2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 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ENO&gt;“E3”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(ASG)</a:t>
            </a: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836911" y="7742824"/>
            <a:ext cx="1093457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/>
              </a:rPr>
              <a:t>EMP</a:t>
            </a:r>
            <a:endParaRPr lang="en-US" baseline="-25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430406" y="5884912"/>
            <a:ext cx="1712930" cy="6508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4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</a:t>
            </a:r>
            <a:r>
              <a:rPr lang="en-US" baseline="-25000" dirty="0" smtClean="0">
                <a:solidFill>
                  <a:schemeClr val="tx2"/>
                </a:solidFill>
                <a:latin typeface="Arial"/>
              </a:rPr>
              <a:t>ENO</a:t>
            </a:r>
            <a:r>
              <a:rPr lang="en-US" baseline="-25000" dirty="0">
                <a:solidFill>
                  <a:schemeClr val="tx2"/>
                </a:solidFill>
                <a:latin typeface="Arial"/>
              </a:rPr>
              <a:t>=“E5” </a:t>
            </a:r>
          </a:p>
        </p:txBody>
      </p:sp>
      <p:sp>
        <p:nvSpPr>
          <p:cNvPr id="20" name="Line 15"/>
          <p:cNvSpPr>
            <a:spLocks noChangeShapeType="1"/>
          </p:cNvSpPr>
          <p:nvPr/>
        </p:nvSpPr>
        <p:spPr bwMode="auto">
          <a:xfrm flipV="1">
            <a:off x="1358864" y="6528378"/>
            <a:ext cx="0" cy="114300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72980" y="8385766"/>
            <a:ext cx="2653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distributed query</a:t>
            </a:r>
            <a:endParaRPr lang="en-US" sz="2400" b="1" dirty="0">
              <a:solidFill>
                <a:srgbClr val="1771A9"/>
              </a:solidFill>
              <a:latin typeface="Book Antiqua" pitchFamily="18" charset="0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4573574" y="8385766"/>
            <a:ext cx="2347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localized query</a:t>
            </a:r>
            <a:endParaRPr lang="en-US" sz="2400" b="1" dirty="0">
              <a:solidFill>
                <a:srgbClr val="1771A9"/>
              </a:solidFill>
              <a:latin typeface="Book Antiqua" pitchFamily="18" charset="0"/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9661861" y="8385766"/>
            <a:ext cx="3055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reduced local query</a:t>
            </a:r>
            <a:endParaRPr lang="en-US" sz="2400" b="1" dirty="0">
              <a:solidFill>
                <a:srgbClr val="1771A9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324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 dirty="0"/>
              <a:t>Reduction for </a:t>
            </a:r>
            <a:r>
              <a:rPr lang="en-US" dirty="0" smtClean="0"/>
              <a:t>PHF – Join</a:t>
            </a:r>
            <a:endParaRPr lang="en-US" dirty="0"/>
          </a:p>
        </p:txBody>
      </p:sp>
      <p:sp>
        <p:nvSpPr>
          <p:cNvPr id="214018" name="Rectangle 2"/>
          <p:cNvSpPr>
            <a:spLocks noGrp="1" noChangeArrowheads="1"/>
          </p:cNvSpPr>
          <p:nvPr>
            <p:ph idx="1"/>
          </p:nvPr>
        </p:nvSpPr>
        <p:spPr>
          <a:xfrm>
            <a:off x="287294" y="2489200"/>
            <a:ext cx="12573088" cy="6769100"/>
          </a:xfrm>
          <a:noFill/>
        </p:spPr>
        <p:txBody>
          <a:bodyPr/>
          <a:lstStyle/>
          <a:p>
            <a:pPr marL="487672" indent="-487672">
              <a:lnSpc>
                <a:spcPts val="4124"/>
              </a:lnSpc>
              <a:spcAft>
                <a:spcPts val="2418"/>
              </a:spcAft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sz="2600" dirty="0" smtClean="0"/>
              <a:t>Reduction of a join over relations fragmented with PHF (ignore the join of 2 fragments </a:t>
            </a:r>
            <a:r>
              <a:rPr lang="en-US" sz="2600" dirty="0"/>
              <a:t>if </a:t>
            </a:r>
            <a:r>
              <a:rPr lang="en-US" sz="2600" dirty="0" smtClean="0"/>
              <a:t>their fragment predicates are contradictory over the join attributes)</a:t>
            </a:r>
          </a:p>
          <a:p>
            <a:pPr marL="1063397" lvl="1" indent="-494446">
              <a:lnSpc>
                <a:spcPts val="3413"/>
              </a:lnSpc>
              <a:spcAft>
                <a:spcPts val="1991"/>
              </a:spcAft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sz="2400" dirty="0" smtClean="0">
                <a:latin typeface="Book Antiqua" pitchFamily="18" charset="0"/>
              </a:rPr>
              <a:t>Possible </a:t>
            </a:r>
            <a:r>
              <a:rPr lang="en-US" sz="2400" dirty="0">
                <a:latin typeface="Book Antiqua" pitchFamily="18" charset="0"/>
              </a:rPr>
              <a:t>if fragmentation is done on join attribute</a:t>
            </a:r>
          </a:p>
          <a:p>
            <a:pPr marL="1063397" lvl="1" indent="-494446">
              <a:lnSpc>
                <a:spcPts val="3413"/>
              </a:lnSpc>
              <a:spcAft>
                <a:spcPts val="1991"/>
              </a:spcAft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sz="2400" dirty="0">
                <a:latin typeface="Book Antiqua" pitchFamily="18" charset="0"/>
              </a:rPr>
              <a:t>Distribute join over </a:t>
            </a:r>
            <a:r>
              <a:rPr lang="en-US" sz="2400" dirty="0" smtClean="0">
                <a:latin typeface="Book Antiqua" pitchFamily="18" charset="0"/>
              </a:rPr>
              <a:t>union</a:t>
            </a:r>
          </a:p>
          <a:p>
            <a:pPr marL="0" lvl="1" indent="0">
              <a:lnSpc>
                <a:spcPts val="3413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3943350" algn="r"/>
                <a:tab pos="4121150" algn="l"/>
              </a:tabLst>
            </a:pPr>
            <a:r>
              <a:rPr lang="en-US" i="1" dirty="0" smtClean="0">
                <a:latin typeface="Book Antiqua" pitchFamily="18" charset="0"/>
              </a:rPr>
              <a:t>	R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</a:rPr>
              <a:t>⋈ </a:t>
            </a:r>
            <a:r>
              <a:rPr lang="en-US" i="1" dirty="0" smtClean="0">
                <a:latin typeface="Book Antiqua" pitchFamily="18" charset="0"/>
              </a:rPr>
              <a:t>S	</a:t>
            </a:r>
            <a:r>
              <a:rPr lang="en-US" dirty="0" smtClean="0">
                <a:latin typeface="Book Antiqua" pitchFamily="18" charset="0"/>
                <a:cs typeface="Symbol" charset="2"/>
                <a:sym typeface="Symbol" charset="2"/>
              </a:rPr>
              <a:t></a:t>
            </a:r>
            <a:r>
              <a:rPr lang="en-US" dirty="0" smtClean="0">
                <a:latin typeface="Book Antiqua" pitchFamily="18" charset="0"/>
              </a:rPr>
              <a:t> (</a:t>
            </a:r>
            <a:r>
              <a:rPr lang="en-US" i="1" dirty="0" smtClean="0">
                <a:latin typeface="Book Antiqua" pitchFamily="18" charset="0"/>
              </a:rPr>
              <a:t>R</a:t>
            </a:r>
            <a:r>
              <a:rPr lang="en-US" baseline="-25000" dirty="0" smtClean="0">
                <a:latin typeface="Book Antiqua" pitchFamily="18" charset="0"/>
              </a:rPr>
              <a:t>1</a:t>
            </a:r>
            <a:r>
              <a:rPr lang="en-US" dirty="0" smtClean="0">
                <a:latin typeface="Book Antiqua" pitchFamily="18" charset="0"/>
                <a:sym typeface="Symbol"/>
              </a:rPr>
              <a:t></a:t>
            </a:r>
            <a:r>
              <a:rPr lang="en-US" dirty="0" smtClean="0">
                <a:latin typeface="Book Antiqua" pitchFamily="18" charset="0"/>
                <a:sym typeface="Symbol" charset="2"/>
              </a:rPr>
              <a:t> </a:t>
            </a:r>
            <a:r>
              <a:rPr lang="en-US" i="1" dirty="0" smtClean="0">
                <a:latin typeface="Book Antiqua" pitchFamily="18" charset="0"/>
              </a:rPr>
              <a:t>R</a:t>
            </a:r>
            <a:r>
              <a:rPr lang="en-US" baseline="-25000" dirty="0" smtClean="0">
                <a:latin typeface="Book Antiqua" pitchFamily="18" charset="0"/>
              </a:rPr>
              <a:t>2</a:t>
            </a:r>
            <a:r>
              <a:rPr lang="en-US" dirty="0" smtClean="0">
                <a:latin typeface="Book Antiqua" pitchFamily="18" charset="0"/>
              </a:rPr>
              <a:t>)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</a:rPr>
              <a:t>⋈ (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i="1" baseline="-25000" dirty="0" smtClean="0">
                <a:latin typeface="Book Antiqua" pitchFamily="18" charset="0"/>
              </a:rPr>
              <a:t>1</a:t>
            </a:r>
            <a:r>
              <a:rPr lang="en-US" dirty="0" smtClean="0">
                <a:latin typeface="Book Antiqua" pitchFamily="18" charset="0"/>
                <a:sym typeface="Symbol"/>
              </a:rPr>
              <a:t> </a:t>
            </a:r>
            <a:r>
              <a:rPr lang="en-US" dirty="0" smtClean="0">
                <a:latin typeface="Book Antiqua" pitchFamily="18" charset="0"/>
                <a:sym typeface="Symbol" charset="2"/>
              </a:rPr>
              <a:t> 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baseline="-25000" dirty="0" smtClean="0">
                <a:latin typeface="Book Antiqua" pitchFamily="18" charset="0"/>
              </a:rPr>
              <a:t>2</a:t>
            </a:r>
            <a:r>
              <a:rPr lang="en-US" dirty="0" smtClean="0">
                <a:latin typeface="Book Antiqua" pitchFamily="18" charset="0"/>
              </a:rPr>
              <a:t>)</a:t>
            </a:r>
            <a:br>
              <a:rPr lang="en-US" dirty="0" smtClean="0">
                <a:latin typeface="Book Antiqua" pitchFamily="18" charset="0"/>
              </a:rPr>
            </a:br>
            <a:r>
              <a:rPr lang="en-US" dirty="0" smtClean="0">
                <a:latin typeface="Book Antiqua" pitchFamily="18" charset="0"/>
              </a:rPr>
              <a:t>		</a:t>
            </a:r>
            <a:r>
              <a:rPr lang="en-US" dirty="0" smtClean="0">
                <a:latin typeface="Book Antiqua" pitchFamily="18" charset="0"/>
                <a:cs typeface="Symbol" charset="2"/>
                <a:sym typeface="Symbol" charset="2"/>
              </a:rPr>
              <a:t> </a:t>
            </a:r>
            <a:r>
              <a:rPr lang="en-US" dirty="0" smtClean="0">
                <a:latin typeface="Book Antiqua" pitchFamily="18" charset="0"/>
              </a:rPr>
              <a:t>(</a:t>
            </a:r>
            <a:r>
              <a:rPr lang="en-US" i="1" dirty="0" smtClean="0">
                <a:latin typeface="Book Antiqua" pitchFamily="18" charset="0"/>
              </a:rPr>
              <a:t>R</a:t>
            </a:r>
            <a:r>
              <a:rPr lang="en-US" baseline="-25000" dirty="0" smtClean="0">
                <a:latin typeface="Book Antiqua" pitchFamily="18" charset="0"/>
              </a:rPr>
              <a:t>1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</a:rPr>
              <a:t>⋈ 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i="1" baseline="-25000" dirty="0" smtClean="0">
                <a:latin typeface="Book Antiqua" pitchFamily="18" charset="0"/>
              </a:rPr>
              <a:t>1</a:t>
            </a:r>
            <a:r>
              <a:rPr lang="en-US" dirty="0" smtClean="0">
                <a:latin typeface="Book Antiqua" pitchFamily="18" charset="0"/>
              </a:rPr>
              <a:t>) </a:t>
            </a:r>
            <a:r>
              <a:rPr lang="en-US" dirty="0" smtClean="0">
                <a:latin typeface="Book Antiqua" pitchFamily="18" charset="0"/>
                <a:sym typeface="Symbol" charset="2"/>
              </a:rPr>
              <a:t> </a:t>
            </a:r>
            <a:r>
              <a:rPr lang="en-US" dirty="0" smtClean="0">
                <a:latin typeface="Book Antiqua" pitchFamily="18" charset="0"/>
              </a:rPr>
              <a:t>(</a:t>
            </a:r>
            <a:r>
              <a:rPr lang="en-US" i="1" dirty="0" smtClean="0">
                <a:latin typeface="Book Antiqua" pitchFamily="18" charset="0"/>
              </a:rPr>
              <a:t>R</a:t>
            </a:r>
            <a:r>
              <a:rPr lang="en-US" baseline="-25000" dirty="0" smtClean="0">
                <a:latin typeface="Book Antiqua" pitchFamily="18" charset="0"/>
              </a:rPr>
              <a:t>1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</a:rPr>
              <a:t>⋈ 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i="1" baseline="-25000" dirty="0" smtClean="0">
                <a:latin typeface="Book Antiqua" pitchFamily="18" charset="0"/>
              </a:rPr>
              <a:t>2</a:t>
            </a:r>
            <a:r>
              <a:rPr lang="en-US" dirty="0" smtClean="0">
                <a:latin typeface="Book Antiqua" pitchFamily="18" charset="0"/>
              </a:rPr>
              <a:t>) </a:t>
            </a:r>
            <a:r>
              <a:rPr lang="en-US" dirty="0" smtClean="0">
                <a:latin typeface="Book Antiqua" pitchFamily="18" charset="0"/>
                <a:sym typeface="Symbol" charset="2"/>
              </a:rPr>
              <a:t></a:t>
            </a:r>
            <a:r>
              <a:rPr lang="en-US" dirty="0" smtClean="0">
                <a:latin typeface="Book Antiqua" pitchFamily="18" charset="0"/>
              </a:rPr>
              <a:t> (</a:t>
            </a:r>
            <a:r>
              <a:rPr lang="en-US" i="1" dirty="0" smtClean="0">
                <a:latin typeface="Book Antiqua" pitchFamily="18" charset="0"/>
              </a:rPr>
              <a:t>R</a:t>
            </a:r>
            <a:r>
              <a:rPr lang="en-US" baseline="-25000" dirty="0" smtClean="0">
                <a:latin typeface="Book Antiqua" pitchFamily="18" charset="0"/>
              </a:rPr>
              <a:t>2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</a:rPr>
              <a:t>⋈ 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i="1" baseline="-25000" dirty="0" smtClean="0">
                <a:latin typeface="Book Antiqua" pitchFamily="18" charset="0"/>
              </a:rPr>
              <a:t>1</a:t>
            </a:r>
            <a:r>
              <a:rPr lang="en-US" dirty="0" smtClean="0">
                <a:latin typeface="Book Antiqua" pitchFamily="18" charset="0"/>
              </a:rPr>
              <a:t>) </a:t>
            </a:r>
            <a:r>
              <a:rPr lang="en-US" dirty="0" smtClean="0">
                <a:latin typeface="Book Antiqua" pitchFamily="18" charset="0"/>
                <a:sym typeface="Symbol" charset="2"/>
              </a:rPr>
              <a:t> </a:t>
            </a:r>
            <a:r>
              <a:rPr lang="en-US" dirty="0" smtClean="0">
                <a:latin typeface="Book Antiqua" pitchFamily="18" charset="0"/>
              </a:rPr>
              <a:t>(</a:t>
            </a:r>
            <a:r>
              <a:rPr lang="en-US" i="1" dirty="0" smtClean="0">
                <a:latin typeface="Book Antiqua" pitchFamily="18" charset="0"/>
              </a:rPr>
              <a:t>R</a:t>
            </a:r>
            <a:r>
              <a:rPr lang="en-US" baseline="-25000" dirty="0" smtClean="0">
                <a:latin typeface="Book Antiqua" pitchFamily="18" charset="0"/>
              </a:rPr>
              <a:t>2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</a:rPr>
              <a:t>⋈ 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i="1" baseline="-25000" dirty="0" smtClean="0">
                <a:latin typeface="Book Antiqua" pitchFamily="18" charset="0"/>
              </a:rPr>
              <a:t>2</a:t>
            </a:r>
            <a:r>
              <a:rPr lang="en-US" dirty="0" smtClean="0">
                <a:latin typeface="Book Antiqua" pitchFamily="18" charset="0"/>
              </a:rPr>
              <a:t>)</a:t>
            </a:r>
            <a:endParaRPr lang="en-US" dirty="0">
              <a:latin typeface="Book Antiqua" pitchFamily="18" charset="0"/>
            </a:endParaRPr>
          </a:p>
          <a:p>
            <a:pPr marL="1063397" lvl="1" indent="-494446">
              <a:lnSpc>
                <a:spcPts val="3413"/>
              </a:lnSpc>
              <a:spcAft>
                <a:spcPts val="1991"/>
              </a:spcAft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sz="2400" dirty="0" smtClean="0">
                <a:latin typeface="Book Antiqua" pitchFamily="18" charset="0"/>
              </a:rPr>
              <a:t>Then, join between 2 fragments can be simplified in some cases</a:t>
            </a:r>
          </a:p>
          <a:p>
            <a:pPr marL="1507897" lvl="2" indent="-494446">
              <a:lnSpc>
                <a:spcPts val="3413"/>
              </a:lnSpc>
              <a:spcBef>
                <a:spcPts val="0"/>
              </a:spcBef>
              <a:spcAft>
                <a:spcPts val="1991"/>
              </a:spcAft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dirty="0" smtClean="0">
                <a:latin typeface="Book Antiqua" pitchFamily="18" charset="0"/>
              </a:rPr>
              <a:t>Given </a:t>
            </a:r>
            <a:r>
              <a:rPr lang="en-US" i="1" dirty="0" err="1">
                <a:latin typeface="Book Antiqua" pitchFamily="18" charset="0"/>
              </a:rPr>
              <a:t>R</a:t>
            </a:r>
            <a:r>
              <a:rPr lang="en-US" i="1" baseline="-25000" dirty="0" err="1">
                <a:latin typeface="Book Antiqua" pitchFamily="18" charset="0"/>
              </a:rPr>
              <a:t>i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=</a:t>
            </a:r>
            <a:r>
              <a:rPr lang="en-US" dirty="0" smtClean="0">
                <a:latin typeface="Book Antiqua" pitchFamily="18" charset="0"/>
                <a:cs typeface="Symbol" charset="2"/>
                <a:sym typeface="Symbol"/>
              </a:rPr>
              <a:t></a:t>
            </a:r>
            <a:r>
              <a:rPr lang="en-US" i="1" baseline="-25000" dirty="0" smtClean="0">
                <a:latin typeface="Book Antiqua" pitchFamily="18" charset="0"/>
              </a:rPr>
              <a:t>p</a:t>
            </a:r>
            <a:r>
              <a:rPr lang="en-US" i="1" baseline="-50000" dirty="0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(</a:t>
            </a:r>
            <a:r>
              <a:rPr lang="en-US" i="1" dirty="0" smtClean="0">
                <a:latin typeface="Book Antiqua" pitchFamily="18" charset="0"/>
              </a:rPr>
              <a:t>R</a:t>
            </a:r>
            <a:r>
              <a:rPr lang="en-US" dirty="0">
                <a:latin typeface="Book Antiqua" pitchFamily="18" charset="0"/>
              </a:rPr>
              <a:t>) and </a:t>
            </a:r>
            <a:r>
              <a:rPr lang="en-US" i="1" dirty="0" err="1" smtClean="0">
                <a:latin typeface="Book Antiqua" pitchFamily="18" charset="0"/>
              </a:rPr>
              <a:t>S</a:t>
            </a:r>
            <a:r>
              <a:rPr lang="en-US" i="1" baseline="-25000" dirty="0" err="1" smtClean="0">
                <a:latin typeface="Book Antiqua" pitchFamily="18" charset="0"/>
              </a:rPr>
              <a:t>j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>
                <a:latin typeface="Book Antiqua" pitchFamily="18" charset="0"/>
              </a:rPr>
              <a:t>= </a:t>
            </a:r>
            <a:r>
              <a:rPr lang="en-US" dirty="0" smtClean="0">
                <a:latin typeface="Book Antiqua" pitchFamily="18" charset="0"/>
                <a:cs typeface="Symbol" charset="2"/>
                <a:sym typeface="Symbol"/>
              </a:rPr>
              <a:t></a:t>
            </a:r>
            <a:r>
              <a:rPr lang="en-US" i="1" baseline="-25000" dirty="0" err="1" smtClean="0">
                <a:latin typeface="Book Antiqua" pitchFamily="18" charset="0"/>
              </a:rPr>
              <a:t>p</a:t>
            </a:r>
            <a:r>
              <a:rPr lang="en-US" i="1" baseline="-50000" dirty="0" err="1" smtClean="0">
                <a:latin typeface="Book Antiqua" pitchFamily="18" charset="0"/>
              </a:rPr>
              <a:t>j</a:t>
            </a:r>
            <a:r>
              <a:rPr lang="en-US" dirty="0" smtClean="0">
                <a:latin typeface="Book Antiqua" pitchFamily="18" charset="0"/>
              </a:rPr>
              <a:t>(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dirty="0" smtClean="0">
                <a:latin typeface="Book Antiqua" pitchFamily="18" charset="0"/>
              </a:rPr>
              <a:t>) 	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[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p</a:t>
            </a:r>
            <a:r>
              <a:rPr lang="en-US" i="1" baseline="-25000" dirty="0" smtClean="0">
                <a:solidFill>
                  <a:srgbClr val="1771A9"/>
                </a:solidFill>
                <a:latin typeface="Book Antiqua" pitchFamily="18" charset="0"/>
              </a:rPr>
              <a:t>i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 and </a:t>
            </a:r>
            <a:r>
              <a:rPr lang="en-US" i="1" dirty="0" err="1">
                <a:solidFill>
                  <a:srgbClr val="1771A9"/>
                </a:solidFill>
                <a:latin typeface="Book Antiqua" pitchFamily="18" charset="0"/>
              </a:rPr>
              <a:t>p</a:t>
            </a:r>
            <a:r>
              <a:rPr lang="en-US" i="1" baseline="-25000" dirty="0" err="1">
                <a:solidFill>
                  <a:srgbClr val="1771A9"/>
                </a:solidFill>
                <a:latin typeface="Book Antiqua" pitchFamily="18" charset="0"/>
              </a:rPr>
              <a:t>j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 defined over join attributes</a:t>
            </a:r>
            <a:r>
              <a:rPr lang="es-ES" dirty="0" smtClean="0">
                <a:solidFill>
                  <a:srgbClr val="1771A9"/>
                </a:solidFill>
                <a:latin typeface="Book Antiqua" pitchFamily="18" charset="0"/>
              </a:rPr>
              <a:t>]</a:t>
            </a:r>
            <a:endParaRPr lang="en-US" dirty="0">
              <a:solidFill>
                <a:srgbClr val="1771A9"/>
              </a:solidFill>
              <a:latin typeface="Book Antiqua" pitchFamily="18" charset="0"/>
            </a:endParaRPr>
          </a:p>
          <a:p>
            <a:pPr marL="2763477" lvl="2">
              <a:lnSpc>
                <a:spcPts val="4124"/>
              </a:lnSpc>
              <a:spcBef>
                <a:spcPts val="0"/>
              </a:spcBef>
              <a:spcAft>
                <a:spcPts val="18"/>
              </a:spcAft>
              <a:buNone/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i="1" dirty="0" err="1">
                <a:latin typeface="Book Antiqua" pitchFamily="18" charset="0"/>
              </a:rPr>
              <a:t>R</a:t>
            </a:r>
            <a:r>
              <a:rPr lang="en-US" i="1" baseline="-25000" dirty="0" err="1">
                <a:latin typeface="Book Antiqua" pitchFamily="18" charset="0"/>
              </a:rPr>
              <a:t>i</a:t>
            </a:r>
            <a:r>
              <a:rPr lang="en-US" spc="-427" dirty="0">
                <a:latin typeface="Book Antiqua" pitchFamily="18" charset="0"/>
                <a:ea typeface="MS PGothic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</a:rPr>
              <a:t>⋈</a:t>
            </a:r>
            <a:r>
              <a:rPr lang="en-US" i="1" dirty="0" err="1" smtClean="0">
                <a:latin typeface="Book Antiqua" pitchFamily="18" charset="0"/>
              </a:rPr>
              <a:t>S</a:t>
            </a:r>
            <a:r>
              <a:rPr lang="en-US" i="1" baseline="-25000" dirty="0" err="1" smtClean="0">
                <a:latin typeface="Book Antiqua" pitchFamily="18" charset="0"/>
              </a:rPr>
              <a:t>j</a:t>
            </a:r>
            <a:r>
              <a:rPr lang="en-US" dirty="0" smtClean="0">
                <a:latin typeface="Book Antiqua" pitchFamily="18" charset="0"/>
              </a:rPr>
              <a:t> =</a:t>
            </a:r>
            <a:r>
              <a:rPr lang="en-US" dirty="0" smtClean="0">
                <a:latin typeface="Book Antiqua" pitchFamily="18" charset="0"/>
                <a:sym typeface="Symbol"/>
              </a:rPr>
              <a:t>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>
                <a:latin typeface="Book Antiqua" pitchFamily="18" charset="0"/>
              </a:rPr>
              <a:t>if </a:t>
            </a:r>
            <a:r>
              <a:rPr lang="en-US" dirty="0" smtClean="0">
                <a:latin typeface="Book Antiqua" pitchFamily="18" charset="0"/>
                <a:cs typeface="Symbol" charset="2"/>
                <a:sym typeface="Symbol" charset="2"/>
              </a:rPr>
              <a:t></a:t>
            </a:r>
            <a:r>
              <a:rPr lang="en-US" i="1" dirty="0" smtClean="0">
                <a:latin typeface="Book Antiqua" pitchFamily="18" charset="0"/>
              </a:rPr>
              <a:t>x </a:t>
            </a:r>
            <a:r>
              <a:rPr lang="en-US" dirty="0">
                <a:latin typeface="Book Antiqua" pitchFamily="18" charset="0"/>
              </a:rPr>
              <a:t>in </a:t>
            </a:r>
            <a:r>
              <a:rPr lang="en-US" i="1" dirty="0" smtClean="0">
                <a:latin typeface="Book Antiqua" pitchFamily="18" charset="0"/>
              </a:rPr>
              <a:t>R</a:t>
            </a:r>
            <a:r>
              <a:rPr lang="en-US" i="1" baseline="-25000" dirty="0" smtClean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∪</a:t>
            </a:r>
            <a:r>
              <a:rPr lang="en-US" i="1" baseline="-25000" dirty="0" smtClean="0">
                <a:latin typeface="Book Antiqua" pitchFamily="18" charset="0"/>
              </a:rPr>
              <a:t> 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i="1" baseline="-25000" dirty="0" smtClean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: </a:t>
            </a:r>
            <a:r>
              <a:rPr lang="en-US" dirty="0">
                <a:latin typeface="Book Antiqua" pitchFamily="18" charset="0"/>
              </a:rPr>
              <a:t>¬(</a:t>
            </a:r>
            <a:r>
              <a:rPr lang="en-US" i="1" dirty="0" smtClean="0">
                <a:latin typeface="Book Antiqua" pitchFamily="18" charset="0"/>
              </a:rPr>
              <a:t>p</a:t>
            </a:r>
            <a:r>
              <a:rPr lang="en-US" i="1" baseline="-25000" dirty="0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(</a:t>
            </a:r>
            <a:r>
              <a:rPr lang="en-US" i="1" dirty="0" smtClean="0">
                <a:latin typeface="Book Antiqua" pitchFamily="18" charset="0"/>
              </a:rPr>
              <a:t>x</a:t>
            </a:r>
            <a:r>
              <a:rPr lang="en-US" dirty="0" smtClean="0">
                <a:latin typeface="Book Antiqua" pitchFamily="18" charset="0"/>
              </a:rPr>
              <a:t>)</a:t>
            </a:r>
            <a:r>
              <a:rPr lang="en-US" dirty="0" smtClean="0">
                <a:latin typeface="Book Antiqua" pitchFamily="18" charset="0"/>
                <a:cs typeface="Symbol" charset="2"/>
                <a:sym typeface="Symbol"/>
              </a:rPr>
              <a:t> </a:t>
            </a:r>
            <a:r>
              <a:rPr lang="en-US" i="1" dirty="0" err="1" smtClean="0">
                <a:latin typeface="Book Antiqua" pitchFamily="18" charset="0"/>
              </a:rPr>
              <a:t>p</a:t>
            </a:r>
            <a:r>
              <a:rPr lang="en-US" i="1" baseline="-25000" dirty="0" err="1" smtClean="0">
                <a:latin typeface="Book Antiqua" pitchFamily="18" charset="0"/>
              </a:rPr>
              <a:t>j</a:t>
            </a:r>
            <a:r>
              <a:rPr lang="en-US" dirty="0" smtClean="0">
                <a:latin typeface="Book Antiqua" pitchFamily="18" charset="0"/>
              </a:rPr>
              <a:t>(</a:t>
            </a:r>
            <a:r>
              <a:rPr lang="en-US" i="1" dirty="0" smtClean="0">
                <a:latin typeface="Book Antiqua" pitchFamily="18" charset="0"/>
              </a:rPr>
              <a:t>x</a:t>
            </a:r>
            <a:r>
              <a:rPr lang="en-US" dirty="0" smtClean="0">
                <a:latin typeface="Book Antiqua" pitchFamily="18" charset="0"/>
              </a:rPr>
              <a:t>))	</a:t>
            </a:r>
            <a:r>
              <a:rPr lang="en-US" i="1" dirty="0" smtClean="0">
                <a:latin typeface="Book Antiqua" pitchFamily="18" charset="0"/>
              </a:rPr>
              <a:t>[there is a mistake in the textbook</a:t>
            </a:r>
            <a:r>
              <a:rPr lang="en-US" i="1" dirty="0" smtClean="0">
                <a:latin typeface="Book Antiqua" pitchFamily="18" charset="0"/>
              </a:rPr>
              <a:t>]</a:t>
            </a:r>
          </a:p>
          <a:p>
            <a:pPr marL="2763477" lvl="2">
              <a:lnSpc>
                <a:spcPts val="4124"/>
              </a:lnSpc>
              <a:spcBef>
                <a:spcPts val="0"/>
              </a:spcBef>
              <a:spcAft>
                <a:spcPts val="18"/>
              </a:spcAft>
              <a:buNone/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					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i.e.,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 p</a:t>
            </a:r>
            <a:r>
              <a:rPr lang="en-US" i="1" baseline="-25000" dirty="0" smtClean="0">
                <a:solidFill>
                  <a:srgbClr val="1771A9"/>
                </a:solidFill>
                <a:latin typeface="Book Antiqua" pitchFamily="18" charset="0"/>
              </a:rPr>
              <a:t>i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 charset="2"/>
              </a:rPr>
              <a:t> </a:t>
            </a:r>
            <a:r>
              <a:rPr lang="en-US" dirty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 charset="2"/>
              </a:rPr>
              <a:t>and </a:t>
            </a:r>
            <a:r>
              <a:rPr lang="en-US" i="1" dirty="0" err="1">
                <a:solidFill>
                  <a:srgbClr val="1771A9"/>
                </a:solidFill>
                <a:latin typeface="Book Antiqua" pitchFamily="18" charset="0"/>
              </a:rPr>
              <a:t>p</a:t>
            </a:r>
            <a:r>
              <a:rPr lang="en-US" i="1" baseline="-25000" dirty="0" err="1">
                <a:solidFill>
                  <a:srgbClr val="1771A9"/>
                </a:solidFill>
                <a:latin typeface="Book Antiqua" pitchFamily="18" charset="0"/>
              </a:rPr>
              <a:t>j</a:t>
            </a:r>
            <a:r>
              <a:rPr lang="en-US" dirty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en-US">
                <a:solidFill>
                  <a:srgbClr val="1771A9"/>
                </a:solidFill>
                <a:latin typeface="Book Antiqua" pitchFamily="18" charset="0"/>
              </a:rPr>
              <a:t>are </a:t>
            </a:r>
            <a:r>
              <a:rPr lang="en-US" smtClean="0">
                <a:solidFill>
                  <a:srgbClr val="1771A9"/>
                </a:solidFill>
                <a:latin typeface="Book Antiqua" pitchFamily="18" charset="0"/>
              </a:rPr>
              <a:t>contradictory</a:t>
            </a:r>
            <a:endParaRPr lang="en-US" i="1" dirty="0">
              <a:solidFill>
                <a:srgbClr val="1771A9"/>
              </a:solidFill>
              <a:latin typeface="Book Antiqua" pitchFamily="18" charset="0"/>
            </a:endParaRPr>
          </a:p>
          <a:p>
            <a:pPr marL="2763477" lvl="2">
              <a:lnSpc>
                <a:spcPts val="4124"/>
              </a:lnSpc>
              <a:spcAft>
                <a:spcPts val="18"/>
              </a:spcAft>
              <a:buNone/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endParaRPr lang="en-US" i="1" dirty="0"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for PHF </a:t>
            </a:r>
            <a:r>
              <a:rPr lang="en-US" dirty="0" smtClean="0"/>
              <a:t>– Join (Example)</a:t>
            </a:r>
            <a:endParaRPr lang="en-US" dirty="0"/>
          </a:p>
        </p:txBody>
      </p:sp>
      <p:sp>
        <p:nvSpPr>
          <p:cNvPr id="289797" name="Rectangle 5"/>
          <p:cNvSpPr>
            <a:spLocks noGrp="1" noChangeArrowheads="1"/>
          </p:cNvSpPr>
          <p:nvPr>
            <p:ph idx="1"/>
          </p:nvPr>
        </p:nvSpPr>
        <p:spPr>
          <a:xfrm>
            <a:off x="287294" y="5091114"/>
            <a:ext cx="6230938" cy="3673484"/>
          </a:xfrm>
        </p:spPr>
        <p:txBody>
          <a:bodyPr>
            <a:normAutofit/>
          </a:bodyPr>
          <a:lstStyle/>
          <a:p>
            <a:r>
              <a:rPr lang="en-US" dirty="0" smtClean="0"/>
              <a:t>Consider the query</a:t>
            </a:r>
          </a:p>
          <a:p>
            <a:pPr marL="0" indent="0">
              <a:lnSpc>
                <a:spcPct val="90000"/>
              </a:lnSpc>
              <a:spcAft>
                <a:spcPts val="569"/>
              </a:spcAft>
              <a:buNone/>
              <a:tabLst>
                <a:tab pos="534988" algn="l"/>
                <a:tab pos="2066925" algn="l"/>
              </a:tabLst>
            </a:pPr>
            <a:r>
              <a:rPr lang="en-US" b="1" dirty="0">
                <a:latin typeface="Courier New"/>
              </a:rPr>
              <a:t>	</a:t>
            </a:r>
            <a:r>
              <a:rPr lang="en-US" b="1" dirty="0" smtClean="0">
                <a:latin typeface="Courier New"/>
              </a:rPr>
              <a:t>SELECT</a:t>
            </a:r>
            <a:r>
              <a:rPr lang="en-US" b="1" dirty="0">
                <a:latin typeface="Courier New"/>
              </a:rPr>
              <a:t>	</a:t>
            </a:r>
            <a:r>
              <a:rPr lang="en-US" dirty="0" smtClean="0">
                <a:latin typeface="Courier New"/>
              </a:rPr>
              <a:t>*</a:t>
            </a:r>
            <a:br>
              <a:rPr lang="en-US" dirty="0" smtClean="0">
                <a:latin typeface="Courier New"/>
              </a:rPr>
            </a:br>
            <a:r>
              <a:rPr lang="en-US" dirty="0" smtClean="0">
                <a:latin typeface="Courier New"/>
              </a:rPr>
              <a:t>	</a:t>
            </a:r>
            <a:r>
              <a:rPr lang="en-US" b="1" dirty="0" smtClean="0">
                <a:latin typeface="Courier New"/>
              </a:rPr>
              <a:t>FROM</a:t>
            </a:r>
            <a:r>
              <a:rPr lang="en-US" b="1" dirty="0">
                <a:latin typeface="Courier New"/>
              </a:rPr>
              <a:t>	</a:t>
            </a:r>
            <a:r>
              <a:rPr lang="en-US" dirty="0" smtClean="0">
                <a:latin typeface="Courier New"/>
              </a:rPr>
              <a:t>EMP,ASG</a:t>
            </a:r>
            <a:br>
              <a:rPr lang="en-US" dirty="0" smtClean="0">
                <a:latin typeface="Courier New"/>
              </a:rPr>
            </a:br>
            <a:r>
              <a:rPr lang="en-US" dirty="0" smtClean="0">
                <a:latin typeface="Courier New"/>
              </a:rPr>
              <a:t>	</a:t>
            </a:r>
            <a:r>
              <a:rPr lang="en-US" b="1" dirty="0" smtClean="0">
                <a:latin typeface="Courier New"/>
              </a:rPr>
              <a:t>WHERE</a:t>
            </a:r>
            <a:r>
              <a:rPr lang="en-US" b="1" dirty="0">
                <a:latin typeface="Courier New"/>
              </a:rPr>
              <a:t>	</a:t>
            </a:r>
            <a:r>
              <a:rPr lang="en-US" dirty="0" smtClean="0">
                <a:latin typeface="Courier New"/>
              </a:rPr>
              <a:t>EMP.ENO=ASG.ENO</a:t>
            </a:r>
            <a:endParaRPr lang="en-US" dirty="0">
              <a:latin typeface="Courier New"/>
            </a:endParaRPr>
          </a:p>
          <a:p>
            <a:r>
              <a:rPr lang="en-US" dirty="0" smtClean="0"/>
              <a:t>Distribute join over unions</a:t>
            </a:r>
          </a:p>
          <a:p>
            <a:r>
              <a:rPr lang="en-US" dirty="0" smtClean="0"/>
              <a:t>Apply the reduction rule</a:t>
            </a:r>
            <a:endParaRPr lang="en-US" dirty="0"/>
          </a:p>
          <a:p>
            <a:pPr lvl="1"/>
            <a:endParaRPr lang="en-US" sz="2800" dirty="0"/>
          </a:p>
        </p:txBody>
      </p:sp>
      <p:grpSp>
        <p:nvGrpSpPr>
          <p:cNvPr id="3" name="Group 2"/>
          <p:cNvGrpSpPr/>
          <p:nvPr/>
        </p:nvGrpSpPr>
        <p:grpSpPr>
          <a:xfrm>
            <a:off x="6385004" y="2472080"/>
            <a:ext cx="6407579" cy="2677726"/>
            <a:chOff x="6385004" y="2472080"/>
            <a:chExt cx="6407579" cy="2677726"/>
          </a:xfrm>
        </p:grpSpPr>
        <p:sp>
          <p:nvSpPr>
            <p:cNvPr id="289801" name="Text Box 9"/>
            <p:cNvSpPr txBox="1">
              <a:spLocks noChangeArrowheads="1"/>
            </p:cNvSpPr>
            <p:nvPr/>
          </p:nvSpPr>
          <p:spPr bwMode="auto">
            <a:xfrm>
              <a:off x="7583714" y="3555814"/>
              <a:ext cx="275792" cy="436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413"/>
                </a:lnSpc>
                <a:tabLst>
                  <a:tab pos="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sym typeface="Symbol" charset="2"/>
                </a:rPr>
                <a:t></a:t>
              </a:r>
              <a:endParaRPr lang="en-US" sz="2800" dirty="0">
                <a:solidFill>
                  <a:schemeClr val="tx2"/>
                </a:solidFill>
                <a:latin typeface="Symbol" charset="2"/>
                <a:sym typeface="Symbol" charset="2"/>
              </a:endParaRPr>
            </a:p>
          </p:txBody>
        </p:sp>
        <p:sp>
          <p:nvSpPr>
            <p:cNvPr id="289802" name="Text Box 10"/>
            <p:cNvSpPr txBox="1">
              <a:spLocks noChangeArrowheads="1"/>
            </p:cNvSpPr>
            <p:nvPr/>
          </p:nvSpPr>
          <p:spPr bwMode="auto">
            <a:xfrm>
              <a:off x="11119397" y="3555814"/>
              <a:ext cx="275792" cy="436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413"/>
                </a:lnSpc>
                <a:tabLst>
                  <a:tab pos="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sym typeface="Symbol" charset="2"/>
                </a:rPr>
                <a:t></a:t>
              </a:r>
              <a:endParaRPr lang="en-US" sz="2800" dirty="0">
                <a:solidFill>
                  <a:schemeClr val="tx2"/>
                </a:solidFill>
                <a:latin typeface="Symbol" charset="2"/>
                <a:sym typeface="Symbol" charset="2"/>
              </a:endParaRPr>
            </a:p>
          </p:txBody>
        </p:sp>
        <p:sp>
          <p:nvSpPr>
            <p:cNvPr id="289803" name="Text Box 11"/>
            <p:cNvSpPr txBox="1">
              <a:spLocks noChangeArrowheads="1"/>
            </p:cNvSpPr>
            <p:nvPr/>
          </p:nvSpPr>
          <p:spPr bwMode="auto">
            <a:xfrm>
              <a:off x="6385004" y="4750179"/>
              <a:ext cx="885050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15000"/>
                </a:spcBef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9804" name="Text Box 12"/>
            <p:cNvSpPr txBox="1">
              <a:spLocks noChangeArrowheads="1"/>
            </p:cNvSpPr>
            <p:nvPr/>
          </p:nvSpPr>
          <p:spPr bwMode="auto">
            <a:xfrm>
              <a:off x="7480027" y="4750179"/>
              <a:ext cx="885050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15000"/>
                </a:spcBef>
                <a:tabLst>
                  <a:tab pos="0" algn="l"/>
                </a:tabLst>
              </a:pPr>
              <a:r>
                <a:rPr lang="en-US" sz="2600" dirty="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3400" baseline="-25000" dirty="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9805" name="Text Box 13"/>
            <p:cNvSpPr txBox="1">
              <a:spLocks noChangeArrowheads="1"/>
            </p:cNvSpPr>
            <p:nvPr/>
          </p:nvSpPr>
          <p:spPr bwMode="auto">
            <a:xfrm>
              <a:off x="8559246" y="4750179"/>
              <a:ext cx="885050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15000"/>
                </a:spcBef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89806" name="Text Box 14"/>
            <p:cNvSpPr txBox="1">
              <a:spLocks noChangeArrowheads="1"/>
            </p:cNvSpPr>
            <p:nvPr/>
          </p:nvSpPr>
          <p:spPr bwMode="auto">
            <a:xfrm>
              <a:off x="9880047" y="4750179"/>
              <a:ext cx="878276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15000"/>
                </a:spcBef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9807" name="Text Box 15"/>
            <p:cNvSpPr txBox="1">
              <a:spLocks noChangeArrowheads="1"/>
            </p:cNvSpPr>
            <p:nvPr/>
          </p:nvSpPr>
          <p:spPr bwMode="auto">
            <a:xfrm>
              <a:off x="11914307" y="4750179"/>
              <a:ext cx="878276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15000"/>
                </a:spcBef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9808" name="Line 16"/>
            <p:cNvSpPr>
              <a:spLocks noChangeShapeType="1"/>
            </p:cNvSpPr>
            <p:nvPr/>
          </p:nvSpPr>
          <p:spPr bwMode="auto">
            <a:xfrm rot="10800000" flipH="1">
              <a:off x="7744187" y="3993823"/>
              <a:ext cx="11289" cy="74055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09" name="Line 17"/>
            <p:cNvSpPr>
              <a:spLocks noChangeShapeType="1"/>
            </p:cNvSpPr>
            <p:nvPr/>
          </p:nvSpPr>
          <p:spPr bwMode="auto">
            <a:xfrm rot="10800000" flipH="1">
              <a:off x="6658195" y="4016401"/>
              <a:ext cx="943752" cy="71797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10" name="Line 18"/>
            <p:cNvSpPr>
              <a:spLocks noChangeShapeType="1"/>
            </p:cNvSpPr>
            <p:nvPr/>
          </p:nvSpPr>
          <p:spPr bwMode="auto">
            <a:xfrm rot="10800000">
              <a:off x="7890943" y="4034463"/>
              <a:ext cx="955041" cy="71797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11" name="Line 19"/>
            <p:cNvSpPr>
              <a:spLocks noChangeShapeType="1"/>
            </p:cNvSpPr>
            <p:nvPr/>
          </p:nvSpPr>
          <p:spPr bwMode="auto">
            <a:xfrm rot="10800000" flipH="1">
              <a:off x="10198394" y="3993823"/>
              <a:ext cx="941494" cy="71797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12" name="Line 20"/>
            <p:cNvSpPr>
              <a:spLocks noChangeShapeType="1"/>
            </p:cNvSpPr>
            <p:nvPr/>
          </p:nvSpPr>
          <p:spPr bwMode="auto">
            <a:xfrm rot="10800000">
              <a:off x="11286644" y="4011885"/>
              <a:ext cx="955041" cy="71797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13" name="Line 21"/>
            <p:cNvSpPr>
              <a:spLocks noChangeShapeType="1"/>
            </p:cNvSpPr>
            <p:nvPr/>
          </p:nvSpPr>
          <p:spPr bwMode="auto">
            <a:xfrm rot="10800000" flipH="1">
              <a:off x="7737414" y="2962018"/>
              <a:ext cx="1684304" cy="67281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14" name="Line 22"/>
            <p:cNvSpPr>
              <a:spLocks noChangeShapeType="1"/>
            </p:cNvSpPr>
            <p:nvPr/>
          </p:nvSpPr>
          <p:spPr bwMode="auto">
            <a:xfrm rot="10800000">
              <a:off x="9516545" y="2984596"/>
              <a:ext cx="1697850" cy="67281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16" name="Text Box 24"/>
            <p:cNvSpPr txBox="1">
              <a:spLocks noChangeArrowheads="1"/>
            </p:cNvSpPr>
            <p:nvPr/>
          </p:nvSpPr>
          <p:spPr bwMode="auto">
            <a:xfrm>
              <a:off x="9062731" y="2472080"/>
              <a:ext cx="1126632" cy="426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36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4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34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177281" y="5976152"/>
            <a:ext cx="6613031" cy="3005104"/>
            <a:chOff x="6177281" y="5976152"/>
            <a:chExt cx="6613031" cy="3005104"/>
          </a:xfrm>
        </p:grpSpPr>
        <p:sp>
          <p:nvSpPr>
            <p:cNvPr id="289819" name="Text Box 27"/>
            <p:cNvSpPr txBox="1">
              <a:spLocks noChangeArrowheads="1"/>
            </p:cNvSpPr>
            <p:nvPr/>
          </p:nvSpPr>
          <p:spPr bwMode="auto">
            <a:xfrm>
              <a:off x="9078525" y="5976152"/>
              <a:ext cx="279964" cy="5328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4124"/>
                </a:lnSpc>
                <a:tabLst>
                  <a:tab pos="0" algn="l"/>
                </a:tabLst>
              </a:pPr>
              <a:r>
                <a:rPr lang="en-US" sz="3600" dirty="0" smtClean="0">
                  <a:solidFill>
                    <a:schemeClr val="tx2"/>
                  </a:solidFill>
                  <a:latin typeface="Symbol" charset="2"/>
                  <a:sym typeface="Symbol" charset="2"/>
                </a:rPr>
                <a:t></a:t>
              </a:r>
              <a:endParaRPr lang="en-US" sz="3400" dirty="0">
                <a:solidFill>
                  <a:schemeClr val="tx2"/>
                </a:solidFill>
                <a:latin typeface="Symbol" charset="2"/>
                <a:sym typeface="Symbol" charset="2"/>
              </a:endParaRPr>
            </a:p>
          </p:txBody>
        </p:sp>
        <p:sp>
          <p:nvSpPr>
            <p:cNvPr id="289820" name="Line 28"/>
            <p:cNvSpPr>
              <a:spLocks noChangeShapeType="1"/>
            </p:cNvSpPr>
            <p:nvPr/>
          </p:nvSpPr>
          <p:spPr bwMode="auto">
            <a:xfrm rot="10800000" flipH="1">
              <a:off x="7123290" y="6443512"/>
              <a:ext cx="1941689" cy="946009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21" name="Text Box 29"/>
            <p:cNvSpPr txBox="1">
              <a:spLocks noChangeArrowheads="1"/>
            </p:cNvSpPr>
            <p:nvPr/>
          </p:nvSpPr>
          <p:spPr bwMode="auto">
            <a:xfrm>
              <a:off x="6177281" y="8577114"/>
              <a:ext cx="885049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9822" name="Text Box 30"/>
            <p:cNvSpPr txBox="1">
              <a:spLocks noChangeArrowheads="1"/>
            </p:cNvSpPr>
            <p:nvPr/>
          </p:nvSpPr>
          <p:spPr bwMode="auto">
            <a:xfrm>
              <a:off x="7432605" y="8577114"/>
              <a:ext cx="866987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9823" name="Line 31"/>
            <p:cNvSpPr>
              <a:spLocks noChangeShapeType="1"/>
            </p:cNvSpPr>
            <p:nvPr/>
          </p:nvSpPr>
          <p:spPr bwMode="auto">
            <a:xfrm rot="10800000" flipH="1">
              <a:off x="6457245" y="7872686"/>
              <a:ext cx="553156" cy="6931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24" name="Line 32"/>
            <p:cNvSpPr>
              <a:spLocks noChangeShapeType="1"/>
            </p:cNvSpPr>
            <p:nvPr/>
          </p:nvSpPr>
          <p:spPr bwMode="auto">
            <a:xfrm rot="10800000">
              <a:off x="7102970" y="7872686"/>
              <a:ext cx="562187" cy="6931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25" name="Text Box 33"/>
            <p:cNvSpPr txBox="1">
              <a:spLocks noChangeArrowheads="1"/>
            </p:cNvSpPr>
            <p:nvPr/>
          </p:nvSpPr>
          <p:spPr bwMode="auto">
            <a:xfrm>
              <a:off x="8324428" y="8577114"/>
              <a:ext cx="885049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9826" name="Text Box 34"/>
            <p:cNvSpPr txBox="1">
              <a:spLocks noChangeArrowheads="1"/>
            </p:cNvSpPr>
            <p:nvPr/>
          </p:nvSpPr>
          <p:spPr bwMode="auto">
            <a:xfrm>
              <a:off x="9582010" y="8577114"/>
              <a:ext cx="866987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9827" name="Line 35"/>
            <p:cNvSpPr>
              <a:spLocks noChangeShapeType="1"/>
            </p:cNvSpPr>
            <p:nvPr/>
          </p:nvSpPr>
          <p:spPr bwMode="auto">
            <a:xfrm rot="10800000" flipH="1">
              <a:off x="8606650" y="7872686"/>
              <a:ext cx="550898" cy="6931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28" name="Line 36"/>
            <p:cNvSpPr>
              <a:spLocks noChangeShapeType="1"/>
            </p:cNvSpPr>
            <p:nvPr/>
          </p:nvSpPr>
          <p:spPr bwMode="auto">
            <a:xfrm rot="10800000">
              <a:off x="9252374" y="7872686"/>
              <a:ext cx="559929" cy="6931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29" name="Text Box 37"/>
            <p:cNvSpPr txBox="1">
              <a:spLocks noChangeArrowheads="1"/>
            </p:cNvSpPr>
            <p:nvPr/>
          </p:nvSpPr>
          <p:spPr bwMode="auto">
            <a:xfrm>
              <a:off x="10670259" y="8577114"/>
              <a:ext cx="885049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89830" name="Text Box 38"/>
            <p:cNvSpPr txBox="1">
              <a:spLocks noChangeArrowheads="1"/>
            </p:cNvSpPr>
            <p:nvPr/>
          </p:nvSpPr>
          <p:spPr bwMode="auto">
            <a:xfrm>
              <a:off x="11912036" y="8581629"/>
              <a:ext cx="878276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9831" name="Line 39"/>
            <p:cNvSpPr>
              <a:spLocks noChangeShapeType="1"/>
            </p:cNvSpPr>
            <p:nvPr/>
          </p:nvSpPr>
          <p:spPr bwMode="auto">
            <a:xfrm rot="10800000" flipH="1">
              <a:off x="10950223" y="7872686"/>
              <a:ext cx="553156" cy="6931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32" name="Line 40"/>
            <p:cNvSpPr>
              <a:spLocks noChangeShapeType="1"/>
            </p:cNvSpPr>
            <p:nvPr/>
          </p:nvSpPr>
          <p:spPr bwMode="auto">
            <a:xfrm rot="10800000">
              <a:off x="11595948" y="7872686"/>
              <a:ext cx="562187" cy="6931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33" name="Line 41"/>
            <p:cNvSpPr>
              <a:spLocks noChangeShapeType="1"/>
            </p:cNvSpPr>
            <p:nvPr/>
          </p:nvSpPr>
          <p:spPr bwMode="auto">
            <a:xfrm rot="10800000">
              <a:off x="9437512" y="6443512"/>
              <a:ext cx="1952978" cy="946009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34" name="Line 42"/>
            <p:cNvSpPr>
              <a:spLocks noChangeShapeType="1"/>
            </p:cNvSpPr>
            <p:nvPr/>
          </p:nvSpPr>
          <p:spPr bwMode="auto">
            <a:xfrm rot="10800000" flipH="1">
              <a:off x="9227539" y="6443512"/>
              <a:ext cx="9031" cy="100922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36" name="Text Box 44"/>
            <p:cNvSpPr txBox="1">
              <a:spLocks noChangeArrowheads="1"/>
            </p:cNvSpPr>
            <p:nvPr/>
          </p:nvSpPr>
          <p:spPr bwMode="auto">
            <a:xfrm>
              <a:off x="6604001" y="7348882"/>
              <a:ext cx="1198880" cy="426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36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4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34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89846" name="Text Box 54"/>
            <p:cNvSpPr txBox="1">
              <a:spLocks noChangeArrowheads="1"/>
            </p:cNvSpPr>
            <p:nvPr/>
          </p:nvSpPr>
          <p:spPr bwMode="auto">
            <a:xfrm>
              <a:off x="8654063" y="7348882"/>
              <a:ext cx="1115342" cy="426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36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4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34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89849" name="Text Box 57"/>
            <p:cNvSpPr txBox="1">
              <a:spLocks noChangeArrowheads="1"/>
            </p:cNvSpPr>
            <p:nvPr/>
          </p:nvSpPr>
          <p:spPr bwMode="auto">
            <a:xfrm>
              <a:off x="11008925" y="7348882"/>
              <a:ext cx="1126631" cy="426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36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4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34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  <p:sp>
        <p:nvSpPr>
          <p:cNvPr id="40" name="Rectangle 3"/>
          <p:cNvSpPr txBox="1">
            <a:spLocks noChangeArrowheads="1"/>
          </p:cNvSpPr>
          <p:nvPr/>
        </p:nvSpPr>
        <p:spPr>
          <a:xfrm>
            <a:off x="501608" y="2447908"/>
            <a:ext cx="3873484" cy="21642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>
              <a:spcBef>
                <a:spcPts val="1600"/>
              </a:spcBef>
              <a:spcAft>
                <a:spcPts val="0"/>
              </a:spcAft>
              <a:buClr>
                <a:srgbClr val="4A71A9"/>
              </a:buClr>
              <a:buSzPct val="85000"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1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ENO≤“E3”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(EMP)</a:t>
            </a:r>
            <a:b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2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 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“E3”&lt;ENO≤“E6”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(EMP)</a:t>
            </a:r>
            <a:b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3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ENO≥“E6”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(EMP)</a:t>
            </a:r>
          </a:p>
          <a:p>
            <a:pPr algn="l">
              <a:spcBef>
                <a:spcPts val="1600"/>
              </a:spcBef>
              <a:spcAft>
                <a:spcPts val="0"/>
              </a:spcAft>
              <a:buClr>
                <a:srgbClr val="4A71A9"/>
              </a:buClr>
              <a:buSzPct val="85000"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ASG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1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 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ENO≤“E3”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(ASG)</a:t>
            </a:r>
            <a:b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ASG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2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 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ENO&gt;“E3”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(ASG)</a:t>
            </a:r>
          </a:p>
        </p:txBody>
      </p:sp>
      <p:sp>
        <p:nvSpPr>
          <p:cNvPr id="41" name="CasellaDiTesto 40"/>
          <p:cNvSpPr txBox="1"/>
          <p:nvPr/>
        </p:nvSpPr>
        <p:spPr>
          <a:xfrm>
            <a:off x="787360" y="8520138"/>
            <a:ext cx="3837909" cy="523220"/>
          </a:xfrm>
          <a:prstGeom prst="rect">
            <a:avLst/>
          </a:prstGeom>
          <a:solidFill>
            <a:srgbClr val="FFFF00">
              <a:alpha val="41000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Book Antiqua" pitchFamily="18" charset="0"/>
              </a:rPr>
              <a:t>Not always convenient</a:t>
            </a:r>
            <a:endParaRPr lang="en-US" sz="2800" dirty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/>
              <a:t>Reduction for VF</a:t>
            </a:r>
          </a:p>
        </p:txBody>
      </p:sp>
      <p:sp>
        <p:nvSpPr>
          <p:cNvPr id="217090" name="Rectangle 2"/>
          <p:cNvSpPr>
            <a:spLocks noGrp="1" noChangeArrowheads="1"/>
          </p:cNvSpPr>
          <p:nvPr>
            <p:ph idx="1"/>
          </p:nvPr>
        </p:nvSpPr>
        <p:spPr>
          <a:xfrm>
            <a:off x="381720" y="2284512"/>
            <a:ext cx="12293600" cy="6480720"/>
          </a:xfrm>
          <a:noFill/>
        </p:spPr>
        <p:txBody>
          <a:bodyPr/>
          <a:lstStyle/>
          <a:p>
            <a:pPr marL="487672" lvl="1" indent="-487672">
              <a:spcBef>
                <a:spcPts val="600"/>
              </a:spcBef>
              <a:spcAft>
                <a:spcPts val="0"/>
              </a:spcAft>
              <a:buSzPct val="150000"/>
              <a:buFont typeface="Palatino" charset="0"/>
              <a:buChar char="•"/>
              <a:tabLst>
                <a:tab pos="1219181" algn="l"/>
                <a:tab pos="2031968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</a:tabLst>
            </a:pPr>
            <a:r>
              <a:rPr lang="en-US" sz="2400" dirty="0" smtClean="0"/>
              <a:t>Reduction of a projection</a:t>
            </a:r>
            <a:r>
              <a:rPr lang="en-US" sz="2400" dirty="0" smtClean="0">
                <a:latin typeface="Book Antiqua" panose="02040602050305030304" pitchFamily="18" charset="0"/>
              </a:rPr>
              <a:t> over a relation fragmented with VF (ignore the fragment for which the </a:t>
            </a:r>
            <a:r>
              <a:rPr lang="en-US" sz="2400" dirty="0" smtClean="0"/>
              <a:t>set of projection attributes intersected with set of fragmentation attributes is contained in the primary key)</a:t>
            </a:r>
          </a:p>
          <a:p>
            <a:pPr marL="487672" indent="-487672">
              <a:spcAft>
                <a:spcPts val="0"/>
              </a:spcAft>
              <a:tabLst>
                <a:tab pos="1219181" algn="l"/>
                <a:tab pos="2031968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</a:tabLst>
            </a:pPr>
            <a:r>
              <a:rPr lang="en-US" sz="2400" dirty="0" smtClean="0"/>
              <a:t>Recall that the localization program consists in joins over key attributes</a:t>
            </a:r>
          </a:p>
          <a:p>
            <a:pPr marL="487672" indent="-487672">
              <a:spcAft>
                <a:spcPts val="0"/>
              </a:spcAft>
              <a:tabLst>
                <a:tab pos="1219181" algn="l"/>
                <a:tab pos="2031968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</a:tabLst>
            </a:pPr>
            <a:r>
              <a:rPr lang="en-US" sz="2400" dirty="0" smtClean="0"/>
              <a:t>Let </a:t>
            </a:r>
            <a:r>
              <a:rPr lang="en-US" sz="2400" i="1" dirty="0" smtClean="0">
                <a:latin typeface="Book Antiqua" panose="02040602050305030304" pitchFamily="18" charset="0"/>
              </a:rPr>
              <a:t>R</a:t>
            </a:r>
            <a:r>
              <a:rPr lang="en-US" sz="2400" i="1" baseline="-25000" dirty="0" smtClean="0">
                <a:latin typeface="Book Antiqua" panose="02040602050305030304" pitchFamily="18" charset="0"/>
              </a:rPr>
              <a:t>1</a:t>
            </a:r>
            <a:r>
              <a:rPr lang="en-US" sz="2400" dirty="0" smtClean="0">
                <a:latin typeface="Book Antiqua" panose="02040602050305030304" pitchFamily="18" charset="0"/>
              </a:rPr>
              <a:t> be a fragment of </a:t>
            </a:r>
            <a:r>
              <a:rPr lang="en-US" sz="2400" i="1" dirty="0" smtClean="0">
                <a:latin typeface="Book Antiqua" panose="02040602050305030304" pitchFamily="18" charset="0"/>
              </a:rPr>
              <a:t>R</a:t>
            </a:r>
            <a:r>
              <a:rPr lang="en-US" sz="2400" dirty="0" smtClean="0">
                <a:latin typeface="Book Antiqua" panose="02040602050305030304" pitchFamily="18" charset="0"/>
              </a:rPr>
              <a:t> </a:t>
            </a:r>
            <a:r>
              <a:rPr lang="en-US" sz="2400" dirty="0" smtClean="0"/>
              <a:t>obtained as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=</a:t>
            </a:r>
            <a:r>
              <a:rPr lang="en-US" sz="2400" dirty="0" smtClean="0">
                <a:latin typeface="Book Antiqua" panose="02040602050305030304" pitchFamily="18" charset="0"/>
              </a:rPr>
              <a:t> </a:t>
            </a:r>
            <a:r>
              <a:rPr lang="en-US" sz="2400" dirty="0" smtClean="0">
                <a:latin typeface="Book Antiqua" panose="02040602050305030304" pitchFamily="18" charset="0"/>
                <a:sym typeface="Symbol"/>
              </a:rPr>
              <a:t></a:t>
            </a:r>
            <a:r>
              <a:rPr lang="en-US" sz="2400" i="1" baseline="-25000" dirty="0" smtClean="0"/>
              <a:t>A’ 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dirty="0"/>
              <a:t>) where </a:t>
            </a:r>
            <a:r>
              <a:rPr lang="en-US" sz="2400" i="1" dirty="0" smtClean="0"/>
              <a:t>A</a:t>
            </a:r>
            <a:r>
              <a:rPr lang="en-US" sz="2400" dirty="0" smtClean="0"/>
              <a:t>’</a:t>
            </a:r>
            <a:r>
              <a:rPr lang="en-US" sz="2400" dirty="0" smtClean="0">
                <a:latin typeface="Book Antiqua" panose="02040602050305030304" pitchFamily="18" charset="0"/>
              </a:rPr>
              <a:t> </a:t>
            </a:r>
            <a:r>
              <a:rPr lang="en-US" sz="2400" dirty="0" smtClean="0">
                <a:latin typeface="Book Antiqua" panose="02040602050305030304" pitchFamily="18" charset="0"/>
                <a:cs typeface="Symbol" charset="2"/>
                <a:sym typeface="Symbol" charset="2"/>
              </a:rPr>
              <a:t></a:t>
            </a:r>
            <a:r>
              <a:rPr lang="en-US" sz="2400" dirty="0" smtClean="0">
                <a:latin typeface="Book Antiqua" panose="02040602050305030304" pitchFamily="18" charset="0"/>
                <a:cs typeface="Symbol" charset="2"/>
                <a:sym typeface="Symbol"/>
              </a:rPr>
              <a:t> </a:t>
            </a:r>
            <a:r>
              <a:rPr lang="en-US" sz="2400" i="1" dirty="0" err="1" smtClean="0"/>
              <a:t>attr</a:t>
            </a:r>
            <a:r>
              <a:rPr lang="en-US" sz="2400" i="1" dirty="0" smtClean="0"/>
              <a:t>(R) </a:t>
            </a:r>
            <a:r>
              <a:rPr lang="en-US" sz="2400" dirty="0" smtClean="0"/>
              <a:t>:</a:t>
            </a:r>
          </a:p>
          <a:p>
            <a:pPr marL="881372" lvl="1" indent="-487672">
              <a:spcBef>
                <a:spcPts val="600"/>
              </a:spcBef>
              <a:spcAft>
                <a:spcPts val="0"/>
              </a:spcAft>
              <a:tabLst>
                <a:tab pos="1219181" algn="l"/>
                <a:tab pos="2031968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</a:tabLst>
            </a:pPr>
            <a:r>
              <a:rPr lang="en-US" sz="2000" dirty="0" smtClean="0"/>
              <a:t>Reduction of a projection</a:t>
            </a:r>
            <a:r>
              <a:rPr lang="en-US" sz="2000" dirty="0" smtClean="0">
                <a:latin typeface="Book Antiqua" panose="02040602050305030304" pitchFamily="18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Book Antiqua" panose="02040602050305030304" pitchFamily="18" charset="0"/>
                <a:sym typeface="Symbol"/>
              </a:rPr>
              <a:t></a:t>
            </a:r>
            <a:r>
              <a:rPr lang="en-US" sz="2000" i="1" baseline="-25000" dirty="0" smtClean="0"/>
              <a:t>A’’</a:t>
            </a:r>
            <a:r>
              <a:rPr lang="en-US" sz="2000" dirty="0" smtClean="0">
                <a:latin typeface="Book Antiqua" panose="02040602050305030304" pitchFamily="18" charset="0"/>
              </a:rPr>
              <a:t> over </a:t>
            </a:r>
            <a:r>
              <a:rPr lang="en-US" sz="2000" i="1" dirty="0" smtClean="0">
                <a:latin typeface="Book Antiqua" panose="02040602050305030304" pitchFamily="18" charset="0"/>
              </a:rPr>
              <a:t>R</a:t>
            </a:r>
            <a:r>
              <a:rPr lang="en-US" sz="2000" i="1" baseline="-25000" dirty="0" smtClean="0">
                <a:latin typeface="Book Antiqua" panose="02040602050305030304" pitchFamily="18" charset="0"/>
              </a:rPr>
              <a:t>1</a:t>
            </a:r>
            <a:r>
              <a:rPr lang="en-US" sz="2000" dirty="0" smtClean="0">
                <a:latin typeface="Book Antiqua" panose="02040602050305030304" pitchFamily="18" charset="0"/>
              </a:rPr>
              <a:t> </a:t>
            </a:r>
            <a:r>
              <a:rPr lang="en-US" sz="2000" dirty="0" smtClean="0"/>
              <a:t>is possible when </a:t>
            </a:r>
            <a:r>
              <a:rPr lang="en-US" sz="2000" i="1" dirty="0" smtClean="0"/>
              <a:t>A’’</a:t>
            </a:r>
            <a:r>
              <a:rPr lang="en-US" sz="2000" dirty="0" smtClean="0"/>
              <a:t> ∩  </a:t>
            </a:r>
            <a:r>
              <a:rPr lang="en-US" sz="2000" i="1" dirty="0" smtClean="0"/>
              <a:t>A</a:t>
            </a:r>
            <a:r>
              <a:rPr lang="en-US" sz="2000" dirty="0" smtClean="0"/>
              <a:t>’ </a:t>
            </a:r>
            <a:r>
              <a:rPr lang="en-US" sz="2000" dirty="0" smtClean="0">
                <a:latin typeface="Book Antiqua" panose="02040602050305030304" pitchFamily="18" charset="0"/>
                <a:cs typeface="Symbol" charset="2"/>
                <a:sym typeface="Symbol" charset="2"/>
              </a:rPr>
              <a:t></a:t>
            </a:r>
            <a:r>
              <a:rPr lang="en-US" sz="2000" dirty="0" smtClean="0">
                <a:latin typeface="Book Antiqua" panose="02040602050305030304" pitchFamily="18" charset="0"/>
                <a:cs typeface="Symbol" charset="2"/>
                <a:sym typeface="Symbol"/>
              </a:rPr>
              <a:t> </a:t>
            </a:r>
            <a:r>
              <a:rPr lang="en-US" sz="2000" i="1" dirty="0" smtClean="0"/>
              <a:t>key(R)</a:t>
            </a:r>
            <a:endParaRPr lang="en-US" sz="2000" dirty="0" smtClean="0"/>
          </a:p>
          <a:p>
            <a:pPr marL="881372" lvl="1" indent="-487672">
              <a:spcBef>
                <a:spcPts val="1800"/>
              </a:spcBef>
              <a:spcAft>
                <a:spcPts val="0"/>
              </a:spcAft>
              <a:tabLst>
                <a:tab pos="1219181" algn="l"/>
                <a:tab pos="2031968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</a:tabLst>
            </a:pPr>
            <a:endParaRPr lang="en-US" dirty="0"/>
          </a:p>
          <a:p>
            <a:pPr marL="393700" lvl="1" indent="0">
              <a:spcBef>
                <a:spcPts val="1800"/>
              </a:spcBef>
              <a:spcAft>
                <a:spcPts val="0"/>
              </a:spcAft>
              <a:buNone/>
              <a:tabLst>
                <a:tab pos="1257300" algn="l"/>
                <a:tab pos="2030413" algn="l"/>
                <a:tab pos="3900488" algn="l"/>
                <a:tab pos="5200650" algn="l"/>
                <a:tab pos="6500813" algn="l"/>
                <a:tab pos="7802563" algn="l"/>
                <a:tab pos="9102725" algn="l"/>
                <a:tab pos="10402888" algn="l"/>
                <a:tab pos="11703050" algn="l"/>
                <a:tab pos="13003213" algn="l"/>
                <a:tab pos="14304963" algn="l"/>
                <a:tab pos="15605125" algn="l"/>
                <a:tab pos="730250" algn="l"/>
                <a:tab pos="1217613" algn="l"/>
                <a:tab pos="2841625" algn="l"/>
                <a:tab pos="3900488" algn="l"/>
                <a:tab pos="5200650" algn="l"/>
                <a:tab pos="6500813" algn="l"/>
                <a:tab pos="7802563" algn="l"/>
                <a:tab pos="9102725" algn="l"/>
                <a:tab pos="10402888" algn="l"/>
                <a:tab pos="11703050" algn="l"/>
                <a:tab pos="13003213" algn="l"/>
                <a:tab pos="14304963" algn="l"/>
                <a:tab pos="15605125" algn="l"/>
                <a:tab pos="730250" algn="l"/>
                <a:tab pos="1217613" algn="l"/>
                <a:tab pos="2841625" algn="l"/>
                <a:tab pos="3900488" algn="l"/>
                <a:tab pos="5200650" algn="l"/>
                <a:tab pos="6500813" algn="l"/>
                <a:tab pos="7802563" algn="l"/>
              </a:tabLst>
            </a:pPr>
            <a:r>
              <a:rPr lang="en-US" dirty="0" smtClean="0"/>
              <a:t>Ex.: 	EMP</a:t>
            </a:r>
            <a:r>
              <a:rPr lang="en-US" baseline="-25000" dirty="0" smtClean="0"/>
              <a:t>1 </a:t>
            </a:r>
            <a:r>
              <a:rPr lang="en-US" dirty="0" smtClean="0"/>
              <a:t>=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</a:t>
            </a:r>
            <a:r>
              <a:rPr lang="en-US" baseline="-25000" dirty="0" smtClean="0"/>
              <a:t>ENO,ENAME </a:t>
            </a:r>
            <a:r>
              <a:rPr lang="en-US" dirty="0"/>
              <a:t>(EMP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	EMP</a:t>
            </a:r>
            <a:r>
              <a:rPr lang="en-US" baseline="-25000" dirty="0" smtClean="0"/>
              <a:t>2 </a:t>
            </a:r>
            <a:r>
              <a:rPr lang="en-US" dirty="0" smtClean="0"/>
              <a:t>=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</a:t>
            </a:r>
            <a:r>
              <a:rPr lang="en-US" baseline="-25000" dirty="0" smtClean="0"/>
              <a:t>ENO,TITLE </a:t>
            </a:r>
            <a:r>
              <a:rPr lang="en-US" dirty="0"/>
              <a:t>(</a:t>
            </a:r>
            <a:r>
              <a:rPr lang="en-US" dirty="0" smtClean="0"/>
              <a:t>EMP)</a:t>
            </a:r>
          </a:p>
          <a:p>
            <a:pPr marL="393700" lvl="1" indent="0">
              <a:spcBef>
                <a:spcPts val="1800"/>
              </a:spcBef>
              <a:spcAft>
                <a:spcPts val="0"/>
              </a:spcAft>
              <a:buNone/>
              <a:tabLst>
                <a:tab pos="1257300" algn="l"/>
                <a:tab pos="2030413" algn="l"/>
                <a:tab pos="3900488" algn="l"/>
                <a:tab pos="5200650" algn="l"/>
                <a:tab pos="6500813" algn="l"/>
                <a:tab pos="7802563" algn="l"/>
                <a:tab pos="9102725" algn="l"/>
                <a:tab pos="10402888" algn="l"/>
                <a:tab pos="11703050" algn="l"/>
                <a:tab pos="13003213" algn="l"/>
                <a:tab pos="14304963" algn="l"/>
                <a:tab pos="15605125" algn="l"/>
                <a:tab pos="730250" algn="l"/>
                <a:tab pos="1217613" algn="l"/>
                <a:tab pos="2841625" algn="l"/>
                <a:tab pos="3900488" algn="l"/>
                <a:tab pos="5200650" algn="l"/>
                <a:tab pos="6500813" algn="l"/>
                <a:tab pos="7802563" algn="l"/>
                <a:tab pos="9102725" algn="l"/>
                <a:tab pos="10402888" algn="l"/>
                <a:tab pos="11703050" algn="l"/>
                <a:tab pos="13003213" algn="l"/>
                <a:tab pos="14304963" algn="l"/>
                <a:tab pos="15605125" algn="l"/>
                <a:tab pos="730250" algn="l"/>
                <a:tab pos="1217613" algn="l"/>
                <a:tab pos="2841625" algn="l"/>
                <a:tab pos="3900488" algn="l"/>
                <a:tab pos="5200650" algn="l"/>
                <a:tab pos="6500813" algn="l"/>
                <a:tab pos="7802563" algn="l"/>
              </a:tabLst>
            </a:pPr>
            <a:endParaRPr lang="en-US" dirty="0" smtClean="0"/>
          </a:p>
          <a:p>
            <a:pPr marL="1463017" lvl="1" indent="0">
              <a:buNone/>
              <a:tabLst>
                <a:tab pos="1217613" algn="l"/>
                <a:tab pos="2030413" algn="l"/>
                <a:tab pos="3048000" algn="l"/>
                <a:tab pos="3441700" algn="l"/>
                <a:tab pos="5200650" algn="l"/>
                <a:tab pos="6500813" algn="l"/>
                <a:tab pos="7802563" algn="l"/>
                <a:tab pos="9102725" algn="l"/>
                <a:tab pos="10402888" algn="l"/>
                <a:tab pos="11703050" algn="l"/>
                <a:tab pos="13003213" algn="l"/>
                <a:tab pos="14304963" algn="l"/>
                <a:tab pos="15605125" algn="l"/>
                <a:tab pos="730250" algn="l"/>
                <a:tab pos="1217613" algn="l"/>
                <a:tab pos="3900488" algn="l"/>
                <a:tab pos="5200650" algn="l"/>
                <a:tab pos="6500813" algn="l"/>
                <a:tab pos="7802563" algn="l"/>
                <a:tab pos="9102725" algn="l"/>
                <a:tab pos="10402888" algn="l"/>
                <a:tab pos="11703050" algn="l"/>
                <a:tab pos="13003213" algn="l"/>
                <a:tab pos="14304963" algn="l"/>
                <a:tab pos="15605125" algn="l"/>
                <a:tab pos="730250" algn="l"/>
                <a:tab pos="1217613" algn="l"/>
                <a:tab pos="2841625" algn="l"/>
                <a:tab pos="3900488" algn="l"/>
                <a:tab pos="5200650" algn="l"/>
                <a:tab pos="6500813" algn="l"/>
                <a:tab pos="7802563" algn="l"/>
              </a:tabLst>
            </a:pPr>
            <a:r>
              <a:rPr lang="en-US" b="1" dirty="0" smtClean="0">
                <a:latin typeface="Courier New"/>
              </a:rPr>
              <a:t>SELECT</a:t>
            </a:r>
            <a:r>
              <a:rPr lang="en-US" dirty="0">
                <a:latin typeface="Courier New"/>
              </a:rPr>
              <a:t>	</a:t>
            </a:r>
            <a:r>
              <a:rPr lang="en-US" dirty="0" smtClean="0">
                <a:latin typeface="Courier New"/>
              </a:rPr>
              <a:t>ENAME</a:t>
            </a:r>
          </a:p>
          <a:p>
            <a:pPr marL="1463017" lvl="1" indent="0">
              <a:spcBef>
                <a:spcPct val="0"/>
              </a:spcBef>
              <a:buNone/>
              <a:tabLst>
                <a:tab pos="1217613" algn="l"/>
                <a:tab pos="2030413" algn="l"/>
                <a:tab pos="3048000" algn="l"/>
                <a:tab pos="3441700" algn="l"/>
                <a:tab pos="5200650" algn="l"/>
                <a:tab pos="6500813" algn="l"/>
                <a:tab pos="7802563" algn="l"/>
                <a:tab pos="9102725" algn="l"/>
                <a:tab pos="10402888" algn="l"/>
                <a:tab pos="11703050" algn="l"/>
                <a:tab pos="13003213" algn="l"/>
                <a:tab pos="14304963" algn="l"/>
                <a:tab pos="15605125" algn="l"/>
                <a:tab pos="730250" algn="l"/>
                <a:tab pos="1217613" algn="l"/>
                <a:tab pos="3900488" algn="l"/>
                <a:tab pos="5200650" algn="l"/>
                <a:tab pos="6500813" algn="l"/>
                <a:tab pos="7802563" algn="l"/>
                <a:tab pos="9102725" algn="l"/>
                <a:tab pos="10402888" algn="l"/>
                <a:tab pos="11703050" algn="l"/>
                <a:tab pos="13003213" algn="l"/>
                <a:tab pos="14304963" algn="l"/>
                <a:tab pos="15605125" algn="l"/>
                <a:tab pos="730250" algn="l"/>
                <a:tab pos="1217613" algn="l"/>
                <a:tab pos="2841625" algn="l"/>
                <a:tab pos="3900488" algn="l"/>
                <a:tab pos="5200650" algn="l"/>
                <a:tab pos="6500813" algn="l"/>
                <a:tab pos="7802563" algn="l"/>
              </a:tabLst>
            </a:pPr>
            <a:r>
              <a:rPr lang="en-US" b="1" dirty="0" smtClean="0">
                <a:latin typeface="Courier New"/>
              </a:rPr>
              <a:t>FROM</a:t>
            </a:r>
            <a:r>
              <a:rPr lang="en-US" dirty="0">
                <a:latin typeface="Courier New"/>
              </a:rPr>
              <a:t>	</a:t>
            </a:r>
            <a:r>
              <a:rPr lang="en-US" dirty="0" smtClean="0">
                <a:latin typeface="Courier New"/>
              </a:rPr>
              <a:t>EMP</a:t>
            </a:r>
            <a:endParaRPr lang="en-US" dirty="0">
              <a:latin typeface="Courier New"/>
            </a:endParaRPr>
          </a:p>
        </p:txBody>
      </p:sp>
      <p:sp>
        <p:nvSpPr>
          <p:cNvPr id="217093" name="Text Box 5"/>
          <p:cNvSpPr txBox="1">
            <a:spLocks noChangeArrowheads="1"/>
          </p:cNvSpPr>
          <p:nvPr/>
        </p:nvSpPr>
        <p:spPr bwMode="auto">
          <a:xfrm>
            <a:off x="11530975" y="8008668"/>
            <a:ext cx="914399" cy="433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413"/>
              </a:lnSpc>
              <a:tabLst>
                <a:tab pos="0" algn="l"/>
              </a:tabLst>
            </a:pPr>
            <a:r>
              <a:rPr lang="en-US" sz="2800">
                <a:solidFill>
                  <a:schemeClr val="tx2"/>
                </a:solidFill>
                <a:latin typeface="Arial" charset="0"/>
              </a:rPr>
              <a:t>EMP</a:t>
            </a:r>
            <a:r>
              <a:rPr lang="en-US" sz="2800" baseline="-25000">
                <a:solidFill>
                  <a:schemeClr val="tx2"/>
                </a:solidFill>
                <a:latin typeface="Arial" charset="0"/>
              </a:rPr>
              <a:t>1</a:t>
            </a:r>
          </a:p>
        </p:txBody>
      </p:sp>
      <p:sp>
        <p:nvSpPr>
          <p:cNvPr id="217094" name="Line 6"/>
          <p:cNvSpPr>
            <a:spLocks noChangeShapeType="1"/>
          </p:cNvSpPr>
          <p:nvPr/>
        </p:nvSpPr>
        <p:spPr bwMode="auto">
          <a:xfrm rot="10800000" flipH="1">
            <a:off x="12077357" y="6103104"/>
            <a:ext cx="15804" cy="18423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17095" name="Text Box 7"/>
          <p:cNvSpPr txBox="1">
            <a:spLocks noChangeArrowheads="1"/>
          </p:cNvSpPr>
          <p:nvPr/>
        </p:nvSpPr>
        <p:spPr bwMode="auto">
          <a:xfrm>
            <a:off x="6487712" y="8035762"/>
            <a:ext cx="914401" cy="433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413"/>
              </a:lnSpc>
              <a:tabLst>
                <a:tab pos="0" algn="l"/>
              </a:tabLst>
            </a:pPr>
            <a:r>
              <a:rPr lang="en-US" sz="2800">
                <a:solidFill>
                  <a:schemeClr val="tx2"/>
                </a:solidFill>
                <a:latin typeface="Arial" charset="0"/>
              </a:rPr>
              <a:t>EMP</a:t>
            </a:r>
            <a:r>
              <a:rPr lang="en-US" sz="2800" baseline="-25000">
                <a:solidFill>
                  <a:schemeClr val="tx2"/>
                </a:solidFill>
                <a:latin typeface="Arial" charset="0"/>
              </a:rPr>
              <a:t>1</a:t>
            </a:r>
          </a:p>
        </p:txBody>
      </p:sp>
      <p:sp>
        <p:nvSpPr>
          <p:cNvPr id="217096" name="Text Box 8"/>
          <p:cNvSpPr txBox="1">
            <a:spLocks noChangeArrowheads="1"/>
          </p:cNvSpPr>
          <p:nvPr/>
        </p:nvSpPr>
        <p:spPr bwMode="auto">
          <a:xfrm>
            <a:off x="9305419" y="8035762"/>
            <a:ext cx="914401" cy="433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413"/>
              </a:lnSpc>
              <a:tabLst>
                <a:tab pos="0" algn="l"/>
              </a:tabLst>
            </a:pPr>
            <a:r>
              <a:rPr lang="en-US" sz="2800">
                <a:solidFill>
                  <a:schemeClr val="tx2"/>
                </a:solidFill>
                <a:latin typeface="Arial" charset="0"/>
              </a:rPr>
              <a:t>EMP</a:t>
            </a:r>
            <a:r>
              <a:rPr lang="en-US" sz="2800" baseline="-25000">
                <a:solidFill>
                  <a:schemeClr val="tx2"/>
                </a:solidFill>
                <a:latin typeface="Arial" charset="0"/>
              </a:rPr>
              <a:t>2</a:t>
            </a:r>
          </a:p>
        </p:txBody>
      </p:sp>
      <p:sp>
        <p:nvSpPr>
          <p:cNvPr id="217097" name="Text Box 9"/>
          <p:cNvSpPr txBox="1">
            <a:spLocks noChangeArrowheads="1"/>
          </p:cNvSpPr>
          <p:nvPr/>
        </p:nvSpPr>
        <p:spPr bwMode="auto">
          <a:xfrm>
            <a:off x="7881368" y="5452864"/>
            <a:ext cx="1368965" cy="525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</a:tabLst>
            </a:pPr>
            <a:r>
              <a:rPr lang="en-US" sz="3400" dirty="0" smtClean="0">
                <a:solidFill>
                  <a:schemeClr val="tx2"/>
                </a:solidFill>
                <a:latin typeface="Symbol" charset="2"/>
                <a:sym typeface="Symbol"/>
              </a:rPr>
              <a:t></a:t>
            </a:r>
            <a:r>
              <a:rPr lang="en-US" sz="3400" baseline="-25000" dirty="0" smtClean="0">
                <a:solidFill>
                  <a:schemeClr val="tx2"/>
                </a:solidFill>
                <a:latin typeface="Arial" charset="0"/>
                <a:sym typeface="Symbol" charset="2"/>
              </a:rPr>
              <a:t>ENAME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17098" name="Line 10"/>
          <p:cNvSpPr>
            <a:spLocks noChangeShapeType="1"/>
          </p:cNvSpPr>
          <p:nvPr/>
        </p:nvSpPr>
        <p:spPr bwMode="auto">
          <a:xfrm rot="10800000" flipH="1">
            <a:off x="7079250" y="7322304"/>
            <a:ext cx="1038578" cy="70442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17099" name="Line 11"/>
          <p:cNvSpPr>
            <a:spLocks noChangeShapeType="1"/>
          </p:cNvSpPr>
          <p:nvPr/>
        </p:nvSpPr>
        <p:spPr bwMode="auto">
          <a:xfrm rot="10800000">
            <a:off x="8722912" y="7322304"/>
            <a:ext cx="1056640" cy="70442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17100" name="Line 12"/>
          <p:cNvSpPr>
            <a:spLocks noChangeShapeType="1"/>
          </p:cNvSpPr>
          <p:nvPr/>
        </p:nvSpPr>
        <p:spPr bwMode="auto">
          <a:xfrm rot="10800000" flipH="1">
            <a:off x="8524228" y="6157290"/>
            <a:ext cx="18062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17103" name="Text Box 15"/>
          <p:cNvSpPr txBox="1">
            <a:spLocks noChangeArrowheads="1"/>
          </p:cNvSpPr>
          <p:nvPr/>
        </p:nvSpPr>
        <p:spPr bwMode="auto">
          <a:xfrm>
            <a:off x="7869508" y="6780438"/>
            <a:ext cx="1151433" cy="426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36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4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4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17105" name="Text Box 17"/>
          <p:cNvSpPr txBox="1">
            <a:spLocks noChangeArrowheads="1"/>
          </p:cNvSpPr>
          <p:nvPr/>
        </p:nvSpPr>
        <p:spPr bwMode="auto">
          <a:xfrm>
            <a:off x="11326123" y="5452864"/>
            <a:ext cx="1368965" cy="525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</a:tabLst>
            </a:pPr>
            <a:r>
              <a:rPr lang="en-US" sz="3400" dirty="0" smtClean="0">
                <a:solidFill>
                  <a:schemeClr val="tx2"/>
                </a:solidFill>
                <a:latin typeface="Symbol" charset="2"/>
                <a:sym typeface="Symbol"/>
              </a:rPr>
              <a:t></a:t>
            </a:r>
            <a:r>
              <a:rPr lang="en-US" sz="3400" baseline="-25000" dirty="0" smtClean="0">
                <a:solidFill>
                  <a:schemeClr val="tx2"/>
                </a:solidFill>
                <a:latin typeface="Arial" charset="0"/>
                <a:sym typeface="Symbol" charset="2"/>
              </a:rPr>
              <a:t>ENAME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" name="Right Arrow 1"/>
          <p:cNvSpPr/>
          <p:nvPr/>
        </p:nvSpPr>
        <p:spPr bwMode="auto">
          <a:xfrm>
            <a:off x="10102800" y="6381023"/>
            <a:ext cx="792088" cy="720080"/>
          </a:xfrm>
          <a:prstGeom prst="rightArrow">
            <a:avLst/>
          </a:prstGeom>
          <a:solidFill>
            <a:srgbClr val="6682A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 dirty="0">
              <a:ln>
                <a:noFill/>
              </a:ln>
              <a:solidFill>
                <a:srgbClr val="263750"/>
              </a:solidFill>
              <a:effectLst/>
              <a:latin typeface="Book Antiqua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2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Reduction for DHF</a:t>
            </a:r>
          </a:p>
        </p:txBody>
      </p:sp>
      <p:sp>
        <p:nvSpPr>
          <p:cNvPr id="218123" name="Rectangle 11"/>
          <p:cNvSpPr>
            <a:spLocks noGrp="1" noChangeArrowheads="1"/>
          </p:cNvSpPr>
          <p:nvPr>
            <p:ph idx="1"/>
          </p:nvPr>
        </p:nvSpPr>
        <p:spPr>
          <a:xfrm>
            <a:off x="342900" y="2428528"/>
            <a:ext cx="12293600" cy="6696744"/>
          </a:xfrm>
        </p:spPr>
        <p:txBody>
          <a:bodyPr>
            <a:normAutofit/>
          </a:bodyPr>
          <a:lstStyle/>
          <a:p>
            <a:r>
              <a:rPr lang="en-US" dirty="0" smtClean="0"/>
              <a:t>Similar to the case PHF</a:t>
            </a:r>
          </a:p>
          <a:p>
            <a:r>
              <a:rPr lang="en-US" dirty="0" smtClean="0"/>
              <a:t>DHF: 2 relations </a:t>
            </a:r>
            <a:r>
              <a:rPr lang="en-US" i="1" dirty="0" smtClean="0"/>
              <a:t>S</a:t>
            </a:r>
            <a:r>
              <a:rPr lang="en-US" dirty="0" smtClean="0"/>
              <a:t> (owner) and </a:t>
            </a:r>
            <a:r>
              <a:rPr lang="en-US" i="1" dirty="0" smtClean="0"/>
              <a:t>R</a:t>
            </a:r>
            <a:r>
              <a:rPr lang="en-US" dirty="0" smtClean="0"/>
              <a:t> (member) in association one-to-many</a:t>
            </a:r>
          </a:p>
          <a:p>
            <a:pPr lvl="1"/>
            <a:r>
              <a:rPr lang="en-US" i="1" dirty="0" smtClean="0"/>
              <a:t>S</a:t>
            </a:r>
            <a:r>
              <a:rPr lang="en-US" dirty="0" smtClean="0"/>
              <a:t> participates with cardinality N , </a:t>
            </a:r>
            <a:r>
              <a:rPr lang="en-US" i="1" dirty="0" smtClean="0"/>
              <a:t>R</a:t>
            </a:r>
            <a:r>
              <a:rPr lang="en-US" dirty="0" smtClean="0"/>
              <a:t> participates with cardinality 1</a:t>
            </a:r>
          </a:p>
          <a:p>
            <a:pPr lvl="1"/>
            <a:r>
              <a:rPr lang="en-US" dirty="0" smtClean="0"/>
              <a:t>Fragmentation propagate from </a:t>
            </a:r>
            <a:r>
              <a:rPr lang="en-US" i="1" dirty="0" smtClean="0"/>
              <a:t>S</a:t>
            </a:r>
            <a:r>
              <a:rPr lang="en-US" dirty="0" smtClean="0"/>
              <a:t> to </a:t>
            </a:r>
            <a:r>
              <a:rPr lang="en-US" i="1" dirty="0" smtClean="0"/>
              <a:t>R</a:t>
            </a:r>
            <a:endParaRPr lang="en-US" dirty="0" smtClean="0"/>
          </a:p>
          <a:p>
            <a:pPr lvl="1"/>
            <a:r>
              <a:rPr lang="en-US" dirty="0" smtClean="0"/>
              <a:t>Localization program: union</a:t>
            </a:r>
          </a:p>
          <a:p>
            <a:pPr lvl="1"/>
            <a:r>
              <a:rPr lang="en-US" b="1" dirty="0" smtClean="0">
                <a:solidFill>
                  <a:srgbClr val="1771A9"/>
                </a:solidFill>
              </a:rPr>
              <a:t>Fragments that agree on the values of join attributes are placed at the same site</a:t>
            </a:r>
          </a:p>
          <a:p>
            <a:r>
              <a:rPr lang="en-US" dirty="0" smtClean="0"/>
              <a:t>Rule </a:t>
            </a:r>
            <a:r>
              <a:rPr lang="en-US" dirty="0"/>
              <a:t>:</a:t>
            </a:r>
          </a:p>
          <a:p>
            <a:pPr lvl="1"/>
            <a:r>
              <a:rPr lang="en-US" sz="2800" dirty="0"/>
              <a:t>Distribute joins over unions</a:t>
            </a:r>
          </a:p>
          <a:p>
            <a:pPr lvl="1"/>
            <a:r>
              <a:rPr lang="en-US" sz="2800" dirty="0"/>
              <a:t>Apply the join reduction for horizontal </a:t>
            </a:r>
            <a:r>
              <a:rPr lang="en-US" sz="2800" dirty="0" smtClean="0"/>
              <a:t>fragmentation</a:t>
            </a:r>
            <a:endParaRPr lang="en-US" sz="2800" dirty="0"/>
          </a:p>
        </p:txBody>
      </p:sp>
      <p:sp>
        <p:nvSpPr>
          <p:cNvPr id="218127" name="Rectangle 15"/>
          <p:cNvSpPr>
            <a:spLocks noChangeArrowheads="1"/>
          </p:cNvSpPr>
          <p:nvPr/>
        </p:nvSpPr>
        <p:spPr bwMode="auto">
          <a:xfrm>
            <a:off x="11148907" y="650240"/>
            <a:ext cx="13547" cy="155787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2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for </a:t>
            </a:r>
            <a:r>
              <a:rPr lang="en-US" dirty="0" smtClean="0"/>
              <a:t>DHF – Example</a:t>
            </a:r>
            <a:endParaRPr lang="en-US" dirty="0"/>
          </a:p>
        </p:txBody>
      </p:sp>
      <p:sp>
        <p:nvSpPr>
          <p:cNvPr id="218123" name="Rectangle 11"/>
          <p:cNvSpPr>
            <a:spLocks noGrp="1" noChangeArrowheads="1"/>
          </p:cNvSpPr>
          <p:nvPr>
            <p:ph idx="1"/>
          </p:nvPr>
        </p:nvSpPr>
        <p:spPr>
          <a:xfrm>
            <a:off x="342900" y="2428528"/>
            <a:ext cx="12293600" cy="273402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Example		</a:t>
            </a:r>
            <a:r>
              <a:rPr lang="en-US" dirty="0" smtClean="0">
                <a:solidFill>
                  <a:srgbClr val="1771A9"/>
                </a:solidFill>
              </a:rPr>
              <a:t>[EMP is owner , ASG is member]</a:t>
            </a:r>
            <a:endParaRPr lang="en-US" dirty="0">
              <a:solidFill>
                <a:srgbClr val="1771A9"/>
              </a:solidFill>
            </a:endParaRPr>
          </a:p>
          <a:p>
            <a:pPr lvl="1">
              <a:buFont typeface="Wingdings" charset="2"/>
              <a:buNone/>
            </a:pPr>
            <a:r>
              <a:rPr lang="en-US" sz="2800" dirty="0"/>
              <a:t>	EMP</a:t>
            </a:r>
            <a:r>
              <a:rPr lang="en-US" sz="2800" baseline="-25000" dirty="0"/>
              <a:t>1</a:t>
            </a:r>
            <a:r>
              <a:rPr lang="en-US" sz="2800" dirty="0"/>
              <a:t>: </a:t>
            </a:r>
            <a:r>
              <a:rPr lang="en-US" sz="3800" dirty="0">
                <a:latin typeface="Book Antiqua" pitchFamily="18" charset="0"/>
                <a:cs typeface="Symbol" charset="2"/>
                <a:sym typeface="Symbol"/>
              </a:rPr>
              <a:t></a:t>
            </a:r>
            <a:r>
              <a:rPr lang="en-US" sz="2800" baseline="-25000" dirty="0"/>
              <a:t>TITLE=“Programmer”</a:t>
            </a:r>
            <a:r>
              <a:rPr lang="en-US" sz="2800" dirty="0"/>
              <a:t> (EMP) </a:t>
            </a:r>
          </a:p>
          <a:p>
            <a:pPr lvl="1">
              <a:spcBef>
                <a:spcPts val="0"/>
              </a:spcBef>
              <a:buNone/>
            </a:pPr>
            <a:r>
              <a:rPr lang="en-US" sz="2800" dirty="0"/>
              <a:t>	EMP</a:t>
            </a:r>
            <a:r>
              <a:rPr lang="en-US" sz="2800" baseline="-25000" dirty="0"/>
              <a:t>2</a:t>
            </a:r>
            <a:r>
              <a:rPr lang="en-US" sz="2800" dirty="0"/>
              <a:t>: </a:t>
            </a:r>
            <a:r>
              <a:rPr lang="en-US" sz="3800" dirty="0">
                <a:latin typeface="Book Antiqua" pitchFamily="18" charset="0"/>
                <a:cs typeface="Symbol" charset="2"/>
                <a:sym typeface="Symbol"/>
              </a:rPr>
              <a:t></a:t>
            </a:r>
            <a:r>
              <a:rPr lang="en-US" sz="2800" baseline="-25000" dirty="0"/>
              <a:t>TITLE</a:t>
            </a:r>
            <a:r>
              <a:rPr lang="en-GB" sz="2000" baseline="-25000" dirty="0"/>
              <a:t> ≠</a:t>
            </a:r>
            <a:r>
              <a:rPr lang="en-US" sz="2800" baseline="-25000" dirty="0"/>
              <a:t>“Programmer”</a:t>
            </a:r>
            <a:r>
              <a:rPr lang="en-US" sz="2800" dirty="0"/>
              <a:t> (EMP)</a:t>
            </a:r>
          </a:p>
          <a:p>
            <a:pPr lvl="1">
              <a:spcBef>
                <a:spcPts val="0"/>
              </a:spcBef>
              <a:buNone/>
            </a:pPr>
            <a:r>
              <a:rPr lang="en-US" sz="2800" dirty="0" smtClean="0"/>
              <a:t>	ASG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: ASG </a:t>
            </a:r>
            <a:r>
              <a:rPr lang="en-US" sz="4000" dirty="0" smtClean="0">
                <a:latin typeface="MS PGothic"/>
                <a:ea typeface="MS PGothic"/>
              </a:rPr>
              <a:t>⋉</a:t>
            </a:r>
            <a:r>
              <a:rPr lang="en-US" sz="2800" baseline="-25000" dirty="0" smtClean="0"/>
              <a:t>ENO</a:t>
            </a:r>
            <a:r>
              <a:rPr lang="en-US" sz="2800" dirty="0" smtClean="0"/>
              <a:t> EMP</a:t>
            </a:r>
            <a:r>
              <a:rPr lang="en-US" sz="2800" baseline="-25000" dirty="0" smtClean="0"/>
              <a:t>1</a:t>
            </a:r>
          </a:p>
          <a:p>
            <a:pPr marL="1144405" lvl="1">
              <a:spcBef>
                <a:spcPts val="0"/>
              </a:spcBef>
              <a:buNone/>
            </a:pPr>
            <a:r>
              <a:rPr lang="en-US" sz="2800" dirty="0" smtClean="0"/>
              <a:t>ASG</a:t>
            </a:r>
            <a:r>
              <a:rPr lang="en-US" sz="2800" baseline="-25000" dirty="0" smtClean="0"/>
              <a:t>2</a:t>
            </a:r>
            <a:r>
              <a:rPr lang="en-US" sz="2800" dirty="0"/>
              <a:t>: ASG </a:t>
            </a:r>
            <a:r>
              <a:rPr lang="en-US" sz="4000" dirty="0">
                <a:latin typeface="MS PGothic"/>
                <a:ea typeface="MS PGothic"/>
              </a:rPr>
              <a:t>⋉</a:t>
            </a:r>
            <a:r>
              <a:rPr lang="en-US" sz="2800" baseline="-25000" dirty="0"/>
              <a:t>ENO</a:t>
            </a:r>
            <a:r>
              <a:rPr lang="en-US" sz="2800" dirty="0"/>
              <a:t> EMP</a:t>
            </a:r>
            <a:r>
              <a:rPr lang="en-US" sz="2800" baseline="-25000" dirty="0"/>
              <a:t>2</a:t>
            </a:r>
          </a:p>
          <a:p>
            <a:r>
              <a:rPr lang="en-US" dirty="0" smtClean="0"/>
              <a:t>Query</a:t>
            </a:r>
            <a:r>
              <a:rPr lang="en-US" dirty="0"/>
              <a:t>	</a:t>
            </a:r>
            <a:r>
              <a:rPr lang="en-US" sz="2800" b="1" dirty="0" smtClean="0">
                <a:latin typeface="Courier New"/>
              </a:rPr>
              <a:t>SELECT</a:t>
            </a:r>
            <a:r>
              <a:rPr lang="en-US" sz="2800" dirty="0" smtClean="0">
                <a:latin typeface="Courier New"/>
              </a:rPr>
              <a:t> </a:t>
            </a:r>
            <a:r>
              <a:rPr lang="en-US" sz="2800" dirty="0">
                <a:latin typeface="Courier New"/>
              </a:rPr>
              <a:t>	*</a:t>
            </a:r>
          </a:p>
          <a:p>
            <a:pPr lvl="1">
              <a:spcBef>
                <a:spcPts val="0"/>
              </a:spcBef>
              <a:buFont typeface="Wingdings" charset="2"/>
              <a:buNone/>
            </a:pPr>
            <a:r>
              <a:rPr lang="en-US" sz="2800" b="1" dirty="0" smtClean="0">
                <a:latin typeface="Courier New"/>
              </a:rPr>
              <a:t>			FROM</a:t>
            </a:r>
            <a:r>
              <a:rPr lang="en-US" sz="2800" dirty="0">
                <a:latin typeface="Courier New"/>
              </a:rPr>
              <a:t>	</a:t>
            </a:r>
            <a:r>
              <a:rPr lang="en-US" sz="2800" dirty="0" smtClean="0">
                <a:latin typeface="Courier New"/>
              </a:rPr>
              <a:t>	EMP</a:t>
            </a:r>
            <a:r>
              <a:rPr lang="en-US" sz="2800" dirty="0">
                <a:latin typeface="Courier New"/>
              </a:rPr>
              <a:t>, ASG</a:t>
            </a:r>
          </a:p>
          <a:p>
            <a:pPr lvl="1">
              <a:spcBef>
                <a:spcPts val="0"/>
              </a:spcBef>
              <a:buFont typeface="Wingdings" charset="2"/>
              <a:buNone/>
            </a:pPr>
            <a:r>
              <a:rPr lang="en-US" sz="2800" b="1" dirty="0" smtClean="0">
                <a:latin typeface="Courier New"/>
              </a:rPr>
              <a:t>			WHERE		</a:t>
            </a:r>
            <a:r>
              <a:rPr lang="en-US" sz="2800" dirty="0" smtClean="0">
                <a:latin typeface="Courier New"/>
              </a:rPr>
              <a:t>ASG.ENO </a:t>
            </a:r>
            <a:r>
              <a:rPr lang="en-US" sz="2800" dirty="0">
                <a:latin typeface="Courier New"/>
              </a:rPr>
              <a:t>= </a:t>
            </a:r>
            <a:r>
              <a:rPr lang="en-US" sz="2800" dirty="0" smtClean="0">
                <a:latin typeface="Courier New"/>
              </a:rPr>
              <a:t>EMP.ENO</a:t>
            </a:r>
            <a:endParaRPr lang="en-US" sz="2800" dirty="0">
              <a:latin typeface="Courier New"/>
            </a:endParaRPr>
          </a:p>
        </p:txBody>
      </p:sp>
      <p:sp>
        <p:nvSpPr>
          <p:cNvPr id="218127" name="Rectangle 15"/>
          <p:cNvSpPr>
            <a:spLocks noChangeArrowheads="1"/>
          </p:cNvSpPr>
          <p:nvPr/>
        </p:nvSpPr>
        <p:spPr bwMode="auto">
          <a:xfrm>
            <a:off x="11148907" y="650240"/>
            <a:ext cx="13547" cy="155787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grpSp>
        <p:nvGrpSpPr>
          <p:cNvPr id="21" name="Gruppo 20"/>
          <p:cNvGrpSpPr/>
          <p:nvPr/>
        </p:nvGrpSpPr>
        <p:grpSpPr>
          <a:xfrm>
            <a:off x="481956" y="5662618"/>
            <a:ext cx="5411979" cy="2965939"/>
            <a:chOff x="481956" y="5662618"/>
            <a:chExt cx="5411979" cy="2965939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430302" y="6877064"/>
              <a:ext cx="535687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sym typeface="Symbol" charset="2"/>
                </a:rPr>
                <a:t></a:t>
              </a:r>
              <a:endParaRPr lang="en-US" sz="2800" dirty="0">
                <a:solidFill>
                  <a:schemeClr val="tx2"/>
                </a:solidFill>
                <a:latin typeface="Symbol" charset="2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4323639" y="6877064"/>
              <a:ext cx="535687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sym typeface="Symbol" charset="2"/>
                </a:rPr>
                <a:t></a:t>
              </a:r>
              <a:endParaRPr lang="en-US" sz="2800" dirty="0">
                <a:solidFill>
                  <a:schemeClr val="tx2"/>
                </a:solidFill>
                <a:latin typeface="Symbol" charset="2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481956" y="8100779"/>
              <a:ext cx="1100474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Arial" charset="0"/>
                </a:rPr>
                <a:t>ASG</a:t>
              </a:r>
              <a:r>
                <a:rPr lang="en-US" sz="2600" baseline="-25000" dirty="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858930" y="8091510"/>
              <a:ext cx="1100474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Arial" charset="0"/>
                </a:rPr>
                <a:t>ASG</a:t>
              </a:r>
              <a:r>
                <a:rPr lang="en-US" sz="2600" baseline="-25000" dirty="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502004" y="8091748"/>
              <a:ext cx="1106047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>
                  <a:solidFill>
                    <a:srgbClr val="000000"/>
                  </a:solidFill>
                  <a:latin typeface="Arial" charset="0"/>
                </a:rPr>
                <a:t>EMP</a:t>
              </a:r>
              <a:r>
                <a:rPr lang="en-US" sz="2600" baseline="-250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4787888" y="8091748"/>
              <a:ext cx="1106047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Arial" charset="0"/>
                </a:rPr>
                <a:t>EMP</a:t>
              </a:r>
              <a:r>
                <a:rPr lang="en-US" sz="2600" baseline="-25000" dirty="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V="1">
              <a:off x="1078476" y="7377129"/>
              <a:ext cx="494702" cy="73719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H="1" flipV="1">
              <a:off x="1858930" y="7377128"/>
              <a:ext cx="428628" cy="71438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4010999" y="7377129"/>
              <a:ext cx="419699" cy="75525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 flipH="1" flipV="1">
              <a:off x="4787886" y="7377128"/>
              <a:ext cx="500067" cy="785819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 flipH="1" flipV="1">
              <a:off x="3216251" y="6448436"/>
              <a:ext cx="1071569" cy="57150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 flipV="1">
              <a:off x="1787491" y="6376997"/>
              <a:ext cx="928695" cy="64294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0" name="Rectangle 33"/>
            <p:cNvSpPr>
              <a:spLocks noChangeArrowheads="1"/>
            </p:cNvSpPr>
            <p:nvPr/>
          </p:nvSpPr>
          <p:spPr bwMode="auto">
            <a:xfrm>
              <a:off x="2216120" y="5662618"/>
              <a:ext cx="1433758" cy="6816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36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4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34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  <p:grpSp>
        <p:nvGrpSpPr>
          <p:cNvPr id="22" name="Gruppo 21"/>
          <p:cNvGrpSpPr/>
          <p:nvPr/>
        </p:nvGrpSpPr>
        <p:grpSpPr>
          <a:xfrm>
            <a:off x="6876899" y="5805494"/>
            <a:ext cx="5411979" cy="2823063"/>
            <a:chOff x="481956" y="5805494"/>
            <a:chExt cx="5411979" cy="2823063"/>
          </a:xfrm>
        </p:grpSpPr>
        <p:sp>
          <p:nvSpPr>
            <p:cNvPr id="23" name="Rectangle 5"/>
            <p:cNvSpPr>
              <a:spLocks noChangeArrowheads="1"/>
            </p:cNvSpPr>
            <p:nvPr/>
          </p:nvSpPr>
          <p:spPr bwMode="auto">
            <a:xfrm>
              <a:off x="1250465" y="6877064"/>
              <a:ext cx="1077427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28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2800" dirty="0">
                <a:solidFill>
                  <a:schemeClr val="tx2"/>
                </a:solidFill>
                <a:latin typeface="Symbol" charset="2"/>
              </a:endParaRPr>
            </a:p>
          </p:txBody>
        </p:sp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4107985" y="6890012"/>
              <a:ext cx="1143151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2800" baseline="-25000" dirty="0" smtClean="0">
                  <a:solidFill>
                    <a:schemeClr val="tx2"/>
                  </a:solidFill>
                  <a:latin typeface="Arial" charset="0"/>
                </a:rPr>
                <a:t>ENO </a:t>
              </a:r>
              <a:endParaRPr lang="en-US" sz="2800" dirty="0">
                <a:solidFill>
                  <a:schemeClr val="tx2"/>
                </a:solidFill>
                <a:latin typeface="Symbol" charset="2"/>
              </a:endParaRPr>
            </a:p>
          </p:txBody>
        </p:sp>
        <p:sp>
          <p:nvSpPr>
            <p:cNvPr id="25" name="Rectangle 7"/>
            <p:cNvSpPr>
              <a:spLocks noChangeArrowheads="1"/>
            </p:cNvSpPr>
            <p:nvPr/>
          </p:nvSpPr>
          <p:spPr bwMode="auto">
            <a:xfrm>
              <a:off x="481956" y="8100779"/>
              <a:ext cx="1100474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Arial" charset="0"/>
                </a:rPr>
                <a:t>ASG</a:t>
              </a:r>
              <a:r>
                <a:rPr lang="en-US" sz="2600" baseline="-25000" dirty="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6" name="Rectangle 9"/>
            <p:cNvSpPr>
              <a:spLocks noChangeArrowheads="1"/>
            </p:cNvSpPr>
            <p:nvPr/>
          </p:nvSpPr>
          <p:spPr bwMode="auto">
            <a:xfrm>
              <a:off x="1858930" y="8091510"/>
              <a:ext cx="1106281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solidFill>
                    <a:srgbClr val="000000"/>
                  </a:solidFill>
                  <a:latin typeface="Arial" charset="0"/>
                </a:rPr>
                <a:t>EMP</a:t>
              </a:r>
              <a:r>
                <a:rPr lang="en-US" sz="2600" baseline="-25000" dirty="0" smtClean="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 sz="260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" name="Rectangle 10"/>
            <p:cNvSpPr>
              <a:spLocks noChangeArrowheads="1"/>
            </p:cNvSpPr>
            <p:nvPr/>
          </p:nvSpPr>
          <p:spPr bwMode="auto">
            <a:xfrm>
              <a:off x="3502004" y="8091748"/>
              <a:ext cx="1088649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solidFill>
                    <a:srgbClr val="000000"/>
                  </a:solidFill>
                  <a:latin typeface="Arial" charset="0"/>
                </a:rPr>
                <a:t>ASG</a:t>
              </a:r>
              <a:r>
                <a:rPr lang="en-US" sz="2600" baseline="-25000" dirty="0" smtClean="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260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8" name="Rectangle 11"/>
            <p:cNvSpPr>
              <a:spLocks noChangeArrowheads="1"/>
            </p:cNvSpPr>
            <p:nvPr/>
          </p:nvSpPr>
          <p:spPr bwMode="auto">
            <a:xfrm>
              <a:off x="4787888" y="8091748"/>
              <a:ext cx="1106047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Arial" charset="0"/>
                </a:rPr>
                <a:t>EMP</a:t>
              </a:r>
              <a:r>
                <a:rPr lang="en-US" sz="2600" baseline="-25000" dirty="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9" name="Line 12"/>
            <p:cNvSpPr>
              <a:spLocks noChangeShapeType="1"/>
            </p:cNvSpPr>
            <p:nvPr/>
          </p:nvSpPr>
          <p:spPr bwMode="auto">
            <a:xfrm flipV="1">
              <a:off x="1078476" y="7377129"/>
              <a:ext cx="494702" cy="73719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0" name="Line 13"/>
            <p:cNvSpPr>
              <a:spLocks noChangeShapeType="1"/>
            </p:cNvSpPr>
            <p:nvPr/>
          </p:nvSpPr>
          <p:spPr bwMode="auto">
            <a:xfrm flipH="1" flipV="1">
              <a:off x="1858930" y="7377128"/>
              <a:ext cx="428628" cy="71438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1" name="Line 14"/>
            <p:cNvSpPr>
              <a:spLocks noChangeShapeType="1"/>
            </p:cNvSpPr>
            <p:nvPr/>
          </p:nvSpPr>
          <p:spPr bwMode="auto">
            <a:xfrm flipV="1">
              <a:off x="4010999" y="7377129"/>
              <a:ext cx="419699" cy="75525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2" name="Line 15"/>
            <p:cNvSpPr>
              <a:spLocks noChangeShapeType="1"/>
            </p:cNvSpPr>
            <p:nvPr/>
          </p:nvSpPr>
          <p:spPr bwMode="auto">
            <a:xfrm flipH="1" flipV="1">
              <a:off x="4787886" y="7377128"/>
              <a:ext cx="500067" cy="785819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3" name="Line 16"/>
            <p:cNvSpPr>
              <a:spLocks noChangeShapeType="1"/>
            </p:cNvSpPr>
            <p:nvPr/>
          </p:nvSpPr>
          <p:spPr bwMode="auto">
            <a:xfrm flipH="1" flipV="1">
              <a:off x="3216251" y="6448436"/>
              <a:ext cx="1071569" cy="57150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4" name="Line 18"/>
            <p:cNvSpPr>
              <a:spLocks noChangeShapeType="1"/>
            </p:cNvSpPr>
            <p:nvPr/>
          </p:nvSpPr>
          <p:spPr bwMode="auto">
            <a:xfrm flipV="1">
              <a:off x="1787491" y="6376997"/>
              <a:ext cx="928695" cy="64294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2250597" y="5805494"/>
              <a:ext cx="1433758" cy="6816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3600" dirty="0" smtClean="0">
                  <a:solidFill>
                    <a:schemeClr val="tx2"/>
                  </a:solidFill>
                  <a:latin typeface="Symbol" charset="2"/>
                  <a:sym typeface="Symbol" charset="2"/>
                </a:rPr>
                <a:t></a:t>
              </a:r>
              <a:endParaRPr lang="en-US" sz="34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  <p:sp>
        <p:nvSpPr>
          <p:cNvPr id="36" name="CasellaDiTesto 35"/>
          <p:cNvSpPr txBox="1"/>
          <p:nvPr/>
        </p:nvSpPr>
        <p:spPr>
          <a:xfrm>
            <a:off x="6573838" y="2805098"/>
            <a:ext cx="6000792" cy="1384995"/>
          </a:xfrm>
          <a:prstGeom prst="rect">
            <a:avLst/>
          </a:prstGeom>
          <a:solidFill>
            <a:srgbClr val="FFFF00">
              <a:alpha val="41000"/>
            </a:srgb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Always convenient</a:t>
            </a:r>
          </a:p>
          <a:p>
            <a:pPr algn="l">
              <a:buFontTx/>
              <a:buChar char="-"/>
            </a:pP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 the number of joins is always equal to the number of fragments</a:t>
            </a:r>
          </a:p>
          <a:p>
            <a:pPr algn="l"/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- all joins can be performed in parallel (are disjoint)</a:t>
            </a:r>
            <a:endParaRPr lang="en-US" sz="2000" dirty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ChangeArrowheads="1"/>
          </p:cNvSpPr>
          <p:nvPr/>
        </p:nvSpPr>
        <p:spPr bwMode="auto">
          <a:xfrm>
            <a:off x="215856" y="2376470"/>
            <a:ext cx="3440853" cy="6863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</a:bodyPr>
          <a:lstStyle/>
          <a:p>
            <a:pPr algn="l">
              <a:lnSpc>
                <a:spcPct val="130000"/>
              </a:lnSpc>
              <a:spcBef>
                <a:spcPct val="39000"/>
              </a:spcBef>
              <a:tabLst>
                <a:tab pos="288991" algn="l"/>
                <a:tab pos="650230" algn="l"/>
                <a:tab pos="2131309" algn="l"/>
                <a:tab pos="2781539" algn="l"/>
                <a:tab pos="3251149" algn="l"/>
                <a:tab pos="3756884" algn="l"/>
              </a:tabLst>
            </a:pPr>
            <a:r>
              <a:rPr lang="en-US" sz="2400" dirty="0" smtClean="0">
                <a:latin typeface="Book Antiqua"/>
              </a:rPr>
              <a:t>1. Generic </a:t>
            </a:r>
            <a:r>
              <a:rPr lang="en-US" sz="2400" dirty="0">
                <a:latin typeface="Book Antiqua"/>
              </a:rPr>
              <a:t>query</a:t>
            </a:r>
          </a:p>
        </p:txBody>
      </p:sp>
      <p:sp>
        <p:nvSpPr>
          <p:cNvPr id="291843" name="Rectangle 3"/>
          <p:cNvSpPr>
            <a:spLocks noChangeArrowheads="1"/>
          </p:cNvSpPr>
          <p:nvPr/>
        </p:nvSpPr>
        <p:spPr bwMode="auto">
          <a:xfrm>
            <a:off x="215856" y="5805494"/>
            <a:ext cx="4500594" cy="9286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</a:bodyPr>
          <a:lstStyle/>
          <a:p>
            <a:pPr algn="l">
              <a:spcBef>
                <a:spcPts val="0"/>
              </a:spcBef>
              <a:tabLst>
                <a:tab pos="288991" algn="l"/>
                <a:tab pos="650230" algn="l"/>
                <a:tab pos="2131309" algn="l"/>
                <a:tab pos="2781539" algn="l"/>
                <a:tab pos="3251149" algn="l"/>
                <a:tab pos="3756884" algn="l"/>
              </a:tabLst>
            </a:pPr>
            <a:r>
              <a:rPr lang="en-US" sz="2400" dirty="0" smtClean="0">
                <a:latin typeface="Book Antiqua"/>
              </a:rPr>
              <a:t>2. Reduction of selection over a </a:t>
            </a:r>
            <a:br>
              <a:rPr lang="en-US" sz="2400" dirty="0" smtClean="0">
                <a:latin typeface="Book Antiqua"/>
              </a:rPr>
            </a:br>
            <a:r>
              <a:rPr lang="en-US" sz="2400" dirty="0" smtClean="0">
                <a:latin typeface="Book Antiqua"/>
              </a:rPr>
              <a:t>	relation fragmented with HF</a:t>
            </a:r>
            <a:endParaRPr lang="en-US" sz="2400" dirty="0">
              <a:latin typeface="Book Antiqua"/>
            </a:endParaRPr>
          </a:p>
        </p:txBody>
      </p:sp>
      <p:sp>
        <p:nvSpPr>
          <p:cNvPr id="29184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Complex reduction </a:t>
            </a:r>
            <a:r>
              <a:rPr lang="en-US" dirty="0"/>
              <a:t>for </a:t>
            </a:r>
            <a:r>
              <a:rPr lang="en-US" dirty="0" smtClean="0"/>
              <a:t>PHF and DHF</a:t>
            </a:r>
            <a:endParaRPr lang="en-US" dirty="0"/>
          </a:p>
        </p:txBody>
      </p:sp>
      <p:grpSp>
        <p:nvGrpSpPr>
          <p:cNvPr id="32" name="Gruppo 31"/>
          <p:cNvGrpSpPr/>
          <p:nvPr/>
        </p:nvGrpSpPr>
        <p:grpSpPr>
          <a:xfrm>
            <a:off x="1215988" y="6662750"/>
            <a:ext cx="5819158" cy="2281195"/>
            <a:chOff x="2040564" y="6096066"/>
            <a:chExt cx="8247540" cy="3214453"/>
          </a:xfrm>
        </p:grpSpPr>
        <p:sp>
          <p:nvSpPr>
            <p:cNvPr id="291859" name="Rectangle 19"/>
            <p:cNvSpPr>
              <a:spLocks noChangeArrowheads="1"/>
            </p:cNvSpPr>
            <p:nvPr/>
          </p:nvSpPr>
          <p:spPr bwMode="auto">
            <a:xfrm>
              <a:off x="3618922" y="7524327"/>
              <a:ext cx="495537" cy="4970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  <a:latin typeface="Book Antiqua" pitchFamily="18" charset="0"/>
                  <a:sym typeface="Symbol" charset="2"/>
                </a:rPr>
                <a:t></a:t>
              </a:r>
              <a:endParaRPr lang="en-US" sz="2400" dirty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  <p:sp>
          <p:nvSpPr>
            <p:cNvPr id="291860" name="Rectangle 20"/>
            <p:cNvSpPr>
              <a:spLocks noChangeArrowheads="1"/>
            </p:cNvSpPr>
            <p:nvPr/>
          </p:nvSpPr>
          <p:spPr bwMode="auto">
            <a:xfrm>
              <a:off x="2040564" y="8813518"/>
              <a:ext cx="1022925" cy="4970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Book Antiqua" pitchFamily="18" charset="0"/>
                </a:rPr>
                <a:t>ASG</a:t>
              </a:r>
              <a:r>
                <a:rPr lang="en-US" sz="2400" baseline="-25000">
                  <a:solidFill>
                    <a:srgbClr val="000000"/>
                  </a:solidFill>
                  <a:latin typeface="Book Antiqua" pitchFamily="18" charset="0"/>
                </a:rPr>
                <a:t>1</a:t>
              </a:r>
            </a:p>
          </p:txBody>
        </p:sp>
        <p:sp>
          <p:nvSpPr>
            <p:cNvPr id="291861" name="Rectangle 21"/>
            <p:cNvSpPr>
              <a:spLocks noChangeArrowheads="1"/>
            </p:cNvSpPr>
            <p:nvPr/>
          </p:nvSpPr>
          <p:spPr bwMode="auto">
            <a:xfrm>
              <a:off x="4668617" y="8813518"/>
              <a:ext cx="1022925" cy="4970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Book Antiqua" pitchFamily="18" charset="0"/>
                </a:rPr>
                <a:t>ASG</a:t>
              </a:r>
              <a:r>
                <a:rPr lang="en-US" sz="2400" baseline="-25000">
                  <a:solidFill>
                    <a:srgbClr val="000000"/>
                  </a:solidFill>
                  <a:latin typeface="Book Antiqua" pitchFamily="18" charset="0"/>
                </a:rPr>
                <a:t>2</a:t>
              </a:r>
            </a:p>
          </p:txBody>
        </p:sp>
        <p:sp>
          <p:nvSpPr>
            <p:cNvPr id="291862" name="Line 22"/>
            <p:cNvSpPr>
              <a:spLocks noChangeShapeType="1"/>
            </p:cNvSpPr>
            <p:nvPr/>
          </p:nvSpPr>
          <p:spPr bwMode="auto">
            <a:xfrm flipV="1">
              <a:off x="2691271" y="7987171"/>
              <a:ext cx="1038578" cy="83989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400" dirty="0">
                <a:latin typeface="Book Antiqua" pitchFamily="18" charset="0"/>
              </a:endParaRPr>
            </a:p>
          </p:txBody>
        </p:sp>
        <p:sp>
          <p:nvSpPr>
            <p:cNvPr id="291863" name="Line 23"/>
            <p:cNvSpPr>
              <a:spLocks noChangeShapeType="1"/>
            </p:cNvSpPr>
            <p:nvPr/>
          </p:nvSpPr>
          <p:spPr bwMode="auto">
            <a:xfrm flipH="1" flipV="1">
              <a:off x="4118187" y="7987171"/>
              <a:ext cx="1056640" cy="83989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400" dirty="0">
                <a:latin typeface="Book Antiqua" pitchFamily="18" charset="0"/>
              </a:endParaRPr>
            </a:p>
          </p:txBody>
        </p:sp>
        <p:sp>
          <p:nvSpPr>
            <p:cNvPr id="291864" name="Rectangle 24"/>
            <p:cNvSpPr>
              <a:spLocks noChangeArrowheads="1"/>
            </p:cNvSpPr>
            <p:nvPr/>
          </p:nvSpPr>
          <p:spPr bwMode="auto">
            <a:xfrm>
              <a:off x="8603396" y="8813518"/>
              <a:ext cx="1040557" cy="4970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Book Antiqua" pitchFamily="18" charset="0"/>
                </a:rPr>
                <a:t>EMP</a:t>
              </a:r>
              <a:r>
                <a:rPr lang="en-US" sz="2400" baseline="-25000">
                  <a:solidFill>
                    <a:srgbClr val="000000"/>
                  </a:solidFill>
                  <a:latin typeface="Book Antiqua" pitchFamily="18" charset="0"/>
                </a:rPr>
                <a:t>2</a:t>
              </a:r>
            </a:p>
          </p:txBody>
        </p:sp>
        <p:sp>
          <p:nvSpPr>
            <p:cNvPr id="291865" name="Rectangle 25"/>
            <p:cNvSpPr>
              <a:spLocks noChangeArrowheads="1"/>
            </p:cNvSpPr>
            <p:nvPr/>
          </p:nvSpPr>
          <p:spPr bwMode="auto">
            <a:xfrm>
              <a:off x="7926671" y="7481429"/>
              <a:ext cx="2361433" cy="4970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Book Antiqua" pitchFamily="18" charset="0"/>
                  <a:sym typeface="Symbol"/>
                </a:rPr>
                <a:t></a:t>
              </a:r>
              <a:r>
                <a:rPr lang="en-US" sz="2400" baseline="-25000" dirty="0" smtClean="0">
                  <a:solidFill>
                    <a:srgbClr val="000000"/>
                  </a:solidFill>
                  <a:latin typeface="Book Antiqua" pitchFamily="18" charset="0"/>
                </a:rPr>
                <a:t>TITLE</a:t>
              </a:r>
              <a:r>
                <a:rPr lang="en-US" sz="2400" baseline="-25000" dirty="0">
                  <a:solidFill>
                    <a:srgbClr val="000000"/>
                  </a:solidFill>
                  <a:latin typeface="Book Antiqua" pitchFamily="18" charset="0"/>
                </a:rPr>
                <a:t>=“Mech. Eng.”</a:t>
              </a:r>
            </a:p>
          </p:txBody>
        </p:sp>
        <p:sp>
          <p:nvSpPr>
            <p:cNvPr id="291866" name="Line 26"/>
            <p:cNvSpPr>
              <a:spLocks noChangeShapeType="1"/>
            </p:cNvSpPr>
            <p:nvPr/>
          </p:nvSpPr>
          <p:spPr bwMode="auto">
            <a:xfrm flipV="1">
              <a:off x="3883378" y="6632504"/>
              <a:ext cx="1986844" cy="97536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400" dirty="0">
                <a:latin typeface="Book Antiqua" pitchFamily="18" charset="0"/>
              </a:endParaRPr>
            </a:p>
          </p:txBody>
        </p:sp>
        <p:sp>
          <p:nvSpPr>
            <p:cNvPr id="291867" name="Line 27"/>
            <p:cNvSpPr>
              <a:spLocks noChangeShapeType="1"/>
            </p:cNvSpPr>
            <p:nvPr/>
          </p:nvSpPr>
          <p:spPr bwMode="auto">
            <a:xfrm flipH="1" flipV="1">
              <a:off x="7125547" y="6713784"/>
              <a:ext cx="1896533" cy="97536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400" dirty="0">
                <a:latin typeface="Book Antiqua" pitchFamily="18" charset="0"/>
              </a:endParaRPr>
            </a:p>
          </p:txBody>
        </p:sp>
        <p:sp>
          <p:nvSpPr>
            <p:cNvPr id="291868" name="Line 28"/>
            <p:cNvSpPr>
              <a:spLocks noChangeShapeType="1"/>
            </p:cNvSpPr>
            <p:nvPr/>
          </p:nvSpPr>
          <p:spPr bwMode="auto">
            <a:xfrm flipV="1">
              <a:off x="9157547" y="8095544"/>
              <a:ext cx="0" cy="7315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400" dirty="0">
                <a:latin typeface="Book Antiqua" pitchFamily="18" charset="0"/>
              </a:endParaRPr>
            </a:p>
          </p:txBody>
        </p:sp>
        <p:sp>
          <p:nvSpPr>
            <p:cNvPr id="291873" name="Rectangle 33"/>
            <p:cNvSpPr>
              <a:spLocks noChangeArrowheads="1"/>
            </p:cNvSpPr>
            <p:nvPr/>
          </p:nvSpPr>
          <p:spPr bwMode="auto">
            <a:xfrm>
              <a:off x="5887932" y="6096066"/>
              <a:ext cx="1433758" cy="4970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  <a:latin typeface="Book Antiqua" pitchFamily="18" charset="0"/>
                </a:rPr>
                <a:t>⋈</a:t>
              </a:r>
              <a:r>
                <a:rPr lang="en-US" sz="2400" baseline="-25000" dirty="0" smtClean="0">
                  <a:solidFill>
                    <a:schemeClr val="tx2"/>
                  </a:solidFill>
                  <a:latin typeface="Book Antiqua" pitchFamily="18" charset="0"/>
                </a:rPr>
                <a:t>ENO</a:t>
              </a:r>
              <a:endParaRPr lang="en-US" sz="2400" baseline="-25000" dirty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</p:grpSp>
      <p:grpSp>
        <p:nvGrpSpPr>
          <p:cNvPr id="31" name="Gruppo 30"/>
          <p:cNvGrpSpPr/>
          <p:nvPr/>
        </p:nvGrpSpPr>
        <p:grpSpPr>
          <a:xfrm>
            <a:off x="1759197" y="2429512"/>
            <a:ext cx="7206288" cy="2967890"/>
            <a:chOff x="1932191" y="2135780"/>
            <a:chExt cx="9900183" cy="3775254"/>
          </a:xfrm>
        </p:grpSpPr>
        <p:sp>
          <p:nvSpPr>
            <p:cNvPr id="291845" name="Rectangle 5"/>
            <p:cNvSpPr>
              <a:spLocks noChangeArrowheads="1"/>
            </p:cNvSpPr>
            <p:nvPr/>
          </p:nvSpPr>
          <p:spPr bwMode="auto">
            <a:xfrm>
              <a:off x="3456363" y="4133419"/>
              <a:ext cx="627928" cy="5539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chemeClr val="tx2"/>
                  </a:solidFill>
                  <a:latin typeface="Symbol" charset="2"/>
                  <a:sym typeface="Symbol" charset="2"/>
                </a:rPr>
                <a:t></a:t>
              </a:r>
              <a:endParaRPr lang="en-US" sz="2000" dirty="0">
                <a:solidFill>
                  <a:schemeClr val="tx2"/>
                </a:solidFill>
                <a:latin typeface="Symbol" charset="2"/>
              </a:endParaRPr>
            </a:p>
          </p:txBody>
        </p:sp>
        <p:sp>
          <p:nvSpPr>
            <p:cNvPr id="291846" name="Rectangle 6"/>
            <p:cNvSpPr>
              <a:spLocks noChangeArrowheads="1"/>
            </p:cNvSpPr>
            <p:nvPr/>
          </p:nvSpPr>
          <p:spPr bwMode="auto">
            <a:xfrm>
              <a:off x="9489145" y="4142450"/>
              <a:ext cx="627928" cy="5539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chemeClr val="tx2"/>
                  </a:solidFill>
                  <a:latin typeface="Symbol" charset="2"/>
                  <a:sym typeface="Symbol" charset="2"/>
                </a:rPr>
                <a:t></a:t>
              </a:r>
              <a:endParaRPr lang="en-US" sz="2000" dirty="0">
                <a:solidFill>
                  <a:schemeClr val="tx2"/>
                </a:solidFill>
                <a:latin typeface="Symbol" charset="2"/>
              </a:endParaRPr>
            </a:p>
          </p:txBody>
        </p:sp>
        <p:sp>
          <p:nvSpPr>
            <p:cNvPr id="291847" name="Rectangle 7"/>
            <p:cNvSpPr>
              <a:spLocks noChangeArrowheads="1"/>
            </p:cNvSpPr>
            <p:nvPr/>
          </p:nvSpPr>
          <p:spPr bwMode="auto">
            <a:xfrm>
              <a:off x="1932191" y="5357134"/>
              <a:ext cx="1231343" cy="5539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ASG</a:t>
              </a:r>
              <a:r>
                <a:rPr lang="en-US" sz="2000" baseline="-250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91848" name="Rectangle 8"/>
            <p:cNvSpPr>
              <a:spLocks noChangeArrowheads="1"/>
            </p:cNvSpPr>
            <p:nvPr/>
          </p:nvSpPr>
          <p:spPr bwMode="auto">
            <a:xfrm>
              <a:off x="7384803" y="3056460"/>
              <a:ext cx="2733276" cy="6322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Book Antiqua" pitchFamily="18" charset="0"/>
                  <a:sym typeface="Symbol"/>
                </a:rPr>
                <a:t></a:t>
              </a:r>
              <a:r>
                <a:rPr lang="en-US" sz="2000" baseline="-25000" dirty="0" smtClean="0">
                  <a:solidFill>
                    <a:srgbClr val="000000"/>
                  </a:solidFill>
                  <a:latin typeface="Arial" charset="0"/>
                </a:rPr>
                <a:t>TITLE</a:t>
              </a:r>
              <a:r>
                <a:rPr lang="en-US" sz="2000" baseline="-25000" dirty="0">
                  <a:solidFill>
                    <a:srgbClr val="000000"/>
                  </a:solidFill>
                  <a:latin typeface="Arial" charset="0"/>
                </a:rPr>
                <a:t>=“Mech. Eng.”</a:t>
              </a:r>
            </a:p>
          </p:txBody>
        </p:sp>
        <p:sp>
          <p:nvSpPr>
            <p:cNvPr id="291849" name="Rectangle 9"/>
            <p:cNvSpPr>
              <a:spLocks noChangeArrowheads="1"/>
            </p:cNvSpPr>
            <p:nvPr/>
          </p:nvSpPr>
          <p:spPr bwMode="auto">
            <a:xfrm>
              <a:off x="4560244" y="5357134"/>
              <a:ext cx="1231343" cy="5539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ASG</a:t>
              </a:r>
              <a:r>
                <a:rPr lang="en-US" sz="2000" baseline="-2500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91850" name="Rectangle 10"/>
            <p:cNvSpPr>
              <a:spLocks noChangeArrowheads="1"/>
            </p:cNvSpPr>
            <p:nvPr/>
          </p:nvSpPr>
          <p:spPr bwMode="auto">
            <a:xfrm>
              <a:off x="8007343" y="5357134"/>
              <a:ext cx="1251164" cy="5539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EMP</a:t>
              </a:r>
              <a:r>
                <a:rPr lang="en-US" sz="2000" baseline="-250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91851" name="Rectangle 11"/>
            <p:cNvSpPr>
              <a:spLocks noChangeArrowheads="1"/>
            </p:cNvSpPr>
            <p:nvPr/>
          </p:nvSpPr>
          <p:spPr bwMode="auto">
            <a:xfrm>
              <a:off x="10581210" y="5357134"/>
              <a:ext cx="1251164" cy="5539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EMP</a:t>
              </a:r>
              <a:r>
                <a:rPr lang="en-US" sz="2000" baseline="-2500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91852" name="Line 12"/>
            <p:cNvSpPr>
              <a:spLocks noChangeShapeType="1"/>
            </p:cNvSpPr>
            <p:nvPr/>
          </p:nvSpPr>
          <p:spPr bwMode="auto">
            <a:xfrm flipV="1">
              <a:off x="2528711" y="4530788"/>
              <a:ext cx="1038578" cy="83989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291853" name="Line 13"/>
            <p:cNvSpPr>
              <a:spLocks noChangeShapeType="1"/>
            </p:cNvSpPr>
            <p:nvPr/>
          </p:nvSpPr>
          <p:spPr bwMode="auto">
            <a:xfrm flipH="1" flipV="1">
              <a:off x="3955627" y="4530788"/>
              <a:ext cx="1056640" cy="83989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291854" name="Line 14"/>
            <p:cNvSpPr>
              <a:spLocks noChangeShapeType="1"/>
            </p:cNvSpPr>
            <p:nvPr/>
          </p:nvSpPr>
          <p:spPr bwMode="auto">
            <a:xfrm flipV="1">
              <a:off x="8516338" y="4557881"/>
              <a:ext cx="1038578" cy="83989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291855" name="Line 15"/>
            <p:cNvSpPr>
              <a:spLocks noChangeShapeType="1"/>
            </p:cNvSpPr>
            <p:nvPr/>
          </p:nvSpPr>
          <p:spPr bwMode="auto">
            <a:xfrm flipH="1" flipV="1">
              <a:off x="9943253" y="4557881"/>
              <a:ext cx="1056640" cy="83989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291856" name="Line 16"/>
            <p:cNvSpPr>
              <a:spLocks noChangeShapeType="1"/>
            </p:cNvSpPr>
            <p:nvPr/>
          </p:nvSpPr>
          <p:spPr bwMode="auto">
            <a:xfrm flipH="1" flipV="1">
              <a:off x="8588587" y="3663801"/>
              <a:ext cx="1083733" cy="48768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291857" name="Line 17"/>
            <p:cNvSpPr>
              <a:spLocks noChangeShapeType="1"/>
            </p:cNvSpPr>
            <p:nvPr/>
          </p:nvSpPr>
          <p:spPr bwMode="auto">
            <a:xfrm flipH="1" flipV="1">
              <a:off x="6990080" y="2823908"/>
              <a:ext cx="1083733" cy="48768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291858" name="Line 18"/>
            <p:cNvSpPr>
              <a:spLocks noChangeShapeType="1"/>
            </p:cNvSpPr>
            <p:nvPr/>
          </p:nvSpPr>
          <p:spPr bwMode="auto">
            <a:xfrm flipV="1">
              <a:off x="3720818" y="2688441"/>
              <a:ext cx="2095218" cy="151722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5785522" y="2135780"/>
              <a:ext cx="1433757" cy="5539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20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  <p:grpSp>
        <p:nvGrpSpPr>
          <p:cNvPr id="34" name="Gruppo 33"/>
          <p:cNvGrpSpPr/>
          <p:nvPr/>
        </p:nvGrpSpPr>
        <p:grpSpPr>
          <a:xfrm>
            <a:off x="8288350" y="6805626"/>
            <a:ext cx="4214842" cy="2143139"/>
            <a:chOff x="4785815" y="6326962"/>
            <a:chExt cx="5698664" cy="2983557"/>
          </a:xfrm>
        </p:grpSpPr>
        <p:sp>
          <p:nvSpPr>
            <p:cNvPr id="35" name="Rectangle 20"/>
            <p:cNvSpPr>
              <a:spLocks noChangeArrowheads="1"/>
            </p:cNvSpPr>
            <p:nvPr/>
          </p:nvSpPr>
          <p:spPr bwMode="auto">
            <a:xfrm>
              <a:off x="4785815" y="8813518"/>
              <a:ext cx="998879" cy="4970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Book Antiqua" pitchFamily="18" charset="0"/>
                </a:rPr>
                <a:t>ASG</a:t>
              </a:r>
              <a:r>
                <a:rPr lang="en-US" sz="2400" baseline="-25000">
                  <a:solidFill>
                    <a:srgbClr val="000000"/>
                  </a:solidFill>
                  <a:latin typeface="Book Antiqua" pitchFamily="18" charset="0"/>
                </a:rPr>
                <a:t>2</a:t>
              </a:r>
            </a:p>
          </p:txBody>
        </p:sp>
        <p:sp>
          <p:nvSpPr>
            <p:cNvPr id="36" name="Rectangle 21"/>
            <p:cNvSpPr>
              <a:spLocks noChangeArrowheads="1"/>
            </p:cNvSpPr>
            <p:nvPr/>
          </p:nvSpPr>
          <p:spPr bwMode="auto">
            <a:xfrm>
              <a:off x="8731881" y="8813518"/>
              <a:ext cx="1027733" cy="4970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Book Antiqua" pitchFamily="18" charset="0"/>
                </a:rPr>
                <a:t>EMP</a:t>
              </a:r>
              <a:r>
                <a:rPr lang="en-US" sz="2400" baseline="-25000">
                  <a:solidFill>
                    <a:srgbClr val="000000"/>
                  </a:solidFill>
                  <a:latin typeface="Book Antiqua" pitchFamily="18" charset="0"/>
                </a:rPr>
                <a:t>2</a:t>
              </a:r>
            </a:p>
          </p:txBody>
        </p:sp>
        <p:sp>
          <p:nvSpPr>
            <p:cNvPr id="37" name="Rectangle 22"/>
            <p:cNvSpPr>
              <a:spLocks noChangeArrowheads="1"/>
            </p:cNvSpPr>
            <p:nvPr/>
          </p:nvSpPr>
          <p:spPr bwMode="auto">
            <a:xfrm>
              <a:off x="8123046" y="7467882"/>
              <a:ext cx="2361433" cy="4970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Book Antiqua" pitchFamily="18" charset="0"/>
                  <a:sym typeface="Symbol"/>
                </a:rPr>
                <a:t></a:t>
              </a:r>
              <a:r>
                <a:rPr lang="en-US" sz="2400" baseline="-25000" dirty="0" smtClean="0">
                  <a:solidFill>
                    <a:srgbClr val="000000"/>
                  </a:solidFill>
                  <a:latin typeface="Book Antiqua" pitchFamily="18" charset="0"/>
                </a:rPr>
                <a:t>TITLE</a:t>
              </a:r>
              <a:r>
                <a:rPr lang="en-US" sz="2400" baseline="-25000" dirty="0">
                  <a:solidFill>
                    <a:srgbClr val="000000"/>
                  </a:solidFill>
                  <a:latin typeface="Book Antiqua" pitchFamily="18" charset="0"/>
                </a:rPr>
                <a:t>=“Mech. Eng.”</a:t>
              </a:r>
            </a:p>
          </p:txBody>
        </p:sp>
        <p:sp>
          <p:nvSpPr>
            <p:cNvPr id="38" name="Line 23"/>
            <p:cNvSpPr>
              <a:spLocks noChangeShapeType="1"/>
            </p:cNvSpPr>
            <p:nvPr/>
          </p:nvSpPr>
          <p:spPr bwMode="auto">
            <a:xfrm flipV="1">
              <a:off x="5436522" y="6876344"/>
              <a:ext cx="1499164" cy="19507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400" dirty="0">
                <a:latin typeface="Book Antiqua" pitchFamily="18" charset="0"/>
              </a:endParaRPr>
            </a:p>
          </p:txBody>
        </p:sp>
        <p:sp>
          <p:nvSpPr>
            <p:cNvPr id="39" name="Line 24"/>
            <p:cNvSpPr>
              <a:spLocks noChangeShapeType="1"/>
            </p:cNvSpPr>
            <p:nvPr/>
          </p:nvSpPr>
          <p:spPr bwMode="auto">
            <a:xfrm flipH="1" flipV="1">
              <a:off x="7730424" y="6984717"/>
              <a:ext cx="1544320" cy="7315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400" dirty="0">
                <a:latin typeface="Book Antiqua" pitchFamily="18" charset="0"/>
              </a:endParaRPr>
            </a:p>
          </p:txBody>
        </p:sp>
        <p:sp>
          <p:nvSpPr>
            <p:cNvPr id="40" name="Line 25"/>
            <p:cNvSpPr>
              <a:spLocks noChangeShapeType="1"/>
            </p:cNvSpPr>
            <p:nvPr/>
          </p:nvSpPr>
          <p:spPr bwMode="auto">
            <a:xfrm flipV="1">
              <a:off x="9301837" y="8068450"/>
              <a:ext cx="0" cy="78570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400" dirty="0">
                <a:latin typeface="Book Antiqua" pitchFamily="18" charset="0"/>
              </a:endParaRPr>
            </a:p>
          </p:txBody>
        </p:sp>
        <p:sp>
          <p:nvSpPr>
            <p:cNvPr id="41" name="Rectangle 33"/>
            <p:cNvSpPr>
              <a:spLocks noChangeArrowheads="1"/>
            </p:cNvSpPr>
            <p:nvPr/>
          </p:nvSpPr>
          <p:spPr bwMode="auto">
            <a:xfrm>
              <a:off x="6790836" y="6326962"/>
              <a:ext cx="1433758" cy="4970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  <a:latin typeface="Book Antiqua" pitchFamily="18" charset="0"/>
                </a:rPr>
                <a:t>⋈</a:t>
              </a:r>
              <a:r>
                <a:rPr lang="en-US" sz="2400" baseline="-25000" dirty="0" smtClean="0">
                  <a:solidFill>
                    <a:schemeClr val="tx2"/>
                  </a:solidFill>
                  <a:latin typeface="Book Antiqua" pitchFamily="18" charset="0"/>
                </a:rPr>
                <a:t>ENO</a:t>
              </a:r>
              <a:endParaRPr lang="en-US" sz="2400" baseline="-25000" dirty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</p:grpSp>
      <p:sp>
        <p:nvSpPr>
          <p:cNvPr id="42" name="Rectangle 3"/>
          <p:cNvSpPr>
            <a:spLocks noChangeArrowheads="1"/>
          </p:cNvSpPr>
          <p:nvPr/>
        </p:nvSpPr>
        <p:spPr bwMode="auto">
          <a:xfrm>
            <a:off x="7573970" y="5948370"/>
            <a:ext cx="5000660" cy="9286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</a:bodyPr>
          <a:lstStyle/>
          <a:p>
            <a:pPr algn="l">
              <a:spcBef>
                <a:spcPts val="0"/>
              </a:spcBef>
              <a:tabLst>
                <a:tab pos="288991" algn="l"/>
                <a:tab pos="650230" algn="l"/>
                <a:tab pos="2131309" algn="l"/>
                <a:tab pos="2781539" algn="l"/>
                <a:tab pos="3251149" algn="l"/>
                <a:tab pos="3756884" algn="l"/>
              </a:tabLst>
            </a:pPr>
            <a:r>
              <a:rPr lang="en-US" sz="2400" dirty="0" smtClean="0">
                <a:latin typeface="Book Antiqua"/>
              </a:rPr>
              <a:t>3. Reduction of join over a relation</a:t>
            </a:r>
            <a:br>
              <a:rPr lang="en-US" sz="2400" dirty="0" smtClean="0">
                <a:latin typeface="Book Antiqua"/>
              </a:rPr>
            </a:br>
            <a:r>
              <a:rPr lang="en-US" sz="2400" dirty="0" smtClean="0">
                <a:latin typeface="Book Antiqua"/>
              </a:rPr>
              <a:t>	fragmented with DHF</a:t>
            </a:r>
            <a:endParaRPr lang="en-US" sz="2400" dirty="0"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3" grpId="0"/>
      <p:bldP spid="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xfrm>
            <a:off x="355600" y="444500"/>
            <a:ext cx="12483504" cy="1612900"/>
          </a:xfrm>
          <a:noFill/>
          <a:ln/>
        </p:spPr>
        <p:txBody>
          <a:bodyPr/>
          <a:lstStyle/>
          <a:p>
            <a:r>
              <a:rPr lang="en-US" dirty="0"/>
              <a:t>Reduction for Hybrid Fragmentation</a:t>
            </a:r>
          </a:p>
        </p:txBody>
      </p:sp>
      <p:sp>
        <p:nvSpPr>
          <p:cNvPr id="6246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70000"/>
              </a:spcBef>
            </a:pPr>
            <a:r>
              <a:rPr lang="en-US" dirty="0"/>
              <a:t>Combine the rules already </a:t>
            </a:r>
            <a:r>
              <a:rPr lang="en-US" dirty="0" smtClean="0"/>
              <a:t>specified</a:t>
            </a:r>
          </a:p>
          <a:p>
            <a:pPr lvl="1">
              <a:lnSpc>
                <a:spcPct val="100000"/>
              </a:lnSpc>
              <a:spcBef>
                <a:spcPct val="70000"/>
              </a:spcBef>
            </a:pPr>
            <a:r>
              <a:rPr lang="en-US" dirty="0" smtClean="0"/>
              <a:t>Remove </a:t>
            </a:r>
            <a:r>
              <a:rPr lang="en-US" dirty="0">
                <a:solidFill>
                  <a:schemeClr val="hlink"/>
                </a:solidFill>
              </a:rPr>
              <a:t>empty relations </a:t>
            </a:r>
            <a:r>
              <a:rPr lang="en-US" dirty="0"/>
              <a:t>generated by contradicting </a:t>
            </a:r>
            <a:r>
              <a:rPr lang="en-US" dirty="0" smtClean="0"/>
              <a:t>predicates (inside selections or joins) </a:t>
            </a:r>
            <a:r>
              <a:rPr lang="en-US" dirty="0"/>
              <a:t>on horizontal </a:t>
            </a:r>
            <a:r>
              <a:rPr lang="en-US" dirty="0" smtClean="0"/>
              <a:t>fragments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70000"/>
              </a:spcBef>
            </a:pPr>
            <a:r>
              <a:rPr lang="en-US" dirty="0"/>
              <a:t>Remove </a:t>
            </a:r>
            <a:r>
              <a:rPr lang="en-US" dirty="0">
                <a:solidFill>
                  <a:schemeClr val="hlink"/>
                </a:solidFill>
              </a:rPr>
              <a:t>useless relations </a:t>
            </a:r>
            <a:r>
              <a:rPr lang="en-US" dirty="0"/>
              <a:t>generated by projections on vertical </a:t>
            </a:r>
            <a:r>
              <a:rPr lang="en-US" dirty="0" smtClean="0"/>
              <a:t>fragments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70000"/>
              </a:spcBef>
            </a:pPr>
            <a:r>
              <a:rPr lang="en-US" dirty="0"/>
              <a:t>Distribute </a:t>
            </a:r>
            <a:r>
              <a:rPr lang="en-US" dirty="0" smtClean="0">
                <a:solidFill>
                  <a:schemeClr val="hlink"/>
                </a:solidFill>
              </a:rPr>
              <a:t>joins/selections/projections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over </a:t>
            </a:r>
            <a:r>
              <a:rPr lang="en-US" dirty="0">
                <a:solidFill>
                  <a:schemeClr val="hlink"/>
                </a:solidFill>
              </a:rPr>
              <a:t>unions </a:t>
            </a:r>
            <a:r>
              <a:rPr lang="en-US" dirty="0"/>
              <a:t>in order to isolate and remove useless </a:t>
            </a:r>
            <a:r>
              <a:rPr lang="en-US" dirty="0" smtClean="0"/>
              <a:t>operands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Reduction for </a:t>
            </a:r>
            <a:r>
              <a:rPr lang="en-US" smtClean="0"/>
              <a:t>Hybrid Fragmentation</a:t>
            </a:r>
            <a:endParaRPr lang="en-US" dirty="0"/>
          </a:p>
        </p:txBody>
      </p:sp>
      <p:sp>
        <p:nvSpPr>
          <p:cNvPr id="293890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144016" y="2460699"/>
            <a:ext cx="7001326" cy="6702381"/>
          </a:xfrm>
          <a:noFill/>
          <a:ln/>
        </p:spPr>
        <p:txBody>
          <a:bodyPr/>
          <a:lstStyle/>
          <a:p>
            <a:pPr marL="0" indent="0">
              <a:spcBef>
                <a:spcPct val="65000"/>
              </a:spcBef>
              <a:buNone/>
            </a:pPr>
            <a:r>
              <a:rPr lang="en-US" dirty="0"/>
              <a:t>Example</a:t>
            </a:r>
          </a:p>
          <a:p>
            <a:pPr marL="185738" lvl="1" indent="0">
              <a:spcBef>
                <a:spcPct val="65000"/>
              </a:spcBef>
              <a:buNone/>
            </a:pPr>
            <a:r>
              <a:rPr lang="en-US" dirty="0"/>
              <a:t>Consider the following </a:t>
            </a:r>
            <a:r>
              <a:rPr lang="en-US" dirty="0" smtClean="0"/>
              <a:t>hybrid fragmentation:</a:t>
            </a:r>
            <a:endParaRPr lang="en-US" dirty="0"/>
          </a:p>
          <a:p>
            <a:pPr marL="650230" lvl="2" indent="0">
              <a:buNone/>
            </a:pPr>
            <a:r>
              <a:rPr lang="en-US" dirty="0"/>
              <a:t>EMP</a:t>
            </a:r>
            <a:r>
              <a:rPr lang="en-US" baseline="-25000" dirty="0"/>
              <a:t>1</a:t>
            </a:r>
            <a:r>
              <a:rPr lang="en-US" dirty="0" smtClean="0"/>
              <a:t>= </a:t>
            </a:r>
            <a:r>
              <a:rPr lang="en-US" dirty="0" smtClean="0">
                <a:latin typeface="Book Antiqua" pitchFamily="18" charset="0"/>
                <a:sym typeface="Symbol"/>
              </a:rPr>
              <a:t></a:t>
            </a:r>
            <a:r>
              <a:rPr lang="en-US" baseline="-25000" dirty="0" smtClean="0"/>
              <a:t>ENO</a:t>
            </a:r>
            <a:r>
              <a:rPr lang="en-US" baseline="-25000" dirty="0"/>
              <a:t>≤"E4" </a:t>
            </a:r>
            <a:r>
              <a:rPr lang="en-US" dirty="0" smtClean="0"/>
              <a:t>(</a:t>
            </a:r>
            <a:r>
              <a:rPr lang="en-US" dirty="0" smtClean="0">
                <a:latin typeface="Book Antiqua" pitchFamily="18" charset="0"/>
                <a:sym typeface="Symbol"/>
              </a:rPr>
              <a:t></a:t>
            </a:r>
            <a:r>
              <a:rPr lang="en-US" baseline="-25000" dirty="0" smtClean="0"/>
              <a:t>ENO,ENAME </a:t>
            </a:r>
            <a:r>
              <a:rPr lang="en-US" dirty="0"/>
              <a:t>(EMP))</a:t>
            </a:r>
          </a:p>
          <a:p>
            <a:pPr marL="650230" lvl="2" indent="0">
              <a:buNone/>
            </a:pPr>
            <a:r>
              <a:rPr lang="en-US" dirty="0"/>
              <a:t>EMP</a:t>
            </a:r>
            <a:r>
              <a:rPr lang="en-US" baseline="-25000" dirty="0"/>
              <a:t>2</a:t>
            </a:r>
            <a:r>
              <a:rPr lang="en-US" dirty="0" smtClean="0"/>
              <a:t>= </a:t>
            </a:r>
            <a:r>
              <a:rPr lang="en-US" dirty="0" smtClean="0">
                <a:latin typeface="Book Antiqua" pitchFamily="18" charset="0"/>
                <a:sym typeface="Symbol"/>
              </a:rPr>
              <a:t></a:t>
            </a:r>
            <a:r>
              <a:rPr lang="en-US" baseline="-25000" dirty="0" smtClean="0"/>
              <a:t>ENO</a:t>
            </a:r>
            <a:r>
              <a:rPr lang="en-US" baseline="-25000" dirty="0"/>
              <a:t>&gt;"E4" </a:t>
            </a:r>
            <a:r>
              <a:rPr lang="en-US" dirty="0" smtClean="0"/>
              <a:t>(</a:t>
            </a:r>
            <a:r>
              <a:rPr lang="en-US" dirty="0" smtClean="0">
                <a:latin typeface="Book Antiqua" pitchFamily="18" charset="0"/>
                <a:sym typeface="Symbol"/>
              </a:rPr>
              <a:t></a:t>
            </a:r>
            <a:r>
              <a:rPr lang="en-US" baseline="-25000" dirty="0" smtClean="0"/>
              <a:t>ENO,ENAME </a:t>
            </a:r>
            <a:r>
              <a:rPr lang="en-US" dirty="0"/>
              <a:t>(EMP))</a:t>
            </a:r>
          </a:p>
          <a:p>
            <a:pPr marL="650230" lvl="2" indent="0">
              <a:buNone/>
            </a:pPr>
            <a:r>
              <a:rPr lang="en-US" dirty="0"/>
              <a:t>EMP</a:t>
            </a:r>
            <a:r>
              <a:rPr lang="en-US" baseline="-25000" dirty="0"/>
              <a:t>3</a:t>
            </a:r>
            <a:r>
              <a:rPr lang="en-US" dirty="0" smtClean="0"/>
              <a:t>=</a:t>
            </a:r>
            <a:r>
              <a:rPr lang="en-US" dirty="0" smtClean="0">
                <a:latin typeface="Book Antiqua" pitchFamily="18" charset="0"/>
                <a:sym typeface="Symbol"/>
              </a:rPr>
              <a:t> </a:t>
            </a:r>
            <a:r>
              <a:rPr lang="en-US" baseline="-25000" dirty="0" smtClean="0"/>
              <a:t>ENO,TITLE </a:t>
            </a:r>
            <a:r>
              <a:rPr lang="en-US" dirty="0"/>
              <a:t>(EMP)</a:t>
            </a:r>
          </a:p>
          <a:p>
            <a:pPr marL="185738" lvl="1" indent="0">
              <a:spcBef>
                <a:spcPct val="65000"/>
              </a:spcBef>
              <a:buNone/>
            </a:pPr>
            <a:r>
              <a:rPr lang="en-US" dirty="0" smtClean="0"/>
              <a:t>Thus, the localization program for EMP is:</a:t>
            </a:r>
          </a:p>
          <a:p>
            <a:pPr marL="649288" lvl="1" indent="0">
              <a:spcBef>
                <a:spcPct val="65000"/>
              </a:spcBef>
              <a:buNone/>
            </a:pPr>
            <a:r>
              <a:rPr lang="en-US" sz="2400" dirty="0" smtClean="0"/>
              <a:t>EMP = (EMP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∪ EMP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r>
              <a:rPr lang="en-US" sz="2400" dirty="0" smtClean="0">
                <a:solidFill>
                  <a:schemeClr val="tx2"/>
                </a:solidFill>
              </a:rPr>
              <a:t> ⋈ EMP</a:t>
            </a:r>
            <a:r>
              <a:rPr lang="en-US" sz="2400" baseline="-25000" dirty="0" smtClean="0">
                <a:solidFill>
                  <a:schemeClr val="tx2"/>
                </a:solidFill>
              </a:rPr>
              <a:t>3</a:t>
            </a:r>
            <a:endParaRPr lang="en-US" sz="2400" baseline="-25000" dirty="0" smtClean="0"/>
          </a:p>
          <a:p>
            <a:pPr marL="185738" lvl="1" indent="0">
              <a:spcBef>
                <a:spcPct val="65000"/>
              </a:spcBef>
              <a:buNone/>
            </a:pPr>
            <a:r>
              <a:rPr lang="en-US" dirty="0" smtClean="0"/>
              <a:t>Consider also </a:t>
            </a:r>
            <a:r>
              <a:rPr lang="en-US"/>
              <a:t>the </a:t>
            </a:r>
            <a:r>
              <a:rPr lang="en-US" smtClean="0"/>
              <a:t>query:</a:t>
            </a:r>
            <a:endParaRPr lang="en-US" dirty="0"/>
          </a:p>
          <a:p>
            <a:pPr marL="650230" lvl="2" indent="0">
              <a:spcBef>
                <a:spcPct val="65000"/>
              </a:spcBef>
              <a:buNone/>
            </a:pPr>
            <a:r>
              <a:rPr lang="en-US" b="1" dirty="0">
                <a:latin typeface="Courier New"/>
              </a:rPr>
              <a:t>SELECT</a:t>
            </a:r>
            <a:r>
              <a:rPr lang="en-US" dirty="0">
                <a:latin typeface="Courier New"/>
              </a:rPr>
              <a:t>	ENAME</a:t>
            </a:r>
          </a:p>
          <a:p>
            <a:pPr marL="650230" lvl="2" indent="0">
              <a:spcBef>
                <a:spcPct val="20000"/>
              </a:spcBef>
              <a:buNone/>
            </a:pPr>
            <a:r>
              <a:rPr lang="en-US" b="1" dirty="0">
                <a:latin typeface="Courier New"/>
              </a:rPr>
              <a:t>FROM</a:t>
            </a:r>
            <a:r>
              <a:rPr lang="en-US" dirty="0">
                <a:latin typeface="Courier New"/>
              </a:rPr>
              <a:t>	EMP</a:t>
            </a:r>
          </a:p>
          <a:p>
            <a:pPr marL="650230" lvl="2" indent="0">
              <a:spcBef>
                <a:spcPct val="20000"/>
              </a:spcBef>
              <a:buNone/>
            </a:pPr>
            <a:r>
              <a:rPr lang="en-US" b="1" dirty="0">
                <a:latin typeface="Courier New"/>
              </a:rPr>
              <a:t>WHERE	</a:t>
            </a:r>
            <a:r>
              <a:rPr lang="en-US" dirty="0">
                <a:latin typeface="Courier New"/>
              </a:rPr>
              <a:t>ENO</a:t>
            </a:r>
            <a:r>
              <a:rPr lang="en-US" dirty="0" smtClean="0">
                <a:latin typeface="Courier New"/>
              </a:rPr>
              <a:t>="E5"</a:t>
            </a:r>
            <a:endParaRPr lang="en-US" dirty="0">
              <a:latin typeface="Courier New"/>
            </a:endParaRPr>
          </a:p>
        </p:txBody>
      </p:sp>
      <p:grpSp>
        <p:nvGrpSpPr>
          <p:cNvPr id="24" name="Gruppo 23"/>
          <p:cNvGrpSpPr/>
          <p:nvPr/>
        </p:nvGrpSpPr>
        <p:grpSpPr>
          <a:xfrm>
            <a:off x="6898478" y="2734170"/>
            <a:ext cx="5747590" cy="5555848"/>
            <a:chOff x="6898478" y="2734170"/>
            <a:chExt cx="5747590" cy="5555848"/>
          </a:xfrm>
        </p:grpSpPr>
        <p:sp>
          <p:nvSpPr>
            <p:cNvPr id="293892" name="Rectangle 4"/>
            <p:cNvSpPr>
              <a:spLocks noChangeArrowheads="1"/>
            </p:cNvSpPr>
            <p:nvPr/>
          </p:nvSpPr>
          <p:spPr bwMode="auto">
            <a:xfrm>
              <a:off x="6898478" y="7762240"/>
              <a:ext cx="1106047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>
                  <a:solidFill>
                    <a:srgbClr val="000000"/>
                  </a:solidFill>
                  <a:latin typeface="Arial" charset="0"/>
                </a:rPr>
                <a:t>EMP</a:t>
              </a:r>
              <a:r>
                <a:rPr lang="en-US" sz="2600" baseline="-250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93893" name="Rectangle 5"/>
            <p:cNvSpPr>
              <a:spLocks noChangeArrowheads="1"/>
            </p:cNvSpPr>
            <p:nvPr/>
          </p:nvSpPr>
          <p:spPr bwMode="auto">
            <a:xfrm>
              <a:off x="8009305" y="7762240"/>
              <a:ext cx="1106047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>
                  <a:solidFill>
                    <a:srgbClr val="000000"/>
                  </a:solidFill>
                  <a:latin typeface="Arial" charset="0"/>
                </a:rPr>
                <a:t>EMP</a:t>
              </a:r>
              <a:r>
                <a:rPr lang="en-US" sz="2600" baseline="-2500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93894" name="Rectangle 6"/>
            <p:cNvSpPr>
              <a:spLocks noChangeArrowheads="1"/>
            </p:cNvSpPr>
            <p:nvPr/>
          </p:nvSpPr>
          <p:spPr bwMode="auto">
            <a:xfrm>
              <a:off x="7723266" y="6403058"/>
              <a:ext cx="535687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sym typeface="Symbol" charset="2"/>
                </a:rPr>
                <a:t></a:t>
              </a:r>
              <a:endParaRPr lang="en-US" sz="2800" dirty="0">
                <a:solidFill>
                  <a:schemeClr val="tx2"/>
                </a:solidFill>
                <a:latin typeface="Symbol" charset="2"/>
              </a:endParaRPr>
            </a:p>
          </p:txBody>
        </p:sp>
        <p:sp>
          <p:nvSpPr>
            <p:cNvPr id="293895" name="Line 7"/>
            <p:cNvSpPr>
              <a:spLocks noChangeShapeType="1"/>
            </p:cNvSpPr>
            <p:nvPr/>
          </p:nvSpPr>
          <p:spPr bwMode="auto">
            <a:xfrm flipV="1">
              <a:off x="7466176" y="6881707"/>
              <a:ext cx="442524" cy="8940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3896" name="Line 8"/>
            <p:cNvSpPr>
              <a:spLocks noChangeShapeType="1"/>
            </p:cNvSpPr>
            <p:nvPr/>
          </p:nvSpPr>
          <p:spPr bwMode="auto">
            <a:xfrm flipH="1" flipV="1">
              <a:off x="8080291" y="6881707"/>
              <a:ext cx="460587" cy="8940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3897" name="Line 9"/>
            <p:cNvSpPr>
              <a:spLocks noChangeShapeType="1"/>
            </p:cNvSpPr>
            <p:nvPr/>
          </p:nvSpPr>
          <p:spPr bwMode="auto">
            <a:xfrm flipV="1">
              <a:off x="8008042" y="5716694"/>
              <a:ext cx="388338" cy="758613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3898" name="Rectangle 10"/>
            <p:cNvSpPr>
              <a:spLocks noChangeArrowheads="1"/>
            </p:cNvSpPr>
            <p:nvPr/>
          </p:nvSpPr>
          <p:spPr bwMode="auto">
            <a:xfrm>
              <a:off x="8930478" y="7762240"/>
              <a:ext cx="1106047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>
                  <a:solidFill>
                    <a:srgbClr val="000000"/>
                  </a:solidFill>
                  <a:latin typeface="Arial" charset="0"/>
                </a:rPr>
                <a:t>EMP</a:t>
              </a:r>
              <a:r>
                <a:rPr lang="en-US" sz="2600" baseline="-25000">
                  <a:solidFill>
                    <a:srgbClr val="00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93899" name="Line 11"/>
            <p:cNvSpPr>
              <a:spLocks noChangeShapeType="1"/>
            </p:cNvSpPr>
            <p:nvPr/>
          </p:nvSpPr>
          <p:spPr bwMode="auto">
            <a:xfrm flipH="1" flipV="1">
              <a:off x="8595064" y="5770880"/>
              <a:ext cx="812800" cy="2004907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3900" name="Rectangle 12"/>
            <p:cNvSpPr>
              <a:spLocks noChangeArrowheads="1"/>
            </p:cNvSpPr>
            <p:nvPr/>
          </p:nvSpPr>
          <p:spPr bwMode="auto">
            <a:xfrm>
              <a:off x="7609070" y="4005299"/>
              <a:ext cx="1507849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sym typeface="Symbol"/>
                </a:rPr>
                <a:t></a:t>
              </a:r>
              <a:r>
                <a:rPr lang="en-US" sz="2600" baseline="-25000" dirty="0" smtClean="0">
                  <a:solidFill>
                    <a:srgbClr val="000000"/>
                  </a:solidFill>
                  <a:latin typeface="Arial" charset="0"/>
                </a:rPr>
                <a:t>ENO</a:t>
              </a:r>
              <a:r>
                <a:rPr lang="en-US" sz="2600" baseline="-25000" dirty="0">
                  <a:solidFill>
                    <a:srgbClr val="000000"/>
                  </a:solidFill>
                  <a:latin typeface="Arial" charset="0"/>
                </a:rPr>
                <a:t>=“E5”</a:t>
              </a:r>
            </a:p>
          </p:txBody>
        </p:sp>
        <p:sp>
          <p:nvSpPr>
            <p:cNvPr id="293901" name="Line 13"/>
            <p:cNvSpPr>
              <a:spLocks noChangeShapeType="1"/>
            </p:cNvSpPr>
            <p:nvPr/>
          </p:nvSpPr>
          <p:spPr bwMode="auto">
            <a:xfrm flipV="1">
              <a:off x="8405411" y="4660053"/>
              <a:ext cx="0" cy="704427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3902" name="Line 14"/>
            <p:cNvSpPr>
              <a:spLocks noChangeShapeType="1"/>
            </p:cNvSpPr>
            <p:nvPr/>
          </p:nvSpPr>
          <p:spPr bwMode="auto">
            <a:xfrm flipV="1">
              <a:off x="8405411" y="3522133"/>
              <a:ext cx="0" cy="704427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3903" name="Rectangle 15"/>
            <p:cNvSpPr>
              <a:spLocks noChangeArrowheads="1"/>
            </p:cNvSpPr>
            <p:nvPr/>
          </p:nvSpPr>
          <p:spPr bwMode="auto">
            <a:xfrm>
              <a:off x="7729430" y="2734170"/>
              <a:ext cx="1385257" cy="6508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3400" dirty="0" smtClean="0">
                  <a:solidFill>
                    <a:srgbClr val="000000"/>
                  </a:solidFill>
                  <a:latin typeface="Symbol" charset="2"/>
                  <a:sym typeface="Symbol"/>
                </a:rPr>
                <a:t></a:t>
              </a:r>
              <a:r>
                <a:rPr lang="en-US" sz="2600" baseline="-25000" dirty="0" smtClean="0">
                  <a:solidFill>
                    <a:srgbClr val="000000"/>
                  </a:solidFill>
                  <a:latin typeface="Arial" charset="0"/>
                </a:rPr>
                <a:t>ENAME</a:t>
              </a:r>
              <a:endParaRPr lang="en-US" sz="260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93904" name="Rectangle 16"/>
            <p:cNvSpPr>
              <a:spLocks noChangeArrowheads="1"/>
            </p:cNvSpPr>
            <p:nvPr/>
          </p:nvSpPr>
          <p:spPr bwMode="auto">
            <a:xfrm>
              <a:off x="11407477" y="6651413"/>
              <a:ext cx="1106047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>
                  <a:solidFill>
                    <a:srgbClr val="000000"/>
                  </a:solidFill>
                  <a:latin typeface="Arial" charset="0"/>
                </a:rPr>
                <a:t>EMP</a:t>
              </a:r>
              <a:r>
                <a:rPr lang="en-US" sz="2600" baseline="-2500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93905" name="Rectangle 17"/>
            <p:cNvSpPr>
              <a:spLocks noChangeArrowheads="1"/>
            </p:cNvSpPr>
            <p:nvPr/>
          </p:nvSpPr>
          <p:spPr bwMode="auto">
            <a:xfrm>
              <a:off x="11090779" y="4924215"/>
              <a:ext cx="1507849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sym typeface="Symbol"/>
                </a:rPr>
                <a:t></a:t>
              </a:r>
              <a:r>
                <a:rPr lang="en-US" sz="2600" baseline="-25000" dirty="0" smtClean="0">
                  <a:solidFill>
                    <a:srgbClr val="000000"/>
                  </a:solidFill>
                  <a:latin typeface="Arial" charset="0"/>
                </a:rPr>
                <a:t>ENO</a:t>
              </a:r>
              <a:r>
                <a:rPr lang="en-US" sz="2600" baseline="-25000" dirty="0">
                  <a:solidFill>
                    <a:srgbClr val="000000"/>
                  </a:solidFill>
                  <a:latin typeface="Arial" charset="0"/>
                </a:rPr>
                <a:t>=“E5”</a:t>
              </a:r>
            </a:p>
          </p:txBody>
        </p:sp>
        <p:sp>
          <p:nvSpPr>
            <p:cNvPr id="293906" name="Rectangle 18"/>
            <p:cNvSpPr>
              <a:spLocks noChangeArrowheads="1"/>
            </p:cNvSpPr>
            <p:nvPr/>
          </p:nvSpPr>
          <p:spPr bwMode="auto">
            <a:xfrm>
              <a:off x="11260811" y="3303130"/>
              <a:ext cx="1385257" cy="6508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3400" dirty="0" smtClean="0">
                  <a:solidFill>
                    <a:srgbClr val="000000"/>
                  </a:solidFill>
                  <a:latin typeface="Symbol" charset="2"/>
                  <a:sym typeface="Symbol"/>
                </a:rPr>
                <a:t></a:t>
              </a:r>
              <a:r>
                <a:rPr lang="en-US" sz="2600" baseline="-25000" dirty="0" smtClean="0">
                  <a:solidFill>
                    <a:srgbClr val="000000"/>
                  </a:solidFill>
                  <a:latin typeface="Arial" charset="0"/>
                </a:rPr>
                <a:t>ENAME</a:t>
              </a:r>
              <a:endParaRPr lang="en-US" sz="260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93907" name="Line 19"/>
            <p:cNvSpPr>
              <a:spLocks noChangeShapeType="1"/>
            </p:cNvSpPr>
            <p:nvPr/>
          </p:nvSpPr>
          <p:spPr bwMode="auto">
            <a:xfrm flipV="1">
              <a:off x="11954856" y="5581227"/>
              <a:ext cx="0" cy="11379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3908" name="Line 20"/>
            <p:cNvSpPr>
              <a:spLocks noChangeShapeType="1"/>
            </p:cNvSpPr>
            <p:nvPr/>
          </p:nvSpPr>
          <p:spPr bwMode="auto">
            <a:xfrm flipV="1">
              <a:off x="11954856" y="4009813"/>
              <a:ext cx="0" cy="11379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3909" name="Rectangle 21"/>
            <p:cNvSpPr>
              <a:spLocks noChangeArrowheads="1"/>
            </p:cNvSpPr>
            <p:nvPr/>
          </p:nvSpPr>
          <p:spPr bwMode="auto">
            <a:xfrm>
              <a:off x="9850266" y="4669085"/>
              <a:ext cx="866976" cy="9124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5100" dirty="0">
                  <a:latin typeface="Monotype Sorts" charset="2"/>
                  <a:sym typeface="Symbol"/>
                </a:rPr>
                <a:t></a:t>
              </a:r>
              <a:endParaRPr lang="en-US" sz="5100" dirty="0">
                <a:latin typeface="Monotype Sorts" charset="2"/>
              </a:endParaRPr>
            </a:p>
          </p:txBody>
        </p:sp>
        <p:sp>
          <p:nvSpPr>
            <p:cNvPr id="25" name="Rectangle 33"/>
            <p:cNvSpPr>
              <a:spLocks noChangeArrowheads="1"/>
            </p:cNvSpPr>
            <p:nvPr/>
          </p:nvSpPr>
          <p:spPr bwMode="auto">
            <a:xfrm>
              <a:off x="7934878" y="5184035"/>
              <a:ext cx="1126524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28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2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 (distributed DB)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0" y="2288788"/>
            <a:ext cx="12293600" cy="5945598"/>
          </a:xfrm>
          <a:ln/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r>
              <a:rPr lang="en-US" dirty="0" smtClean="0">
                <a:cs typeface="Book Antiqua"/>
              </a:rPr>
              <a:t> (Ch. 1)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Distributed Database Design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(Ch. 3)</a:t>
            </a:r>
            <a:r>
              <a:rPr lang="it-IT" altLang="en-US" sz="3200" baseline="25000" dirty="0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dirty="0" smtClean="0">
              <a:solidFill>
                <a:srgbClr val="1771A9"/>
              </a:solidFill>
            </a:endParaRPr>
          </a:p>
          <a:p>
            <a:endParaRPr lang="en-US" dirty="0" smtClean="0"/>
          </a:p>
          <a:p>
            <a:r>
              <a:rPr lang="en-US" dirty="0" smtClean="0">
                <a:solidFill>
                  <a:srgbClr val="1771A9"/>
                </a:solidFill>
              </a:rPr>
              <a:t>Distributed Query Processing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6-8)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Overview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6)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dirty="0" smtClean="0">
              <a:solidFill>
                <a:srgbClr val="1771A9"/>
              </a:solidFill>
            </a:endParaRPr>
          </a:p>
          <a:p>
            <a:pPr lvl="1"/>
            <a:r>
              <a:rPr lang="en-US" b="1" dirty="0" smtClean="0">
                <a:solidFill>
                  <a:srgbClr val="1771A9"/>
                </a:solidFill>
              </a:rPr>
              <a:t>Query decomposition and data localization</a:t>
            </a:r>
            <a:r>
              <a:rPr lang="en-US" b="1" dirty="0" smtClean="0">
                <a:solidFill>
                  <a:srgbClr val="1771A9"/>
                </a:solidFill>
                <a:cs typeface="Book Antiqua"/>
              </a:rPr>
              <a:t> (Ch. 7)</a:t>
            </a:r>
            <a:r>
              <a:rPr lang="it-IT" altLang="en-US" sz="2800" b="1" baseline="25000" dirty="0" smtClean="0">
                <a:solidFill>
                  <a:srgbClr val="1771A9"/>
                </a:solidFill>
                <a:ea typeface="ＭＳ Ｐゴシック" pitchFamily="34" charset="-128"/>
              </a:rPr>
              <a:t> 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Distributed query optimization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8)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it-IT" altLang="en-US" baseline="25000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endParaRPr lang="en-US" dirty="0" smtClean="0"/>
          </a:p>
          <a:p>
            <a:r>
              <a:rPr lang="en-US" dirty="0" smtClean="0"/>
              <a:t>Distributed Transaction Management</a:t>
            </a:r>
            <a:r>
              <a:rPr lang="en-US" dirty="0" smtClean="0">
                <a:cs typeface="Book Antiqua"/>
              </a:rPr>
              <a:t> (Ch. 10-12)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 (today)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284512"/>
            <a:ext cx="12231730" cy="6592816"/>
          </a:xfrm>
          <a:ln/>
        </p:spPr>
        <p:txBody>
          <a:bodyPr>
            <a:normAutofit/>
          </a:bodyPr>
          <a:lstStyle/>
          <a:p>
            <a:r>
              <a:rPr lang="en-GB" dirty="0" smtClean="0"/>
              <a:t>Query decomposition and </a:t>
            </a:r>
            <a:r>
              <a:rPr lang="en-GB" b="1" dirty="0" smtClean="0">
                <a:solidFill>
                  <a:srgbClr val="FF0000"/>
                </a:solidFill>
              </a:rPr>
              <a:t>data localization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(Ch. 7)</a:t>
            </a:r>
            <a:r>
              <a:rPr lang="it-IT" altLang="en-US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dirty="0" smtClean="0">
              <a:solidFill>
                <a:schemeClr val="tx2"/>
              </a:solidFill>
              <a:cs typeface="Book Antiqua"/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The problem of distributed data localization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A naïve algorithm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Optimization steps (reductions)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  <a:cs typeface="Book Antiqua"/>
              </a:rPr>
              <a:t>PHF (selection, join)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  <a:cs typeface="Book Antiqua"/>
              </a:rPr>
              <a:t>VF (projection)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  <a:cs typeface="Book Antiqua"/>
              </a:rPr>
              <a:t>DHF (selection, join)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  <a:cs typeface="Book Antiqua"/>
              </a:rPr>
              <a:t>Hybrid Fragmentation (selection/join + projection)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56882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Data </a:t>
            </a:r>
            <a:r>
              <a:rPr lang="en-US" dirty="0"/>
              <a:t>Localization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Font typeface="Monotype Sorts" charset="2"/>
              <a:buNone/>
            </a:pPr>
            <a:r>
              <a:rPr lang="en-US" sz="2600" dirty="0">
                <a:solidFill>
                  <a:schemeClr val="hlink"/>
                </a:solidFill>
              </a:rPr>
              <a:t>Input:  </a:t>
            </a:r>
            <a:r>
              <a:rPr lang="en-US" sz="2600" dirty="0" smtClean="0"/>
              <a:t>Relational algebra expression on global, distributed relations (</a:t>
            </a:r>
            <a:r>
              <a:rPr lang="en-US" sz="2600" dirty="0" smtClean="0">
                <a:solidFill>
                  <a:srgbClr val="008080"/>
                </a:solidFill>
              </a:rPr>
              <a:t>distributed query</a:t>
            </a:r>
            <a:r>
              <a:rPr lang="en-US" sz="2600" dirty="0" smtClean="0"/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 typeface="Monotype Sorts" charset="2"/>
              <a:buNone/>
            </a:pPr>
            <a:r>
              <a:rPr lang="en-US" sz="2600" dirty="0" smtClean="0">
                <a:solidFill>
                  <a:schemeClr val="hlink"/>
                </a:solidFill>
              </a:rPr>
              <a:t>Output:</a:t>
            </a:r>
            <a:r>
              <a:rPr lang="en-US" sz="2600" dirty="0">
                <a:solidFill>
                  <a:schemeClr val="hlink"/>
                </a:solidFill>
              </a:rPr>
              <a:t> </a:t>
            </a:r>
            <a:r>
              <a:rPr lang="en-US" sz="2600" dirty="0" smtClean="0"/>
              <a:t>Relational algebra expression on fragments (</a:t>
            </a:r>
            <a:r>
              <a:rPr lang="en-US" sz="2600" dirty="0" smtClean="0">
                <a:solidFill>
                  <a:srgbClr val="008080"/>
                </a:solidFill>
              </a:rPr>
              <a:t>localized query</a:t>
            </a:r>
            <a:r>
              <a:rPr lang="en-US" sz="2600" dirty="0" smtClean="0"/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600" dirty="0" smtClean="0"/>
              <a:t>Localization uses global information about distribution of fragments (no optimization, no use of quantitative information, e.g., catalog statistics)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600" dirty="0" smtClean="0">
                <a:latin typeface="Book Antiqua" panose="02040602050305030304" pitchFamily="18" charset="0"/>
              </a:rPr>
              <a:t>Recall that fragmentation is obtained by several application of rules expressed by relational algebra …</a:t>
            </a:r>
          </a:p>
          <a:p>
            <a:pPr lvl="1">
              <a:spcBef>
                <a:spcPct val="50000"/>
              </a:spcBef>
            </a:pPr>
            <a:r>
              <a:rPr lang="en-US" sz="2400" dirty="0" smtClean="0">
                <a:solidFill>
                  <a:srgbClr val="1771A9"/>
                </a:solidFill>
                <a:latin typeface="Book Antiqua" panose="02040602050305030304" pitchFamily="18" charset="0"/>
              </a:rPr>
              <a:t>primary horizontal</a:t>
            </a:r>
            <a:r>
              <a:rPr lang="en-US" sz="2400" dirty="0" smtClean="0">
                <a:latin typeface="Book Antiqua" panose="02040602050305030304" pitchFamily="18" charset="0"/>
              </a:rPr>
              <a:t> fragmentation: </a:t>
            </a:r>
            <a:r>
              <a:rPr lang="en-US" sz="2400" dirty="0" smtClean="0">
                <a:solidFill>
                  <a:srgbClr val="1771A9"/>
                </a:solidFill>
                <a:latin typeface="Book Antiqua" panose="02040602050305030304" pitchFamily="18" charset="0"/>
              </a:rPr>
              <a:t>selection σ</a:t>
            </a:r>
          </a:p>
          <a:p>
            <a:pPr lvl="1">
              <a:spcBef>
                <a:spcPct val="50000"/>
              </a:spcBef>
            </a:pPr>
            <a:r>
              <a:rPr lang="en-US" sz="2400" dirty="0" smtClean="0">
                <a:solidFill>
                  <a:srgbClr val="1771A9"/>
                </a:solidFill>
                <a:latin typeface="Book Antiqua" panose="02040602050305030304" pitchFamily="18" charset="0"/>
              </a:rPr>
              <a:t>derived horizontal</a:t>
            </a:r>
            <a:r>
              <a:rPr lang="en-US" sz="2400" dirty="0" smtClean="0">
                <a:latin typeface="Book Antiqua" panose="02040602050305030304" pitchFamily="18" charset="0"/>
              </a:rPr>
              <a:t> fragmentation: </a:t>
            </a:r>
            <a:r>
              <a:rPr lang="en-US" sz="2400" dirty="0" smtClean="0">
                <a:solidFill>
                  <a:srgbClr val="1771A9"/>
                </a:solidFill>
                <a:latin typeface="Book Antiqua" panose="02040602050305030304" pitchFamily="18" charset="0"/>
              </a:rPr>
              <a:t>semijoin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⋉</a:t>
            </a:r>
            <a:endParaRPr lang="en-US" sz="2400" dirty="0" smtClean="0">
              <a:solidFill>
                <a:srgbClr val="1771A9"/>
              </a:solidFill>
              <a:latin typeface="Book Antiqua" pitchFamily="18" charset="0"/>
            </a:endParaRPr>
          </a:p>
          <a:p>
            <a:pPr lvl="1">
              <a:spcBef>
                <a:spcPct val="50000"/>
              </a:spcBef>
            </a:pP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vertical</a:t>
            </a:r>
            <a:r>
              <a:rPr lang="en-US" sz="24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 fragmentation: </a:t>
            </a:r>
            <a:r>
              <a:rPr lang="en-US" sz="2400" dirty="0" smtClean="0">
                <a:solidFill>
                  <a:srgbClr val="1771A9"/>
                </a:solidFill>
                <a:latin typeface="Book Antiqua" panose="02040602050305030304" pitchFamily="18" charset="0"/>
              </a:rPr>
              <a:t>projection </a:t>
            </a:r>
            <a:r>
              <a:rPr lang="en-US" sz="2400" dirty="0" smtClean="0">
                <a:solidFill>
                  <a:srgbClr val="1771A9"/>
                </a:solidFill>
                <a:latin typeface="Book Antiqua" panose="02040602050305030304" pitchFamily="18" charset="0"/>
                <a:sym typeface="Symbol"/>
              </a:rPr>
              <a:t>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600" dirty="0" smtClean="0">
                <a:solidFill>
                  <a:schemeClr val="tx2"/>
                </a:solidFill>
                <a:latin typeface="Book Antiqua" panose="02040602050305030304" pitchFamily="18" charset="0"/>
                <a:sym typeface="Symbol"/>
              </a:rPr>
              <a:t>… and that reconstruction (reverse fragmentation) rules are also expressed in relational algebra</a:t>
            </a:r>
          </a:p>
          <a:p>
            <a:pPr lvl="1">
              <a:spcBef>
                <a:spcPct val="50000"/>
              </a:spcBef>
            </a:pPr>
            <a:r>
              <a:rPr lang="en-GB" sz="2400" dirty="0">
                <a:solidFill>
                  <a:srgbClr val="1771A9"/>
                </a:solidFill>
              </a:rPr>
              <a:t>horizontal</a:t>
            </a:r>
            <a:r>
              <a:rPr lang="en-GB" sz="2400" dirty="0"/>
              <a:t> </a:t>
            </a:r>
            <a:r>
              <a:rPr lang="en-GB" sz="2400" dirty="0" smtClean="0"/>
              <a:t>fragmentation: </a:t>
            </a:r>
            <a:r>
              <a:rPr lang="en-US" sz="2400" dirty="0" smtClean="0">
                <a:solidFill>
                  <a:srgbClr val="1771A9"/>
                </a:solidFill>
                <a:latin typeface="Book Antiqua" panose="02040602050305030304" pitchFamily="18" charset="0"/>
                <a:sym typeface="Symbol"/>
              </a:rPr>
              <a:t>union </a:t>
            </a:r>
            <a:r>
              <a:rPr lang="en-GB" sz="2400" dirty="0" smtClean="0">
                <a:solidFill>
                  <a:srgbClr val="1771A9"/>
                </a:solidFill>
              </a:rPr>
              <a:t>∪</a:t>
            </a:r>
          </a:p>
          <a:p>
            <a:pPr lvl="1">
              <a:spcBef>
                <a:spcPct val="50000"/>
              </a:spcBef>
            </a:pPr>
            <a:r>
              <a:rPr lang="en-GB" sz="2400" dirty="0" smtClean="0">
                <a:solidFill>
                  <a:srgbClr val="1771A9"/>
                </a:solidFill>
              </a:rPr>
              <a:t>vertical</a:t>
            </a:r>
            <a:r>
              <a:rPr lang="en-GB" sz="2400" dirty="0" smtClean="0"/>
              <a:t> fragmentation: </a:t>
            </a:r>
            <a:r>
              <a:rPr lang="en-GB" sz="2400" dirty="0" smtClean="0">
                <a:solidFill>
                  <a:srgbClr val="1771A9"/>
                </a:solidFill>
              </a:rPr>
              <a:t>join </a:t>
            </a:r>
            <a:r>
              <a:rPr lang="en-US" sz="2400" dirty="0" smtClean="0">
                <a:solidFill>
                  <a:srgbClr val="1771A9"/>
                </a:solidFill>
              </a:rPr>
              <a:t>⋈</a:t>
            </a:r>
            <a:r>
              <a:rPr lang="en-GB" sz="2400" dirty="0" smtClean="0">
                <a:solidFill>
                  <a:srgbClr val="1771A9"/>
                </a:solidFill>
              </a:rPr>
              <a:t> </a:t>
            </a:r>
            <a:endParaRPr lang="en-US" sz="2400" dirty="0">
              <a:solidFill>
                <a:srgbClr val="1771A9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 naïve algorithm to localize distribute queries</a:t>
            </a: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 smtClean="0">
                <a:solidFill>
                  <a:srgbClr val="008080"/>
                </a:solidFill>
              </a:rPr>
              <a:t>Localization program:</a:t>
            </a:r>
            <a:r>
              <a:rPr lang="en-US" dirty="0" smtClean="0">
                <a:solidFill>
                  <a:schemeClr val="tx2"/>
                </a:solidFill>
              </a:rPr>
              <a:t> relational algebra expression </a:t>
            </a:r>
            <a:r>
              <a:rPr lang="en-US" dirty="0">
                <a:solidFill>
                  <a:schemeClr val="tx2"/>
                </a:solidFill>
              </a:rPr>
              <a:t>t</a:t>
            </a:r>
            <a:r>
              <a:rPr lang="en-US" dirty="0" smtClean="0">
                <a:solidFill>
                  <a:schemeClr val="tx2"/>
                </a:solidFill>
              </a:rPr>
              <a:t>hat reconstructs a global relation from its fragments, by reverting the rules employed for fragmentation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 smtClean="0">
                <a:solidFill>
                  <a:schemeClr val="tx2"/>
                </a:solidFill>
              </a:rPr>
              <a:t>A </a:t>
            </a:r>
            <a:r>
              <a:rPr lang="en-US" dirty="0" smtClean="0">
                <a:solidFill>
                  <a:srgbClr val="008080"/>
                </a:solidFill>
              </a:rPr>
              <a:t>localized query</a:t>
            </a:r>
            <a:r>
              <a:rPr lang="en-US" dirty="0" smtClean="0">
                <a:solidFill>
                  <a:schemeClr val="tx2"/>
                </a:solidFill>
              </a:rPr>
              <a:t> is obtained from distributed, global query by replacing leaves (global relations) with (</a:t>
            </a:r>
            <a:r>
              <a:rPr lang="en-US" dirty="0">
                <a:solidFill>
                  <a:schemeClr val="tx2"/>
                </a:solidFill>
              </a:rPr>
              <a:t>the tree </a:t>
            </a:r>
            <a:r>
              <a:rPr lang="en-US" dirty="0" smtClean="0">
                <a:solidFill>
                  <a:schemeClr val="tx2"/>
                </a:solidFill>
              </a:rPr>
              <a:t>of) its corresponding localization program</a:t>
            </a:r>
          </a:p>
          <a:p>
            <a:pPr lvl="1">
              <a:spcBef>
                <a:spcPct val="50000"/>
              </a:spcBef>
            </a:pPr>
            <a:r>
              <a:rPr lang="en-US" dirty="0" smtClean="0">
                <a:solidFill>
                  <a:schemeClr val="tx2"/>
                </a:solidFill>
              </a:rPr>
              <a:t>Leaves of localized queries are fragments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This approach to obtain a localized query from a distributed one is inefficient and the result can be improved through several optimizations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During data localization there is a </a:t>
            </a:r>
            <a:r>
              <a:rPr lang="en-US" b="1" dirty="0" smtClean="0">
                <a:solidFill>
                  <a:srgbClr val="1771A9"/>
                </a:solidFill>
              </a:rPr>
              <a:t>first optimization phase</a:t>
            </a:r>
          </a:p>
          <a:p>
            <a:pPr lvl="2">
              <a:spcBef>
                <a:spcPct val="50000"/>
              </a:spcBef>
            </a:pPr>
            <a:r>
              <a:rPr lang="en-US" dirty="0" smtClean="0"/>
              <a:t>we call it </a:t>
            </a:r>
            <a:r>
              <a:rPr lang="en-US" b="1" dirty="0" smtClean="0">
                <a:solidFill>
                  <a:srgbClr val="1771A9"/>
                </a:solidFill>
              </a:rPr>
              <a:t>reduction</a:t>
            </a:r>
          </a:p>
          <a:p>
            <a:pPr lvl="2">
              <a:spcBef>
                <a:spcPct val="50000"/>
              </a:spcBef>
            </a:pPr>
            <a:r>
              <a:rPr lang="en-US" dirty="0" smtClean="0"/>
              <a:t>different from the </a:t>
            </a:r>
            <a:r>
              <a:rPr lang="en-US" b="1" dirty="0" smtClean="0">
                <a:solidFill>
                  <a:srgbClr val="1771A9"/>
                </a:solidFill>
              </a:rPr>
              <a:t>proper optimization phase</a:t>
            </a:r>
            <a:r>
              <a:rPr lang="en-US" dirty="0" smtClean="0"/>
              <a:t> (finding the “best” strategy for executing the query)</a:t>
            </a:r>
          </a:p>
        </p:txBody>
      </p:sp>
    </p:spTree>
    <p:extLst>
      <p:ext uri="{BB962C8B-B14F-4D97-AF65-F5344CB8AC3E}">
        <p14:creationId xmlns:p14="http://schemas.microsoft.com/office/powerpoint/2010/main" val="2687215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 dirty="0"/>
              <a:t>Example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2212504"/>
            <a:ext cx="6016624" cy="6950576"/>
          </a:xfrm>
          <a:noFill/>
        </p:spPr>
        <p:txBody>
          <a:bodyPr/>
          <a:lstStyle/>
          <a:p>
            <a:pPr>
              <a:lnSpc>
                <a:spcPts val="3413"/>
              </a:lnSpc>
              <a:spcAft>
                <a:spcPts val="853"/>
              </a:spcAft>
              <a:buNone/>
              <a:tabLst>
                <a:tab pos="406394" algn="l"/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600" dirty="0"/>
              <a:t>Assume </a:t>
            </a:r>
          </a:p>
          <a:p>
            <a:pPr marL="699047" indent="-523796"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600" dirty="0"/>
              <a:t>EMP is fragmented </a:t>
            </a:r>
            <a:r>
              <a:rPr lang="en-US" sz="2600" dirty="0" smtClean="0"/>
              <a:t>as </a:t>
            </a:r>
            <a:r>
              <a:rPr lang="en-US" sz="2600" dirty="0"/>
              <a:t>follows:</a:t>
            </a:r>
          </a:p>
          <a:p>
            <a:pPr marL="1262353" lvl="1" indent="-487672">
              <a:lnSpc>
                <a:spcPts val="3129"/>
              </a:lnSpc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400" dirty="0">
                <a:latin typeface="Book Antiqua" pitchFamily="18" charset="0"/>
              </a:rPr>
              <a:t>EMP</a:t>
            </a:r>
            <a:r>
              <a:rPr lang="en-US" sz="2400" baseline="-25000" dirty="0">
                <a:latin typeface="Book Antiqua" pitchFamily="18" charset="0"/>
              </a:rPr>
              <a:t>1</a:t>
            </a:r>
            <a:r>
              <a:rPr lang="en-US" sz="2400" dirty="0" smtClean="0">
                <a:latin typeface="Book Antiqua" pitchFamily="18" charset="0"/>
              </a:rPr>
              <a:t>= </a:t>
            </a:r>
            <a:r>
              <a:rPr lang="en-US" sz="2400" dirty="0" smtClean="0">
                <a:latin typeface="Book Antiqua" pitchFamily="18" charset="0"/>
                <a:cs typeface="Symbol" charset="2"/>
                <a:sym typeface="Symbol"/>
              </a:rPr>
              <a:t></a:t>
            </a:r>
            <a:r>
              <a:rPr lang="en-US" sz="2400" baseline="-25000" dirty="0" smtClean="0">
                <a:latin typeface="Book Antiqua" pitchFamily="18" charset="0"/>
              </a:rPr>
              <a:t>ENO</a:t>
            </a:r>
            <a:r>
              <a:rPr lang="en-US" sz="2400" baseline="-25000" dirty="0">
                <a:latin typeface="Book Antiqua" pitchFamily="18" charset="0"/>
              </a:rPr>
              <a:t>≤“E3”</a:t>
            </a:r>
            <a:r>
              <a:rPr lang="en-US" sz="2400" dirty="0">
                <a:latin typeface="Book Antiqua" pitchFamily="18" charset="0"/>
              </a:rPr>
              <a:t>(EMP)</a:t>
            </a:r>
          </a:p>
          <a:p>
            <a:pPr marL="1262353" lvl="1" indent="-487672">
              <a:lnSpc>
                <a:spcPts val="3129"/>
              </a:lnSpc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400" dirty="0">
                <a:latin typeface="Book Antiqua" pitchFamily="18" charset="0"/>
              </a:rPr>
              <a:t>EMP</a:t>
            </a:r>
            <a:r>
              <a:rPr lang="en-US" sz="2400" baseline="-25000" dirty="0">
                <a:latin typeface="Book Antiqua" pitchFamily="18" charset="0"/>
              </a:rPr>
              <a:t>2</a:t>
            </a:r>
            <a:r>
              <a:rPr lang="en-US" sz="2400" dirty="0" smtClean="0">
                <a:latin typeface="Book Antiqua" pitchFamily="18" charset="0"/>
              </a:rPr>
              <a:t>=</a:t>
            </a:r>
            <a:r>
              <a:rPr lang="en-US" sz="2400" dirty="0">
                <a:latin typeface="Book Antiqua" pitchFamily="18" charset="0"/>
                <a:cs typeface="Symbol" charset="2"/>
                <a:sym typeface="Symbol"/>
              </a:rPr>
              <a:t> </a:t>
            </a:r>
            <a:r>
              <a:rPr lang="en-US" sz="2400" dirty="0" smtClean="0">
                <a:latin typeface="Book Antiqua" pitchFamily="18" charset="0"/>
                <a:cs typeface="Symbol" charset="2"/>
                <a:sym typeface="Symbol"/>
              </a:rPr>
              <a:t></a:t>
            </a:r>
            <a:r>
              <a:rPr lang="en-US" sz="2400" baseline="-25000" dirty="0" smtClean="0">
                <a:latin typeface="Book Antiqua" pitchFamily="18" charset="0"/>
              </a:rPr>
              <a:t>“</a:t>
            </a:r>
            <a:r>
              <a:rPr lang="en-US" sz="2400" baseline="-25000" dirty="0">
                <a:latin typeface="Book Antiqua" pitchFamily="18" charset="0"/>
              </a:rPr>
              <a:t>E3”&lt;ENO≤“E6”</a:t>
            </a:r>
            <a:r>
              <a:rPr lang="en-US" sz="2400" dirty="0">
                <a:latin typeface="Book Antiqua" pitchFamily="18" charset="0"/>
              </a:rPr>
              <a:t>(EMP)</a:t>
            </a:r>
          </a:p>
          <a:p>
            <a:pPr marL="1262353" lvl="1" indent="-487672">
              <a:lnSpc>
                <a:spcPts val="3129"/>
              </a:lnSpc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400" dirty="0">
                <a:latin typeface="Book Antiqua" pitchFamily="18" charset="0"/>
              </a:rPr>
              <a:t>EMP</a:t>
            </a:r>
            <a:r>
              <a:rPr lang="en-US" sz="2400" baseline="-25000" dirty="0">
                <a:latin typeface="Book Antiqua" pitchFamily="18" charset="0"/>
              </a:rPr>
              <a:t>3</a:t>
            </a:r>
            <a:r>
              <a:rPr lang="en-US" sz="2400" dirty="0" smtClean="0">
                <a:latin typeface="Book Antiqua" pitchFamily="18" charset="0"/>
              </a:rPr>
              <a:t>= </a:t>
            </a:r>
            <a:r>
              <a:rPr lang="en-US" sz="2400" dirty="0" smtClean="0">
                <a:latin typeface="Book Antiqua" pitchFamily="18" charset="0"/>
                <a:cs typeface="Symbol" charset="2"/>
                <a:sym typeface="Symbol"/>
              </a:rPr>
              <a:t></a:t>
            </a:r>
            <a:r>
              <a:rPr lang="en-US" sz="2400" baseline="-25000" dirty="0" smtClean="0">
                <a:latin typeface="Book Antiqua" pitchFamily="18" charset="0"/>
              </a:rPr>
              <a:t>ENO</a:t>
            </a:r>
            <a:r>
              <a:rPr lang="en-US" sz="2400" baseline="-25000" dirty="0">
                <a:latin typeface="Book Antiqua" pitchFamily="18" charset="0"/>
              </a:rPr>
              <a:t>≥“E6”</a:t>
            </a:r>
            <a:r>
              <a:rPr lang="en-US" sz="2400" dirty="0">
                <a:latin typeface="Book Antiqua" pitchFamily="18" charset="0"/>
              </a:rPr>
              <a:t>(EMP)</a:t>
            </a:r>
          </a:p>
          <a:p>
            <a:pPr marL="699047" indent="-523796"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600" dirty="0"/>
              <a:t>ASG </a:t>
            </a:r>
            <a:r>
              <a:rPr lang="en-US" sz="2600" dirty="0" smtClean="0"/>
              <a:t>is fragmented as </a:t>
            </a:r>
            <a:r>
              <a:rPr lang="en-US" sz="2600" dirty="0"/>
              <a:t>follows:</a:t>
            </a:r>
          </a:p>
          <a:p>
            <a:pPr marL="1262353" lvl="1" indent="-487672">
              <a:lnSpc>
                <a:spcPts val="3129"/>
              </a:lnSpc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400" dirty="0">
                <a:latin typeface="Book Antiqua" pitchFamily="18" charset="0"/>
              </a:rPr>
              <a:t>ASG</a:t>
            </a:r>
            <a:r>
              <a:rPr lang="en-US" sz="2400" baseline="-25000" dirty="0">
                <a:latin typeface="Book Antiqua" pitchFamily="18" charset="0"/>
              </a:rPr>
              <a:t>1</a:t>
            </a:r>
            <a:r>
              <a:rPr lang="en-US" sz="2400" dirty="0" smtClean="0">
                <a:latin typeface="Book Antiqua" pitchFamily="18" charset="0"/>
              </a:rPr>
              <a:t>=</a:t>
            </a:r>
            <a:r>
              <a:rPr lang="en-US" sz="2400" dirty="0">
                <a:latin typeface="Book Antiqua" pitchFamily="18" charset="0"/>
                <a:cs typeface="Symbol" charset="2"/>
                <a:sym typeface="Symbol"/>
              </a:rPr>
              <a:t> </a:t>
            </a:r>
            <a:r>
              <a:rPr lang="en-US" sz="2400" dirty="0" smtClean="0">
                <a:latin typeface="Book Antiqua" pitchFamily="18" charset="0"/>
                <a:cs typeface="Symbol" charset="2"/>
                <a:sym typeface="Symbol"/>
              </a:rPr>
              <a:t></a:t>
            </a:r>
            <a:r>
              <a:rPr lang="en-US" sz="2400" baseline="-25000" dirty="0" smtClean="0">
                <a:latin typeface="Book Antiqua" pitchFamily="18" charset="0"/>
              </a:rPr>
              <a:t>ENO</a:t>
            </a:r>
            <a:r>
              <a:rPr lang="en-US" sz="2400" baseline="-25000" dirty="0">
                <a:latin typeface="Book Antiqua" pitchFamily="18" charset="0"/>
              </a:rPr>
              <a:t>≤“E3”</a:t>
            </a:r>
            <a:r>
              <a:rPr lang="en-US" sz="2400" dirty="0">
                <a:latin typeface="Book Antiqua" pitchFamily="18" charset="0"/>
              </a:rPr>
              <a:t>(ASG)</a:t>
            </a:r>
          </a:p>
          <a:p>
            <a:pPr marL="1262353" lvl="1" indent="-487672">
              <a:lnSpc>
                <a:spcPts val="3129"/>
              </a:lnSpc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400" dirty="0">
                <a:latin typeface="Book Antiqua" pitchFamily="18" charset="0"/>
              </a:rPr>
              <a:t>ASG</a:t>
            </a:r>
            <a:r>
              <a:rPr lang="en-US" sz="2400" baseline="-25000" dirty="0">
                <a:latin typeface="Book Antiqua" pitchFamily="18" charset="0"/>
              </a:rPr>
              <a:t>2</a:t>
            </a:r>
            <a:r>
              <a:rPr lang="en-US" sz="2400" dirty="0" smtClean="0">
                <a:latin typeface="Book Antiqua" pitchFamily="18" charset="0"/>
              </a:rPr>
              <a:t>=</a:t>
            </a:r>
            <a:r>
              <a:rPr lang="en-US" sz="2400" dirty="0">
                <a:latin typeface="Book Antiqua" pitchFamily="18" charset="0"/>
                <a:cs typeface="Symbol" charset="2"/>
                <a:sym typeface="Symbol"/>
              </a:rPr>
              <a:t> </a:t>
            </a:r>
            <a:r>
              <a:rPr lang="en-US" sz="2400" dirty="0" smtClean="0">
                <a:latin typeface="Book Antiqua" pitchFamily="18" charset="0"/>
                <a:cs typeface="Symbol" charset="2"/>
                <a:sym typeface="Symbol"/>
              </a:rPr>
              <a:t></a:t>
            </a:r>
            <a:r>
              <a:rPr lang="en-US" sz="2400" baseline="-25000" dirty="0" smtClean="0">
                <a:latin typeface="Book Antiqua" pitchFamily="18" charset="0"/>
              </a:rPr>
              <a:t>ENO</a:t>
            </a:r>
            <a:r>
              <a:rPr lang="en-US" sz="2400" baseline="-25000" dirty="0">
                <a:latin typeface="Book Antiqua" pitchFamily="18" charset="0"/>
              </a:rPr>
              <a:t>&gt;“E3”</a:t>
            </a:r>
            <a:r>
              <a:rPr lang="en-US" sz="2400" dirty="0">
                <a:latin typeface="Book Antiqua" pitchFamily="18" charset="0"/>
              </a:rPr>
              <a:t>(ASG</a:t>
            </a:r>
            <a:r>
              <a:rPr lang="en-US" sz="2400" dirty="0" smtClean="0">
                <a:latin typeface="Book Antiqua" pitchFamily="18" charset="0"/>
              </a:rPr>
              <a:t>)</a:t>
            </a:r>
            <a:endParaRPr lang="en-US" sz="2400" dirty="0">
              <a:latin typeface="Book Antiqua" pitchFamily="18" charset="0"/>
            </a:endParaRPr>
          </a:p>
          <a:p>
            <a:pPr marL="0" indent="0">
              <a:spcAft>
                <a:spcPts val="0"/>
              </a:spcAft>
              <a:buNone/>
              <a:tabLst>
                <a:tab pos="406394" algn="l"/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400" dirty="0">
                <a:solidFill>
                  <a:srgbClr val="1771A9"/>
                </a:solidFill>
                <a:latin typeface="Book Antiqua" pitchFamily="18" charset="0"/>
              </a:rPr>
              <a:t>Replace EMP by (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EMP</a:t>
            </a:r>
            <a:r>
              <a:rPr lang="en-US" sz="2400" baseline="-25000" dirty="0" smtClean="0">
                <a:solidFill>
                  <a:srgbClr val="1771A9"/>
                </a:solidFill>
                <a:latin typeface="Book Antiqua" pitchFamily="18" charset="0"/>
              </a:rPr>
              <a:t>1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 charset="2"/>
              </a:rPr>
              <a:t>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EMP</a:t>
            </a:r>
            <a:r>
              <a:rPr lang="en-US" sz="2400" baseline="-25000" dirty="0" smtClean="0">
                <a:solidFill>
                  <a:srgbClr val="1771A9"/>
                </a:solidFill>
                <a:latin typeface="Book Antiqua" pitchFamily="18" charset="0"/>
              </a:rPr>
              <a:t>2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 charset="2"/>
              </a:rPr>
              <a:t>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EMP</a:t>
            </a:r>
            <a:r>
              <a:rPr lang="en-US" sz="2400" baseline="-25000" dirty="0" smtClean="0">
                <a:solidFill>
                  <a:srgbClr val="1771A9"/>
                </a:solidFill>
                <a:latin typeface="Book Antiqua" pitchFamily="18" charset="0"/>
              </a:rPr>
              <a:t>3</a:t>
            </a:r>
            <a:r>
              <a:rPr lang="en-US" sz="2400" dirty="0">
                <a:solidFill>
                  <a:srgbClr val="1771A9"/>
                </a:solidFill>
                <a:latin typeface="Book Antiqua" pitchFamily="18" charset="0"/>
              </a:rPr>
              <a:t>) 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and </a:t>
            </a:r>
            <a:r>
              <a:rPr lang="en-US" sz="2400" dirty="0">
                <a:solidFill>
                  <a:srgbClr val="1771A9"/>
                </a:solidFill>
                <a:latin typeface="Book Antiqua" pitchFamily="18" charset="0"/>
              </a:rPr>
              <a:t>ASG by (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ASG</a:t>
            </a:r>
            <a:r>
              <a:rPr lang="en-US" sz="2400" baseline="-25000" dirty="0" smtClean="0">
                <a:solidFill>
                  <a:srgbClr val="1771A9"/>
                </a:solidFill>
                <a:latin typeface="Book Antiqua" pitchFamily="18" charset="0"/>
              </a:rPr>
              <a:t>1</a:t>
            </a:r>
            <a:r>
              <a:rPr lang="en-US" sz="2400" dirty="0">
                <a:solidFill>
                  <a:srgbClr val="1771A9"/>
                </a:solidFill>
                <a:latin typeface="Book Antiqua" pitchFamily="18" charset="0"/>
                <a:sym typeface="Symbol"/>
              </a:rPr>
              <a:t>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 charset="2"/>
              </a:rPr>
              <a:t>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 </a:t>
            </a:r>
            <a:r>
              <a:rPr lang="en-US" sz="2400" dirty="0">
                <a:solidFill>
                  <a:srgbClr val="1771A9"/>
                </a:solidFill>
                <a:latin typeface="Book Antiqua" pitchFamily="18" charset="0"/>
              </a:rPr>
              <a:t>ASG</a:t>
            </a:r>
            <a:r>
              <a:rPr lang="en-US" sz="2400" baseline="-25000" dirty="0">
                <a:solidFill>
                  <a:srgbClr val="1771A9"/>
                </a:solidFill>
                <a:latin typeface="Book Antiqua" pitchFamily="18" charset="0"/>
              </a:rPr>
              <a:t>2</a:t>
            </a:r>
            <a:r>
              <a:rPr lang="en-US" sz="2400" dirty="0">
                <a:solidFill>
                  <a:srgbClr val="1771A9"/>
                </a:solidFill>
                <a:latin typeface="Book Antiqua" pitchFamily="18" charset="0"/>
              </a:rPr>
              <a:t>) in any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query</a:t>
            </a:r>
            <a:endParaRPr lang="en-US" sz="2400" dirty="0">
              <a:solidFill>
                <a:srgbClr val="1771A9"/>
              </a:solidFill>
              <a:latin typeface="Book Antiqua" pitchFamily="18" charset="0"/>
            </a:endParaRPr>
          </a:p>
        </p:txBody>
      </p:sp>
      <p:grpSp>
        <p:nvGrpSpPr>
          <p:cNvPr id="24" name="Gruppo 23"/>
          <p:cNvGrpSpPr/>
          <p:nvPr/>
        </p:nvGrpSpPr>
        <p:grpSpPr>
          <a:xfrm>
            <a:off x="6788152" y="4376734"/>
            <a:ext cx="5857916" cy="3895771"/>
            <a:chOff x="6788152" y="4376734"/>
            <a:chExt cx="5857916" cy="3895771"/>
          </a:xfrm>
        </p:grpSpPr>
        <p:sp>
          <p:nvSpPr>
            <p:cNvPr id="209932" name="Line 12"/>
            <p:cNvSpPr>
              <a:spLocks noChangeShapeType="1"/>
            </p:cNvSpPr>
            <p:nvPr/>
          </p:nvSpPr>
          <p:spPr bwMode="auto">
            <a:xfrm>
              <a:off x="9109147" y="4954725"/>
              <a:ext cx="794738" cy="43349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33" name="Line 13"/>
            <p:cNvSpPr>
              <a:spLocks noChangeShapeType="1"/>
            </p:cNvSpPr>
            <p:nvPr/>
          </p:nvSpPr>
          <p:spPr bwMode="auto">
            <a:xfrm>
              <a:off x="10499938" y="5839774"/>
              <a:ext cx="794738" cy="43349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34" name="Line 14"/>
            <p:cNvSpPr>
              <a:spLocks noChangeShapeType="1"/>
            </p:cNvSpPr>
            <p:nvPr/>
          </p:nvSpPr>
          <p:spPr bwMode="auto">
            <a:xfrm flipH="1">
              <a:off x="8716978" y="5839774"/>
              <a:ext cx="1159813" cy="53722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35" name="Text Box 15"/>
            <p:cNvSpPr txBox="1">
              <a:spLocks noChangeArrowheads="1"/>
            </p:cNvSpPr>
            <p:nvPr/>
          </p:nvSpPr>
          <p:spPr bwMode="auto">
            <a:xfrm>
              <a:off x="6788152" y="6262931"/>
              <a:ext cx="751809" cy="32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200" dirty="0">
                  <a:solidFill>
                    <a:schemeClr val="tx2"/>
                  </a:solidFill>
                  <a:latin typeface="Arial" charset="0"/>
                </a:rPr>
                <a:t>PROJ</a:t>
              </a:r>
            </a:p>
          </p:txBody>
        </p:sp>
        <p:sp>
          <p:nvSpPr>
            <p:cNvPr id="209936" name="Line 16"/>
            <p:cNvSpPr>
              <a:spLocks noChangeShapeType="1"/>
            </p:cNvSpPr>
            <p:nvPr/>
          </p:nvSpPr>
          <p:spPr bwMode="auto">
            <a:xfrm flipH="1">
              <a:off x="7320987" y="4900538"/>
              <a:ext cx="1146951" cy="130951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37" name="Text Box 17"/>
            <p:cNvSpPr txBox="1">
              <a:spLocks noChangeArrowheads="1"/>
            </p:cNvSpPr>
            <p:nvPr/>
          </p:nvSpPr>
          <p:spPr bwMode="auto">
            <a:xfrm>
              <a:off x="8535189" y="6376998"/>
              <a:ext cx="275792" cy="406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 charset="2"/>
                </a:rPr>
                <a:t> </a:t>
              </a:r>
              <a:endParaRPr lang="en-US" sz="2800" dirty="0">
                <a:solidFill>
                  <a:schemeClr val="tx2"/>
                </a:solidFill>
                <a:latin typeface="Symbol" charset="2"/>
                <a:cs typeface="Symbol" charset="2"/>
                <a:sym typeface="Symbol" charset="2"/>
              </a:endParaRPr>
            </a:p>
          </p:txBody>
        </p:sp>
        <p:sp>
          <p:nvSpPr>
            <p:cNvPr id="209938" name="Text Box 18"/>
            <p:cNvSpPr txBox="1">
              <a:spLocks noChangeArrowheads="1"/>
            </p:cNvSpPr>
            <p:nvPr/>
          </p:nvSpPr>
          <p:spPr bwMode="auto">
            <a:xfrm>
              <a:off x="11257571" y="6300361"/>
              <a:ext cx="275792" cy="406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 charset="2"/>
                </a:rPr>
                <a:t> </a:t>
              </a:r>
              <a:endParaRPr lang="en-US" sz="2800" dirty="0">
                <a:solidFill>
                  <a:schemeClr val="tx2"/>
                </a:solidFill>
                <a:latin typeface="Symbol" charset="2"/>
                <a:sym typeface="Symbol" charset="2"/>
              </a:endParaRPr>
            </a:p>
          </p:txBody>
        </p:sp>
        <p:sp>
          <p:nvSpPr>
            <p:cNvPr id="209939" name="Line 19"/>
            <p:cNvSpPr>
              <a:spLocks noChangeShapeType="1"/>
            </p:cNvSpPr>
            <p:nvPr/>
          </p:nvSpPr>
          <p:spPr bwMode="auto">
            <a:xfrm flipH="1">
              <a:off x="8359788" y="6837584"/>
              <a:ext cx="283097" cy="103961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40" name="Line 20"/>
            <p:cNvSpPr>
              <a:spLocks noChangeShapeType="1"/>
            </p:cNvSpPr>
            <p:nvPr/>
          </p:nvSpPr>
          <p:spPr bwMode="auto">
            <a:xfrm flipH="1">
              <a:off x="7573969" y="6734188"/>
              <a:ext cx="785817" cy="71438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41" name="Line 21"/>
            <p:cNvSpPr>
              <a:spLocks noChangeShapeType="1"/>
            </p:cNvSpPr>
            <p:nvPr/>
          </p:nvSpPr>
          <p:spPr bwMode="auto">
            <a:xfrm>
              <a:off x="8986067" y="6837584"/>
              <a:ext cx="302415" cy="6109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42" name="Line 22"/>
            <p:cNvSpPr>
              <a:spLocks noChangeShapeType="1"/>
            </p:cNvSpPr>
            <p:nvPr/>
          </p:nvSpPr>
          <p:spPr bwMode="auto">
            <a:xfrm>
              <a:off x="11628827" y="6724822"/>
              <a:ext cx="517175" cy="65230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43" name="Line 23"/>
            <p:cNvSpPr>
              <a:spLocks noChangeShapeType="1"/>
            </p:cNvSpPr>
            <p:nvPr/>
          </p:nvSpPr>
          <p:spPr bwMode="auto">
            <a:xfrm flipH="1">
              <a:off x="11002993" y="6724822"/>
              <a:ext cx="282650" cy="65230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44" name="Text Box 24"/>
            <p:cNvSpPr txBox="1">
              <a:spLocks noChangeArrowheads="1"/>
            </p:cNvSpPr>
            <p:nvPr/>
          </p:nvSpPr>
          <p:spPr bwMode="auto">
            <a:xfrm>
              <a:off x="7145342" y="7520006"/>
              <a:ext cx="714939" cy="32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200" dirty="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2200" baseline="-25000" dirty="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09945" name="Text Box 25"/>
            <p:cNvSpPr txBox="1">
              <a:spLocks noChangeArrowheads="1"/>
            </p:cNvSpPr>
            <p:nvPr/>
          </p:nvSpPr>
          <p:spPr bwMode="auto">
            <a:xfrm>
              <a:off x="8002598" y="7948634"/>
              <a:ext cx="714939" cy="32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200" dirty="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2200" baseline="-25000" dirty="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09946" name="Text Box 26"/>
            <p:cNvSpPr txBox="1">
              <a:spLocks noChangeArrowheads="1"/>
            </p:cNvSpPr>
            <p:nvPr/>
          </p:nvSpPr>
          <p:spPr bwMode="auto">
            <a:xfrm>
              <a:off x="8931292" y="7591444"/>
              <a:ext cx="714939" cy="32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200" dirty="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2200" baseline="-25000" dirty="0">
                  <a:solidFill>
                    <a:schemeClr val="tx2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09947" name="Text Box 27"/>
            <p:cNvSpPr txBox="1">
              <a:spLocks noChangeArrowheads="1"/>
            </p:cNvSpPr>
            <p:nvPr/>
          </p:nvSpPr>
          <p:spPr bwMode="auto">
            <a:xfrm>
              <a:off x="10645804" y="7553325"/>
              <a:ext cx="698909" cy="32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200" dirty="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2200" baseline="-25000" dirty="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09948" name="Text Box 28"/>
            <p:cNvSpPr txBox="1">
              <a:spLocks noChangeArrowheads="1"/>
            </p:cNvSpPr>
            <p:nvPr/>
          </p:nvSpPr>
          <p:spPr bwMode="auto">
            <a:xfrm>
              <a:off x="11947159" y="7553325"/>
              <a:ext cx="698909" cy="32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200" dirty="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2200" baseline="-25000" dirty="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09950" name="Text Box 30"/>
            <p:cNvSpPr txBox="1">
              <a:spLocks noChangeArrowheads="1"/>
            </p:cNvSpPr>
            <p:nvPr/>
          </p:nvSpPr>
          <p:spPr bwMode="auto">
            <a:xfrm>
              <a:off x="8360799" y="4376734"/>
              <a:ext cx="896020" cy="406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800" dirty="0" smtClean="0">
                  <a:latin typeface="Book Antiqua"/>
                </a:rPr>
                <a:t>⋈</a:t>
              </a:r>
              <a:r>
                <a:rPr lang="en-US" sz="2800" baseline="-25000" dirty="0" smtClean="0">
                  <a:solidFill>
                    <a:schemeClr val="tx2"/>
                  </a:solidFill>
                  <a:latin typeface="Arial" charset="0"/>
                </a:rPr>
                <a:t>PNO</a:t>
              </a:r>
              <a:endParaRPr lang="en-US" sz="2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09953" name="Text Box 33"/>
            <p:cNvSpPr txBox="1">
              <a:spLocks noChangeArrowheads="1"/>
            </p:cNvSpPr>
            <p:nvPr/>
          </p:nvSpPr>
          <p:spPr bwMode="auto">
            <a:xfrm>
              <a:off x="9853499" y="5352093"/>
              <a:ext cx="948948" cy="406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28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2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  <p:sp>
        <p:nvSpPr>
          <p:cNvPr id="32" name="CasellaDiTesto 31"/>
          <p:cNvSpPr txBox="1"/>
          <p:nvPr/>
        </p:nvSpPr>
        <p:spPr>
          <a:xfrm>
            <a:off x="6645276" y="2447908"/>
            <a:ext cx="61436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200" dirty="0" smtClean="0">
                <a:solidFill>
                  <a:schemeClr val="tx2"/>
                </a:solidFill>
                <a:latin typeface="Book Antiqua" pitchFamily="18" charset="0"/>
              </a:rPr>
              <a:t>PROJ </a:t>
            </a: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⋈ ( EMP ⋈ ASG )</a:t>
            </a:r>
          </a:p>
          <a:p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=</a:t>
            </a:r>
          </a:p>
          <a:p>
            <a:r>
              <a:rPr lang="is-IS" sz="2000" dirty="0" smtClean="0">
                <a:solidFill>
                  <a:schemeClr val="tx2"/>
                </a:solidFill>
                <a:latin typeface="Book Antiqua" pitchFamily="18" charset="0"/>
              </a:rPr>
              <a:t> PROJ 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⋈ ((EMP</a:t>
            </a:r>
            <a:r>
              <a:rPr lang="en-US" sz="20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 ∪ EMP</a:t>
            </a:r>
            <a:r>
              <a:rPr lang="en-US" sz="20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 ∪ EMP</a:t>
            </a:r>
            <a:r>
              <a:rPr lang="en-US" sz="2000" baseline="-25000" dirty="0" smtClean="0">
                <a:solidFill>
                  <a:schemeClr val="tx2"/>
                </a:solidFill>
                <a:latin typeface="Book Antiqua" pitchFamily="18" charset="0"/>
              </a:rPr>
              <a:t>3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) ⋈ (ASG</a:t>
            </a:r>
            <a:r>
              <a:rPr lang="en-US" sz="20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 ∪ ASG</a:t>
            </a:r>
            <a:r>
              <a:rPr lang="en-US" sz="2000" baseline="-25000" dirty="0" smtClean="0">
                <a:solidFill>
                  <a:schemeClr val="tx2"/>
                </a:solidFill>
                <a:latin typeface="Book Antiqua" pitchFamily="18" charset="0"/>
              </a:rPr>
              <a:t>2 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))</a:t>
            </a:r>
            <a:endParaRPr lang="en-US" sz="2000" dirty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Provides Parallellism</a:t>
            </a:r>
          </a:p>
        </p:txBody>
      </p:sp>
      <p:grpSp>
        <p:nvGrpSpPr>
          <p:cNvPr id="72" name="Gruppo 71"/>
          <p:cNvGrpSpPr/>
          <p:nvPr/>
        </p:nvGrpSpPr>
        <p:grpSpPr>
          <a:xfrm>
            <a:off x="710263" y="2932584"/>
            <a:ext cx="11792929" cy="5760639"/>
            <a:chOff x="723341" y="2932584"/>
            <a:chExt cx="11792929" cy="5760639"/>
          </a:xfrm>
        </p:grpSpPr>
        <p:sp>
          <p:nvSpPr>
            <p:cNvPr id="50179" name="Rectangle 3"/>
            <p:cNvSpPr>
              <a:spLocks noChangeArrowheads="1"/>
            </p:cNvSpPr>
            <p:nvPr/>
          </p:nvSpPr>
          <p:spPr bwMode="auto">
            <a:xfrm>
              <a:off x="6449635" y="7981888"/>
              <a:ext cx="783122" cy="439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 smtClean="0">
                  <a:solidFill>
                    <a:srgbClr val="000000"/>
                  </a:solidFill>
                  <a:latin typeface="Book Antiqua" panose="02040602050305030304" pitchFamily="18" charset="0"/>
                </a:rPr>
                <a:t>EMP</a:t>
              </a:r>
              <a:r>
                <a:rPr lang="en-US" sz="2200" baseline="-250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2</a:t>
              </a:r>
            </a:p>
          </p:txBody>
        </p:sp>
        <p:sp>
          <p:nvSpPr>
            <p:cNvPr id="50180" name="Rectangle 4"/>
            <p:cNvSpPr>
              <a:spLocks noChangeArrowheads="1"/>
            </p:cNvSpPr>
            <p:nvPr/>
          </p:nvSpPr>
          <p:spPr bwMode="auto">
            <a:xfrm>
              <a:off x="7670081" y="7981888"/>
              <a:ext cx="760976" cy="439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 smtClean="0">
                  <a:solidFill>
                    <a:srgbClr val="000000"/>
                  </a:solidFill>
                  <a:latin typeface="Book Antiqua" panose="02040602050305030304" pitchFamily="18" charset="0"/>
                </a:rPr>
                <a:t>ASG</a:t>
              </a:r>
              <a:r>
                <a:rPr lang="en-US" sz="2200" baseline="-250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2</a:t>
              </a:r>
            </a:p>
          </p:txBody>
        </p:sp>
        <p:sp>
          <p:nvSpPr>
            <p:cNvPr id="50182" name="Line 6"/>
            <p:cNvSpPr>
              <a:spLocks noChangeShapeType="1"/>
            </p:cNvSpPr>
            <p:nvPr/>
          </p:nvSpPr>
          <p:spPr bwMode="auto">
            <a:xfrm flipV="1">
              <a:off x="6918026" y="7332761"/>
              <a:ext cx="350071" cy="69372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50183" name="Line 7"/>
            <p:cNvSpPr>
              <a:spLocks noChangeShapeType="1"/>
            </p:cNvSpPr>
            <p:nvPr/>
          </p:nvSpPr>
          <p:spPr bwMode="auto">
            <a:xfrm flipH="1" flipV="1">
              <a:off x="7718947" y="7332761"/>
              <a:ext cx="360680" cy="69372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50184" name="Rectangle 8"/>
            <p:cNvSpPr>
              <a:spLocks noChangeArrowheads="1"/>
            </p:cNvSpPr>
            <p:nvPr/>
          </p:nvSpPr>
          <p:spPr bwMode="auto">
            <a:xfrm>
              <a:off x="4582587" y="7981888"/>
              <a:ext cx="783121" cy="7079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EMP</a:t>
              </a:r>
              <a:r>
                <a:rPr lang="en-US" sz="2200" baseline="-250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2</a:t>
              </a:r>
            </a:p>
          </p:txBody>
        </p:sp>
        <p:sp>
          <p:nvSpPr>
            <p:cNvPr id="50185" name="Rectangle 9"/>
            <p:cNvSpPr>
              <a:spLocks noChangeArrowheads="1"/>
            </p:cNvSpPr>
            <p:nvPr/>
          </p:nvSpPr>
          <p:spPr bwMode="auto">
            <a:xfrm>
              <a:off x="5714133" y="7981888"/>
              <a:ext cx="760976" cy="439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 smtClean="0">
                  <a:solidFill>
                    <a:srgbClr val="000000"/>
                  </a:solidFill>
                  <a:latin typeface="Book Antiqua" panose="02040602050305030304" pitchFamily="18" charset="0"/>
                </a:rPr>
                <a:t>ASG</a:t>
              </a:r>
              <a:r>
                <a:rPr lang="en-US" sz="2200" baseline="-250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1</a:t>
              </a:r>
            </a:p>
          </p:txBody>
        </p:sp>
        <p:sp>
          <p:nvSpPr>
            <p:cNvPr id="50187" name="Line 11"/>
            <p:cNvSpPr>
              <a:spLocks noChangeShapeType="1"/>
            </p:cNvSpPr>
            <p:nvPr/>
          </p:nvSpPr>
          <p:spPr bwMode="auto">
            <a:xfrm flipV="1">
              <a:off x="5050978" y="7332761"/>
              <a:ext cx="350071" cy="69372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50188" name="Line 12"/>
            <p:cNvSpPr>
              <a:spLocks noChangeShapeType="1"/>
            </p:cNvSpPr>
            <p:nvPr/>
          </p:nvSpPr>
          <p:spPr bwMode="auto">
            <a:xfrm flipH="1" flipV="1">
              <a:off x="5851899" y="7332761"/>
              <a:ext cx="254409" cy="6731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50189" name="Rectangle 13"/>
            <p:cNvSpPr>
              <a:spLocks noChangeArrowheads="1"/>
            </p:cNvSpPr>
            <p:nvPr/>
          </p:nvSpPr>
          <p:spPr bwMode="auto">
            <a:xfrm>
              <a:off x="2630673" y="7981888"/>
              <a:ext cx="783121" cy="7079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EMP</a:t>
              </a:r>
              <a:r>
                <a:rPr lang="en-US" sz="2200" baseline="-250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1</a:t>
              </a:r>
            </a:p>
          </p:txBody>
        </p:sp>
        <p:sp>
          <p:nvSpPr>
            <p:cNvPr id="50190" name="Rectangle 14"/>
            <p:cNvSpPr>
              <a:spLocks noChangeArrowheads="1"/>
            </p:cNvSpPr>
            <p:nvPr/>
          </p:nvSpPr>
          <p:spPr bwMode="auto">
            <a:xfrm>
              <a:off x="3851119" y="7981888"/>
              <a:ext cx="760976" cy="439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 smtClean="0">
                  <a:solidFill>
                    <a:srgbClr val="000000"/>
                  </a:solidFill>
                  <a:latin typeface="Book Antiqua" panose="02040602050305030304" pitchFamily="18" charset="0"/>
                </a:rPr>
                <a:t>ASG</a:t>
              </a:r>
              <a:r>
                <a:rPr lang="en-US" sz="2200" baseline="-250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2</a:t>
              </a:r>
            </a:p>
          </p:txBody>
        </p:sp>
        <p:sp>
          <p:nvSpPr>
            <p:cNvPr id="50192" name="Line 16"/>
            <p:cNvSpPr>
              <a:spLocks noChangeShapeType="1"/>
            </p:cNvSpPr>
            <p:nvPr/>
          </p:nvSpPr>
          <p:spPr bwMode="auto">
            <a:xfrm flipV="1">
              <a:off x="3099064" y="7332761"/>
              <a:ext cx="350071" cy="69372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50193" name="Line 17"/>
            <p:cNvSpPr>
              <a:spLocks noChangeShapeType="1"/>
            </p:cNvSpPr>
            <p:nvPr/>
          </p:nvSpPr>
          <p:spPr bwMode="auto">
            <a:xfrm flipH="1" flipV="1">
              <a:off x="3899985" y="7332761"/>
              <a:ext cx="360680" cy="69372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50194" name="Rectangle 18"/>
            <p:cNvSpPr>
              <a:spLocks noChangeArrowheads="1"/>
            </p:cNvSpPr>
            <p:nvPr/>
          </p:nvSpPr>
          <p:spPr bwMode="auto">
            <a:xfrm>
              <a:off x="6355601" y="4129254"/>
              <a:ext cx="444407" cy="7079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 smtClean="0">
                  <a:solidFill>
                    <a:schemeClr val="tx2"/>
                  </a:solidFill>
                  <a:latin typeface="Book Antiqua" panose="02040602050305030304" pitchFamily="18" charset="0"/>
                  <a:cs typeface="Symbol" charset="2"/>
                  <a:sym typeface="Symbol" charset="2"/>
                </a:rPr>
                <a:t> </a:t>
              </a:r>
              <a:endParaRPr lang="en-US" sz="22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50195" name="Line 19"/>
            <p:cNvSpPr>
              <a:spLocks noChangeShapeType="1"/>
            </p:cNvSpPr>
            <p:nvPr/>
          </p:nvSpPr>
          <p:spPr bwMode="auto">
            <a:xfrm flipV="1">
              <a:off x="3608258" y="4785812"/>
              <a:ext cx="2630841" cy="182349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50196" name="Line 20"/>
            <p:cNvSpPr>
              <a:spLocks noChangeShapeType="1"/>
            </p:cNvSpPr>
            <p:nvPr/>
          </p:nvSpPr>
          <p:spPr bwMode="auto">
            <a:xfrm flipH="1" flipV="1">
              <a:off x="6711165" y="4894826"/>
              <a:ext cx="838050" cy="172439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50197" name="Rectangle 21"/>
            <p:cNvSpPr>
              <a:spLocks noChangeArrowheads="1"/>
            </p:cNvSpPr>
            <p:nvPr/>
          </p:nvSpPr>
          <p:spPr bwMode="auto">
            <a:xfrm>
              <a:off x="8380332" y="7981888"/>
              <a:ext cx="783121" cy="7079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EMP</a:t>
              </a:r>
              <a:r>
                <a:rPr lang="en-US" sz="2200" baseline="-250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3</a:t>
              </a:r>
            </a:p>
          </p:txBody>
        </p:sp>
        <p:sp>
          <p:nvSpPr>
            <p:cNvPr id="50198" name="Rectangle 22"/>
            <p:cNvSpPr>
              <a:spLocks noChangeArrowheads="1"/>
            </p:cNvSpPr>
            <p:nvPr/>
          </p:nvSpPr>
          <p:spPr bwMode="auto">
            <a:xfrm>
              <a:off x="9600779" y="7981888"/>
              <a:ext cx="760975" cy="439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 smtClean="0">
                  <a:solidFill>
                    <a:srgbClr val="000000"/>
                  </a:solidFill>
                  <a:latin typeface="Book Antiqua" panose="02040602050305030304" pitchFamily="18" charset="0"/>
                </a:rPr>
                <a:t>ASG</a:t>
              </a:r>
              <a:r>
                <a:rPr lang="en-US" sz="2200" baseline="-25000" dirty="0" smtClean="0">
                  <a:solidFill>
                    <a:srgbClr val="000000"/>
                  </a:solidFill>
                  <a:latin typeface="Book Antiqua" panose="02040602050305030304" pitchFamily="18" charset="0"/>
                </a:rPr>
                <a:t>1</a:t>
              </a:r>
              <a:endParaRPr lang="en-US" sz="2200" baseline="-25000" dirty="0">
                <a:solidFill>
                  <a:srgbClr val="000000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50200" name="Line 24"/>
            <p:cNvSpPr>
              <a:spLocks noChangeShapeType="1"/>
            </p:cNvSpPr>
            <p:nvPr/>
          </p:nvSpPr>
          <p:spPr bwMode="auto">
            <a:xfrm flipV="1">
              <a:off x="8848723" y="7332761"/>
              <a:ext cx="350071" cy="69372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50201" name="Line 25"/>
            <p:cNvSpPr>
              <a:spLocks noChangeShapeType="1"/>
            </p:cNvSpPr>
            <p:nvPr/>
          </p:nvSpPr>
          <p:spPr bwMode="auto">
            <a:xfrm flipH="1" flipV="1">
              <a:off x="9639036" y="7332761"/>
              <a:ext cx="371288" cy="69372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50202" name="Line 26"/>
            <p:cNvSpPr>
              <a:spLocks noChangeShapeType="1"/>
            </p:cNvSpPr>
            <p:nvPr/>
          </p:nvSpPr>
          <p:spPr bwMode="auto">
            <a:xfrm flipV="1">
              <a:off x="5602606" y="4875003"/>
              <a:ext cx="859266" cy="178385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50203" name="Line 27"/>
            <p:cNvSpPr>
              <a:spLocks noChangeShapeType="1"/>
            </p:cNvSpPr>
            <p:nvPr/>
          </p:nvSpPr>
          <p:spPr bwMode="auto">
            <a:xfrm flipH="1" flipV="1">
              <a:off x="6891505" y="4785812"/>
              <a:ext cx="2588407" cy="182349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50204" name="Line 28"/>
            <p:cNvSpPr>
              <a:spLocks noChangeShapeType="1"/>
            </p:cNvSpPr>
            <p:nvPr/>
          </p:nvSpPr>
          <p:spPr bwMode="auto">
            <a:xfrm flipV="1">
              <a:off x="6577804" y="3487561"/>
              <a:ext cx="0" cy="6144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pic>
          <p:nvPicPr>
            <p:cNvPr id="50205" name="Picture 29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413377" y="2932584"/>
              <a:ext cx="328855" cy="376592"/>
            </a:xfrm>
            <a:prstGeom prst="rect">
              <a:avLst/>
            </a:prstGeom>
            <a:noFill/>
            <a:ln w="127000">
              <a:noFill/>
              <a:miter lim="800000"/>
              <a:headEnd/>
              <a:tailEnd/>
            </a:ln>
            <a:effectLst/>
          </p:spPr>
        </p:pic>
        <p:sp>
          <p:nvSpPr>
            <p:cNvPr id="31" name="Text Box 27"/>
            <p:cNvSpPr txBox="1">
              <a:spLocks noChangeArrowheads="1"/>
            </p:cNvSpPr>
            <p:nvPr/>
          </p:nvSpPr>
          <p:spPr bwMode="auto">
            <a:xfrm>
              <a:off x="3392531" y="6648950"/>
              <a:ext cx="709012" cy="6036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2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⋈</a:t>
              </a:r>
              <a:r>
                <a:rPr lang="en-US" sz="2200" baseline="-250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ENO</a:t>
              </a:r>
              <a:endParaRPr lang="en-US" sz="22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34" name="Text Box 40"/>
            <p:cNvSpPr txBox="1">
              <a:spLocks noChangeArrowheads="1"/>
            </p:cNvSpPr>
            <p:nvPr/>
          </p:nvSpPr>
          <p:spPr bwMode="auto">
            <a:xfrm>
              <a:off x="5196966" y="6648950"/>
              <a:ext cx="781921" cy="6036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2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⋈</a:t>
              </a:r>
              <a:r>
                <a:rPr lang="en-US" sz="2200" baseline="-250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ENO</a:t>
              </a:r>
              <a:endParaRPr lang="en-US" sz="22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37" name="Text Box 43"/>
            <p:cNvSpPr txBox="1">
              <a:spLocks noChangeArrowheads="1"/>
            </p:cNvSpPr>
            <p:nvPr/>
          </p:nvSpPr>
          <p:spPr bwMode="auto">
            <a:xfrm>
              <a:off x="7112288" y="6648950"/>
              <a:ext cx="791328" cy="6036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2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⋈</a:t>
              </a:r>
              <a:r>
                <a:rPr lang="en-US" sz="2200" baseline="-250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ENO</a:t>
              </a:r>
              <a:endParaRPr lang="en-US" sz="22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40" name="Text Box 46"/>
            <p:cNvSpPr txBox="1">
              <a:spLocks noChangeArrowheads="1"/>
            </p:cNvSpPr>
            <p:nvPr/>
          </p:nvSpPr>
          <p:spPr bwMode="auto">
            <a:xfrm>
              <a:off x="9106575" y="6648950"/>
              <a:ext cx="719433" cy="6036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2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⋈</a:t>
              </a:r>
              <a:r>
                <a:rPr lang="en-US" sz="2200" baseline="-250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ENO</a:t>
              </a:r>
              <a:endParaRPr lang="en-US" sz="22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32" name="Rectangle 13"/>
            <p:cNvSpPr>
              <a:spLocks noChangeArrowheads="1"/>
            </p:cNvSpPr>
            <p:nvPr/>
          </p:nvSpPr>
          <p:spPr bwMode="auto">
            <a:xfrm>
              <a:off x="723341" y="7961354"/>
              <a:ext cx="783121" cy="7079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EMP</a:t>
              </a:r>
              <a:r>
                <a:rPr lang="en-US" sz="2200" baseline="-250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1</a:t>
              </a:r>
            </a:p>
          </p:txBody>
        </p:sp>
        <p:sp>
          <p:nvSpPr>
            <p:cNvPr id="33" name="Rectangle 14"/>
            <p:cNvSpPr>
              <a:spLocks noChangeArrowheads="1"/>
            </p:cNvSpPr>
            <p:nvPr/>
          </p:nvSpPr>
          <p:spPr bwMode="auto">
            <a:xfrm>
              <a:off x="1854887" y="7961354"/>
              <a:ext cx="760975" cy="7079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ASG</a:t>
              </a:r>
              <a:r>
                <a:rPr lang="en-US" sz="2200" baseline="-250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1</a:t>
              </a:r>
            </a:p>
          </p:txBody>
        </p:sp>
        <p:sp>
          <p:nvSpPr>
            <p:cNvPr id="35" name="Line 16"/>
            <p:cNvSpPr>
              <a:spLocks noChangeShapeType="1"/>
            </p:cNvSpPr>
            <p:nvPr/>
          </p:nvSpPr>
          <p:spPr bwMode="auto">
            <a:xfrm flipV="1">
              <a:off x="1191731" y="7312227"/>
              <a:ext cx="350071" cy="69372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36" name="Line 17"/>
            <p:cNvSpPr>
              <a:spLocks noChangeShapeType="1"/>
            </p:cNvSpPr>
            <p:nvPr/>
          </p:nvSpPr>
          <p:spPr bwMode="auto">
            <a:xfrm flipH="1" flipV="1">
              <a:off x="1992653" y="7312227"/>
              <a:ext cx="254596" cy="64912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38" name="Text Box 27"/>
            <p:cNvSpPr txBox="1">
              <a:spLocks noChangeArrowheads="1"/>
            </p:cNvSpPr>
            <p:nvPr/>
          </p:nvSpPr>
          <p:spPr bwMode="auto">
            <a:xfrm>
              <a:off x="1485199" y="6628416"/>
              <a:ext cx="709012" cy="6036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2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⋈</a:t>
              </a:r>
              <a:r>
                <a:rPr lang="en-US" sz="2200" baseline="-250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ENO</a:t>
              </a:r>
              <a:endParaRPr lang="en-US" sz="22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39" name="Line 19"/>
            <p:cNvSpPr>
              <a:spLocks noChangeShapeType="1"/>
            </p:cNvSpPr>
            <p:nvPr/>
          </p:nvSpPr>
          <p:spPr bwMode="auto">
            <a:xfrm flipV="1">
              <a:off x="1992722" y="4560976"/>
              <a:ext cx="4113586" cy="202704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41" name="Rectangle 21"/>
            <p:cNvSpPr>
              <a:spLocks noChangeArrowheads="1"/>
            </p:cNvSpPr>
            <p:nvPr/>
          </p:nvSpPr>
          <p:spPr bwMode="auto">
            <a:xfrm>
              <a:off x="10534848" y="7985287"/>
              <a:ext cx="783121" cy="7079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EMP</a:t>
              </a:r>
              <a:r>
                <a:rPr lang="en-US" sz="2200" baseline="-250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3</a:t>
              </a:r>
            </a:p>
          </p:txBody>
        </p:sp>
        <p:sp>
          <p:nvSpPr>
            <p:cNvPr id="42" name="Rectangle 22"/>
            <p:cNvSpPr>
              <a:spLocks noChangeArrowheads="1"/>
            </p:cNvSpPr>
            <p:nvPr/>
          </p:nvSpPr>
          <p:spPr bwMode="auto">
            <a:xfrm>
              <a:off x="11755295" y="7985287"/>
              <a:ext cx="760975" cy="7079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ASG</a:t>
              </a:r>
              <a:r>
                <a:rPr lang="en-US" sz="2200" baseline="-250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2</a:t>
              </a:r>
            </a:p>
          </p:txBody>
        </p:sp>
        <p:sp>
          <p:nvSpPr>
            <p:cNvPr id="43" name="Line 24"/>
            <p:cNvSpPr>
              <a:spLocks noChangeShapeType="1"/>
            </p:cNvSpPr>
            <p:nvPr/>
          </p:nvSpPr>
          <p:spPr bwMode="auto">
            <a:xfrm flipV="1">
              <a:off x="11003239" y="7336161"/>
              <a:ext cx="350071" cy="69372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44" name="Line 25"/>
            <p:cNvSpPr>
              <a:spLocks noChangeShapeType="1"/>
            </p:cNvSpPr>
            <p:nvPr/>
          </p:nvSpPr>
          <p:spPr bwMode="auto">
            <a:xfrm flipH="1" flipV="1">
              <a:off x="11793552" y="7336161"/>
              <a:ext cx="371288" cy="69372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45" name="Text Box 46"/>
            <p:cNvSpPr txBox="1">
              <a:spLocks noChangeArrowheads="1"/>
            </p:cNvSpPr>
            <p:nvPr/>
          </p:nvSpPr>
          <p:spPr bwMode="auto">
            <a:xfrm>
              <a:off x="11261090" y="6652350"/>
              <a:ext cx="719433" cy="6036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2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⋈</a:t>
              </a:r>
              <a:r>
                <a:rPr lang="en-US" sz="2200" baseline="-250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ENO</a:t>
              </a:r>
              <a:endParaRPr lang="en-US" sz="22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46" name="Line 27"/>
            <p:cNvSpPr>
              <a:spLocks noChangeShapeType="1"/>
            </p:cNvSpPr>
            <p:nvPr/>
          </p:nvSpPr>
          <p:spPr bwMode="auto">
            <a:xfrm flipH="1" flipV="1">
              <a:off x="7049301" y="4560976"/>
              <a:ext cx="4011500" cy="202704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</p:grpSp>
      <p:sp>
        <p:nvSpPr>
          <p:cNvPr id="47" name="Rectangle 3"/>
          <p:cNvSpPr txBox="1">
            <a:spLocks noChangeArrowheads="1"/>
          </p:cNvSpPr>
          <p:nvPr/>
        </p:nvSpPr>
        <p:spPr>
          <a:xfrm>
            <a:off x="287294" y="2733660"/>
            <a:ext cx="3873484" cy="21642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>
              <a:spcBef>
                <a:spcPts val="1600"/>
              </a:spcBef>
              <a:spcAft>
                <a:spcPts val="0"/>
              </a:spcAft>
              <a:buClr>
                <a:srgbClr val="4A71A9"/>
              </a:buClr>
              <a:buSzPct val="85000"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1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ENO≤“E3”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(EMP)</a:t>
            </a:r>
            <a:b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2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 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“E3”&lt;ENO≤“E6”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(EMP)</a:t>
            </a:r>
            <a:b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3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ENO≥“E6”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(EMP)</a:t>
            </a:r>
          </a:p>
          <a:p>
            <a:pPr algn="l">
              <a:spcBef>
                <a:spcPts val="1600"/>
              </a:spcBef>
              <a:spcAft>
                <a:spcPts val="0"/>
              </a:spcAft>
              <a:buClr>
                <a:srgbClr val="4A71A9"/>
              </a:buClr>
              <a:buSzPct val="85000"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ASG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1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 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ENO≤“E3”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(ASG)</a:t>
            </a:r>
            <a:b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ASG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2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 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ENO&gt;“E3”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(ASG)</a:t>
            </a:r>
          </a:p>
        </p:txBody>
      </p:sp>
      <p:sp>
        <p:nvSpPr>
          <p:cNvPr id="48" name="CasellaDiTesto 47"/>
          <p:cNvSpPr txBox="1"/>
          <p:nvPr/>
        </p:nvSpPr>
        <p:spPr>
          <a:xfrm>
            <a:off x="7955152" y="2662222"/>
            <a:ext cx="46172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( EMP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∪ EMP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∪ EMP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3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) ⋈ (ASG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∪ ASG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2 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</a:p>
          <a:p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=</a:t>
            </a:r>
          </a:p>
          <a:p>
            <a:pPr algn="l">
              <a:tabLst>
                <a:tab pos="365125" algn="l"/>
                <a:tab pos="2057400" algn="l"/>
                <a:tab pos="2149475" algn="l"/>
              </a:tabLst>
            </a:pP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	( EMP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⋈ ASG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)	∪ ( EMP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⋈ ASG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) ∪</a:t>
            </a:r>
          </a:p>
          <a:p>
            <a:pPr algn="l">
              <a:tabLst>
                <a:tab pos="365125" algn="l"/>
                <a:tab pos="2057400" algn="l"/>
                <a:tab pos="2149475" algn="l"/>
              </a:tabLst>
            </a:pP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	( EMP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⋈ ASG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)	∪ ( EMP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⋈ ASG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) ∪</a:t>
            </a:r>
          </a:p>
          <a:p>
            <a:pPr algn="l">
              <a:tabLst>
                <a:tab pos="365125" algn="l"/>
                <a:tab pos="2057400" algn="l"/>
                <a:tab pos="2149475" algn="l"/>
              </a:tabLst>
            </a:pP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	( EMP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3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⋈ ASG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)	∪ ( EMP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3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⋈ ASG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</a:p>
        </p:txBody>
      </p:sp>
      <p:sp>
        <p:nvSpPr>
          <p:cNvPr id="49" name="Per 48"/>
          <p:cNvSpPr/>
          <p:nvPr/>
        </p:nvSpPr>
        <p:spPr bwMode="auto">
          <a:xfrm>
            <a:off x="2787624" y="6162684"/>
            <a:ext cx="1857388" cy="2714644"/>
          </a:xfrm>
          <a:prstGeom prst="mathMultiply">
            <a:avLst/>
          </a:prstGeom>
          <a:solidFill>
            <a:srgbClr val="FF0000">
              <a:alpha val="81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50" name="Per 49"/>
          <p:cNvSpPr/>
          <p:nvPr/>
        </p:nvSpPr>
        <p:spPr bwMode="auto">
          <a:xfrm>
            <a:off x="4716450" y="6162684"/>
            <a:ext cx="1857388" cy="2714644"/>
          </a:xfrm>
          <a:prstGeom prst="mathMultiply">
            <a:avLst/>
          </a:prstGeom>
          <a:solidFill>
            <a:srgbClr val="FF0000">
              <a:alpha val="81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51" name="Per 50"/>
          <p:cNvSpPr/>
          <p:nvPr/>
        </p:nvSpPr>
        <p:spPr bwMode="auto">
          <a:xfrm>
            <a:off x="8502664" y="6234122"/>
            <a:ext cx="1857388" cy="2714644"/>
          </a:xfrm>
          <a:prstGeom prst="mathMultiply">
            <a:avLst/>
          </a:prstGeom>
          <a:solidFill>
            <a:srgbClr val="FF0000">
              <a:alpha val="81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3716318" y="4644853"/>
            <a:ext cx="5500726" cy="2920412"/>
            <a:chOff x="10447779" y="3453155"/>
            <a:chExt cx="5500726" cy="2920412"/>
          </a:xfrm>
        </p:grpSpPr>
        <p:sp>
          <p:nvSpPr>
            <p:cNvPr id="54" name="Line 13"/>
            <p:cNvSpPr>
              <a:spLocks noChangeShapeType="1"/>
            </p:cNvSpPr>
            <p:nvPr/>
          </p:nvSpPr>
          <p:spPr bwMode="auto">
            <a:xfrm>
              <a:off x="13802375" y="3940836"/>
              <a:ext cx="794738" cy="43349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55" name="Line 14"/>
            <p:cNvSpPr>
              <a:spLocks noChangeShapeType="1"/>
            </p:cNvSpPr>
            <p:nvPr/>
          </p:nvSpPr>
          <p:spPr bwMode="auto">
            <a:xfrm flipH="1">
              <a:off x="12019415" y="3940836"/>
              <a:ext cx="1159813" cy="53722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58" name="Text Box 17"/>
            <p:cNvSpPr txBox="1">
              <a:spLocks noChangeArrowheads="1"/>
            </p:cNvSpPr>
            <p:nvPr/>
          </p:nvSpPr>
          <p:spPr bwMode="auto">
            <a:xfrm>
              <a:off x="11837626" y="4478060"/>
              <a:ext cx="275792" cy="406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 charset="2"/>
                </a:rPr>
                <a:t> </a:t>
              </a:r>
              <a:endParaRPr lang="en-US" sz="2800" dirty="0">
                <a:solidFill>
                  <a:schemeClr val="tx2"/>
                </a:solidFill>
                <a:latin typeface="Symbol" charset="2"/>
                <a:cs typeface="Symbol" charset="2"/>
                <a:sym typeface="Symbol" charset="2"/>
              </a:endParaRPr>
            </a:p>
          </p:txBody>
        </p:sp>
        <p:sp>
          <p:nvSpPr>
            <p:cNvPr id="59" name="Text Box 18"/>
            <p:cNvSpPr txBox="1">
              <a:spLocks noChangeArrowheads="1"/>
            </p:cNvSpPr>
            <p:nvPr/>
          </p:nvSpPr>
          <p:spPr bwMode="auto">
            <a:xfrm>
              <a:off x="14560008" y="4401423"/>
              <a:ext cx="275792" cy="406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 charset="2"/>
                </a:rPr>
                <a:t> </a:t>
              </a:r>
              <a:endParaRPr lang="en-US" sz="2800" dirty="0">
                <a:solidFill>
                  <a:schemeClr val="tx2"/>
                </a:solidFill>
                <a:latin typeface="Symbol" charset="2"/>
                <a:sym typeface="Symbol" charset="2"/>
              </a:endParaRPr>
            </a:p>
          </p:txBody>
        </p:sp>
        <p:sp>
          <p:nvSpPr>
            <p:cNvPr id="60" name="Line 19"/>
            <p:cNvSpPr>
              <a:spLocks noChangeShapeType="1"/>
            </p:cNvSpPr>
            <p:nvPr/>
          </p:nvSpPr>
          <p:spPr bwMode="auto">
            <a:xfrm flipH="1">
              <a:off x="11662225" y="4938646"/>
              <a:ext cx="283097" cy="103961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61" name="Line 20"/>
            <p:cNvSpPr>
              <a:spLocks noChangeShapeType="1"/>
            </p:cNvSpPr>
            <p:nvPr/>
          </p:nvSpPr>
          <p:spPr bwMode="auto">
            <a:xfrm flipH="1">
              <a:off x="10876406" y="4835250"/>
              <a:ext cx="785817" cy="71438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62" name="Line 21"/>
            <p:cNvSpPr>
              <a:spLocks noChangeShapeType="1"/>
            </p:cNvSpPr>
            <p:nvPr/>
          </p:nvSpPr>
          <p:spPr bwMode="auto">
            <a:xfrm>
              <a:off x="12288504" y="4938646"/>
              <a:ext cx="302415" cy="6109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63" name="Line 22"/>
            <p:cNvSpPr>
              <a:spLocks noChangeShapeType="1"/>
            </p:cNvSpPr>
            <p:nvPr/>
          </p:nvSpPr>
          <p:spPr bwMode="auto">
            <a:xfrm>
              <a:off x="14931264" y="4825884"/>
              <a:ext cx="517175" cy="65230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64" name="Line 23"/>
            <p:cNvSpPr>
              <a:spLocks noChangeShapeType="1"/>
            </p:cNvSpPr>
            <p:nvPr/>
          </p:nvSpPr>
          <p:spPr bwMode="auto">
            <a:xfrm flipH="1">
              <a:off x="14305430" y="4825884"/>
              <a:ext cx="282650" cy="65230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65" name="Text Box 24"/>
            <p:cNvSpPr txBox="1">
              <a:spLocks noChangeArrowheads="1"/>
            </p:cNvSpPr>
            <p:nvPr/>
          </p:nvSpPr>
          <p:spPr bwMode="auto">
            <a:xfrm>
              <a:off x="10447779" y="5621068"/>
              <a:ext cx="714939" cy="32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200" dirty="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2200" baseline="-25000" dirty="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66" name="Text Box 25"/>
            <p:cNvSpPr txBox="1">
              <a:spLocks noChangeArrowheads="1"/>
            </p:cNvSpPr>
            <p:nvPr/>
          </p:nvSpPr>
          <p:spPr bwMode="auto">
            <a:xfrm>
              <a:off x="11305035" y="6049696"/>
              <a:ext cx="714939" cy="32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200" dirty="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2200" baseline="-25000" dirty="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67" name="Text Box 26"/>
            <p:cNvSpPr txBox="1">
              <a:spLocks noChangeArrowheads="1"/>
            </p:cNvSpPr>
            <p:nvPr/>
          </p:nvSpPr>
          <p:spPr bwMode="auto">
            <a:xfrm>
              <a:off x="12233729" y="5692506"/>
              <a:ext cx="714939" cy="32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200" dirty="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2200" baseline="-25000" dirty="0">
                  <a:solidFill>
                    <a:schemeClr val="tx2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68" name="Text Box 27"/>
            <p:cNvSpPr txBox="1">
              <a:spLocks noChangeArrowheads="1"/>
            </p:cNvSpPr>
            <p:nvPr/>
          </p:nvSpPr>
          <p:spPr bwMode="auto">
            <a:xfrm>
              <a:off x="13948241" y="5654387"/>
              <a:ext cx="698909" cy="32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200" dirty="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2200" baseline="-25000" dirty="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69" name="Text Box 28"/>
            <p:cNvSpPr txBox="1">
              <a:spLocks noChangeArrowheads="1"/>
            </p:cNvSpPr>
            <p:nvPr/>
          </p:nvSpPr>
          <p:spPr bwMode="auto">
            <a:xfrm>
              <a:off x="15249596" y="5654387"/>
              <a:ext cx="698909" cy="32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200" dirty="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2200" baseline="-25000" dirty="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71" name="Text Box 33"/>
            <p:cNvSpPr txBox="1">
              <a:spLocks noChangeArrowheads="1"/>
            </p:cNvSpPr>
            <p:nvPr/>
          </p:nvSpPr>
          <p:spPr bwMode="auto">
            <a:xfrm>
              <a:off x="13155936" y="3453155"/>
              <a:ext cx="948948" cy="406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28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2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36133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9" grpId="0" animBg="1"/>
      <p:bldP spid="50" grpId="0" animBg="1"/>
      <p:bldP spid="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Eliminates Unnecessary Work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4735215" y="6979135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6798571" y="6979135"/>
            <a:ext cx="1227821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ASG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 flipV="1">
            <a:off x="5463822" y="6387597"/>
            <a:ext cx="596053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 flipH="1" flipV="1">
            <a:off x="6827520" y="6387597"/>
            <a:ext cx="614116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1411767" y="6979135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1</a:t>
            </a: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3475122" y="6979135"/>
            <a:ext cx="1227821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ASG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1</a:t>
            </a:r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 flipV="1">
            <a:off x="2140374" y="6387597"/>
            <a:ext cx="596053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 flipH="1" flipV="1">
            <a:off x="3504071" y="6387597"/>
            <a:ext cx="614116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 flipV="1">
            <a:off x="3007360" y="4093695"/>
            <a:ext cx="2980267" cy="16436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 flipH="1" flipV="1">
            <a:off x="6899769" y="4111757"/>
            <a:ext cx="2817707" cy="1625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40" name="Rectangle 16"/>
          <p:cNvSpPr>
            <a:spLocks noChangeArrowheads="1"/>
          </p:cNvSpPr>
          <p:nvPr/>
        </p:nvSpPr>
        <p:spPr bwMode="auto">
          <a:xfrm>
            <a:off x="8076727" y="6979135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3</a:t>
            </a:r>
          </a:p>
        </p:txBody>
      </p:sp>
      <p:sp>
        <p:nvSpPr>
          <p:cNvPr id="52241" name="Rectangle 17"/>
          <p:cNvSpPr>
            <a:spLocks noChangeArrowheads="1"/>
          </p:cNvSpPr>
          <p:nvPr/>
        </p:nvSpPr>
        <p:spPr bwMode="auto">
          <a:xfrm>
            <a:off x="10140082" y="6979135"/>
            <a:ext cx="1227821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ASG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52243" name="Line 19"/>
          <p:cNvSpPr>
            <a:spLocks noChangeShapeType="1"/>
          </p:cNvSpPr>
          <p:nvPr/>
        </p:nvSpPr>
        <p:spPr bwMode="auto">
          <a:xfrm flipV="1">
            <a:off x="8805334" y="6387597"/>
            <a:ext cx="596053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44" name="Line 20"/>
          <p:cNvSpPr>
            <a:spLocks noChangeShapeType="1"/>
          </p:cNvSpPr>
          <p:nvPr/>
        </p:nvSpPr>
        <p:spPr bwMode="auto">
          <a:xfrm flipH="1" flipV="1">
            <a:off x="10150969" y="6387597"/>
            <a:ext cx="632178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45" name="Line 21"/>
          <p:cNvSpPr>
            <a:spLocks noChangeShapeType="1"/>
          </p:cNvSpPr>
          <p:nvPr/>
        </p:nvSpPr>
        <p:spPr bwMode="auto">
          <a:xfrm flipV="1">
            <a:off x="6345381" y="4220130"/>
            <a:ext cx="0" cy="153528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46" name="Line 22"/>
          <p:cNvSpPr>
            <a:spLocks noChangeShapeType="1"/>
          </p:cNvSpPr>
          <p:nvPr/>
        </p:nvSpPr>
        <p:spPr bwMode="auto">
          <a:xfrm flipV="1">
            <a:off x="6350316" y="3015068"/>
            <a:ext cx="0" cy="432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pic>
        <p:nvPicPr>
          <p:cNvPr id="52247" name="Picture 2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0352" y="2572544"/>
            <a:ext cx="559929" cy="343182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</p:pic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6173022" y="3434424"/>
            <a:ext cx="354589" cy="533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</a:tabLst>
            </a:pPr>
            <a:r>
              <a:rPr lang="en-US" sz="36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 charset="2"/>
              </a:rPr>
              <a:t> </a:t>
            </a:r>
            <a:endParaRPr lang="en-US" sz="3400" dirty="0">
              <a:solidFill>
                <a:schemeClr val="tx2"/>
              </a:solidFill>
              <a:latin typeface="Symbol" charset="2"/>
              <a:sym typeface="Symbol" charset="2"/>
            </a:endParaRPr>
          </a:p>
        </p:txBody>
      </p:sp>
      <p:sp>
        <p:nvSpPr>
          <p:cNvPr id="26" name="Text Box 30"/>
          <p:cNvSpPr txBox="1">
            <a:spLocks noChangeArrowheads="1"/>
          </p:cNvSpPr>
          <p:nvPr/>
        </p:nvSpPr>
        <p:spPr bwMode="auto">
          <a:xfrm>
            <a:off x="2405946" y="5827669"/>
            <a:ext cx="1228935" cy="4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40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9" name="Text Box 33"/>
          <p:cNvSpPr txBox="1">
            <a:spLocks noChangeArrowheads="1"/>
          </p:cNvSpPr>
          <p:nvPr/>
        </p:nvSpPr>
        <p:spPr bwMode="auto">
          <a:xfrm>
            <a:off x="5887933" y="5827669"/>
            <a:ext cx="1228935" cy="4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4000" dirty="0" smtClean="0">
                <a:latin typeface="Book Antiqua"/>
              </a:rPr>
              <a:t>⋈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2" name="Text Box 36"/>
          <p:cNvSpPr txBox="1">
            <a:spLocks noChangeArrowheads="1"/>
          </p:cNvSpPr>
          <p:nvPr/>
        </p:nvSpPr>
        <p:spPr bwMode="auto">
          <a:xfrm>
            <a:off x="9165097" y="5866932"/>
            <a:ext cx="1331346" cy="4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4000" dirty="0" smtClean="0">
                <a:latin typeface="Book Antiqua"/>
              </a:rPr>
              <a:t>⋈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93688" y="8181617"/>
            <a:ext cx="127454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1771A9"/>
                </a:solidFill>
              </a:rPr>
              <a:t>Identify </a:t>
            </a:r>
            <a:r>
              <a:rPr lang="en-GB" dirty="0" smtClean="0">
                <a:solidFill>
                  <a:srgbClr val="1771A9"/>
                </a:solidFill>
              </a:rPr>
              <a:t>(pairs of) fragments </a:t>
            </a:r>
            <a:r>
              <a:rPr lang="en-GB" dirty="0">
                <a:solidFill>
                  <a:srgbClr val="1771A9"/>
                </a:solidFill>
              </a:rPr>
              <a:t>that can be ignored </a:t>
            </a:r>
            <a:r>
              <a:rPr lang="en-GB" dirty="0" smtClean="0">
                <a:solidFill>
                  <a:srgbClr val="1771A9"/>
                </a:solidFill>
              </a:rPr>
              <a:t>because they produce empty relations (e.g., when a selection or a join is applied to them)</a:t>
            </a:r>
            <a:endParaRPr lang="en-GB" dirty="0">
              <a:solidFill>
                <a:srgbClr val="1771A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Reduction for </a:t>
            </a:r>
            <a:r>
              <a:rPr lang="en-US" dirty="0" smtClean="0"/>
              <a:t>PHF – Selection</a:t>
            </a:r>
            <a:endParaRPr lang="en-US" dirty="0"/>
          </a:p>
        </p:txBody>
      </p:sp>
      <p:sp>
        <p:nvSpPr>
          <p:cNvPr id="54274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12306300" cy="3830032"/>
          </a:xfrm>
          <a:noFill/>
          <a:ln/>
        </p:spPr>
        <p:txBody>
          <a:bodyPr/>
          <a:lstStyle/>
          <a:p>
            <a:pPr>
              <a:spcBef>
                <a:spcPct val="60000"/>
              </a:spcBef>
              <a:tabLst>
                <a:tab pos="3251149" algn="l"/>
              </a:tabLst>
            </a:pPr>
            <a:r>
              <a:rPr lang="en-US" sz="2600" dirty="0" smtClean="0"/>
              <a:t>Reduction of a selection over a relation fragmented with PHF (ignore a fragment if selection predicate and fragment predicate are contradictory)</a:t>
            </a:r>
            <a:endParaRPr lang="en-US" sz="2600" dirty="0"/>
          </a:p>
          <a:p>
            <a:pPr marL="1056623" lvl="1">
              <a:spcBef>
                <a:spcPct val="60000"/>
              </a:spcBef>
              <a:tabLst>
                <a:tab pos="3251149" algn="l"/>
              </a:tabLst>
            </a:pPr>
            <a:r>
              <a:rPr lang="en-US" sz="2400" dirty="0" smtClean="0">
                <a:latin typeface="Book Antiqua" pitchFamily="18" charset="0"/>
              </a:rPr>
              <a:t>Consider </a:t>
            </a:r>
            <a:r>
              <a:rPr lang="en-US" sz="2400" dirty="0">
                <a:solidFill>
                  <a:srgbClr val="1771A9"/>
                </a:solidFill>
                <a:latin typeface="Book Antiqua" pitchFamily="18" charset="0"/>
                <a:sym typeface="Symbol"/>
              </a:rPr>
              <a:t></a:t>
            </a:r>
            <a:r>
              <a:rPr lang="en-US" sz="2400" i="1" baseline="-25000" dirty="0" smtClean="0">
                <a:solidFill>
                  <a:srgbClr val="1771A9"/>
                </a:solidFill>
                <a:latin typeface="Book Antiqua" pitchFamily="18" charset="0"/>
              </a:rPr>
              <a:t>p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(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)</a:t>
            </a:r>
          </a:p>
          <a:p>
            <a:pPr marL="1056623" lvl="1">
              <a:spcBef>
                <a:spcPct val="60000"/>
              </a:spcBef>
              <a:tabLst>
                <a:tab pos="3251149" algn="l"/>
              </a:tabLst>
            </a:pPr>
            <a:r>
              <a:rPr lang="en-US" sz="2400" dirty="0" smtClean="0">
                <a:latin typeface="Book Antiqua" pitchFamily="18" charset="0"/>
              </a:rPr>
              <a:t>Horizontal fragmentation on </a:t>
            </a:r>
            <a:r>
              <a:rPr lang="en-US" sz="2400" i="1" dirty="0" smtClean="0">
                <a:latin typeface="Book Antiqua" pitchFamily="18" charset="0"/>
              </a:rPr>
              <a:t>R</a:t>
            </a:r>
            <a:r>
              <a:rPr lang="en-US" sz="2400" dirty="0" smtClean="0">
                <a:latin typeface="Book Antiqua" pitchFamily="18" charset="0"/>
              </a:rPr>
              <a:t>:</a:t>
            </a:r>
            <a:r>
              <a:rPr lang="en-US" sz="2400" i="1" dirty="0" smtClean="0">
                <a:latin typeface="Book Antiqua" pitchFamily="18" charset="0"/>
              </a:rPr>
              <a:t>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F</a:t>
            </a:r>
            <a:r>
              <a:rPr lang="en-US" sz="2400" i="1" baseline="-25000" dirty="0" smtClean="0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en-US" sz="2400" dirty="0">
                <a:solidFill>
                  <a:srgbClr val="1771A9"/>
                </a:solidFill>
                <a:latin typeface="Book Antiqua" pitchFamily="18" charset="0"/>
              </a:rPr>
              <a:t>={</a:t>
            </a:r>
            <a:r>
              <a:rPr lang="en-US" sz="2400" i="1" dirty="0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en-US" sz="2400" baseline="-25000" dirty="0">
                <a:solidFill>
                  <a:srgbClr val="1771A9"/>
                </a:solidFill>
                <a:latin typeface="Book Antiqua" pitchFamily="18" charset="0"/>
              </a:rPr>
              <a:t>1</a:t>
            </a:r>
            <a:r>
              <a:rPr lang="en-US" sz="2400" dirty="0">
                <a:solidFill>
                  <a:srgbClr val="1771A9"/>
                </a:solidFill>
                <a:latin typeface="Book Antiqua" pitchFamily="18" charset="0"/>
              </a:rPr>
              <a:t>,  </a:t>
            </a:r>
            <a:r>
              <a:rPr lang="en-US" sz="2400" i="1" dirty="0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en-US" sz="2400" baseline="-25000" dirty="0">
                <a:solidFill>
                  <a:srgbClr val="1771A9"/>
                </a:solidFill>
                <a:latin typeface="Book Antiqua" pitchFamily="18" charset="0"/>
              </a:rPr>
              <a:t>2</a:t>
            </a:r>
            <a:r>
              <a:rPr lang="en-US" sz="2400" dirty="0">
                <a:solidFill>
                  <a:srgbClr val="1771A9"/>
                </a:solidFill>
                <a:latin typeface="Book Antiqua" pitchFamily="18" charset="0"/>
              </a:rPr>
              <a:t>, …, </a:t>
            </a:r>
            <a:r>
              <a:rPr lang="en-US" sz="2400" i="1" dirty="0" err="1" smtClean="0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en-US" sz="2400" i="1" baseline="-25000" dirty="0" err="1" smtClean="0">
                <a:solidFill>
                  <a:srgbClr val="1771A9"/>
                </a:solidFill>
                <a:latin typeface="Book Antiqua" pitchFamily="18" charset="0"/>
              </a:rPr>
              <a:t>w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}</a:t>
            </a:r>
            <a:r>
              <a:rPr lang="en-US" sz="2400" dirty="0" smtClean="0">
                <a:latin typeface="Book Antiqua" pitchFamily="18" charset="0"/>
              </a:rPr>
              <a:t>,  where </a:t>
            </a:r>
            <a:r>
              <a:rPr lang="en-US" sz="2400" i="1" dirty="0" err="1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en-US" sz="2400" i="1" baseline="-25000" dirty="0" err="1">
                <a:solidFill>
                  <a:srgbClr val="1771A9"/>
                </a:solidFill>
                <a:latin typeface="Book Antiqua" pitchFamily="18" charset="0"/>
              </a:rPr>
              <a:t>j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=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  <a:sym typeface="Symbol"/>
              </a:rPr>
              <a:t></a:t>
            </a:r>
            <a:r>
              <a:rPr lang="en-US" sz="2400" i="1" baseline="-25000" dirty="0" err="1" smtClean="0">
                <a:solidFill>
                  <a:srgbClr val="1771A9"/>
                </a:solidFill>
                <a:latin typeface="Book Antiqua" pitchFamily="18" charset="0"/>
              </a:rPr>
              <a:t>p</a:t>
            </a:r>
            <a:r>
              <a:rPr lang="en-US" sz="2400" i="1" baseline="-50000" dirty="0" err="1" smtClean="0">
                <a:solidFill>
                  <a:srgbClr val="1771A9"/>
                </a:solidFill>
                <a:latin typeface="Book Antiqua" pitchFamily="18" charset="0"/>
              </a:rPr>
              <a:t>j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(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)</a:t>
            </a:r>
          </a:p>
          <a:p>
            <a:pPr marL="1056623" lvl="1">
              <a:spcBef>
                <a:spcPct val="60000"/>
              </a:spcBef>
              <a:tabLst>
                <a:tab pos="3251149" algn="l"/>
              </a:tabLst>
            </a:pPr>
            <a:r>
              <a:rPr lang="en-US" dirty="0" smtClean="0">
                <a:latin typeface="Book Antiqua" pitchFamily="18" charset="0"/>
                <a:sym typeface="Symbol"/>
              </a:rPr>
              <a:t></a:t>
            </a:r>
            <a:r>
              <a:rPr lang="en-US" sz="2600" i="1" baseline="-25000" dirty="0" smtClean="0">
                <a:latin typeface="Book Antiqua" pitchFamily="18" charset="0"/>
              </a:rPr>
              <a:t>p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err="1" smtClean="0">
                <a:latin typeface="Book Antiqua" pitchFamily="18" charset="0"/>
              </a:rPr>
              <a:t>R</a:t>
            </a:r>
            <a:r>
              <a:rPr lang="en-US" sz="2600" i="1" baseline="-25000" dirty="0" err="1" smtClean="0">
                <a:latin typeface="Book Antiqua" pitchFamily="18" charset="0"/>
              </a:rPr>
              <a:t>j</a:t>
            </a:r>
            <a:r>
              <a:rPr lang="en-US" sz="2600" dirty="0" smtClean="0">
                <a:latin typeface="Book Antiqua" pitchFamily="18" charset="0"/>
              </a:rPr>
              <a:t>)=</a:t>
            </a:r>
            <a:r>
              <a:rPr lang="en-US" sz="2600" dirty="0" smtClean="0">
                <a:latin typeface="Book Antiqua" pitchFamily="18" charset="0"/>
                <a:sym typeface="Symbol"/>
              </a:rPr>
              <a:t></a:t>
            </a:r>
            <a:r>
              <a:rPr lang="en-US" sz="2600" dirty="0" smtClean="0">
                <a:latin typeface="Book Antiqua" pitchFamily="18" charset="0"/>
              </a:rPr>
              <a:t> </a:t>
            </a:r>
            <a:r>
              <a:rPr lang="en-US" sz="2600" dirty="0" smtClean="0">
                <a:latin typeface="Book Antiqua" pitchFamily="18" charset="0"/>
                <a:sym typeface="Symbol"/>
              </a:rPr>
              <a:t> </a:t>
            </a:r>
            <a:r>
              <a:rPr lang="en-US" sz="2600" dirty="0" smtClean="0">
                <a:latin typeface="Book Antiqua" pitchFamily="18" charset="0"/>
              </a:rPr>
              <a:t>if</a:t>
            </a:r>
            <a:r>
              <a:rPr lang="en-US" sz="2600" dirty="0" smtClean="0">
                <a:latin typeface="Book Antiqua" pitchFamily="18" charset="0"/>
                <a:cs typeface="Symbol" charset="2"/>
                <a:sym typeface="Symbol" charset="2"/>
              </a:rPr>
              <a:t> </a:t>
            </a:r>
            <a:r>
              <a:rPr lang="en-US" sz="2600" dirty="0" smtClean="0">
                <a:latin typeface="Book Antiqua" pitchFamily="18" charset="0"/>
                <a:cs typeface="Symbol" charset="2"/>
                <a:sym typeface="Symbol"/>
              </a:rPr>
              <a:t></a:t>
            </a:r>
            <a:r>
              <a:rPr lang="en-US" sz="2600" i="1" dirty="0" smtClean="0">
                <a:latin typeface="Book Antiqua" pitchFamily="18" charset="0"/>
              </a:rPr>
              <a:t>x </a:t>
            </a:r>
            <a:r>
              <a:rPr lang="en-US" sz="2600" dirty="0" smtClean="0">
                <a:latin typeface="Book Antiqua" pitchFamily="18" charset="0"/>
              </a:rPr>
              <a:t>in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: ¬(</a:t>
            </a:r>
            <a:r>
              <a:rPr lang="en-US" sz="2600" i="1" dirty="0" smtClean="0">
                <a:latin typeface="Book Antiqua" pitchFamily="18" charset="0"/>
              </a:rPr>
              <a:t>p</a:t>
            </a:r>
            <a:r>
              <a:rPr lang="en-US" sz="2600" i="1" baseline="-25000" dirty="0" smtClean="0">
                <a:latin typeface="Book Antiqua" pitchFamily="18" charset="0"/>
              </a:rPr>
              <a:t>i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x</a:t>
            </a:r>
            <a:r>
              <a:rPr lang="en-US" sz="2600" dirty="0" smtClean="0">
                <a:latin typeface="Book Antiqua" pitchFamily="18" charset="0"/>
              </a:rPr>
              <a:t>)</a:t>
            </a:r>
            <a:r>
              <a:rPr lang="en-US" sz="2600" dirty="0" smtClean="0"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600" dirty="0" smtClean="0">
                <a:latin typeface="Book Antiqua" pitchFamily="18" charset="0"/>
                <a:cs typeface="Symbol" charset="2"/>
                <a:sym typeface="Symbol" charset="2"/>
              </a:rPr>
              <a:t> </a:t>
            </a:r>
            <a:r>
              <a:rPr lang="en-US" sz="2600" i="1" dirty="0" err="1" smtClean="0">
                <a:latin typeface="Book Antiqua" pitchFamily="18" charset="0"/>
              </a:rPr>
              <a:t>p</a:t>
            </a:r>
            <a:r>
              <a:rPr lang="en-US" sz="2600" i="1" baseline="-25000" dirty="0" err="1" smtClean="0">
                <a:latin typeface="Book Antiqua" pitchFamily="18" charset="0"/>
              </a:rPr>
              <a:t>j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x</a:t>
            </a:r>
            <a:r>
              <a:rPr lang="en-US" sz="2600" dirty="0" smtClean="0">
                <a:latin typeface="Book Antiqua" pitchFamily="18" charset="0"/>
              </a:rPr>
              <a:t>))	i.e</a:t>
            </a:r>
            <a:r>
              <a:rPr lang="en-US" sz="2600" dirty="0">
                <a:latin typeface="Book Antiqua" pitchFamily="18" charset="0"/>
              </a:rPr>
              <a:t>., </a:t>
            </a:r>
            <a:r>
              <a:rPr lang="en-US" sz="2600" i="1" dirty="0" smtClean="0">
                <a:solidFill>
                  <a:srgbClr val="1771A9"/>
                </a:solidFill>
                <a:latin typeface="Book Antiqua" pitchFamily="18" charset="0"/>
              </a:rPr>
              <a:t>p</a:t>
            </a:r>
            <a:r>
              <a:rPr lang="en-US" sz="26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 charset="2"/>
              </a:rPr>
              <a:t> and </a:t>
            </a:r>
            <a:r>
              <a:rPr lang="en-US" sz="2600" i="1" dirty="0" err="1" smtClean="0">
                <a:solidFill>
                  <a:srgbClr val="1771A9"/>
                </a:solidFill>
                <a:latin typeface="Book Antiqua" pitchFamily="18" charset="0"/>
              </a:rPr>
              <a:t>p</a:t>
            </a:r>
            <a:r>
              <a:rPr lang="en-US" sz="2600" i="1" baseline="-25000" dirty="0" err="1" smtClean="0">
                <a:solidFill>
                  <a:srgbClr val="1771A9"/>
                </a:solidFill>
                <a:latin typeface="Book Antiqua" pitchFamily="18" charset="0"/>
              </a:rPr>
              <a:t>j</a:t>
            </a:r>
            <a:r>
              <a:rPr lang="en-US" sz="2600" dirty="0" smtClean="0">
                <a:solidFill>
                  <a:srgbClr val="1771A9"/>
                </a:solidFill>
                <a:latin typeface="Book Antiqua" pitchFamily="18" charset="0"/>
              </a:rPr>
              <a:t> are contradictory</a:t>
            </a:r>
            <a:endParaRPr lang="en-US" sz="2600" i="1" dirty="0" smtClean="0">
              <a:solidFill>
                <a:srgbClr val="1771A9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o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, Bullets &amp; Photo">
  <a:themeElements>
    <a:clrScheme name="">
      <a:dk1>
        <a:srgbClr val="263750"/>
      </a:dk1>
      <a:lt1>
        <a:srgbClr val="D9C8AF"/>
      </a:lt1>
      <a:dk2>
        <a:srgbClr val="000000"/>
      </a:dk2>
      <a:lt2>
        <a:srgbClr val="00000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Photo - 2 Up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2 Up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Photo - 2 U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- Top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lan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hoto - Horizontal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Vertical">
  <a:themeElements>
    <a:clrScheme name="">
      <a:dk1>
        <a:srgbClr val="263750"/>
      </a:dk1>
      <a:lt1>
        <a:srgbClr val="D9C8AF"/>
      </a:lt1>
      <a:dk2>
        <a:srgbClr val="000000"/>
      </a:dk2>
      <a:lt2>
        <a:srgbClr val="00000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Bullets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itle - Center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Title &amp; Bullets - Right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&amp; Bullets - 2 Column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&amp; Bullets - Left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Book.potx</Template>
  <TotalTime>869</TotalTime>
  <Pages>0</Pages>
  <Words>1310</Words>
  <Characters>0</Characters>
  <Application>Microsoft Office PowerPoint</Application>
  <PresentationFormat>Personalizzato</PresentationFormat>
  <Lines>0</Lines>
  <Paragraphs>286</Paragraphs>
  <Slides>18</Slides>
  <Notes>15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14</vt:i4>
      </vt:variant>
      <vt:variant>
        <vt:lpstr>Tema</vt:lpstr>
      </vt:variant>
      <vt:variant>
        <vt:i4>12</vt:i4>
      </vt:variant>
      <vt:variant>
        <vt:lpstr>Titoli diapositive</vt:lpstr>
      </vt:variant>
      <vt:variant>
        <vt:i4>18</vt:i4>
      </vt:variant>
    </vt:vector>
  </HeadingPairs>
  <TitlesOfParts>
    <vt:vector size="44" baseType="lpstr">
      <vt:lpstr>ＭＳ Ｐゴシック</vt:lpstr>
      <vt:lpstr>ＭＳ Ｐゴシック</vt:lpstr>
      <vt:lpstr>Arial</vt:lpstr>
      <vt:lpstr>Book Antiqua</vt:lpstr>
      <vt:lpstr>Calibri</vt:lpstr>
      <vt:lpstr>Courier New</vt:lpstr>
      <vt:lpstr>Didot</vt:lpstr>
      <vt:lpstr>Lucida Grande</vt:lpstr>
      <vt:lpstr>Monotype Sorts</vt:lpstr>
      <vt:lpstr>Palatino</vt:lpstr>
      <vt:lpstr>Symbol</vt:lpstr>
      <vt:lpstr>Wingdings</vt:lpstr>
      <vt:lpstr>Zapf Dingbats</vt:lpstr>
      <vt:lpstr>ヒラギノ明朝 ProN W3</vt:lpstr>
      <vt:lpstr>Book</vt:lpstr>
      <vt:lpstr>Blank</vt:lpstr>
      <vt:lpstr>Photo - Horizontal</vt:lpstr>
      <vt:lpstr>Photo - Vertical</vt:lpstr>
      <vt:lpstr>Bullets</vt:lpstr>
      <vt:lpstr>Title - Center</vt:lpstr>
      <vt:lpstr>Title &amp; Bullets - Right</vt:lpstr>
      <vt:lpstr>Title &amp; Bullets - 2 Column</vt:lpstr>
      <vt:lpstr>Title &amp; Bullets - Left</vt:lpstr>
      <vt:lpstr>Title, Bullets &amp; Photo</vt:lpstr>
      <vt:lpstr>Photo - 2 Up</vt:lpstr>
      <vt:lpstr>Title - Top</vt:lpstr>
      <vt:lpstr>Query decomposition and data localization</vt:lpstr>
      <vt:lpstr>Outline (distributed DB)</vt:lpstr>
      <vt:lpstr>Outline (today)</vt:lpstr>
      <vt:lpstr>Data Localization</vt:lpstr>
      <vt:lpstr>A naïve algorithm to localize distribute queries</vt:lpstr>
      <vt:lpstr>Example</vt:lpstr>
      <vt:lpstr>Provides Parallellism</vt:lpstr>
      <vt:lpstr>Eliminates Unnecessary Work</vt:lpstr>
      <vt:lpstr>Reduction for PHF – Selection</vt:lpstr>
      <vt:lpstr>Reduction for PHF – Selection (Example)</vt:lpstr>
      <vt:lpstr>Reduction for PHF – Join</vt:lpstr>
      <vt:lpstr>Reduction for PHF – Join (Example)</vt:lpstr>
      <vt:lpstr>Reduction for VF</vt:lpstr>
      <vt:lpstr>Reduction for DHF</vt:lpstr>
      <vt:lpstr>Reduction for DHF – Example</vt:lpstr>
      <vt:lpstr>Complex reduction for PHF and DHF</vt:lpstr>
      <vt:lpstr>Reduction for Hybrid Fragmentation</vt:lpstr>
      <vt:lpstr>Reduction for Hybrid Fragmentation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subject/>
  <dc:creator/>
  <cp:keywords/>
  <dc:description/>
  <cp:lastModifiedBy>dario</cp:lastModifiedBy>
  <cp:revision>264</cp:revision>
  <dcterms:modified xsi:type="dcterms:W3CDTF">2021-04-24T16:48:37Z</dcterms:modified>
</cp:coreProperties>
</file>