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0"/>
  </p:notesMasterIdLst>
  <p:sldIdLst>
    <p:sldId id="352" r:id="rId2"/>
    <p:sldId id="353" r:id="rId3"/>
    <p:sldId id="259" r:id="rId4"/>
    <p:sldId id="261" r:id="rId5"/>
    <p:sldId id="262" r:id="rId6"/>
    <p:sldId id="358" r:id="rId7"/>
    <p:sldId id="351" r:id="rId8"/>
    <p:sldId id="272" r:id="rId9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5pPr>
    <a:lvl6pPr marL="22860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6pPr>
    <a:lvl7pPr marL="27432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7pPr>
    <a:lvl8pPr marL="32004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8pPr>
    <a:lvl9pPr marL="36576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7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74" autoAdjust="0"/>
    <p:restoredTop sz="86373" autoAdjust="0"/>
  </p:normalViewPr>
  <p:slideViewPr>
    <p:cSldViewPr>
      <p:cViewPr varScale="1">
        <p:scale>
          <a:sx n="31" d="100"/>
          <a:sy n="31" d="100"/>
        </p:scale>
        <p:origin x="1016" y="44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3.xml"/><Relationship Id="rId6" Type="http://schemas.openxmlformats.org/officeDocument/2006/relationships/slide" Target="slides/slide8.xml"/><Relationship Id="rId5" Type="http://schemas.openxmlformats.org/officeDocument/2006/relationships/slide" Target="slides/slide7.xml"/><Relationship Id="rId4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Book Antiqua"/>
              </a:defRPr>
            </a:lvl1pPr>
          </a:lstStyle>
          <a:p>
            <a:fld id="{E778284F-7361-964D-92DD-17429E9BCFDB}" type="datetimeFigureOut">
              <a:rPr lang="en-US" smtClean="0"/>
              <a:pPr/>
              <a:t>4/24/2021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Book Antiqua"/>
              </a:defRPr>
            </a:lvl1pPr>
          </a:lstStyle>
          <a:p>
            <a:fld id="{19D77F67-74EF-F540-A37E-3845DB1412F1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695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3016742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325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323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323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091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826767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758984" y="9499600"/>
            <a:ext cx="864816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>
                <a:latin typeface="Book Antiqua"/>
              </a:rPr>
              <a:t>Ch.x</a:t>
            </a:r>
            <a:r>
              <a:rPr lang="en-US" dirty="0" smtClean="0">
                <a:latin typeface="Book Antiqua"/>
              </a:rPr>
              <a:t>/</a:t>
            </a:r>
            <a:fld id="{B9BE72AF-AF1A-1E41-B881-D8119A052D15}" type="slidenum">
              <a:rPr lang="en-US" smtClean="0">
                <a:latin typeface="Book Antiqua"/>
              </a:rPr>
              <a:pPr/>
              <a:t>‹N›</a:t>
            </a:fld>
            <a:endParaRPr lang="en-US" dirty="0"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13165020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FDF4A1D1-6440-3F47-BC8E-C1E8499F2E5A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71350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2625" y="444500"/>
            <a:ext cx="3076575" cy="88138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44500"/>
            <a:ext cx="9077325" cy="88138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2F3FA9A2-5116-5544-A00E-FC7EF8204AF7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3644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758984" y="9499600"/>
            <a:ext cx="864816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>
                <a:latin typeface="Book Antiqua"/>
              </a:rPr>
              <a:t>Ch.x</a:t>
            </a:r>
            <a:r>
              <a:rPr lang="en-US" dirty="0" smtClean="0">
                <a:latin typeface="Book Antiqua"/>
              </a:rPr>
              <a:t>/</a:t>
            </a:r>
            <a:fld id="{D01B99BC-F82C-D046-99BD-FBA1D66F1CB4}" type="slidenum">
              <a:rPr lang="en-US" smtClean="0">
                <a:latin typeface="Book Antiqua"/>
              </a:rPr>
              <a:pPr/>
              <a:t>‹N›</a:t>
            </a:fld>
            <a:endParaRPr lang="en-US" dirty="0"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408700831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C12595A0-9662-7443-BA62-0D3B6483FF39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9465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5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F0ED71BB-118A-9E4C-B08B-8FE12AFF2AE2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55384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65069F6B-CB1A-844B-A44A-5B7ABA595AA7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05966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8801E1DC-9A09-2845-A773-BB78DAEA547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65515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E37D4F0C-152B-054F-ABE3-C9D65816304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33715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97C1C413-B9D3-E347-8928-0B2F53448097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4622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B604E31D-27C9-7146-8686-2BC96041BB70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69194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489200"/>
            <a:ext cx="12293600" cy="676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dirty="0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CA" dirty="0" smtClean="0">
                <a:sym typeface="Palatino" charset="0"/>
              </a:rPr>
              <a:t>Second level</a:t>
            </a:r>
          </a:p>
          <a:p>
            <a:pPr lvl="2"/>
            <a:r>
              <a:rPr lang="en-CA" dirty="0" smtClean="0">
                <a:sym typeface="Palatino" charset="0"/>
              </a:rPr>
              <a:t>Third level</a:t>
            </a:r>
          </a:p>
          <a:p>
            <a:pPr lvl="3"/>
            <a:r>
              <a:rPr lang="en-CA" dirty="0" smtClean="0">
                <a:sym typeface="Palatino" charset="0"/>
              </a:rPr>
              <a:t>Fourth level</a:t>
            </a:r>
          </a:p>
          <a:p>
            <a:pPr lvl="4"/>
            <a:r>
              <a:rPr lang="en-CA" dirty="0" smtClean="0">
                <a:sym typeface="Palatino" charset="0"/>
              </a:rPr>
              <a:t>Fifth level</a:t>
            </a:r>
            <a:endParaRPr lang="en-US" dirty="0">
              <a:sym typeface="Palatino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>
                <a:sym typeface="Didot" charset="0"/>
              </a:rPr>
              <a:t>Click to edit Master title style</a:t>
            </a:r>
            <a:endParaRPr lang="en-US">
              <a:sym typeface="Didot" charset="0"/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404813" y="2235200"/>
            <a:ext cx="12193587" cy="50800"/>
            <a:chOff x="0" y="0"/>
            <a:chExt cx="7680" cy="32"/>
          </a:xfrm>
        </p:grpSpPr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393700" y="9347200"/>
            <a:ext cx="12192000" cy="50800"/>
            <a:chOff x="0" y="0"/>
            <a:chExt cx="7680" cy="32"/>
          </a:xfrm>
        </p:grpSpPr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2057" name="Rectangle 9"/>
          <p:cNvSpPr>
            <a:spLocks/>
          </p:cNvSpPr>
          <p:nvPr/>
        </p:nvSpPr>
        <p:spPr bwMode="auto">
          <a:xfrm>
            <a:off x="425590" y="95215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Distributed DBMS</a:t>
            </a:r>
          </a:p>
        </p:txBody>
      </p:sp>
      <p:sp>
        <p:nvSpPr>
          <p:cNvPr id="2058" name="Rectangle 10"/>
          <p:cNvSpPr>
            <a:spLocks/>
          </p:cNvSpPr>
          <p:nvPr/>
        </p:nvSpPr>
        <p:spPr bwMode="auto">
          <a:xfrm>
            <a:off x="5571333" y="9521567"/>
            <a:ext cx="19002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© 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M. T.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Özsu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 &amp; P.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Valduriez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sp>
        <p:nvSpPr>
          <p:cNvPr id="13" name="Rectangle 10"/>
          <p:cNvSpPr>
            <a:spLocks/>
          </p:cNvSpPr>
          <p:nvPr/>
        </p:nvSpPr>
        <p:spPr bwMode="auto">
          <a:xfrm>
            <a:off x="11254928" y="9538899"/>
            <a:ext cx="14038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Ch.6/</a:t>
            </a:r>
            <a:fld id="{5E48BB5D-946E-5F48-82DF-AC330131550D}" type="slidenum">
              <a:rPr lang="en-US" sz="1200" smtClean="0">
                <a:latin typeface="Book Antiqua"/>
              </a:rPr>
              <a:pPr algn="r"/>
              <a:t>‹N›</a:t>
            </a:fld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/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150000"/>
        <a:buFont typeface="Palatino" charset="0"/>
        <a:buChar char="•"/>
        <a:defRPr sz="2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5000"/>
        <a:buFont typeface="Zapf Dingbats" charset="0"/>
        <a:buChar char="➡"/>
        <a:defRPr sz="26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0000"/>
        <a:buFont typeface="Zapf Dingbats" charset="0"/>
        <a:buChar char="✦"/>
        <a:defRPr sz="24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69000"/>
        <a:buFont typeface="Lucida Grande" charset="0"/>
        <a:buChar char="✓"/>
        <a:defRPr sz="2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01674" y="2608276"/>
            <a:ext cx="11055350" cy="1268392"/>
          </a:xfrm>
        </p:spPr>
        <p:txBody>
          <a:bodyPr/>
          <a:lstStyle/>
          <a:p>
            <a:pPr algn="ctr"/>
            <a:r>
              <a:rPr lang="en-GB" dirty="0" smtClean="0"/>
              <a:t>Overview of distributed query processing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30368" y="4591048"/>
            <a:ext cx="9102725" cy="2214578"/>
          </a:xfrm>
        </p:spPr>
        <p:txBody>
          <a:bodyPr/>
          <a:lstStyle/>
          <a:p>
            <a:pPr>
              <a:spcBef>
                <a:spcPts val="5000"/>
              </a:spcBef>
            </a:pPr>
            <a:r>
              <a:rPr lang="en-GB" smtClean="0"/>
              <a:t>Dario </a:t>
            </a:r>
            <a:r>
              <a:rPr lang="en-GB" dirty="0" smtClean="0"/>
              <a:t>Della Monica</a:t>
            </a:r>
          </a:p>
        </p:txBody>
      </p:sp>
      <p:sp>
        <p:nvSpPr>
          <p:cNvPr id="5" name="Sottotitolo 2"/>
          <p:cNvSpPr txBox="1">
            <a:spLocks/>
          </p:cNvSpPr>
          <p:nvPr/>
        </p:nvSpPr>
        <p:spPr bwMode="auto">
          <a:xfrm>
            <a:off x="237704" y="7719500"/>
            <a:ext cx="12529392" cy="1515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457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None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914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None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371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None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18288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2860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2743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200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657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r>
              <a:rPr lang="en-GB" sz="2400" kern="0" dirty="0" smtClean="0"/>
              <a:t>These slides are a modified version of the slides provided with the book</a:t>
            </a:r>
          </a:p>
          <a:p>
            <a:r>
              <a:rPr lang="en-GB" sz="2400" kern="0" dirty="0" err="1"/>
              <a:t>Özsu</a:t>
            </a:r>
            <a:r>
              <a:rPr lang="en-GB" sz="2400" kern="0" dirty="0"/>
              <a:t> and </a:t>
            </a:r>
            <a:r>
              <a:rPr lang="en-GB" sz="2400" kern="0" dirty="0" err="1" smtClean="0"/>
              <a:t>Valduriez</a:t>
            </a:r>
            <a:r>
              <a:rPr lang="en-GB" sz="2400" kern="0" dirty="0" smtClean="0"/>
              <a:t>, </a:t>
            </a:r>
            <a:r>
              <a:rPr lang="en-GB" sz="2400" i="1" kern="0" dirty="0" smtClean="0"/>
              <a:t>Principles of </a:t>
            </a:r>
            <a:r>
              <a:rPr lang="en-GB" sz="2400" i="1" kern="0" dirty="0"/>
              <a:t>Distributed Database Systems</a:t>
            </a:r>
            <a:r>
              <a:rPr lang="en-GB" sz="2400" kern="0" dirty="0"/>
              <a:t> (3rd </a:t>
            </a:r>
            <a:r>
              <a:rPr lang="en-GB" sz="2400" kern="0" dirty="0" smtClean="0"/>
              <a:t>Ed.), 2011</a:t>
            </a:r>
          </a:p>
          <a:p>
            <a:r>
              <a:rPr lang="it-IT" sz="2000" kern="0" dirty="0" smtClean="0"/>
              <a:t>The </a:t>
            </a:r>
            <a:r>
              <a:rPr lang="it-IT" sz="2000" kern="0" dirty="0" err="1" smtClean="0"/>
              <a:t>original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version</a:t>
            </a:r>
            <a:r>
              <a:rPr lang="it-IT" sz="2000" kern="0" dirty="0" smtClean="0"/>
              <a:t> of the </a:t>
            </a:r>
            <a:r>
              <a:rPr lang="it-IT" sz="2000" kern="0" dirty="0" err="1" smtClean="0"/>
              <a:t>slides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is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available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at</a:t>
            </a:r>
            <a:r>
              <a:rPr lang="it-IT" sz="2000" kern="0" dirty="0"/>
              <a:t>: extras.springer.com</a:t>
            </a:r>
            <a:endParaRPr lang="en-GB" sz="2000" kern="0" dirty="0" smtClean="0"/>
          </a:p>
        </p:txBody>
      </p:sp>
    </p:spTree>
    <p:extLst>
      <p:ext uri="{BB962C8B-B14F-4D97-AF65-F5344CB8AC3E}">
        <p14:creationId xmlns:p14="http://schemas.microsoft.com/office/powerpoint/2010/main" val="3802589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 (distributed DB)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900" y="2288788"/>
            <a:ext cx="12293600" cy="5945598"/>
          </a:xfrm>
          <a:ln/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r>
              <a:rPr lang="en-US" dirty="0" smtClean="0">
                <a:cs typeface="Book Antiqua"/>
              </a:rPr>
              <a:t> (Ch. 1)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Distributed Database Design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 (Ch. 3)</a:t>
            </a:r>
            <a:r>
              <a:rPr lang="it-IT" altLang="en-US" sz="3200" baseline="25000" dirty="0" smtClean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en-US" dirty="0" smtClean="0">
              <a:solidFill>
                <a:srgbClr val="1771A9"/>
              </a:solidFill>
            </a:endParaRPr>
          </a:p>
          <a:p>
            <a:endParaRPr lang="en-US" dirty="0" smtClean="0"/>
          </a:p>
          <a:p>
            <a:r>
              <a:rPr lang="en-US" dirty="0" smtClean="0">
                <a:solidFill>
                  <a:srgbClr val="1771A9"/>
                </a:solidFill>
              </a:rPr>
              <a:t>Distributed Query Processing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6-8)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  <a:p>
            <a:pPr lvl="1"/>
            <a:r>
              <a:rPr lang="en-US" b="1" dirty="0" smtClean="0">
                <a:solidFill>
                  <a:srgbClr val="1771A9"/>
                </a:solidFill>
              </a:rPr>
              <a:t>Overview</a:t>
            </a:r>
            <a:r>
              <a:rPr lang="en-US" b="1" dirty="0" smtClean="0">
                <a:solidFill>
                  <a:srgbClr val="1771A9"/>
                </a:solidFill>
                <a:cs typeface="Book Antiqua"/>
              </a:rPr>
              <a:t> (Ch. 6)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Query decomposition and data localization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7)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dirty="0" smtClean="0">
              <a:solidFill>
                <a:srgbClr val="1771A9"/>
              </a:solidFill>
            </a:endParaRP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Distributed query optimization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8)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it-IT" altLang="en-US" baseline="25000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endParaRPr lang="en-US" dirty="0" smtClean="0"/>
          </a:p>
          <a:p>
            <a:r>
              <a:rPr lang="en-US" dirty="0" smtClean="0"/>
              <a:t>Distributed Transaction Management</a:t>
            </a:r>
            <a:r>
              <a:rPr lang="en-US" dirty="0" smtClean="0">
                <a:cs typeface="Book Antiqua"/>
              </a:rPr>
              <a:t> (Ch. 10-12)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Query Processing in </a:t>
            </a:r>
            <a:r>
              <a:rPr lang="en-US"/>
              <a:t>a </a:t>
            </a:r>
            <a:r>
              <a:rPr lang="en-US" smtClean="0"/>
              <a:t>D-DBMS</a:t>
            </a:r>
            <a:endParaRPr lang="en-US" dirty="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497380" y="2655147"/>
            <a:ext cx="3757172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high level user query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431842" y="4434275"/>
            <a:ext cx="2143291" cy="1282418"/>
          </a:xfrm>
          <a:prstGeom prst="rect">
            <a:avLst/>
          </a:prstGeom>
          <a:solidFill>
            <a:schemeClr val="accent4">
              <a:lumMod val="90000"/>
              <a:lumOff val="10000"/>
            </a:schemeClr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578555" y="4516760"/>
            <a:ext cx="1849864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Book Antiqua"/>
              </a:rPr>
              <a:t>query</a:t>
            </a:r>
          </a:p>
          <a:p>
            <a:r>
              <a:rPr lang="en-US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Book Antiqua"/>
              </a:rPr>
              <a:t>processor </a:t>
            </a:r>
            <a:endParaRPr lang="en-US" b="1" dirty="0">
              <a:solidFill>
                <a:schemeClr val="bg2">
                  <a:lumMod val="20000"/>
                  <a:lumOff val="80000"/>
                </a:schemeClr>
              </a:solidFill>
              <a:latin typeface="Book Antiqua"/>
            </a:endParaRPr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6477565" y="3178951"/>
            <a:ext cx="0" cy="125532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6477565" y="5725725"/>
            <a:ext cx="0" cy="139079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875557" y="7335522"/>
            <a:ext cx="5210839" cy="10546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Book Antiqua"/>
              </a:rPr>
              <a:t>Low-level data manipulation</a:t>
            </a:r>
          </a:p>
          <a:p>
            <a:r>
              <a:rPr lang="en-US" dirty="0">
                <a:solidFill>
                  <a:schemeClr val="tx2"/>
                </a:solidFill>
                <a:latin typeface="Book Antiqua"/>
              </a:rPr>
              <a:t> commands for D-DBMS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idx="1"/>
          </p:nvPr>
        </p:nvSpPr>
        <p:spPr>
          <a:xfrm>
            <a:off x="1245816" y="2500536"/>
            <a:ext cx="11017224" cy="6769100"/>
          </a:xfrm>
          <a:noFill/>
        </p:spPr>
        <p:txBody>
          <a:bodyPr/>
          <a:lstStyle/>
          <a:p>
            <a:pPr marL="1031789">
              <a:spcBef>
                <a:spcPct val="0"/>
              </a:spcBef>
              <a:spcAft>
                <a:spcPct val="5000"/>
              </a:spcAft>
              <a:buNone/>
              <a:tabLst>
                <a:tab pos="1300460" algn="l"/>
                <a:tab pos="17813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SELECT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*</a:t>
            </a:r>
            <a:endParaRPr lang="en-US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1031789">
              <a:spcBef>
                <a:spcPct val="0"/>
              </a:spcBef>
              <a:spcAft>
                <a:spcPct val="5000"/>
              </a:spcAft>
              <a:buNone/>
              <a:tabLst>
                <a:tab pos="1300460" algn="l"/>
                <a:tab pos="17813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FROM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	EMP,ASG</a:t>
            </a:r>
          </a:p>
          <a:p>
            <a:pPr marL="1031789">
              <a:spcBef>
                <a:spcPct val="0"/>
              </a:spcBef>
              <a:spcAft>
                <a:spcPct val="5000"/>
              </a:spcAft>
              <a:buNone/>
              <a:tabLst>
                <a:tab pos="1300460" algn="l"/>
                <a:tab pos="17813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WHERE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	EMP.ENO = ASG.ENO </a:t>
            </a:r>
          </a:p>
          <a:p>
            <a:pPr marL="1031789">
              <a:spcBef>
                <a:spcPct val="0"/>
              </a:spcBef>
              <a:spcAft>
                <a:spcPct val="5000"/>
              </a:spcAft>
              <a:buNone/>
              <a:tabLst>
                <a:tab pos="1300460" algn="l"/>
                <a:tab pos="17813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AND		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RESP 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 "Manager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lang="en-US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1300460" algn="l"/>
                <a:tab pos="1788132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endParaRPr lang="en-US" dirty="0">
              <a:solidFill>
                <a:schemeClr val="tx2"/>
              </a:solidFill>
            </a:endParaRPr>
          </a:p>
          <a:p>
            <a:pPr>
              <a:lnSpc>
                <a:spcPts val="4267"/>
              </a:lnSpc>
              <a:spcAft>
                <a:spcPts val="1422"/>
              </a:spcAft>
              <a:buNone/>
              <a:tabLst>
                <a:tab pos="1300460" algn="l"/>
                <a:tab pos="1788132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dirty="0" smtClean="0">
                <a:solidFill>
                  <a:schemeClr val="tx2"/>
                </a:solidFill>
                <a:latin typeface="Symbol" charset="2"/>
                <a:sym typeface="Symbol"/>
              </a:rPr>
              <a:t>	</a:t>
            </a:r>
            <a:r>
              <a:rPr lang="en-US" dirty="0" smtClean="0">
                <a:solidFill>
                  <a:schemeClr val="tx2"/>
                </a:solidFill>
              </a:rPr>
              <a:t>EMP</a:t>
            </a:r>
            <a:r>
              <a:rPr lang="en-US" baseline="-25000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⋈</a:t>
            </a:r>
            <a:r>
              <a:rPr lang="en-US" baseline="-25000" dirty="0" smtClean="0">
                <a:solidFill>
                  <a:schemeClr val="tx2"/>
                </a:solidFill>
              </a:rPr>
              <a:t>ENO</a:t>
            </a:r>
            <a:r>
              <a:rPr lang="en-US" dirty="0" smtClean="0">
                <a:solidFill>
                  <a:schemeClr val="tx2"/>
                </a:solidFill>
              </a:rPr>
              <a:t> (</a:t>
            </a:r>
            <a:r>
              <a:rPr lang="en-US" dirty="0" smtClean="0">
                <a:solidFill>
                  <a:schemeClr val="tx2"/>
                </a:solidFill>
                <a:latin typeface="Symbol" charset="2"/>
                <a:sym typeface="Symbol"/>
              </a:rPr>
              <a:t></a:t>
            </a:r>
            <a:r>
              <a:rPr lang="en-US" baseline="-25000" dirty="0" smtClean="0">
                <a:solidFill>
                  <a:schemeClr val="tx2"/>
                </a:solidFill>
              </a:rPr>
              <a:t>RESP=“Manager” </a:t>
            </a:r>
            <a:r>
              <a:rPr lang="en-US" dirty="0" smtClean="0">
                <a:solidFill>
                  <a:schemeClr val="tx2"/>
                </a:solidFill>
              </a:rPr>
              <a:t>(ASG))</a:t>
            </a:r>
          </a:p>
          <a:p>
            <a:pPr>
              <a:lnSpc>
                <a:spcPts val="4267"/>
              </a:lnSpc>
              <a:spcAft>
                <a:spcPts val="1422"/>
              </a:spcAft>
              <a:buNone/>
              <a:tabLst>
                <a:tab pos="1300460" algn="l"/>
                <a:tab pos="1788132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dirty="0" smtClean="0">
                <a:solidFill>
                  <a:schemeClr val="tx2"/>
                </a:solidFill>
                <a:latin typeface="Symbol" charset="2"/>
                <a:sym typeface="Symbol"/>
              </a:rPr>
              <a:t>	 </a:t>
            </a:r>
            <a:r>
              <a:rPr lang="en-US" baseline="-25000" dirty="0" smtClean="0">
                <a:solidFill>
                  <a:schemeClr val="tx2"/>
                </a:solidFill>
              </a:rPr>
              <a:t>RESP=“Manager” </a:t>
            </a:r>
            <a:r>
              <a:rPr lang="en-US" dirty="0" smtClean="0">
                <a:solidFill>
                  <a:schemeClr val="tx2"/>
                </a:solidFill>
              </a:rPr>
              <a:t>(EMP</a:t>
            </a:r>
            <a:r>
              <a:rPr lang="en-US" baseline="-25000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⋈</a:t>
            </a:r>
            <a:r>
              <a:rPr lang="en-US" baseline="-25000" dirty="0" smtClean="0">
                <a:solidFill>
                  <a:schemeClr val="tx2"/>
                </a:solidFill>
              </a:rPr>
              <a:t>ENO</a:t>
            </a:r>
            <a:r>
              <a:rPr lang="en-US" dirty="0" smtClean="0">
                <a:solidFill>
                  <a:schemeClr val="tx2"/>
                </a:solidFill>
              </a:rPr>
              <a:t> (ASG))</a:t>
            </a:r>
          </a:p>
          <a:p>
            <a:pPr>
              <a:lnSpc>
                <a:spcPts val="4267"/>
              </a:lnSpc>
              <a:spcAft>
                <a:spcPts val="1422"/>
              </a:spcAft>
              <a:buNone/>
              <a:tabLst>
                <a:tab pos="1300460" algn="l"/>
                <a:tab pos="1788132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 dirty="0"/>
              <a:t>Selecting Alternatives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What </a:t>
            </a:r>
            <a:r>
              <a:rPr lang="en-US" dirty="0" smtClean="0"/>
              <a:t>are the Additional Problems?</a:t>
            </a:r>
            <a:endParaRPr lang="en-US" dirty="0"/>
          </a:p>
        </p:txBody>
      </p:sp>
      <p:sp>
        <p:nvSpPr>
          <p:cNvPr id="90" name="Content Placeholder 2"/>
          <p:cNvSpPr txBox="1">
            <a:spLocks/>
          </p:cNvSpPr>
          <p:nvPr/>
        </p:nvSpPr>
        <p:spPr>
          <a:xfrm>
            <a:off x="342900" y="2662222"/>
            <a:ext cx="12293600" cy="6500858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More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parameters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 Antiqua"/>
              <a:ea typeface="+mn-ea"/>
              <a:cs typeface="+mn-cs"/>
              <a:sym typeface="Palatino" charset="0"/>
            </a:endParaRPr>
          </a:p>
          <a:p>
            <a:pPr marL="762000" marR="0" lvl="1" indent="-3683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tabLst/>
              <a:defRPr/>
            </a:pPr>
            <a:r>
              <a:rPr kumimoji="0" lang="en-US" sz="26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ＭＳ Ｐゴシック" charset="-128"/>
                <a:cs typeface="+mn-cs"/>
                <a:sym typeface="Palatino" charset="0"/>
              </a:rPr>
              <a:t>Fragmentation</a:t>
            </a:r>
          </a:p>
          <a:p>
            <a:pPr marL="762000" marR="0" lvl="1" indent="-3683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tabLst/>
              <a:defRPr/>
            </a:pPr>
            <a:r>
              <a:rPr lang="en-US" sz="2600" kern="0" dirty="0" smtClean="0">
                <a:solidFill>
                  <a:srgbClr val="000000"/>
                </a:solidFill>
                <a:latin typeface="Book Antiqua"/>
                <a:ea typeface="ＭＳ Ｐゴシック" charset="-128"/>
                <a:cs typeface="+mn-cs"/>
              </a:rPr>
              <a:t>Replication</a:t>
            </a:r>
          </a:p>
          <a:p>
            <a:pPr marL="762000" marR="0" lvl="1" indent="-3683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tabLst/>
              <a:defRPr/>
            </a:pPr>
            <a:r>
              <a:rPr kumimoji="0" lang="en-US" sz="26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ＭＳ Ｐゴシック" charset="-128"/>
                <a:cs typeface="+mn-cs"/>
                <a:sym typeface="Palatino" charset="0"/>
              </a:rPr>
              <a:t>Data </a:t>
            </a:r>
            <a:r>
              <a:rPr kumimoji="0" lang="en-US" sz="2600" b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ＭＳ Ｐゴシック" charset="-128"/>
                <a:cs typeface="+mn-cs"/>
                <a:sym typeface="Palatino" charset="0"/>
              </a:rPr>
              <a:t>exchange</a:t>
            </a:r>
            <a:r>
              <a:rPr kumimoji="0" lang="en-US" sz="2600" b="0" u="none" strike="noStrike" kern="0" cap="none" spc="0" normalizeH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ＭＳ Ｐゴシック" charset="-128"/>
                <a:cs typeface="+mn-cs"/>
                <a:sym typeface="Palatino" charset="0"/>
              </a:rPr>
              <a:t> alternatives/multiple sites</a:t>
            </a:r>
            <a:endParaRPr kumimoji="0" lang="en-US" sz="2600" b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 Antiqua"/>
              <a:ea typeface="ＭＳ Ｐゴシック" charset="-128"/>
              <a:cs typeface="+mn-cs"/>
              <a:sym typeface="Palatino" charset="0"/>
            </a:endParaRPr>
          </a:p>
          <a:p>
            <a:pPr marL="368300" indent="-368300" algn="l">
              <a:spcBef>
                <a:spcPts val="2400"/>
              </a:spcBef>
              <a:buClr>
                <a:srgbClr val="4A71A9"/>
              </a:buClr>
              <a:buSzPct val="150000"/>
              <a:buFont typeface="Palatino" charset="0"/>
              <a:buChar char="•"/>
              <a:defRPr/>
            </a:pPr>
            <a:r>
              <a:rPr lang="en-GB" sz="2800" kern="0" smtClean="0">
                <a:solidFill>
                  <a:srgbClr val="000000"/>
                </a:solidFill>
                <a:latin typeface="Book Antiqua"/>
              </a:rPr>
              <a:t>To </a:t>
            </a:r>
            <a:r>
              <a:rPr lang="en-GB" sz="2800" kern="0" dirty="0" smtClean="0">
                <a:solidFill>
                  <a:srgbClr val="000000"/>
                </a:solidFill>
                <a:latin typeface="Book Antiqua"/>
              </a:rPr>
              <a:t>transform a </a:t>
            </a:r>
            <a:r>
              <a:rPr lang="en-GB" sz="2800" b="1" kern="0" dirty="0" smtClean="0">
                <a:solidFill>
                  <a:srgbClr val="1771A9"/>
                </a:solidFill>
                <a:latin typeface="Book Antiqua"/>
              </a:rPr>
              <a:t>global query on relations</a:t>
            </a:r>
            <a:r>
              <a:rPr lang="en-GB" sz="2800" kern="0" dirty="0" smtClean="0">
                <a:solidFill>
                  <a:srgbClr val="000000"/>
                </a:solidFill>
                <a:latin typeface="Book Antiqua"/>
              </a:rPr>
              <a:t> of a distributed DB (seen as a single DB by the user) into </a:t>
            </a:r>
            <a:r>
              <a:rPr lang="en-GB" sz="2800" b="1" kern="0" dirty="0" smtClean="0">
                <a:solidFill>
                  <a:srgbClr val="1771A9"/>
                </a:solidFill>
                <a:latin typeface="Book Antiqua"/>
              </a:rPr>
              <a:t>local queries on fragments</a:t>
            </a:r>
            <a:r>
              <a:rPr lang="en-GB" sz="2800" kern="0" dirty="0" smtClean="0">
                <a:solidFill>
                  <a:srgbClr val="000000"/>
                </a:solidFill>
                <a:latin typeface="Book Antiqua"/>
              </a:rPr>
              <a:t> stored on several local DB’s (</a:t>
            </a:r>
            <a:r>
              <a:rPr lang="en-GB" sz="2800" b="1" kern="0" dirty="0" smtClean="0">
                <a:solidFill>
                  <a:srgbClr val="1771A9"/>
                </a:solidFill>
                <a:latin typeface="Book Antiqua"/>
              </a:rPr>
              <a:t>data localization</a:t>
            </a:r>
            <a:r>
              <a:rPr lang="en-GB" sz="2800" kern="0" dirty="0" smtClean="0">
                <a:solidFill>
                  <a:srgbClr val="000000"/>
                </a:solidFill>
                <a:latin typeface="Book Antiqua"/>
              </a:rPr>
              <a:t>)</a:t>
            </a:r>
            <a:endParaRPr lang="en-US" sz="2800" kern="0" dirty="0" smtClean="0">
              <a:solidFill>
                <a:schemeClr val="tx2"/>
              </a:solidFill>
              <a:latin typeface="Book Antiqua"/>
              <a:ea typeface="ＭＳ Ｐゴシック" charset="-128"/>
            </a:endParaRPr>
          </a:p>
          <a:p>
            <a:pPr marL="368300" lvl="0" indent="-368300" algn="l">
              <a:spcBef>
                <a:spcPts val="2400"/>
              </a:spcBef>
              <a:buClr>
                <a:srgbClr val="4A71A9"/>
              </a:buClr>
              <a:buSzPct val="150000"/>
              <a:buFont typeface="Palatino" charset="0"/>
              <a:buChar char="•"/>
              <a:defRPr/>
            </a:pPr>
            <a:r>
              <a:rPr lang="en-US" sz="2800" kern="0" dirty="0" smtClean="0">
                <a:solidFill>
                  <a:schemeClr val="tx2"/>
                </a:solidFill>
                <a:latin typeface="Book Antiqua"/>
                <a:ea typeface="ＭＳ Ｐゴシック" charset="-128"/>
              </a:rPr>
              <a:t>QEP must include information on communications (data transfers among sites) and on which sites operations are performed</a:t>
            </a:r>
          </a:p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Palatino" charset="0"/>
              <a:buChar char="•"/>
              <a:defRPr/>
            </a:pPr>
            <a:r>
              <a:rPr lang="en-US" sz="2800" kern="0" dirty="0" smtClean="0">
                <a:solidFill>
                  <a:schemeClr val="tx2"/>
                </a:solidFill>
                <a:latin typeface="Book Antiqua"/>
                <a:ea typeface="ＭＳ Ｐゴシック" charset="-128"/>
              </a:rPr>
              <a:t>Use of </a:t>
            </a:r>
            <a:r>
              <a:rPr lang="en-US" sz="2800" kern="0" dirty="0" err="1" smtClean="0">
                <a:solidFill>
                  <a:schemeClr val="tx2"/>
                </a:solidFill>
                <a:latin typeface="Book Antiqua"/>
                <a:ea typeface="ＭＳ Ｐゴシック" charset="-128"/>
              </a:rPr>
              <a:t>semijoins</a:t>
            </a:r>
            <a:r>
              <a:rPr lang="en-US" sz="2800" kern="0" dirty="0" smtClean="0">
                <a:solidFill>
                  <a:schemeClr val="tx2"/>
                </a:solidFill>
                <a:latin typeface="Book Antiqua"/>
                <a:ea typeface="ＭＳ Ｐゴシック" charset="-128"/>
              </a:rPr>
              <a:t> to reduce the amount of data transferred among sites</a:t>
            </a:r>
            <a:endParaRPr lang="en-US" sz="2800" kern="0" dirty="0" smtClean="0">
              <a:solidFill>
                <a:srgbClr val="000000"/>
              </a:solidFill>
              <a:latin typeface="Book Antiqua"/>
            </a:endParaRPr>
          </a:p>
          <a:p>
            <a:pPr marL="762000" lvl="1" indent="-368300" algn="l">
              <a:spcBef>
                <a:spcPts val="1200"/>
              </a:spcBef>
              <a:buClr>
                <a:srgbClr val="4A71A9"/>
              </a:buClr>
              <a:buSzPct val="85000"/>
              <a:buFont typeface="Zapf Dingbats" charset="0"/>
              <a:buChar char="➡"/>
              <a:defRPr/>
            </a:pPr>
            <a:r>
              <a:rPr lang="en-US" sz="2600" kern="0" dirty="0" smtClean="0">
                <a:solidFill>
                  <a:srgbClr val="000000"/>
                </a:solidFill>
                <a:latin typeface="Book Antiqua"/>
                <a:ea typeface="ＭＳ Ｐゴシック" charset="-128"/>
              </a:rPr>
              <a:t>Focus of the optimizer is selecting optimal order for join and </a:t>
            </a:r>
            <a:r>
              <a:rPr lang="en-US" sz="2600" kern="0" dirty="0" err="1" smtClean="0">
                <a:solidFill>
                  <a:srgbClr val="000000"/>
                </a:solidFill>
                <a:latin typeface="Book Antiqua"/>
                <a:ea typeface="ＭＳ Ｐゴシック" charset="-128"/>
              </a:rPr>
              <a:t>semijoin</a:t>
            </a:r>
            <a:r>
              <a:rPr lang="en-US" sz="2600" kern="0" dirty="0" smtClean="0">
                <a:solidFill>
                  <a:srgbClr val="000000"/>
                </a:solidFill>
                <a:latin typeface="Book Antiqua"/>
                <a:ea typeface="ＭＳ Ｐゴシック" charset="-128"/>
              </a:rPr>
              <a:t> operations</a:t>
            </a:r>
            <a:endParaRPr lang="en-US" sz="2600" kern="0" dirty="0" smtClean="0">
              <a:solidFill>
                <a:schemeClr val="tx2"/>
              </a:solidFill>
              <a:latin typeface="Book Antiqua"/>
              <a:ea typeface="ＭＳ Ｐゴシック" charset="-128"/>
            </a:endParaRPr>
          </a:p>
          <a:p>
            <a:pPr marL="368300" lvl="0" indent="-368300" algn="l">
              <a:spcBef>
                <a:spcPts val="2400"/>
              </a:spcBef>
              <a:buClr>
                <a:srgbClr val="4A71A9"/>
              </a:buClr>
              <a:buSzPct val="150000"/>
              <a:buFont typeface="Palatino" charset="0"/>
              <a:buChar char="•"/>
              <a:defRPr/>
            </a:pPr>
            <a:r>
              <a:rPr lang="en-US" sz="2800" kern="0" dirty="0" smtClean="0">
                <a:solidFill>
                  <a:schemeClr val="tx2"/>
                </a:solidFill>
                <a:latin typeface="Book Antiqua"/>
                <a:ea typeface="ＭＳ Ｐゴシック" charset="-128"/>
              </a:rPr>
              <a:t>Centralized vs. distributed optimization</a:t>
            </a:r>
          </a:p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Palatino" charset="0"/>
              <a:buChar char="•"/>
            </a:pPr>
            <a:r>
              <a:rPr lang="en-GB" sz="2800" kern="0" dirty="0" smtClean="0">
                <a:solidFill>
                  <a:srgbClr val="000000"/>
                </a:solidFill>
                <a:latin typeface="Book Antiqua"/>
              </a:rPr>
              <a:t>Cost to minimize</a:t>
            </a:r>
          </a:p>
          <a:p>
            <a:pPr marL="762000" lvl="1" indent="-368300" algn="l">
              <a:spcBef>
                <a:spcPts val="1200"/>
              </a:spcBef>
              <a:buClr>
                <a:srgbClr val="4A71A9"/>
              </a:buClr>
              <a:buSzPct val="85000"/>
              <a:buFont typeface="Zapf Dingbats" charset="0"/>
              <a:buChar char="➡"/>
            </a:pPr>
            <a:r>
              <a:rPr lang="en-GB" sz="2600" kern="0" dirty="0" smtClean="0">
                <a:solidFill>
                  <a:srgbClr val="000000"/>
                </a:solidFill>
                <a:latin typeface="Book Antiqua"/>
              </a:rPr>
              <a:t>Centralized DB: CPU and I/O cost only (actually, only I/O)</a:t>
            </a:r>
          </a:p>
          <a:p>
            <a:pPr marL="762000" lvl="1" indent="-368300" algn="l">
              <a:spcBef>
                <a:spcPts val="1200"/>
              </a:spcBef>
              <a:buClr>
                <a:srgbClr val="4A71A9"/>
              </a:buClr>
              <a:buSzPct val="85000"/>
              <a:buFont typeface="Zapf Dingbats" charset="0"/>
              <a:buChar char="➡"/>
            </a:pPr>
            <a:r>
              <a:rPr lang="en-GB" sz="2600" kern="0" dirty="0" smtClean="0">
                <a:solidFill>
                  <a:srgbClr val="000000"/>
                </a:solidFill>
                <a:latin typeface="Book Antiqua"/>
              </a:rPr>
              <a:t>Distributed DB: also communication costs</a:t>
            </a:r>
          </a:p>
          <a:p>
            <a:pPr marL="762000" lvl="1" indent="-368300" algn="l">
              <a:spcBef>
                <a:spcPts val="1200"/>
              </a:spcBef>
              <a:buClr>
                <a:srgbClr val="4A71A9"/>
              </a:buClr>
              <a:buSzPct val="85000"/>
              <a:buFont typeface="Zapf Dingbats" charset="0"/>
              <a:buChar char="➡"/>
            </a:pPr>
            <a:r>
              <a:rPr lang="en-GB" sz="2600" kern="0" dirty="0" smtClean="0">
                <a:solidFill>
                  <a:srgbClr val="000000"/>
                </a:solidFill>
                <a:latin typeface="Book Antiqua"/>
              </a:rPr>
              <a:t>Communication costs are the dominating ones (even though this might not be the case with increased network speed, especially within Local Area Network)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What </a:t>
            </a:r>
            <a:r>
              <a:rPr lang="en-US" dirty="0" smtClean="0"/>
              <a:t>are the Additional Problems? – Example</a:t>
            </a:r>
            <a:endParaRPr lang="en-US" dirty="0"/>
          </a:p>
        </p:txBody>
      </p:sp>
      <p:grpSp>
        <p:nvGrpSpPr>
          <p:cNvPr id="2" name="Gruppo 84"/>
          <p:cNvGrpSpPr/>
          <p:nvPr/>
        </p:nvGrpSpPr>
        <p:grpSpPr>
          <a:xfrm>
            <a:off x="7044267" y="4948238"/>
            <a:ext cx="5908605" cy="2261648"/>
            <a:chOff x="7044267" y="4740074"/>
            <a:chExt cx="5908605" cy="2261648"/>
          </a:xfrm>
        </p:grpSpPr>
        <p:sp>
          <p:nvSpPr>
            <p:cNvPr id="61" name="Text Box 14"/>
            <p:cNvSpPr txBox="1">
              <a:spLocks noChangeArrowheads="1"/>
            </p:cNvSpPr>
            <p:nvPr/>
          </p:nvSpPr>
          <p:spPr bwMode="auto">
            <a:xfrm>
              <a:off x="7537338" y="4740074"/>
              <a:ext cx="729767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5</a:t>
              </a:r>
            </a:p>
          </p:txBody>
        </p:sp>
        <p:sp>
          <p:nvSpPr>
            <p:cNvPr id="62" name="Text Box 15"/>
            <p:cNvSpPr txBox="1">
              <a:spLocks noChangeArrowheads="1"/>
            </p:cNvSpPr>
            <p:nvPr/>
          </p:nvSpPr>
          <p:spPr bwMode="auto">
            <a:xfrm>
              <a:off x="7749569" y="6681763"/>
              <a:ext cx="729767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1</a:t>
              </a:r>
            </a:p>
          </p:txBody>
        </p:sp>
        <p:sp>
          <p:nvSpPr>
            <p:cNvPr id="63" name="Text Box 16"/>
            <p:cNvSpPr txBox="1">
              <a:spLocks noChangeArrowheads="1"/>
            </p:cNvSpPr>
            <p:nvPr/>
          </p:nvSpPr>
          <p:spPr bwMode="auto">
            <a:xfrm>
              <a:off x="8762183" y="6681763"/>
              <a:ext cx="729767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2</a:t>
              </a:r>
            </a:p>
          </p:txBody>
        </p:sp>
        <p:sp>
          <p:nvSpPr>
            <p:cNvPr id="64" name="Text Box 17"/>
            <p:cNvSpPr txBox="1">
              <a:spLocks noChangeArrowheads="1"/>
            </p:cNvSpPr>
            <p:nvPr/>
          </p:nvSpPr>
          <p:spPr bwMode="auto">
            <a:xfrm>
              <a:off x="10774991" y="6681763"/>
              <a:ext cx="729767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3</a:t>
              </a:r>
            </a:p>
          </p:txBody>
        </p:sp>
        <p:sp>
          <p:nvSpPr>
            <p:cNvPr id="65" name="Text Box 18"/>
            <p:cNvSpPr txBox="1">
              <a:spLocks noChangeArrowheads="1"/>
            </p:cNvSpPr>
            <p:nvPr/>
          </p:nvSpPr>
          <p:spPr bwMode="auto">
            <a:xfrm>
              <a:off x="11930372" y="6681763"/>
              <a:ext cx="730969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4</a:t>
              </a:r>
            </a:p>
          </p:txBody>
        </p:sp>
        <p:sp>
          <p:nvSpPr>
            <p:cNvPr id="66" name="Text Box 19"/>
            <p:cNvSpPr txBox="1">
              <a:spLocks noChangeArrowheads="1"/>
            </p:cNvSpPr>
            <p:nvPr/>
          </p:nvSpPr>
          <p:spPr bwMode="auto">
            <a:xfrm>
              <a:off x="7672377" y="6029265"/>
              <a:ext cx="649558" cy="309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000" dirty="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2000" baseline="-25000" dirty="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67" name="Text Box 20"/>
            <p:cNvSpPr txBox="1">
              <a:spLocks noChangeArrowheads="1"/>
            </p:cNvSpPr>
            <p:nvPr/>
          </p:nvSpPr>
          <p:spPr bwMode="auto">
            <a:xfrm>
              <a:off x="10969277" y="6029265"/>
              <a:ext cx="650886" cy="309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000" dirty="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2000" baseline="-25000" dirty="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68" name="Text Box 21"/>
            <p:cNvSpPr txBox="1">
              <a:spLocks noChangeArrowheads="1"/>
            </p:cNvSpPr>
            <p:nvPr/>
          </p:nvSpPr>
          <p:spPr bwMode="auto">
            <a:xfrm>
              <a:off x="12192993" y="6029265"/>
              <a:ext cx="650886" cy="309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00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2000" baseline="-2500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69" name="Text Box 22"/>
            <p:cNvSpPr txBox="1">
              <a:spLocks noChangeArrowheads="1"/>
            </p:cNvSpPr>
            <p:nvPr/>
          </p:nvSpPr>
          <p:spPr bwMode="auto">
            <a:xfrm>
              <a:off x="8590632" y="6029265"/>
              <a:ext cx="649558" cy="309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000" dirty="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2000" baseline="-25000" dirty="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70" name="Line 24"/>
            <p:cNvSpPr>
              <a:spLocks noChangeShapeType="1"/>
            </p:cNvSpPr>
            <p:nvPr/>
          </p:nvSpPr>
          <p:spPr bwMode="auto">
            <a:xfrm rot="10800000" flipH="1">
              <a:off x="8146062" y="5794456"/>
              <a:ext cx="559929" cy="86698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71" name="Line 25"/>
            <p:cNvSpPr>
              <a:spLocks noChangeShapeType="1"/>
            </p:cNvSpPr>
            <p:nvPr/>
          </p:nvSpPr>
          <p:spPr bwMode="auto">
            <a:xfrm rot="10800000" flipH="1">
              <a:off x="9085298" y="5794456"/>
              <a:ext cx="559929" cy="86698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72" name="Line 26"/>
            <p:cNvSpPr>
              <a:spLocks noChangeShapeType="1"/>
            </p:cNvSpPr>
            <p:nvPr/>
          </p:nvSpPr>
          <p:spPr bwMode="auto">
            <a:xfrm rot="10800000">
              <a:off x="10512213" y="5794456"/>
              <a:ext cx="577991" cy="86698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73" name="Line 27"/>
            <p:cNvSpPr>
              <a:spLocks noChangeShapeType="1"/>
            </p:cNvSpPr>
            <p:nvPr/>
          </p:nvSpPr>
          <p:spPr bwMode="auto">
            <a:xfrm rot="10800000">
              <a:off x="11787859" y="5794456"/>
              <a:ext cx="577991" cy="86698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106" name="Freeform 13"/>
            <p:cNvSpPr>
              <a:spLocks/>
            </p:cNvSpPr>
            <p:nvPr/>
          </p:nvSpPr>
          <p:spPr bwMode="auto">
            <a:xfrm>
              <a:off x="7044267" y="5117123"/>
              <a:ext cx="5908605" cy="6773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0" y="0"/>
                </a:cxn>
                <a:cxn ang="0">
                  <a:pos x="10000" y="10000"/>
                </a:cxn>
                <a:cxn ang="0">
                  <a:pos x="0" y="10000"/>
                </a:cxn>
                <a:cxn ang="0">
                  <a:pos x="0" y="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109" name="Text Box 81"/>
            <p:cNvSpPr txBox="1">
              <a:spLocks noChangeArrowheads="1"/>
            </p:cNvSpPr>
            <p:nvPr/>
          </p:nvSpPr>
          <p:spPr bwMode="auto">
            <a:xfrm>
              <a:off x="7078464" y="5261008"/>
              <a:ext cx="574378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  <a:tab pos="1300460" algn="l"/>
                  <a:tab pos="2600919" algn="l"/>
                </a:tabLst>
              </a:pPr>
              <a:r>
                <a:rPr lang="en-US" sz="1700" dirty="0">
                  <a:solidFill>
                    <a:schemeClr val="tx2"/>
                  </a:solidFill>
                  <a:latin typeface="Book Antiqua" pitchFamily="18" charset="0"/>
                </a:rPr>
                <a:t>result= (</a:t>
              </a:r>
              <a:r>
                <a:rPr lang="en-US" sz="1700" dirty="0" smtClean="0">
                  <a:solidFill>
                    <a:schemeClr val="tx2"/>
                  </a:solidFill>
                  <a:latin typeface="Book Antiqua" pitchFamily="18" charset="0"/>
                </a:rPr>
                <a:t>EMP</a:t>
              </a:r>
              <a:r>
                <a:rPr lang="en-US" sz="1700" baseline="-25000" dirty="0" smtClean="0">
                  <a:solidFill>
                    <a:schemeClr val="tx2"/>
                  </a:solidFill>
                  <a:latin typeface="Book Antiqua" pitchFamily="18" charset="0"/>
                </a:rPr>
                <a:t>1</a:t>
              </a:r>
              <a:r>
                <a:rPr lang="en-US" sz="1700" dirty="0" smtClean="0">
                  <a:solidFill>
                    <a:schemeClr val="tx2"/>
                  </a:solidFill>
                  <a:latin typeface="Book Antiqua" pitchFamily="18" charset="0"/>
                  <a:cs typeface="Symbol" charset="2"/>
                  <a:sym typeface="Symbol"/>
                </a:rPr>
                <a:t> </a:t>
              </a:r>
              <a:r>
                <a:rPr lang="en-GB" sz="1700" dirty="0">
                  <a:latin typeface="Book Antiqua" pitchFamily="18" charset="0"/>
                </a:rPr>
                <a:t>∪ </a:t>
              </a:r>
              <a:r>
                <a:rPr lang="en-US" sz="1700" dirty="0" smtClean="0">
                  <a:solidFill>
                    <a:schemeClr val="tx2"/>
                  </a:solidFill>
                  <a:latin typeface="Book Antiqua" pitchFamily="18" charset="0"/>
                  <a:cs typeface="Symbol" charset="2"/>
                  <a:sym typeface="Symbol"/>
                </a:rPr>
                <a:t> </a:t>
              </a:r>
              <a:r>
                <a:rPr lang="en-US" sz="1700" dirty="0" smtClean="0">
                  <a:solidFill>
                    <a:schemeClr val="tx2"/>
                  </a:solidFill>
                  <a:latin typeface="Book Antiqua" pitchFamily="18" charset="0"/>
                  <a:sym typeface="Symbol" charset="2"/>
                </a:rPr>
                <a:t>EMP</a:t>
              </a:r>
              <a:r>
                <a:rPr lang="en-US" sz="1700" baseline="-25000" dirty="0" smtClean="0">
                  <a:solidFill>
                    <a:schemeClr val="tx2"/>
                  </a:solidFill>
                  <a:latin typeface="Book Antiqua" pitchFamily="18" charset="0"/>
                  <a:sym typeface="Symbol" charset="2"/>
                </a:rPr>
                <a:t>2</a:t>
              </a:r>
              <a:r>
                <a:rPr lang="en-US" sz="1700" dirty="0" smtClean="0">
                  <a:solidFill>
                    <a:schemeClr val="tx2"/>
                  </a:solidFill>
                  <a:latin typeface="Book Antiqua" pitchFamily="18" charset="0"/>
                  <a:sym typeface="Symbol" charset="2"/>
                </a:rPr>
                <a:t>)</a:t>
              </a:r>
              <a:r>
                <a:rPr lang="en-US" sz="1700" dirty="0" smtClean="0">
                  <a:latin typeface="Book Antiqua" pitchFamily="18" charset="0"/>
                </a:rPr>
                <a:t>⋈</a:t>
              </a:r>
              <a:r>
                <a:rPr lang="en-US" sz="1700" baseline="-25000" dirty="0" smtClean="0">
                  <a:solidFill>
                    <a:schemeClr val="tx2"/>
                  </a:solidFill>
                  <a:latin typeface="Book Antiqua" pitchFamily="18" charset="0"/>
                  <a:sym typeface="Symbol" charset="2"/>
                </a:rPr>
                <a:t>ENO</a:t>
              </a:r>
              <a:r>
                <a:rPr lang="en-US" sz="1700" dirty="0" smtClean="0">
                  <a:solidFill>
                    <a:schemeClr val="tx2"/>
                  </a:solidFill>
                  <a:latin typeface="Book Antiqua" pitchFamily="18" charset="0"/>
                  <a:sym typeface="Symbol" charset="2"/>
                </a:rPr>
                <a:t>(</a:t>
              </a:r>
              <a:r>
                <a:rPr lang="en-US" sz="1700" dirty="0" err="1" smtClean="0">
                  <a:solidFill>
                    <a:schemeClr val="tx2"/>
                  </a:solidFill>
                  <a:latin typeface="Book Antiqua" pitchFamily="18" charset="0"/>
                </a:rPr>
                <a:t>σ</a:t>
              </a:r>
              <a:r>
                <a:rPr lang="en-US" sz="1700" baseline="-25000" dirty="0" err="1" smtClean="0">
                  <a:solidFill>
                    <a:schemeClr val="tx2"/>
                  </a:solidFill>
                  <a:latin typeface="Book Antiqua" pitchFamily="18" charset="0"/>
                </a:rPr>
                <a:t>RESP</a:t>
              </a:r>
              <a:r>
                <a:rPr lang="en-US" sz="1700" baseline="-25000" dirty="0">
                  <a:solidFill>
                    <a:schemeClr val="tx2"/>
                  </a:solidFill>
                  <a:latin typeface="Book Antiqua" pitchFamily="18" charset="0"/>
                </a:rPr>
                <a:t>=“Manager”</a:t>
              </a:r>
              <a:r>
                <a:rPr lang="en-US" sz="1700" dirty="0">
                  <a:solidFill>
                    <a:schemeClr val="tx2"/>
                  </a:solidFill>
                  <a:latin typeface="Book Antiqua" pitchFamily="18" charset="0"/>
                </a:rPr>
                <a:t>(</a:t>
              </a:r>
              <a:r>
                <a:rPr lang="en-US" sz="1700" dirty="0" smtClean="0">
                  <a:solidFill>
                    <a:schemeClr val="tx2"/>
                  </a:solidFill>
                  <a:latin typeface="Book Antiqua" pitchFamily="18" charset="0"/>
                </a:rPr>
                <a:t>ASG</a:t>
              </a:r>
              <a:r>
                <a:rPr lang="en-US" sz="1700" baseline="-25000" dirty="0" smtClean="0">
                  <a:solidFill>
                    <a:schemeClr val="tx2"/>
                  </a:solidFill>
                  <a:latin typeface="Book Antiqua" pitchFamily="18" charset="0"/>
                </a:rPr>
                <a:t>1 </a:t>
              </a:r>
              <a:r>
                <a:rPr lang="en-GB" sz="1700" dirty="0" smtClean="0">
                  <a:latin typeface="Book Antiqua" pitchFamily="18" charset="0"/>
                </a:rPr>
                <a:t>∪</a:t>
              </a:r>
              <a:r>
                <a:rPr lang="en-US" sz="1700" dirty="0" smtClean="0">
                  <a:solidFill>
                    <a:schemeClr val="tx2"/>
                  </a:solidFill>
                  <a:latin typeface="Book Antiqua" pitchFamily="18" charset="0"/>
                  <a:cs typeface="Symbol" charset="2"/>
                  <a:sym typeface="Symbol"/>
                </a:rPr>
                <a:t> </a:t>
              </a:r>
              <a:r>
                <a:rPr lang="en-US" sz="1700" dirty="0" smtClean="0">
                  <a:solidFill>
                    <a:schemeClr val="tx2"/>
                  </a:solidFill>
                  <a:latin typeface="Book Antiqua" pitchFamily="18" charset="0"/>
                  <a:sym typeface="Symbol" charset="2"/>
                </a:rPr>
                <a:t>ASG</a:t>
              </a:r>
              <a:r>
                <a:rPr lang="en-US" sz="1700" baseline="-25000" dirty="0" smtClean="0">
                  <a:solidFill>
                    <a:schemeClr val="tx2"/>
                  </a:solidFill>
                  <a:latin typeface="Book Antiqua" pitchFamily="18" charset="0"/>
                  <a:sym typeface="Symbol" charset="2"/>
                </a:rPr>
                <a:t>2</a:t>
              </a:r>
              <a:r>
                <a:rPr lang="en-US" sz="1700" dirty="0" smtClean="0">
                  <a:solidFill>
                    <a:schemeClr val="tx2"/>
                  </a:solidFill>
                  <a:latin typeface="Book Antiqua" pitchFamily="18" charset="0"/>
                </a:rPr>
                <a:t>))</a:t>
              </a:r>
              <a:endParaRPr lang="en-US" sz="1700" dirty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</p:grpSp>
      <p:sp>
        <p:nvSpPr>
          <p:cNvPr id="3" name="CasellaDiTesto 2"/>
          <p:cNvSpPr txBox="1"/>
          <p:nvPr/>
        </p:nvSpPr>
        <p:spPr>
          <a:xfrm flipH="1">
            <a:off x="6145210" y="3662354"/>
            <a:ext cx="664373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>
                <a:latin typeface="Book Antiqua" panose="02040602050305030304" pitchFamily="18" charset="0"/>
              </a:rPr>
              <a:t>Relational algebra must be extended to model exchanging data between sites</a:t>
            </a:r>
            <a:endParaRPr lang="en-GB" sz="2600" dirty="0">
              <a:latin typeface="Book Antiqua" panose="02040602050305030304" pitchFamily="18" charset="0"/>
            </a:endParaRPr>
          </a:p>
        </p:txBody>
      </p:sp>
      <p:sp>
        <p:nvSpPr>
          <p:cNvPr id="86" name="Content Placeholder 2"/>
          <p:cNvSpPr txBox="1">
            <a:spLocks/>
          </p:cNvSpPr>
          <p:nvPr/>
        </p:nvSpPr>
        <p:spPr>
          <a:xfrm>
            <a:off x="8145474" y="7276664"/>
            <a:ext cx="4643470" cy="20002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Assume</a:t>
            </a:r>
          </a:p>
          <a:p>
            <a:pPr marL="304800" indent="-306000" algn="l">
              <a:spcBef>
                <a:spcPts val="600"/>
              </a:spcBef>
              <a:buClr>
                <a:srgbClr val="4A71A9"/>
              </a:buClr>
              <a:buSzPct val="85000"/>
              <a:buFont typeface="Zapf Dingbats" charset="0"/>
              <a:buChar char="➡"/>
            </a:pPr>
            <a:r>
              <a:rPr kumimoji="0" lang="en-US" sz="2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ＭＳ Ｐゴシック" charset="-128"/>
                <a:cs typeface="+mn-cs"/>
                <a:sym typeface="Palatino" charset="0"/>
              </a:rPr>
              <a:t>card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ＭＳ Ｐゴシック" charset="-128"/>
                <a:cs typeface="+mn-cs"/>
                <a:sym typeface="Palatino" charset="0"/>
              </a:rPr>
              <a:t>(EMP) = 400</a:t>
            </a:r>
          </a:p>
          <a:p>
            <a:pPr marL="304800" indent="-306000" algn="l">
              <a:spcBef>
                <a:spcPts val="600"/>
              </a:spcBef>
              <a:buClr>
                <a:srgbClr val="4A71A9"/>
              </a:buClr>
              <a:buSzPct val="85000"/>
              <a:buFont typeface="Zapf Dingbats" charset="0"/>
              <a:buChar char="➡"/>
            </a:pPr>
            <a:r>
              <a:rPr kumimoji="0" lang="en-US" sz="2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ＭＳ Ｐゴシック" charset="-128"/>
                <a:cs typeface="+mn-cs"/>
                <a:sym typeface="Palatino" charset="0"/>
              </a:rPr>
              <a:t>card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ＭＳ Ｐゴシック" charset="-128"/>
                <a:cs typeface="+mn-cs"/>
                <a:sym typeface="Palatino" charset="0"/>
              </a:rPr>
              <a:t>(ASG) = 1000</a:t>
            </a:r>
          </a:p>
          <a:p>
            <a:pPr marL="304800" indent="-306000" algn="l">
              <a:spcBef>
                <a:spcPts val="600"/>
              </a:spcBef>
              <a:buClr>
                <a:srgbClr val="4A71A9"/>
              </a:buClr>
              <a:buSzPct val="85000"/>
              <a:buFont typeface="Zapf Dingbats" charset="0"/>
              <a:buChar char="➡"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ＭＳ Ｐゴシック" charset="-128"/>
                <a:cs typeface="+mn-cs"/>
                <a:sym typeface="Palatino" charset="0"/>
              </a:rPr>
              <a:t>20 managers in ASG</a:t>
            </a:r>
          </a:p>
          <a:p>
            <a:pPr marL="304800" indent="-306000" algn="l">
              <a:spcBef>
                <a:spcPts val="600"/>
              </a:spcBef>
              <a:buClr>
                <a:srgbClr val="4A71A9"/>
              </a:buClr>
              <a:buSzPct val="85000"/>
              <a:buFont typeface="Zapf Dingbats" charset="0"/>
              <a:buChar char="➡"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ＭＳ Ｐゴシック" charset="-128"/>
                <a:cs typeface="+mn-cs"/>
                <a:sym typeface="Palatino" charset="0"/>
              </a:rPr>
              <a:t>indexes on ASG.RESP and EMP.ENO</a:t>
            </a:r>
          </a:p>
          <a:p>
            <a:pPr marL="304800" indent="-306000" algn="l">
              <a:spcBef>
                <a:spcPts val="600"/>
              </a:spcBef>
              <a:buClr>
                <a:srgbClr val="4A71A9"/>
              </a:buClr>
              <a:buSzPct val="85000"/>
              <a:buFont typeface="Zapf Dingbats" charset="0"/>
              <a:buChar char="➡"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ＭＳ Ｐゴシック" charset="-128"/>
                <a:cs typeface="+mn-cs"/>
                <a:sym typeface="Palatino" charset="0"/>
              </a:rPr>
              <a:t>access cost per tuple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ＭＳ Ｐゴシック" charset="-128"/>
                <a:cs typeface="+mn-cs"/>
                <a:sym typeface="Palatino" charset="0"/>
              </a:rPr>
              <a:t>= 1 unit</a:t>
            </a:r>
          </a:p>
          <a:p>
            <a:pPr marL="304800" indent="-306000" algn="l">
              <a:spcBef>
                <a:spcPts val="600"/>
              </a:spcBef>
              <a:buClr>
                <a:srgbClr val="4A71A9"/>
              </a:buClr>
              <a:buSzPct val="85000"/>
              <a:buFont typeface="Zapf Dingbats" charset="0"/>
              <a:buChar char="➡"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ＭＳ Ｐゴシック" charset="-128"/>
                <a:cs typeface="+mn-cs"/>
                <a:sym typeface="Palatino" charset="0"/>
              </a:rPr>
              <a:t>network transfer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ＭＳ Ｐゴシック" charset="-128"/>
                <a:cs typeface="+mn-cs"/>
                <a:sym typeface="Palatino" charset="0"/>
              </a:rPr>
              <a:t>cost </a:t>
            </a:r>
            <a:r>
              <a:rPr kumimoji="0" lang="en-US" sz="2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ＭＳ Ｐゴシック" charset="-128"/>
                <a:cs typeface="+mn-cs"/>
                <a:sym typeface="Palatino" charset="0"/>
              </a:rPr>
              <a:t>per tuple =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ＭＳ Ｐゴシック" charset="-128"/>
                <a:cs typeface="+mn-cs"/>
                <a:sym typeface="Palatino" charset="0"/>
              </a:rPr>
              <a:t>10 units</a:t>
            </a:r>
          </a:p>
        </p:txBody>
      </p:sp>
      <p:sp>
        <p:nvSpPr>
          <p:cNvPr id="85" name="Content Placeholder 2"/>
          <p:cNvSpPr txBox="1">
            <a:spLocks/>
          </p:cNvSpPr>
          <p:nvPr/>
        </p:nvSpPr>
        <p:spPr>
          <a:xfrm>
            <a:off x="144418" y="2376470"/>
            <a:ext cx="9787006" cy="27146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Palatino" charset="0"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Global query:	</a:t>
            </a:r>
            <a:r>
              <a:rPr lang="el-GR" sz="24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EMP</a:t>
            </a:r>
            <a:r>
              <a:rPr lang="en-US" sz="2400" baseline="-25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2400" dirty="0" smtClean="0">
                <a:latin typeface="Book Antiqua" pitchFamily="18" charset="0"/>
              </a:rPr>
              <a:t>⋈</a:t>
            </a:r>
            <a:r>
              <a:rPr lang="en-US" sz="2400" baseline="-25000" dirty="0" smtClean="0">
                <a:solidFill>
                  <a:schemeClr val="tx2"/>
                </a:solidFill>
                <a:latin typeface="Book Antiqua" pitchFamily="18" charset="0"/>
              </a:rPr>
              <a:t>ENO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(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  <a:sym typeface="Symbol"/>
              </a:rPr>
              <a:t></a:t>
            </a:r>
            <a:r>
              <a:rPr lang="en-US" sz="2400" baseline="-25000" dirty="0" smtClean="0">
                <a:solidFill>
                  <a:schemeClr val="tx2"/>
                </a:solidFill>
                <a:latin typeface="Book Antiqua" pitchFamily="18" charset="0"/>
              </a:rPr>
              <a:t>RESP=“Manager” 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(ASG))</a:t>
            </a:r>
          </a:p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Palatino" charset="0"/>
              <a:buChar char="•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Fragmentation and allocation</a:t>
            </a:r>
          </a:p>
          <a:p>
            <a:pPr marL="762000" lvl="1" indent="-368300" algn="l">
              <a:spcBef>
                <a:spcPts val="600"/>
              </a:spcBef>
              <a:buClr>
                <a:srgbClr val="4A71A9"/>
              </a:buClr>
              <a:buSzPct val="85000"/>
              <a:tabLst>
                <a:tab pos="1160463" algn="l"/>
                <a:tab pos="3860800" algn="l"/>
              </a:tabLst>
              <a:defRPr/>
            </a:pP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	ASG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1 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= </a:t>
            </a:r>
            <a:r>
              <a:rPr lang="en-US" sz="1800" dirty="0" err="1" smtClean="0">
                <a:solidFill>
                  <a:schemeClr val="tx2"/>
                </a:solidFill>
                <a:latin typeface="Book Antiqua" pitchFamily="18" charset="0"/>
              </a:rPr>
              <a:t>σ</a:t>
            </a:r>
            <a:r>
              <a:rPr lang="en-US" sz="1800" baseline="-25000" dirty="0" err="1" smtClean="0">
                <a:solidFill>
                  <a:schemeClr val="tx2"/>
                </a:solidFill>
                <a:latin typeface="Book Antiqua" pitchFamily="18" charset="0"/>
              </a:rPr>
              <a:t>ENO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 ≤“E3”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(ASG)	(site 1)</a:t>
            </a:r>
          </a:p>
          <a:p>
            <a:pPr marL="762000" lvl="1" indent="-368300" algn="l">
              <a:spcBef>
                <a:spcPts val="300"/>
              </a:spcBef>
              <a:buClr>
                <a:srgbClr val="4A71A9"/>
              </a:buClr>
              <a:buSzPct val="85000"/>
              <a:tabLst>
                <a:tab pos="1160463" algn="l"/>
                <a:tab pos="3860800" algn="l"/>
              </a:tabLst>
              <a:defRPr/>
            </a:pP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	ASG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=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  <a:cs typeface="Symbol" charset="2"/>
                <a:sym typeface="Symbol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Book Antiqua" pitchFamily="18" charset="0"/>
              </a:rPr>
              <a:t>σ</a:t>
            </a:r>
            <a:r>
              <a:rPr lang="en-US" sz="1800" baseline="-25000" dirty="0" err="1" smtClean="0">
                <a:solidFill>
                  <a:schemeClr val="tx2"/>
                </a:solidFill>
                <a:latin typeface="Book Antiqua" pitchFamily="18" charset="0"/>
              </a:rPr>
              <a:t>ENO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 &gt;“E3”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(ASG)	(site 2)</a:t>
            </a:r>
          </a:p>
          <a:p>
            <a:pPr marL="762000" lvl="1" indent="-368300" algn="l">
              <a:spcBef>
                <a:spcPts val="300"/>
              </a:spcBef>
              <a:buClr>
                <a:srgbClr val="4A71A9"/>
              </a:buClr>
              <a:buSzPct val="85000"/>
              <a:tabLst>
                <a:tab pos="1160463" algn="l"/>
                <a:tab pos="3860800" algn="l"/>
              </a:tabLst>
              <a:defRPr/>
            </a:pP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	EMP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=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  <a:cs typeface="Symbol" charset="2"/>
                <a:sym typeface="Symbol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Book Antiqua" pitchFamily="18" charset="0"/>
              </a:rPr>
              <a:t>σ</a:t>
            </a:r>
            <a:r>
              <a:rPr lang="en-US" sz="1800" baseline="-25000" dirty="0" err="1" smtClean="0">
                <a:solidFill>
                  <a:schemeClr val="tx2"/>
                </a:solidFill>
                <a:latin typeface="Book Antiqua" pitchFamily="18" charset="0"/>
              </a:rPr>
              <a:t>ENO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 ≤“E3”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(EMP)	(site 3)</a:t>
            </a:r>
          </a:p>
          <a:p>
            <a:pPr marL="762000" lvl="1" indent="-368300" algn="l">
              <a:spcBef>
                <a:spcPts val="300"/>
              </a:spcBef>
              <a:buClr>
                <a:srgbClr val="4A71A9"/>
              </a:buClr>
              <a:buSzPct val="85000"/>
              <a:tabLst>
                <a:tab pos="1160463" algn="l"/>
                <a:tab pos="3860800" algn="l"/>
              </a:tabLst>
              <a:defRPr/>
            </a:pP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	EMP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=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  <a:cs typeface="Symbol" charset="2"/>
                <a:sym typeface="Symbol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Book Antiqua" pitchFamily="18" charset="0"/>
              </a:rPr>
              <a:t>σ</a:t>
            </a:r>
            <a:r>
              <a:rPr lang="en-US" sz="1800" baseline="-25000" dirty="0" err="1" smtClean="0">
                <a:solidFill>
                  <a:schemeClr val="tx2"/>
                </a:solidFill>
                <a:latin typeface="Book Antiqua" pitchFamily="18" charset="0"/>
              </a:rPr>
              <a:t>ENO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 &gt;“E3”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(EMP)	(site 4)</a:t>
            </a:r>
          </a:p>
          <a:p>
            <a:pPr marL="762000" lvl="1" indent="-368300" algn="l">
              <a:spcBef>
                <a:spcPts val="300"/>
              </a:spcBef>
              <a:buClr>
                <a:srgbClr val="4A71A9"/>
              </a:buClr>
              <a:buSzPct val="85000"/>
              <a:tabLst>
                <a:tab pos="1160463" algn="l"/>
                <a:tab pos="3860800" algn="l"/>
              </a:tabLst>
              <a:defRPr/>
            </a:pP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	Query result	(site 5)</a:t>
            </a:r>
          </a:p>
        </p:txBody>
      </p:sp>
      <p:grpSp>
        <p:nvGrpSpPr>
          <p:cNvPr id="98" name="Gruppo 97"/>
          <p:cNvGrpSpPr/>
          <p:nvPr/>
        </p:nvGrpSpPr>
        <p:grpSpPr>
          <a:xfrm>
            <a:off x="541867" y="4973073"/>
            <a:ext cx="6960665" cy="3856307"/>
            <a:chOff x="541867" y="4973073"/>
            <a:chExt cx="6960665" cy="3856307"/>
          </a:xfrm>
        </p:grpSpPr>
        <p:sp>
          <p:nvSpPr>
            <p:cNvPr id="74" name="Text Box 32"/>
            <p:cNvSpPr txBox="1">
              <a:spLocks noChangeArrowheads="1"/>
            </p:cNvSpPr>
            <p:nvPr/>
          </p:nvSpPr>
          <p:spPr bwMode="auto">
            <a:xfrm>
              <a:off x="4192969" y="6307421"/>
              <a:ext cx="730969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4</a:t>
              </a:r>
            </a:p>
          </p:txBody>
        </p:sp>
        <p:sp>
          <p:nvSpPr>
            <p:cNvPr id="75" name="Text Box 34"/>
            <p:cNvSpPr txBox="1">
              <a:spLocks noChangeArrowheads="1"/>
            </p:cNvSpPr>
            <p:nvPr/>
          </p:nvSpPr>
          <p:spPr bwMode="auto">
            <a:xfrm>
              <a:off x="643429" y="6307421"/>
              <a:ext cx="729767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3</a:t>
              </a:r>
            </a:p>
          </p:txBody>
        </p:sp>
        <p:sp>
          <p:nvSpPr>
            <p:cNvPr id="76" name="Text Box 35"/>
            <p:cNvSpPr txBox="1">
              <a:spLocks noChangeArrowheads="1"/>
            </p:cNvSpPr>
            <p:nvPr/>
          </p:nvSpPr>
          <p:spPr bwMode="auto">
            <a:xfrm>
              <a:off x="976236" y="7933021"/>
              <a:ext cx="729767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1</a:t>
              </a:r>
            </a:p>
          </p:txBody>
        </p:sp>
        <p:sp>
          <p:nvSpPr>
            <p:cNvPr id="77" name="Text Box 36"/>
            <p:cNvSpPr txBox="1">
              <a:spLocks noChangeArrowheads="1"/>
            </p:cNvSpPr>
            <p:nvPr/>
          </p:nvSpPr>
          <p:spPr bwMode="auto">
            <a:xfrm>
              <a:off x="4338067" y="7933021"/>
              <a:ext cx="729767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2</a:t>
              </a:r>
            </a:p>
          </p:txBody>
        </p:sp>
        <p:sp>
          <p:nvSpPr>
            <p:cNvPr id="78" name="Line 41"/>
            <p:cNvSpPr>
              <a:spLocks noChangeShapeType="1"/>
            </p:cNvSpPr>
            <p:nvPr/>
          </p:nvSpPr>
          <p:spPr bwMode="auto">
            <a:xfrm rot="10800000" flipH="1">
              <a:off x="2210365" y="7230851"/>
              <a:ext cx="18062" cy="102954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79" name="Line 42"/>
            <p:cNvSpPr>
              <a:spLocks noChangeShapeType="1"/>
            </p:cNvSpPr>
            <p:nvPr/>
          </p:nvSpPr>
          <p:spPr bwMode="auto">
            <a:xfrm rot="10800000" flipH="1">
              <a:off x="5791201" y="7212789"/>
              <a:ext cx="18062" cy="102954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80" name="Text Box 43"/>
            <p:cNvSpPr txBox="1">
              <a:spLocks noChangeArrowheads="1"/>
            </p:cNvSpPr>
            <p:nvPr/>
          </p:nvSpPr>
          <p:spPr bwMode="auto">
            <a:xfrm>
              <a:off x="2586032" y="4973073"/>
              <a:ext cx="729767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5</a:t>
              </a:r>
            </a:p>
          </p:txBody>
        </p:sp>
        <p:sp>
          <p:nvSpPr>
            <p:cNvPr id="81" name="Line 44"/>
            <p:cNvSpPr>
              <a:spLocks noChangeShapeType="1"/>
            </p:cNvSpPr>
            <p:nvPr/>
          </p:nvSpPr>
          <p:spPr bwMode="auto">
            <a:xfrm rot="10800000" flipH="1">
              <a:off x="2167468" y="5894247"/>
              <a:ext cx="1415627" cy="75861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82" name="Line 45"/>
            <p:cNvSpPr>
              <a:spLocks noChangeShapeType="1"/>
            </p:cNvSpPr>
            <p:nvPr/>
          </p:nvSpPr>
          <p:spPr bwMode="auto">
            <a:xfrm rot="10800000">
              <a:off x="3901440" y="5894247"/>
              <a:ext cx="1842347" cy="75861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84" name="Freeform 29"/>
            <p:cNvSpPr>
              <a:spLocks/>
            </p:cNvSpPr>
            <p:nvPr/>
          </p:nvSpPr>
          <p:spPr bwMode="auto">
            <a:xfrm>
              <a:off x="541867" y="6667213"/>
              <a:ext cx="3307645" cy="5779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0" y="0"/>
                </a:cxn>
                <a:cxn ang="0">
                  <a:pos x="10000" y="10000"/>
                </a:cxn>
                <a:cxn ang="0">
                  <a:pos x="0" y="10000"/>
                </a:cxn>
                <a:cxn ang="0">
                  <a:pos x="0" y="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r>
                <a:rPr lang="en-US" sz="2000" dirty="0" smtClean="0">
                  <a:solidFill>
                    <a:schemeClr val="tx2"/>
                  </a:solidFill>
                  <a:latin typeface="Book Antiqua" pitchFamily="18" charset="0"/>
                </a:rPr>
                <a:t>EMP’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Book Antiqua" pitchFamily="18" charset="0"/>
                </a:rPr>
                <a:t>1</a:t>
              </a:r>
              <a:r>
                <a:rPr lang="en-US" sz="2000" dirty="0" smtClean="0">
                  <a:solidFill>
                    <a:schemeClr val="tx2"/>
                  </a:solidFill>
                  <a:latin typeface="Book Antiqua" pitchFamily="18" charset="0"/>
                </a:rPr>
                <a:t>= EMP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Book Antiqua" pitchFamily="18" charset="0"/>
                </a:rPr>
                <a:t>1</a:t>
              </a:r>
              <a:r>
                <a:rPr lang="en-US" sz="2000" dirty="0" smtClean="0">
                  <a:solidFill>
                    <a:schemeClr val="tx2"/>
                  </a:solidFill>
                  <a:latin typeface="Book Antiqua" pitchFamily="18" charset="0"/>
                </a:rPr>
                <a:t> </a:t>
              </a:r>
              <a:r>
                <a:rPr lang="en-US" sz="2000" dirty="0" smtClean="0">
                  <a:latin typeface="Book Antiqua" pitchFamily="18" charset="0"/>
                </a:rPr>
                <a:t>⋈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Book Antiqua" pitchFamily="18" charset="0"/>
                  <a:ea typeface="MS PGothic"/>
                  <a:cs typeface="Arial"/>
                </a:rPr>
                <a:t>ENO</a:t>
              </a:r>
              <a:r>
                <a:rPr lang="en-US" sz="2000" dirty="0" smtClean="0">
                  <a:solidFill>
                    <a:schemeClr val="tx2"/>
                  </a:solidFill>
                  <a:latin typeface="Book Antiqua" pitchFamily="18" charset="0"/>
                  <a:ea typeface="MS PGothic"/>
                  <a:cs typeface="Arial"/>
                </a:rPr>
                <a:t>  ASG’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Book Antiqua" pitchFamily="18" charset="0"/>
                  <a:ea typeface="MS PGothic"/>
                  <a:cs typeface="Arial"/>
                </a:rPr>
                <a:t>1</a:t>
              </a:r>
              <a:endParaRPr lang="en-US" sz="2000" baseline="-25000" dirty="0">
                <a:solidFill>
                  <a:schemeClr val="tx2"/>
                </a:solidFill>
                <a:latin typeface="Book Antiqua" pitchFamily="18" charset="0"/>
                <a:cs typeface="Arial"/>
              </a:endParaRPr>
            </a:p>
          </p:txBody>
        </p:sp>
        <p:sp>
          <p:nvSpPr>
            <p:cNvPr id="88" name="Freeform 28"/>
            <p:cNvSpPr>
              <a:spLocks/>
            </p:cNvSpPr>
            <p:nvPr/>
          </p:nvSpPr>
          <p:spPr bwMode="auto">
            <a:xfrm>
              <a:off x="2118368" y="5325287"/>
              <a:ext cx="3241024" cy="5599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0" y="0"/>
                </a:cxn>
                <a:cxn ang="0">
                  <a:pos x="10000" y="10000"/>
                </a:cxn>
                <a:cxn ang="0">
                  <a:pos x="0" y="10000"/>
                </a:cxn>
                <a:cxn ang="0">
                  <a:pos x="0" y="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r>
                <a:rPr lang="en-US" sz="2000" dirty="0" smtClean="0">
                  <a:solidFill>
                    <a:schemeClr val="tx2"/>
                  </a:solidFill>
                  <a:latin typeface="Book Antiqua" pitchFamily="18" charset="0"/>
                </a:rPr>
                <a:t>result = EMP’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Book Antiqua" pitchFamily="18" charset="0"/>
                </a:rPr>
                <a:t>1</a:t>
              </a:r>
              <a:r>
                <a:rPr lang="en-US" sz="2000" dirty="0" smtClean="0">
                  <a:solidFill>
                    <a:schemeClr val="tx2"/>
                  </a:solidFill>
                  <a:latin typeface="Book Antiqua" pitchFamily="18" charset="0"/>
                </a:rPr>
                <a:t> ∪ EMP’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Book Antiqua" pitchFamily="18" charset="0"/>
                </a:rPr>
                <a:t>2</a:t>
              </a:r>
              <a:endParaRPr lang="en-US" sz="2000" baseline="-25000" dirty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  <p:sp>
          <p:nvSpPr>
            <p:cNvPr id="96" name="Freeform 30"/>
            <p:cNvSpPr>
              <a:spLocks/>
            </p:cNvSpPr>
            <p:nvPr/>
          </p:nvSpPr>
          <p:spPr bwMode="auto">
            <a:xfrm>
              <a:off x="563796" y="8269429"/>
              <a:ext cx="3295398" cy="5599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0" y="0"/>
                </a:cxn>
                <a:cxn ang="0">
                  <a:pos x="10000" y="10000"/>
                </a:cxn>
                <a:cxn ang="0">
                  <a:pos x="0" y="10000"/>
                </a:cxn>
                <a:cxn ang="0">
                  <a:pos x="0" y="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tx2"/>
                  </a:solidFill>
                  <a:latin typeface="Book Antiqua" pitchFamily="18" charset="0"/>
                </a:rPr>
                <a:t>ASG’</a:t>
              </a:r>
              <a:r>
                <a:rPr lang="en-US" sz="1800" baseline="-25000" dirty="0" smtClean="0">
                  <a:solidFill>
                    <a:schemeClr val="tx2"/>
                  </a:solidFill>
                  <a:latin typeface="Book Antiqua" pitchFamily="18" charset="0"/>
                </a:rPr>
                <a:t>1</a:t>
              </a:r>
              <a:r>
                <a:rPr lang="en-US" sz="1800" dirty="0" smtClean="0">
                  <a:solidFill>
                    <a:schemeClr val="tx2"/>
                  </a:solidFill>
                  <a:latin typeface="Book Antiqua" pitchFamily="18" charset="0"/>
                </a:rPr>
                <a:t> =</a:t>
              </a:r>
              <a:r>
                <a:rPr lang="en-US" sz="1800" dirty="0" smtClean="0">
                  <a:solidFill>
                    <a:schemeClr val="tx2"/>
                  </a:solidFill>
                  <a:latin typeface="Book Antiqua" pitchFamily="18" charset="0"/>
                  <a:sym typeface="Symbol"/>
                </a:rPr>
                <a:t> </a:t>
              </a:r>
              <a:r>
                <a:rPr lang="en-US" sz="2400" dirty="0" smtClean="0">
                  <a:solidFill>
                    <a:srgbClr val="000000"/>
                  </a:solidFill>
                  <a:latin typeface="Book Antiqua" pitchFamily="18" charset="0"/>
                  <a:sym typeface="Symbol"/>
                </a:rPr>
                <a:t></a:t>
              </a:r>
              <a:r>
                <a:rPr lang="en-US" sz="1800" baseline="-25000" dirty="0" smtClean="0">
                  <a:solidFill>
                    <a:schemeClr val="tx2"/>
                  </a:solidFill>
                  <a:latin typeface="Book Antiqua" pitchFamily="18" charset="0"/>
                </a:rPr>
                <a:t>RESP=“Manager”</a:t>
              </a:r>
              <a:r>
                <a:rPr lang="en-US" sz="1800" dirty="0" smtClean="0">
                  <a:solidFill>
                    <a:schemeClr val="tx2"/>
                  </a:solidFill>
                  <a:latin typeface="Book Antiqua" pitchFamily="18" charset="0"/>
                </a:rPr>
                <a:t>(ASG</a:t>
              </a:r>
              <a:r>
                <a:rPr lang="en-US" sz="1800" baseline="-25000" dirty="0" smtClean="0">
                  <a:solidFill>
                    <a:schemeClr val="tx2"/>
                  </a:solidFill>
                  <a:latin typeface="Book Antiqua" pitchFamily="18" charset="0"/>
                </a:rPr>
                <a:t>1</a:t>
              </a:r>
              <a:r>
                <a:rPr lang="en-US" sz="1800" dirty="0" smtClean="0">
                  <a:solidFill>
                    <a:schemeClr val="tx2"/>
                  </a:solidFill>
                  <a:latin typeface="Book Antiqua" pitchFamily="18" charset="0"/>
                </a:rPr>
                <a:t>)</a:t>
              </a:r>
              <a:endParaRPr lang="en-US" sz="1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99" name="Freeform 69"/>
            <p:cNvSpPr>
              <a:spLocks/>
            </p:cNvSpPr>
            <p:nvPr/>
          </p:nvSpPr>
          <p:spPr bwMode="auto">
            <a:xfrm>
              <a:off x="4091160" y="8269450"/>
              <a:ext cx="3411372" cy="5599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0" y="0"/>
                </a:cxn>
                <a:cxn ang="0">
                  <a:pos x="10000" y="10000"/>
                </a:cxn>
                <a:cxn ang="0">
                  <a:pos x="0" y="10000"/>
                </a:cxn>
                <a:cxn ang="0">
                  <a:pos x="0" y="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tx2"/>
                  </a:solidFill>
                  <a:latin typeface="Book Antiqua" pitchFamily="18" charset="0"/>
                </a:rPr>
                <a:t>ASG’</a:t>
              </a:r>
              <a:r>
                <a:rPr lang="en-US" sz="1800" baseline="-25000" dirty="0" smtClean="0">
                  <a:solidFill>
                    <a:schemeClr val="tx2"/>
                  </a:solidFill>
                  <a:latin typeface="Book Antiqua" pitchFamily="18" charset="0"/>
                </a:rPr>
                <a:t>2</a:t>
              </a:r>
              <a:r>
                <a:rPr lang="en-US" sz="1800" dirty="0" smtClean="0">
                  <a:solidFill>
                    <a:schemeClr val="tx2"/>
                  </a:solidFill>
                  <a:latin typeface="Book Antiqua" pitchFamily="18" charset="0"/>
                </a:rPr>
                <a:t> =</a:t>
              </a:r>
              <a:r>
                <a:rPr lang="en-US" sz="1800" dirty="0" smtClean="0">
                  <a:solidFill>
                    <a:schemeClr val="tx2"/>
                  </a:solidFill>
                  <a:latin typeface="Book Antiqua" pitchFamily="18" charset="0"/>
                  <a:sym typeface="Symbol"/>
                </a:rPr>
                <a:t> </a:t>
              </a:r>
              <a:r>
                <a:rPr lang="en-US" sz="2400" dirty="0" smtClean="0">
                  <a:solidFill>
                    <a:srgbClr val="000000"/>
                  </a:solidFill>
                  <a:latin typeface="Book Antiqua" pitchFamily="18" charset="0"/>
                  <a:sym typeface="Symbol"/>
                </a:rPr>
                <a:t></a:t>
              </a:r>
              <a:r>
                <a:rPr lang="en-US" sz="1800" baseline="-25000" dirty="0" smtClean="0">
                  <a:solidFill>
                    <a:schemeClr val="tx2"/>
                  </a:solidFill>
                  <a:latin typeface="Book Antiqua" pitchFamily="18" charset="0"/>
                </a:rPr>
                <a:t>RESP=“Manager”</a:t>
              </a:r>
              <a:r>
                <a:rPr lang="en-US" sz="1800" dirty="0" smtClean="0">
                  <a:solidFill>
                    <a:schemeClr val="tx2"/>
                  </a:solidFill>
                  <a:latin typeface="Book Antiqua" pitchFamily="18" charset="0"/>
                </a:rPr>
                <a:t>(ASG</a:t>
              </a:r>
              <a:r>
                <a:rPr lang="en-US" sz="1800" baseline="-25000" dirty="0" smtClean="0">
                  <a:solidFill>
                    <a:schemeClr val="tx2"/>
                  </a:solidFill>
                  <a:latin typeface="Book Antiqua" pitchFamily="18" charset="0"/>
                </a:rPr>
                <a:t>2</a:t>
              </a:r>
              <a:r>
                <a:rPr lang="en-US" sz="1800" dirty="0" smtClean="0">
                  <a:solidFill>
                    <a:schemeClr val="tx2"/>
                  </a:solidFill>
                  <a:latin typeface="Book Antiqua" pitchFamily="18" charset="0"/>
                </a:rPr>
                <a:t>)</a:t>
              </a:r>
              <a:endParaRPr lang="en-US" sz="1800" dirty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  <p:sp>
          <p:nvSpPr>
            <p:cNvPr id="105" name="Freeform 29"/>
            <p:cNvSpPr>
              <a:spLocks/>
            </p:cNvSpPr>
            <p:nvPr/>
          </p:nvSpPr>
          <p:spPr bwMode="auto">
            <a:xfrm>
              <a:off x="4118187" y="6652860"/>
              <a:ext cx="3307645" cy="5779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0" y="0"/>
                </a:cxn>
                <a:cxn ang="0">
                  <a:pos x="10000" y="10000"/>
                </a:cxn>
                <a:cxn ang="0">
                  <a:pos x="0" y="10000"/>
                </a:cxn>
                <a:cxn ang="0">
                  <a:pos x="0" y="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r>
                <a:rPr lang="en-US" sz="2000" dirty="0" smtClean="0">
                  <a:solidFill>
                    <a:schemeClr val="tx2"/>
                  </a:solidFill>
                  <a:latin typeface="Book Antiqua" pitchFamily="18" charset="0"/>
                </a:rPr>
                <a:t>EMP’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Book Antiqua" pitchFamily="18" charset="0"/>
                </a:rPr>
                <a:t>2</a:t>
              </a:r>
              <a:r>
                <a:rPr lang="en-US" sz="2000" dirty="0" smtClean="0">
                  <a:solidFill>
                    <a:schemeClr val="tx2"/>
                  </a:solidFill>
                  <a:latin typeface="Book Antiqua" pitchFamily="18" charset="0"/>
                </a:rPr>
                <a:t>= EMP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Book Antiqua" pitchFamily="18" charset="0"/>
                </a:rPr>
                <a:t>2</a:t>
              </a:r>
              <a:r>
                <a:rPr lang="en-US" sz="2000" dirty="0" smtClean="0">
                  <a:solidFill>
                    <a:schemeClr val="tx2"/>
                  </a:solidFill>
                  <a:latin typeface="Book Antiqua" pitchFamily="18" charset="0"/>
                </a:rPr>
                <a:t> </a:t>
              </a:r>
              <a:r>
                <a:rPr lang="en-US" sz="2000" dirty="0" smtClean="0">
                  <a:latin typeface="Book Antiqua" pitchFamily="18" charset="0"/>
                </a:rPr>
                <a:t>⋈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Book Antiqua" pitchFamily="18" charset="0"/>
                  <a:ea typeface="MS PGothic"/>
                  <a:cs typeface="Arial"/>
                </a:rPr>
                <a:t>ENO</a:t>
              </a:r>
              <a:r>
                <a:rPr lang="en-US" sz="2000" dirty="0" smtClean="0">
                  <a:solidFill>
                    <a:schemeClr val="tx2"/>
                  </a:solidFill>
                  <a:latin typeface="Book Antiqua" pitchFamily="18" charset="0"/>
                  <a:ea typeface="MS PGothic"/>
                  <a:cs typeface="Arial"/>
                </a:rPr>
                <a:t>  ASG’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Book Antiqua" pitchFamily="18" charset="0"/>
                  <a:ea typeface="MS PGothic"/>
                  <a:cs typeface="Arial"/>
                </a:rPr>
                <a:t>2</a:t>
              </a:r>
              <a:endParaRPr lang="en-US" sz="2000" baseline="-25000" dirty="0">
                <a:solidFill>
                  <a:schemeClr val="tx2"/>
                </a:solidFill>
                <a:latin typeface="Book Antiqua" pitchFamily="18" charset="0"/>
                <a:cs typeface="Arial"/>
              </a:endParaRPr>
            </a:p>
          </p:txBody>
        </p:sp>
        <p:sp>
          <p:nvSpPr>
            <p:cNvPr id="90" name="Text Box 19"/>
            <p:cNvSpPr txBox="1">
              <a:spLocks noChangeArrowheads="1"/>
            </p:cNvSpPr>
            <p:nvPr/>
          </p:nvSpPr>
          <p:spPr bwMode="auto">
            <a:xfrm>
              <a:off x="2358996" y="7585294"/>
              <a:ext cx="69410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000" dirty="0" smtClean="0">
                  <a:solidFill>
                    <a:schemeClr val="tx2"/>
                  </a:solidFill>
                  <a:latin typeface="Arial" charset="0"/>
                </a:rPr>
                <a:t>ASG’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Arial" charset="0"/>
                </a:rPr>
                <a:t>1</a:t>
              </a:r>
              <a:endParaRPr lang="en-US" sz="20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91" name="Text Box 19"/>
            <p:cNvSpPr txBox="1">
              <a:spLocks noChangeArrowheads="1"/>
            </p:cNvSpPr>
            <p:nvPr/>
          </p:nvSpPr>
          <p:spPr bwMode="auto">
            <a:xfrm>
              <a:off x="5930896" y="7585294"/>
              <a:ext cx="6941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000" dirty="0" smtClean="0">
                  <a:solidFill>
                    <a:schemeClr val="tx2"/>
                  </a:solidFill>
                  <a:latin typeface="Arial" charset="0"/>
                </a:rPr>
                <a:t>ASG’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Arial" charset="0"/>
                </a:rPr>
                <a:t>2</a:t>
              </a:r>
              <a:endParaRPr lang="en-US" sz="20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92" name="Text Box 20"/>
            <p:cNvSpPr txBox="1">
              <a:spLocks noChangeArrowheads="1"/>
            </p:cNvSpPr>
            <p:nvPr/>
          </p:nvSpPr>
          <p:spPr bwMode="auto">
            <a:xfrm>
              <a:off x="1930368" y="6085096"/>
              <a:ext cx="70852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000" dirty="0" smtClean="0">
                  <a:solidFill>
                    <a:schemeClr val="tx2"/>
                  </a:solidFill>
                  <a:latin typeface="Arial" charset="0"/>
                </a:rPr>
                <a:t>EMP’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Arial" charset="0"/>
                </a:rPr>
                <a:t>1</a:t>
              </a:r>
              <a:endParaRPr lang="en-US" sz="20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93" name="Text Box 20"/>
            <p:cNvSpPr txBox="1">
              <a:spLocks noChangeArrowheads="1"/>
            </p:cNvSpPr>
            <p:nvPr/>
          </p:nvSpPr>
          <p:spPr bwMode="auto">
            <a:xfrm>
              <a:off x="5079493" y="6085096"/>
              <a:ext cx="70852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000" dirty="0" smtClean="0">
                  <a:solidFill>
                    <a:schemeClr val="tx2"/>
                  </a:solidFill>
                  <a:latin typeface="Arial" charset="0"/>
                </a:rPr>
                <a:t>EMP’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Arial" charset="0"/>
                </a:rPr>
                <a:t>2</a:t>
              </a:r>
              <a:endParaRPr lang="en-US" sz="20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  <p:sp>
        <p:nvSpPr>
          <p:cNvPr id="94" name="CasellaDiTesto 93"/>
          <p:cNvSpPr txBox="1"/>
          <p:nvPr/>
        </p:nvSpPr>
        <p:spPr>
          <a:xfrm>
            <a:off x="287294" y="5162552"/>
            <a:ext cx="1630575" cy="461665"/>
          </a:xfrm>
          <a:prstGeom prst="rect">
            <a:avLst/>
          </a:prstGeom>
          <a:solidFill>
            <a:srgbClr val="FFFF00">
              <a:alpha val="54000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ok Antiqua" pitchFamily="18" charset="0"/>
              </a:rPr>
              <a:t>Strategy A</a:t>
            </a:r>
          </a:p>
        </p:txBody>
      </p:sp>
      <p:sp>
        <p:nvSpPr>
          <p:cNvPr id="95" name="CasellaDiTesto 94"/>
          <p:cNvSpPr txBox="1"/>
          <p:nvPr/>
        </p:nvSpPr>
        <p:spPr>
          <a:xfrm>
            <a:off x="10574366" y="4733924"/>
            <a:ext cx="1630575" cy="461665"/>
          </a:xfrm>
          <a:prstGeom prst="rect">
            <a:avLst/>
          </a:prstGeom>
          <a:solidFill>
            <a:srgbClr val="FFFF00">
              <a:alpha val="54000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ok Antiqua" pitchFamily="18" charset="0"/>
              </a:rPr>
              <a:t>Strategy 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6" grpId="0" animBg="1"/>
      <p:bldP spid="94" grpId="0" animBg="1"/>
      <p:bldP spid="9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284512"/>
            <a:ext cx="12293600" cy="70681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Assume</a:t>
            </a:r>
          </a:p>
          <a:p>
            <a:pPr lvl="1"/>
            <a:r>
              <a:rPr lang="en-US" i="1" dirty="0" smtClean="0">
                <a:ea typeface="ＭＳ Ｐゴシック" charset="-128"/>
              </a:rPr>
              <a:t>card </a:t>
            </a:r>
            <a:r>
              <a:rPr lang="en-US" dirty="0" smtClean="0">
                <a:ea typeface="ＭＳ Ｐゴシック" charset="-128"/>
              </a:rPr>
              <a:t>(EMP</a:t>
            </a:r>
            <a:r>
              <a:rPr lang="en-US" dirty="0">
                <a:ea typeface="ＭＳ Ｐゴシック" charset="-128"/>
              </a:rPr>
              <a:t>) = 400, </a:t>
            </a:r>
            <a:r>
              <a:rPr lang="en-US" i="1" dirty="0" smtClean="0">
                <a:ea typeface="ＭＳ Ｐゴシック" charset="-128"/>
              </a:rPr>
              <a:t>card</a:t>
            </a:r>
            <a:r>
              <a:rPr lang="en-US" dirty="0" smtClean="0">
                <a:ea typeface="ＭＳ Ｐゴシック" charset="-128"/>
              </a:rPr>
              <a:t>(ASG</a:t>
            </a:r>
            <a:r>
              <a:rPr lang="en-US" dirty="0">
                <a:ea typeface="ＭＳ Ｐゴシック" charset="-128"/>
              </a:rPr>
              <a:t>) = </a:t>
            </a:r>
            <a:r>
              <a:rPr lang="en-US" dirty="0" smtClean="0">
                <a:ea typeface="ＭＳ Ｐゴシック" charset="-128"/>
              </a:rPr>
              <a:t>1000, 20 managers in ASG</a:t>
            </a:r>
          </a:p>
          <a:p>
            <a:pPr lvl="1">
              <a:spcBef>
                <a:spcPts val="300"/>
              </a:spcBef>
            </a:pPr>
            <a:r>
              <a:rPr lang="en-US" dirty="0" smtClean="0">
                <a:ea typeface="ＭＳ Ｐゴシック" charset="-128"/>
              </a:rPr>
              <a:t>indexes on ASG.RESP and EMP.ENO</a:t>
            </a:r>
          </a:p>
          <a:p>
            <a:pPr lvl="1">
              <a:spcBef>
                <a:spcPts val="300"/>
              </a:spcBef>
            </a:pPr>
            <a:r>
              <a:rPr lang="en-US" dirty="0">
                <a:ea typeface="ＭＳ Ｐゴシック" charset="-128"/>
              </a:rPr>
              <a:t>tuple access cost = 1 unit; tuple transfer cost = 10 </a:t>
            </a:r>
            <a:r>
              <a:rPr lang="en-US" dirty="0" smtClean="0">
                <a:ea typeface="ＭＳ Ｐゴシック" charset="-128"/>
              </a:rPr>
              <a:t>units</a:t>
            </a:r>
          </a:p>
          <a:p>
            <a:r>
              <a:rPr lang="en-US" dirty="0" smtClean="0">
                <a:ea typeface="ＭＳ Ｐゴシック" charset="-128"/>
              </a:rPr>
              <a:t>Strategy A</a:t>
            </a:r>
          </a:p>
          <a:p>
            <a:pPr lvl="1">
              <a:tabLst>
                <a:tab pos="12022138" algn="r"/>
              </a:tabLst>
            </a:pPr>
            <a:r>
              <a:rPr lang="en-US" sz="2400" dirty="0" smtClean="0">
                <a:ea typeface="ＭＳ Ｐゴシック" charset="-128"/>
              </a:rPr>
              <a:t>produce ASG': (10+10)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err="1" smtClean="0">
                <a:ea typeface="ＭＳ Ｐゴシック" charset="-128"/>
              </a:rPr>
              <a:t>tuple</a:t>
            </a:r>
            <a:r>
              <a:rPr lang="en-US" sz="2400" dirty="0" smtClean="0">
                <a:ea typeface="ＭＳ Ｐゴシック" charset="-128"/>
              </a:rPr>
              <a:t> access cost	20</a:t>
            </a:r>
          </a:p>
          <a:p>
            <a:pPr lvl="1">
              <a:spcBef>
                <a:spcPts val="0"/>
              </a:spcBef>
              <a:tabLst>
                <a:tab pos="12022138" algn="r"/>
              </a:tabLst>
            </a:pPr>
            <a:r>
              <a:rPr lang="en-US" sz="2400" dirty="0" smtClean="0">
                <a:ea typeface="ＭＳ Ｐゴシック" charset="-128"/>
              </a:rPr>
              <a:t>transfer ASG' to the sites of EMP: (10+10)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err="1" smtClean="0">
                <a:ea typeface="ＭＳ Ｐゴシック" charset="-128"/>
              </a:rPr>
              <a:t>tuple</a:t>
            </a:r>
            <a:r>
              <a:rPr lang="en-US" sz="2400" dirty="0" smtClean="0">
                <a:ea typeface="ＭＳ Ｐゴシック" charset="-128"/>
              </a:rPr>
              <a:t> transfer cost	200</a:t>
            </a:r>
          </a:p>
          <a:p>
            <a:pPr lvl="1">
              <a:spcBef>
                <a:spcPts val="0"/>
              </a:spcBef>
              <a:tabLst>
                <a:tab pos="12022138" algn="r"/>
              </a:tabLst>
            </a:pPr>
            <a:r>
              <a:rPr lang="en-US" sz="2400" dirty="0" smtClean="0">
                <a:ea typeface="ＭＳ Ｐゴシック" charset="-128"/>
              </a:rPr>
              <a:t>produce EMP': (10+10) </a:t>
            </a:r>
            <a:r>
              <a:rPr lang="en-US" sz="2400" dirty="0" smtClean="0">
                <a:ea typeface="ＭＳ Ｐゴシック" charset="-128"/>
                <a:sym typeface="Symbol"/>
              </a:rPr>
              <a:t> 2  </a:t>
            </a:r>
            <a:r>
              <a:rPr lang="en-US" sz="2400" dirty="0" smtClean="0">
                <a:ea typeface="ＭＳ Ｐゴシック" charset="-128"/>
              </a:rPr>
              <a:t>tuple access cost	40</a:t>
            </a:r>
          </a:p>
          <a:p>
            <a:pPr lvl="1">
              <a:spcBef>
                <a:spcPts val="0"/>
              </a:spcBef>
              <a:tabLst>
                <a:tab pos="12022138" algn="r"/>
              </a:tabLst>
            </a:pPr>
            <a:r>
              <a:rPr lang="en-US" sz="2400" dirty="0" smtClean="0">
                <a:ea typeface="ＭＳ Ｐゴシック" charset="-128"/>
              </a:rPr>
              <a:t>transfer EMP' to result site: (10+10)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err="1" smtClean="0">
                <a:ea typeface="ＭＳ Ｐゴシック" charset="-128"/>
              </a:rPr>
              <a:t>tuple</a:t>
            </a:r>
            <a:r>
              <a:rPr lang="en-US" sz="2400" dirty="0" smtClean="0">
                <a:ea typeface="ＭＳ Ｐゴシック" charset="-128"/>
              </a:rPr>
              <a:t> transfer cost	</a:t>
            </a:r>
            <a:r>
              <a:rPr lang="en-US" sz="2400" u="sng" dirty="0" smtClean="0">
                <a:ea typeface="ＭＳ Ｐゴシック" charset="-128"/>
              </a:rPr>
              <a:t>       200</a:t>
            </a:r>
          </a:p>
          <a:p>
            <a:pPr marL="1282700" lvl="3" indent="0">
              <a:buNone/>
              <a:tabLst>
                <a:tab pos="12022138" algn="r"/>
              </a:tabLst>
            </a:pPr>
            <a:r>
              <a:rPr lang="en-US" sz="2400" dirty="0" smtClean="0">
                <a:solidFill>
                  <a:srgbClr val="FF0000"/>
                </a:solidFill>
                <a:ea typeface="ＭＳ Ｐゴシック" charset="-128"/>
              </a:rPr>
              <a:t>Total Cost	460</a:t>
            </a:r>
          </a:p>
          <a:p>
            <a:r>
              <a:rPr lang="en-US" dirty="0" smtClean="0"/>
              <a:t>Strategy B</a:t>
            </a:r>
          </a:p>
          <a:p>
            <a:pPr lvl="1">
              <a:tabLst>
                <a:tab pos="12022138" algn="r"/>
              </a:tabLst>
            </a:pPr>
            <a:r>
              <a:rPr lang="en-US" sz="2400" dirty="0">
                <a:ea typeface="ＭＳ Ｐゴシック" charset="-128"/>
              </a:rPr>
              <a:t>transfer EMP to site 5: 400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err="1" smtClean="0">
                <a:ea typeface="ＭＳ Ｐゴシック" charset="-128"/>
              </a:rPr>
              <a:t>tuple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n-US" sz="2400" dirty="0">
                <a:ea typeface="ＭＳ Ｐゴシック" charset="-128"/>
              </a:rPr>
              <a:t>transfer </a:t>
            </a:r>
            <a:r>
              <a:rPr lang="en-US" sz="2400" dirty="0" smtClean="0">
                <a:ea typeface="ＭＳ Ｐゴシック" charset="-128"/>
              </a:rPr>
              <a:t>cost	4,000</a:t>
            </a:r>
          </a:p>
          <a:p>
            <a:pPr lvl="1">
              <a:spcBef>
                <a:spcPts val="0"/>
              </a:spcBef>
              <a:tabLst>
                <a:tab pos="12022138" algn="r"/>
              </a:tabLst>
            </a:pPr>
            <a:r>
              <a:rPr lang="en-US" sz="2400" dirty="0">
                <a:ea typeface="ＭＳ Ｐゴシック" charset="-128"/>
              </a:rPr>
              <a:t>transfer ASG to site 5: 1000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err="1" smtClean="0">
                <a:ea typeface="ＭＳ Ｐゴシック" charset="-128"/>
              </a:rPr>
              <a:t>tuple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n-US" sz="2400" dirty="0">
                <a:ea typeface="ＭＳ Ｐゴシック" charset="-128"/>
              </a:rPr>
              <a:t>transfer </a:t>
            </a:r>
            <a:r>
              <a:rPr lang="en-US" sz="2400" dirty="0" smtClean="0">
                <a:ea typeface="ＭＳ Ｐゴシック" charset="-128"/>
              </a:rPr>
              <a:t>cost	10,000</a:t>
            </a:r>
          </a:p>
          <a:p>
            <a:pPr lvl="1">
              <a:spcBef>
                <a:spcPts val="0"/>
              </a:spcBef>
              <a:tabLst>
                <a:tab pos="12022138" algn="r"/>
              </a:tabLst>
            </a:pPr>
            <a:r>
              <a:rPr lang="en-US" sz="2400" dirty="0">
                <a:ea typeface="ＭＳ Ｐゴシック" charset="-128"/>
              </a:rPr>
              <a:t>produce ASG': 1000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err="1" smtClean="0">
                <a:ea typeface="ＭＳ Ｐゴシック" charset="-128"/>
              </a:rPr>
              <a:t>tuple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n-US" sz="2400" dirty="0">
                <a:ea typeface="ＭＳ Ｐゴシック" charset="-128"/>
              </a:rPr>
              <a:t>access </a:t>
            </a:r>
            <a:r>
              <a:rPr lang="en-US" sz="2400" dirty="0" smtClean="0">
                <a:ea typeface="ＭＳ Ｐゴシック" charset="-128"/>
              </a:rPr>
              <a:t>cost	1,000</a:t>
            </a:r>
          </a:p>
          <a:p>
            <a:pPr lvl="1">
              <a:spcBef>
                <a:spcPts val="0"/>
              </a:spcBef>
              <a:tabLst>
                <a:tab pos="12022138" algn="r"/>
              </a:tabLst>
            </a:pPr>
            <a:r>
              <a:rPr lang="en-US" sz="2400" dirty="0">
                <a:ea typeface="ＭＳ Ｐゴシック" charset="-128"/>
              </a:rPr>
              <a:t>join EMP and </a:t>
            </a:r>
            <a:r>
              <a:rPr lang="en-US" sz="2400" dirty="0" smtClean="0">
                <a:ea typeface="ＭＳ Ｐゴシック" charset="-128"/>
              </a:rPr>
              <a:t>ASG': 400</a:t>
            </a:r>
            <a:r>
              <a:rPr lang="en-US" sz="2400" dirty="0" smtClean="0">
                <a:latin typeface="Symbol" charset="2"/>
                <a:ea typeface="ＭＳ Ｐゴシック" charset="-128"/>
                <a:sym typeface="Symbol"/>
              </a:rPr>
              <a:t>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smtClean="0">
                <a:ea typeface="ＭＳ Ｐゴシック" charset="-128"/>
              </a:rPr>
              <a:t>20</a:t>
            </a:r>
            <a:r>
              <a:rPr lang="en-US" sz="2400" dirty="0" smtClean="0">
                <a:latin typeface="Symbol" charset="2"/>
                <a:ea typeface="ＭＳ Ｐゴシック" charset="-128"/>
                <a:sym typeface="Symbol"/>
              </a:rPr>
              <a:t>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err="1" smtClean="0">
                <a:ea typeface="ＭＳ Ｐゴシック" charset="-128"/>
              </a:rPr>
              <a:t>tuple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n-US" sz="2400" dirty="0">
                <a:ea typeface="ＭＳ Ｐゴシック" charset="-128"/>
              </a:rPr>
              <a:t>access cost	</a:t>
            </a:r>
            <a:r>
              <a:rPr lang="en-US" sz="2400" u="sng" dirty="0">
                <a:ea typeface="ＭＳ Ｐゴシック" charset="-128"/>
              </a:rPr>
              <a:t>       </a:t>
            </a:r>
            <a:r>
              <a:rPr lang="en-US" sz="2400" u="sng" dirty="0" smtClean="0">
                <a:ea typeface="ＭＳ Ｐゴシック" charset="-128"/>
              </a:rPr>
              <a:t>8,000</a:t>
            </a:r>
            <a:endParaRPr lang="en-US" sz="2400" u="sng" dirty="0">
              <a:ea typeface="ＭＳ Ｐゴシック" charset="-128"/>
            </a:endParaRPr>
          </a:p>
          <a:p>
            <a:pPr marL="1282700" lvl="3" indent="0">
              <a:buNone/>
              <a:tabLst>
                <a:tab pos="12022138" algn="r"/>
              </a:tabLst>
            </a:pPr>
            <a:r>
              <a:rPr lang="en-US" sz="2400" dirty="0">
                <a:solidFill>
                  <a:srgbClr val="FF0000"/>
                </a:solidFill>
                <a:ea typeface="ＭＳ Ｐゴシック" charset="-128"/>
              </a:rPr>
              <a:t>Total Cost	</a:t>
            </a:r>
            <a:r>
              <a:rPr lang="en-US" sz="2400" dirty="0" smtClean="0">
                <a:solidFill>
                  <a:srgbClr val="FF0000"/>
                </a:solidFill>
                <a:ea typeface="ＭＳ Ｐゴシック" charset="-128"/>
              </a:rPr>
              <a:t>23,000</a:t>
            </a:r>
            <a:endParaRPr lang="en-US" sz="2400" dirty="0">
              <a:solidFill>
                <a:srgbClr val="FF0000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81754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Distributed Query Processing Methodology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4054128" y="2356520"/>
            <a:ext cx="5211222" cy="371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2000" dirty="0">
                <a:solidFill>
                  <a:srgbClr val="000000"/>
                </a:solidFill>
                <a:latin typeface="Book Antiqua"/>
              </a:rPr>
              <a:t>Calculus Query on </a:t>
            </a:r>
            <a:r>
              <a:rPr lang="en-US" sz="2000" dirty="0" smtClean="0">
                <a:solidFill>
                  <a:srgbClr val="000000"/>
                </a:solidFill>
                <a:latin typeface="Book Antiqua"/>
              </a:rPr>
              <a:t>Distributed Relations</a:t>
            </a:r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2318739" y="4608699"/>
            <a:ext cx="1587217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CONTROL</a:t>
            </a:r>
          </a:p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SITE</a:t>
            </a:r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2288393" y="8130832"/>
            <a:ext cx="1146682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LOCAL</a:t>
            </a:r>
          </a:p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SITES</a:t>
            </a:r>
          </a:p>
        </p:txBody>
      </p:sp>
      <p:sp>
        <p:nvSpPr>
          <p:cNvPr id="27672" name="Rectangle 24"/>
          <p:cNvSpPr>
            <a:spLocks noChangeArrowheads="1"/>
          </p:cNvSpPr>
          <p:nvPr/>
        </p:nvSpPr>
        <p:spPr bwMode="auto">
          <a:xfrm>
            <a:off x="5172570" y="3129854"/>
            <a:ext cx="2384213" cy="523804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28691" tIns="63217" rIns="128691" bIns="63217" anchor="ctr" anchorCtr="1">
            <a:prstTxWarp prst="textNoShape">
              <a:avLst/>
            </a:prstTxWarp>
          </a:bodyPr>
          <a:lstStyle/>
          <a:p>
            <a:pPr>
              <a:lnSpc>
                <a:spcPct val="75000"/>
              </a:lnSpc>
            </a:pPr>
            <a:r>
              <a:rPr lang="en-US" sz="2000" b="1" dirty="0">
                <a:latin typeface="Book Antiqua"/>
              </a:rPr>
              <a:t>Query</a:t>
            </a:r>
          </a:p>
          <a:p>
            <a:pPr>
              <a:lnSpc>
                <a:spcPct val="75000"/>
              </a:lnSpc>
            </a:pPr>
            <a:r>
              <a:rPr lang="en-US" sz="2000" b="1" dirty="0">
                <a:latin typeface="Book Antiqua"/>
              </a:rPr>
              <a:t>Decomposition</a:t>
            </a:r>
          </a:p>
        </p:txBody>
      </p:sp>
      <p:sp>
        <p:nvSpPr>
          <p:cNvPr id="27673" name="Rectangle 25"/>
          <p:cNvSpPr>
            <a:spLocks noChangeArrowheads="1"/>
          </p:cNvSpPr>
          <p:nvPr/>
        </p:nvSpPr>
        <p:spPr bwMode="auto">
          <a:xfrm>
            <a:off x="5172570" y="4863828"/>
            <a:ext cx="2384213" cy="523804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28691" tIns="63217" rIns="128691" bIns="63217" anchor="ctr" anchorCtr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Data</a:t>
            </a:r>
          </a:p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Localization</a:t>
            </a:r>
          </a:p>
        </p:txBody>
      </p:sp>
      <p:sp>
        <p:nvSpPr>
          <p:cNvPr id="27674" name="Rectangle 26"/>
          <p:cNvSpPr>
            <a:spLocks noChangeArrowheads="1"/>
          </p:cNvSpPr>
          <p:nvPr/>
        </p:nvSpPr>
        <p:spPr bwMode="auto">
          <a:xfrm>
            <a:off x="4430847" y="3951686"/>
            <a:ext cx="3865400" cy="6021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2000" dirty="0">
                <a:solidFill>
                  <a:srgbClr val="000000"/>
                </a:solidFill>
                <a:latin typeface="Book Antiqua"/>
              </a:rPr>
              <a:t>Algebraic Query on Distributed</a:t>
            </a:r>
          </a:p>
          <a:p>
            <a:pPr algn="ctr">
              <a:lnSpc>
                <a:spcPct val="75000"/>
              </a:lnSpc>
            </a:pPr>
            <a:r>
              <a:rPr lang="en-US" sz="2000" dirty="0">
                <a:solidFill>
                  <a:srgbClr val="000000"/>
                </a:solidFill>
                <a:latin typeface="Book Antiqua"/>
              </a:rPr>
              <a:t>Relations</a:t>
            </a:r>
          </a:p>
        </p:txBody>
      </p:sp>
      <p:sp>
        <p:nvSpPr>
          <p:cNvPr id="27675" name="Rectangle 27"/>
          <p:cNvSpPr>
            <a:spLocks noChangeArrowheads="1"/>
          </p:cNvSpPr>
          <p:nvPr/>
        </p:nvSpPr>
        <p:spPr bwMode="auto">
          <a:xfrm>
            <a:off x="5172570" y="6344930"/>
            <a:ext cx="2384213" cy="523804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28691" tIns="63217" rIns="128691" bIns="63217" anchor="ctr" anchorCtr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Global</a:t>
            </a:r>
          </a:p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Optimization</a:t>
            </a:r>
          </a:p>
        </p:txBody>
      </p:sp>
      <p:sp>
        <p:nvSpPr>
          <p:cNvPr id="27676" name="Rectangle 28"/>
          <p:cNvSpPr>
            <a:spLocks noChangeArrowheads="1"/>
          </p:cNvSpPr>
          <p:nvPr/>
        </p:nvSpPr>
        <p:spPr bwMode="auto">
          <a:xfrm>
            <a:off x="5285751" y="5647278"/>
            <a:ext cx="215785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Book Antiqua"/>
              </a:rPr>
              <a:t>Fragment Query</a:t>
            </a:r>
          </a:p>
        </p:txBody>
      </p:sp>
      <p:sp>
        <p:nvSpPr>
          <p:cNvPr id="27677" name="Rectangle 29"/>
          <p:cNvSpPr>
            <a:spLocks noChangeArrowheads="1"/>
          </p:cNvSpPr>
          <p:nvPr/>
        </p:nvSpPr>
        <p:spPr bwMode="auto">
          <a:xfrm>
            <a:off x="5172570" y="8151152"/>
            <a:ext cx="2384213" cy="523804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28691" tIns="63217" rIns="128691" bIns="63217" anchor="ctr" anchorCtr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Local</a:t>
            </a:r>
          </a:p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Optimization</a:t>
            </a:r>
          </a:p>
        </p:txBody>
      </p:sp>
      <p:sp>
        <p:nvSpPr>
          <p:cNvPr id="27678" name="Rectangle 30"/>
          <p:cNvSpPr>
            <a:spLocks noChangeArrowheads="1"/>
          </p:cNvSpPr>
          <p:nvPr/>
        </p:nvSpPr>
        <p:spPr bwMode="auto">
          <a:xfrm>
            <a:off x="4357139" y="7239010"/>
            <a:ext cx="4017334" cy="6021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2000" dirty="0">
                <a:solidFill>
                  <a:srgbClr val="000000"/>
                </a:solidFill>
                <a:latin typeface="Book Antiqua"/>
              </a:rPr>
              <a:t>Optimized Fragment Query</a:t>
            </a:r>
          </a:p>
          <a:p>
            <a:pPr algn="ctr">
              <a:lnSpc>
                <a:spcPct val="75000"/>
              </a:lnSpc>
            </a:pPr>
            <a:r>
              <a:rPr lang="en-US" sz="2000" dirty="0">
                <a:solidFill>
                  <a:srgbClr val="000000"/>
                </a:solidFill>
                <a:latin typeface="Book Antiqua"/>
              </a:rPr>
              <a:t>with Communication Operations</a:t>
            </a:r>
          </a:p>
        </p:txBody>
      </p:sp>
      <p:sp>
        <p:nvSpPr>
          <p:cNvPr id="27679" name="Rectangle 31"/>
          <p:cNvSpPr>
            <a:spLocks noChangeArrowheads="1"/>
          </p:cNvSpPr>
          <p:nvPr/>
        </p:nvSpPr>
        <p:spPr bwMode="auto">
          <a:xfrm>
            <a:off x="4702200" y="9053264"/>
            <a:ext cx="3400485" cy="371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2000" dirty="0">
                <a:solidFill>
                  <a:srgbClr val="000000"/>
                </a:solidFill>
                <a:latin typeface="Book Antiqua"/>
              </a:rPr>
              <a:t>Optimized </a:t>
            </a:r>
            <a:r>
              <a:rPr lang="en-US" sz="2000" dirty="0" smtClean="0">
                <a:solidFill>
                  <a:srgbClr val="000000"/>
                </a:solidFill>
                <a:latin typeface="Book Antiqua"/>
              </a:rPr>
              <a:t>Local Queries</a:t>
            </a:r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7680" name="Line 32"/>
          <p:cNvSpPr>
            <a:spLocks noChangeShapeType="1"/>
          </p:cNvSpPr>
          <p:nvPr/>
        </p:nvSpPr>
        <p:spPr bwMode="auto">
          <a:xfrm flipV="1">
            <a:off x="6364676" y="8711081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1" name="Line 33"/>
          <p:cNvSpPr>
            <a:spLocks noChangeShapeType="1"/>
          </p:cNvSpPr>
          <p:nvPr/>
        </p:nvSpPr>
        <p:spPr bwMode="auto">
          <a:xfrm flipV="1">
            <a:off x="6364676" y="7762814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2" name="Line 34"/>
          <p:cNvSpPr>
            <a:spLocks noChangeShapeType="1"/>
          </p:cNvSpPr>
          <p:nvPr/>
        </p:nvSpPr>
        <p:spPr bwMode="auto">
          <a:xfrm flipV="1">
            <a:off x="6364676" y="6922921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3" name="Line 35"/>
          <p:cNvSpPr>
            <a:spLocks noChangeShapeType="1"/>
          </p:cNvSpPr>
          <p:nvPr/>
        </p:nvSpPr>
        <p:spPr bwMode="auto">
          <a:xfrm flipV="1">
            <a:off x="6364676" y="5983685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4" name="Line 36"/>
          <p:cNvSpPr>
            <a:spLocks noChangeShapeType="1"/>
          </p:cNvSpPr>
          <p:nvPr/>
        </p:nvSpPr>
        <p:spPr bwMode="auto">
          <a:xfrm flipV="1">
            <a:off x="6364676" y="5405694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5" name="Line 37"/>
          <p:cNvSpPr>
            <a:spLocks noChangeShapeType="1"/>
          </p:cNvSpPr>
          <p:nvPr/>
        </p:nvSpPr>
        <p:spPr bwMode="auto">
          <a:xfrm flipV="1">
            <a:off x="6364676" y="4448396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6" name="Line 38"/>
          <p:cNvSpPr>
            <a:spLocks noChangeShapeType="1"/>
          </p:cNvSpPr>
          <p:nvPr/>
        </p:nvSpPr>
        <p:spPr bwMode="auto">
          <a:xfrm flipV="1">
            <a:off x="6364676" y="3671721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7" name="Line 39"/>
          <p:cNvSpPr>
            <a:spLocks noChangeShapeType="1"/>
          </p:cNvSpPr>
          <p:nvPr/>
        </p:nvSpPr>
        <p:spPr bwMode="auto">
          <a:xfrm flipV="1">
            <a:off x="6364676" y="2750547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8" name="Oval 40"/>
          <p:cNvSpPr>
            <a:spLocks noChangeArrowheads="1"/>
          </p:cNvSpPr>
          <p:nvPr/>
        </p:nvSpPr>
        <p:spPr bwMode="auto">
          <a:xfrm>
            <a:off x="9293014" y="3030512"/>
            <a:ext cx="2059093" cy="722489"/>
          </a:xfrm>
          <a:prstGeom prst="ellipse">
            <a:avLst/>
          </a:prstGeom>
          <a:solidFill>
            <a:srgbClr val="037C03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37C03">
                <a:alpha val="74998"/>
              </a:srgbClr>
            </a:outerShdw>
          </a:effectLst>
        </p:spPr>
        <p:txBody>
          <a:bodyPr wrap="none" lIns="128691" tIns="63217" rIns="128691" bIns="63217" anchor="ctr">
            <a:prstTxWarp prst="textNoShape">
              <a:avLst/>
            </a:prstTxWarp>
          </a:bodyPr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GLOBAL</a:t>
            </a:r>
          </a:p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SCHEMA</a:t>
            </a:r>
          </a:p>
        </p:txBody>
      </p:sp>
      <p:sp>
        <p:nvSpPr>
          <p:cNvPr id="27689" name="Oval 41"/>
          <p:cNvSpPr>
            <a:spLocks noChangeArrowheads="1"/>
          </p:cNvSpPr>
          <p:nvPr/>
        </p:nvSpPr>
        <p:spPr bwMode="auto">
          <a:xfrm>
            <a:off x="9293014" y="4764485"/>
            <a:ext cx="2059093" cy="722489"/>
          </a:xfrm>
          <a:prstGeom prst="ellipse">
            <a:avLst/>
          </a:prstGeom>
          <a:solidFill>
            <a:srgbClr val="037C03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37C03">
                <a:alpha val="74998"/>
              </a:srgbClr>
            </a:outerShdw>
          </a:effectLst>
        </p:spPr>
        <p:txBody>
          <a:bodyPr wrap="none" lIns="128691" tIns="63217" rIns="128691" bIns="63217" anchor="ctr">
            <a:prstTxWarp prst="textNoShape">
              <a:avLst/>
            </a:prstTxWarp>
          </a:bodyPr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FRAGMENT</a:t>
            </a:r>
          </a:p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SCHEMA</a:t>
            </a:r>
          </a:p>
        </p:txBody>
      </p:sp>
      <p:sp>
        <p:nvSpPr>
          <p:cNvPr id="27690" name="Oval 42"/>
          <p:cNvSpPr>
            <a:spLocks noChangeArrowheads="1"/>
          </p:cNvSpPr>
          <p:nvPr/>
        </p:nvSpPr>
        <p:spPr bwMode="auto">
          <a:xfrm>
            <a:off x="9293014" y="6245587"/>
            <a:ext cx="2059093" cy="722489"/>
          </a:xfrm>
          <a:prstGeom prst="ellipse">
            <a:avLst/>
          </a:prstGeom>
          <a:solidFill>
            <a:srgbClr val="037C03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37C03">
                <a:alpha val="74998"/>
              </a:srgbClr>
            </a:outerShdw>
          </a:effectLst>
        </p:spPr>
        <p:txBody>
          <a:bodyPr wrap="none" lIns="128691" tIns="63217" rIns="128691" bIns="63217" anchor="ctr">
            <a:prstTxWarp prst="textNoShape">
              <a:avLst/>
            </a:prstTxWarp>
          </a:bodyPr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STATS ON</a:t>
            </a:r>
          </a:p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FRAGMENTS</a:t>
            </a:r>
          </a:p>
        </p:txBody>
      </p:sp>
      <p:sp>
        <p:nvSpPr>
          <p:cNvPr id="27691" name="Oval 43"/>
          <p:cNvSpPr>
            <a:spLocks noChangeArrowheads="1"/>
          </p:cNvSpPr>
          <p:nvPr/>
        </p:nvSpPr>
        <p:spPr bwMode="auto">
          <a:xfrm>
            <a:off x="9293014" y="8051810"/>
            <a:ext cx="2059093" cy="722489"/>
          </a:xfrm>
          <a:prstGeom prst="ellipse">
            <a:avLst/>
          </a:prstGeom>
          <a:solidFill>
            <a:srgbClr val="037C03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37C03">
                <a:alpha val="74998"/>
              </a:srgbClr>
            </a:outerShdw>
          </a:effectLst>
        </p:spPr>
        <p:txBody>
          <a:bodyPr wrap="none" lIns="128691" tIns="63217" rIns="128691" bIns="63217" anchor="ctr">
            <a:prstTxWarp prst="textNoShape">
              <a:avLst/>
            </a:prstTxWarp>
          </a:bodyPr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LOCAL</a:t>
            </a:r>
          </a:p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SCHEMAS</a:t>
            </a:r>
          </a:p>
        </p:txBody>
      </p:sp>
      <p:sp>
        <p:nvSpPr>
          <p:cNvPr id="27692" name="Line 44"/>
          <p:cNvSpPr>
            <a:spLocks noChangeShapeType="1"/>
          </p:cNvSpPr>
          <p:nvPr/>
        </p:nvSpPr>
        <p:spPr bwMode="auto">
          <a:xfrm flipH="1">
            <a:off x="7586133" y="3382725"/>
            <a:ext cx="169784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93" name="Line 45"/>
          <p:cNvSpPr>
            <a:spLocks noChangeShapeType="1"/>
          </p:cNvSpPr>
          <p:nvPr/>
        </p:nvSpPr>
        <p:spPr bwMode="auto">
          <a:xfrm flipH="1">
            <a:off x="7586133" y="5134761"/>
            <a:ext cx="169784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94" name="Line 46"/>
          <p:cNvSpPr>
            <a:spLocks noChangeShapeType="1"/>
          </p:cNvSpPr>
          <p:nvPr/>
        </p:nvSpPr>
        <p:spPr bwMode="auto">
          <a:xfrm flipH="1">
            <a:off x="7586133" y="6597801"/>
            <a:ext cx="169784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95" name="Line 47"/>
          <p:cNvSpPr>
            <a:spLocks noChangeShapeType="1"/>
          </p:cNvSpPr>
          <p:nvPr/>
        </p:nvSpPr>
        <p:spPr bwMode="auto">
          <a:xfrm flipH="1">
            <a:off x="7568071" y="8422085"/>
            <a:ext cx="169784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96" name="AutoShape 48"/>
          <p:cNvSpPr>
            <a:spLocks/>
          </p:cNvSpPr>
          <p:nvPr/>
        </p:nvSpPr>
        <p:spPr bwMode="auto">
          <a:xfrm>
            <a:off x="4009813" y="2967294"/>
            <a:ext cx="541867" cy="4009813"/>
          </a:xfrm>
          <a:prstGeom prst="leftBrace">
            <a:avLst>
              <a:gd name="adj1" fmla="val 61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97" name="AutoShape 49"/>
          <p:cNvSpPr>
            <a:spLocks/>
          </p:cNvSpPr>
          <p:nvPr/>
        </p:nvSpPr>
        <p:spPr bwMode="auto">
          <a:xfrm>
            <a:off x="4118187" y="7952468"/>
            <a:ext cx="433493" cy="1083733"/>
          </a:xfrm>
          <a:prstGeom prst="leftBrace">
            <a:avLst>
              <a:gd name="adj1" fmla="val 20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o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Book.potx</Template>
  <TotalTime>330</TotalTime>
  <Pages>0</Pages>
  <Words>522</Words>
  <Characters>0</Characters>
  <Application>Microsoft Office PowerPoint</Application>
  <PresentationFormat>Personalizzato</PresentationFormat>
  <Lines>0</Lines>
  <Paragraphs>136</Paragraphs>
  <Slides>8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21" baseType="lpstr">
      <vt:lpstr>MS PGothic</vt:lpstr>
      <vt:lpstr>MS PGothic</vt:lpstr>
      <vt:lpstr>Arial</vt:lpstr>
      <vt:lpstr>Book Antiqua</vt:lpstr>
      <vt:lpstr>Calibri</vt:lpstr>
      <vt:lpstr>Courier New</vt:lpstr>
      <vt:lpstr>Didot</vt:lpstr>
      <vt:lpstr>Lucida Grande</vt:lpstr>
      <vt:lpstr>Palatino</vt:lpstr>
      <vt:lpstr>Symbol</vt:lpstr>
      <vt:lpstr>Zapf Dingbats</vt:lpstr>
      <vt:lpstr>ヒラギノ明朝 ProN W3</vt:lpstr>
      <vt:lpstr>Book</vt:lpstr>
      <vt:lpstr>Overview of distributed query processing</vt:lpstr>
      <vt:lpstr>Outline (distributed DB)</vt:lpstr>
      <vt:lpstr>Query Processing in a D-DBMS</vt:lpstr>
      <vt:lpstr>Selecting Alternatives</vt:lpstr>
      <vt:lpstr>What are the Additional Problems?</vt:lpstr>
      <vt:lpstr>What are the Additional Problems? – Example</vt:lpstr>
      <vt:lpstr>Cost of Alternatives</vt:lpstr>
      <vt:lpstr>Distributed Query Processing Methodology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subject/>
  <dc:creator/>
  <cp:keywords/>
  <dc:description/>
  <cp:lastModifiedBy>dario</cp:lastModifiedBy>
  <cp:revision>109</cp:revision>
  <dcterms:modified xsi:type="dcterms:W3CDTF">2021-04-24T13:36:06Z</dcterms:modified>
</cp:coreProperties>
</file>