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324" r:id="rId2"/>
    <p:sldId id="257" r:id="rId3"/>
    <p:sldId id="325" r:id="rId4"/>
    <p:sldId id="326" r:id="rId5"/>
    <p:sldId id="260" r:id="rId6"/>
    <p:sldId id="261" r:id="rId7"/>
    <p:sldId id="262" r:id="rId8"/>
    <p:sldId id="263" r:id="rId9"/>
    <p:sldId id="327" r:id="rId10"/>
    <p:sldId id="266" r:id="rId11"/>
    <p:sldId id="267" r:id="rId12"/>
    <p:sldId id="268" r:id="rId13"/>
    <p:sldId id="269" r:id="rId14"/>
    <p:sldId id="270" r:id="rId15"/>
    <p:sldId id="311" r:id="rId16"/>
    <p:sldId id="275" r:id="rId17"/>
    <p:sldId id="276" r:id="rId18"/>
    <p:sldId id="277" r:id="rId19"/>
    <p:sldId id="278" r:id="rId20"/>
    <p:sldId id="280" r:id="rId21"/>
    <p:sldId id="279" r:id="rId22"/>
    <p:sldId id="332" r:id="rId23"/>
    <p:sldId id="281" r:id="rId24"/>
    <p:sldId id="283" r:id="rId25"/>
    <p:sldId id="333" r:id="rId26"/>
    <p:sldId id="284" r:id="rId27"/>
    <p:sldId id="334" r:id="rId28"/>
    <p:sldId id="285" r:id="rId29"/>
    <p:sldId id="286" r:id="rId30"/>
    <p:sldId id="289" r:id="rId31"/>
    <p:sldId id="290" r:id="rId32"/>
    <p:sldId id="314" r:id="rId33"/>
    <p:sldId id="335" r:id="rId34"/>
    <p:sldId id="336" r:id="rId35"/>
    <p:sldId id="298" r:id="rId36"/>
    <p:sldId id="297" r:id="rId37"/>
    <p:sldId id="315" r:id="rId38"/>
    <p:sldId id="331" r:id="rId39"/>
    <p:sldId id="321" r:id="rId40"/>
    <p:sldId id="329" r:id="rId41"/>
    <p:sldId id="330" r:id="rId4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808"/>
    <a:srgbClr val="0000FF"/>
    <a:srgbClr val="0080FF"/>
    <a:srgbClr val="FF5008"/>
    <a:srgbClr val="8000B0"/>
    <a:srgbClr val="800040"/>
    <a:srgbClr val="1771A9"/>
    <a:srgbClr val="FF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725" autoAdjust="0"/>
  </p:normalViewPr>
  <p:slideViewPr>
    <p:cSldViewPr>
      <p:cViewPr varScale="1">
        <p:scale>
          <a:sx n="60" d="100"/>
          <a:sy n="60" d="100"/>
        </p:scale>
        <p:origin x="-2238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B6858-583E-F04D-87BA-33BF7D87A4B2}" type="datetimeFigureOut">
              <a:rPr lang="en-US" smtClean="0">
                <a:latin typeface="Book Antiqua"/>
              </a:rPr>
              <a:pPr/>
              <a:t>4/20/2021</a:t>
            </a:fld>
            <a:endParaRPr lang="en-US" dirty="0"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FCAA-BA79-9C45-8B8A-AE9928029AD7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650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ook Antiqua"/>
              </a:defRPr>
            </a:lvl1pPr>
          </a:lstStyle>
          <a:p>
            <a:fld id="{17AC82C3-C055-944A-848B-EB3234501512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4AB95105-031E-5A46-BC87-E7D3689E922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6998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410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135979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755887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902131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4196126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Animated slide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88066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044646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1411156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714775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912422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56071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968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560716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216891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4104205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4185689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684791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747035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="" xmlns:p14="http://schemas.microsoft.com/office/powerpoint/2010/main" val="1626016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154861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66615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59009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143283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169729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12859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29373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5531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>
                <a:latin typeface="Book Antiqua"/>
              </a:rPr>
              <a:t>Ch.x</a:t>
            </a:r>
            <a:r>
              <a:rPr lang="en-US" dirty="0" smtClean="0">
                <a:latin typeface="Book Antiqua"/>
              </a:rPr>
              <a:t>/</a:t>
            </a:r>
            <a:fld id="{B9BE72AF-AF1A-1E41-B881-D8119A052D15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6502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FDF4A1D1-6440-3F47-BC8E-C1E8499F2E5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07135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2625" y="444500"/>
            <a:ext cx="3076575" cy="88138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44500"/>
            <a:ext cx="9077325" cy="88138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2F3FA9A2-5116-5544-A00E-FC7EF8204AF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63644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D01B99BC-F82C-D046-99BD-FBA1D66F1CB4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0083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C12595A0-9662-7443-BA62-0D3B6483FF39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7946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5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F0ED71BB-118A-9E4C-B08B-8FE12AFF2AE2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5538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65069F6B-CB1A-844B-A44A-5B7ABA595AA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60596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8801E1DC-9A09-2845-A773-BB78DAEA547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96551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E37D4F0C-152B-054F-ABE3-C9D65816304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93371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97C1C413-B9D3-E347-8928-0B2F5344809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5646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B604E31D-27C9-7146-8686-2BC96041BB7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46919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489200"/>
            <a:ext cx="122936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CA" dirty="0" smtClean="0">
                <a:sym typeface="Palatino" charset="0"/>
              </a:rPr>
              <a:t>Second level</a:t>
            </a:r>
          </a:p>
          <a:p>
            <a:pPr lvl="2"/>
            <a:r>
              <a:rPr lang="en-CA" dirty="0" smtClean="0">
                <a:sym typeface="Palatino" charset="0"/>
              </a:rPr>
              <a:t>Third level</a:t>
            </a:r>
          </a:p>
          <a:p>
            <a:pPr lvl="3"/>
            <a:r>
              <a:rPr lang="en-CA" dirty="0" smtClean="0">
                <a:sym typeface="Palatino" charset="0"/>
              </a:rPr>
              <a:t>Fourth level</a:t>
            </a:r>
          </a:p>
          <a:p>
            <a:pPr lvl="4"/>
            <a:r>
              <a:rPr lang="en-CA" dirty="0" smtClean="0">
                <a:sym typeface="Palatino" charset="0"/>
              </a:rPr>
              <a:t>Fifth level</a:t>
            </a:r>
            <a:endParaRPr lang="en-US" dirty="0">
              <a:sym typeface="Palatino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>
                <a:sym typeface="Didot" charset="0"/>
              </a:rPr>
              <a:t>Click to edit Master title style</a:t>
            </a:r>
            <a:endParaRPr lang="en-US">
              <a:sym typeface="Didot" charset="0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04813" y="2235200"/>
            <a:ext cx="12193587" cy="50800"/>
            <a:chOff x="0" y="0"/>
            <a:chExt cx="7680" cy="32"/>
          </a:xfrm>
        </p:grpSpPr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393700" y="9347200"/>
            <a:ext cx="12192000" cy="50800"/>
            <a:chOff x="0" y="0"/>
            <a:chExt cx="7680" cy="32"/>
          </a:xfrm>
        </p:grpSpPr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2057" name="Rectangle 9"/>
          <p:cNvSpPr>
            <a:spLocks/>
          </p:cNvSpPr>
          <p:nvPr/>
        </p:nvSpPr>
        <p:spPr bwMode="auto">
          <a:xfrm>
            <a:off x="425590" y="95215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Distributed DBMS</a:t>
            </a:r>
          </a:p>
        </p:txBody>
      </p:sp>
      <p:sp>
        <p:nvSpPr>
          <p:cNvPr id="2058" name="Rectangle 10"/>
          <p:cNvSpPr>
            <a:spLocks/>
          </p:cNvSpPr>
          <p:nvPr/>
        </p:nvSpPr>
        <p:spPr bwMode="auto">
          <a:xfrm>
            <a:off x="5571333" y="9521567"/>
            <a:ext cx="19002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© 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M. T. Özsu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11254928" y="9538899"/>
            <a:ext cx="14038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Ch.1/</a:t>
            </a:r>
            <a:fld id="{5E48BB5D-946E-5F48-82DF-AC330131550D}" type="slidenum">
              <a:rPr lang="en-US" sz="1200" smtClean="0">
                <a:latin typeface="Book Antiqua"/>
                <a:cs typeface="Book Antiqua"/>
              </a:rPr>
              <a:pPr algn="r"/>
              <a:t>‹N›</a:t>
            </a:fld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150000"/>
        <a:buFont typeface="Palatino" charset="0"/>
        <a:buChar char="•"/>
        <a:defRPr sz="2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5000"/>
        <a:buFont typeface="Zapf Dingbats" charset="0"/>
        <a:buChar char="➡"/>
        <a:defRPr sz="26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0000"/>
        <a:buFont typeface="Zapf Dingbats" charset="0"/>
        <a:buChar char="✦"/>
        <a:defRPr sz="24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69000"/>
        <a:buFont typeface="Lucida Grande" charset="0"/>
        <a:buChar char="✓"/>
        <a:defRPr sz="2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01674" y="2608276"/>
            <a:ext cx="11055350" cy="1268392"/>
          </a:xfrm>
        </p:spPr>
        <p:txBody>
          <a:bodyPr/>
          <a:lstStyle/>
          <a:p>
            <a:pPr algn="ctr"/>
            <a:r>
              <a:rPr lang="en-GB" dirty="0" smtClean="0"/>
              <a:t>Distributed DB architectures: An Introduction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30368" y="4591048"/>
            <a:ext cx="9102725" cy="2214578"/>
          </a:xfrm>
        </p:spPr>
        <p:txBody>
          <a:bodyPr/>
          <a:lstStyle/>
          <a:p>
            <a:pPr>
              <a:spcBef>
                <a:spcPts val="5000"/>
              </a:spcBef>
            </a:pPr>
            <a:r>
              <a:rPr lang="en-GB" smtClean="0"/>
              <a:t>Dario </a:t>
            </a:r>
            <a:r>
              <a:rPr lang="en-GB" dirty="0" smtClean="0"/>
              <a:t>Della Monica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 bwMode="auto">
          <a:xfrm>
            <a:off x="237704" y="7719500"/>
            <a:ext cx="12529392" cy="151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None/>
              <a:defRPr sz="28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1pPr>
            <a:lvl2pPr marL="4572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85000"/>
              <a:buFont typeface="Zapf Dingbats" charset="0"/>
              <a:buNone/>
              <a:defRPr sz="26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2pPr>
            <a:lvl3pPr marL="9144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80000"/>
              <a:buFont typeface="Zapf Dingbats" charset="0"/>
              <a:buNone/>
              <a:defRPr sz="24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3pPr>
            <a:lvl4pPr marL="13716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69000"/>
              <a:buFont typeface="Lucida Grande" charset="0"/>
              <a:buNone/>
              <a:defRPr sz="20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4pPr>
            <a:lvl5pPr marL="18288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5pPr>
            <a:lvl6pPr marL="22860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7432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32004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36576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r>
              <a:rPr lang="en-GB" sz="2400" kern="0" dirty="0" smtClean="0"/>
              <a:t>These slides are a modified version of the slides provided with the book</a:t>
            </a:r>
          </a:p>
          <a:p>
            <a:r>
              <a:rPr lang="en-GB" sz="2400" kern="0" dirty="0" err="1"/>
              <a:t>Özsu</a:t>
            </a:r>
            <a:r>
              <a:rPr lang="en-GB" sz="2400" kern="0" dirty="0"/>
              <a:t> and </a:t>
            </a:r>
            <a:r>
              <a:rPr lang="en-GB" sz="2400" kern="0" dirty="0" err="1" smtClean="0"/>
              <a:t>Valduriez</a:t>
            </a:r>
            <a:r>
              <a:rPr lang="en-GB" sz="2400" kern="0" dirty="0" smtClean="0"/>
              <a:t>, </a:t>
            </a:r>
            <a:r>
              <a:rPr lang="en-GB" sz="2400" i="1" kern="0" dirty="0" smtClean="0"/>
              <a:t>Principles of </a:t>
            </a:r>
            <a:r>
              <a:rPr lang="en-GB" sz="2400" i="1" kern="0" dirty="0"/>
              <a:t>Distributed Database Systems</a:t>
            </a:r>
            <a:r>
              <a:rPr lang="en-GB" sz="2400" kern="0" dirty="0"/>
              <a:t> (3rd </a:t>
            </a:r>
            <a:r>
              <a:rPr lang="en-GB" sz="2400" kern="0" dirty="0" smtClean="0"/>
              <a:t>Ed.), 2011</a:t>
            </a:r>
          </a:p>
          <a:p>
            <a:r>
              <a:rPr lang="it-IT" sz="2000" kern="0" dirty="0" smtClean="0"/>
              <a:t>The </a:t>
            </a:r>
            <a:r>
              <a:rPr lang="it-IT" sz="2000" kern="0" dirty="0" err="1" smtClean="0"/>
              <a:t>original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version</a:t>
            </a:r>
            <a:r>
              <a:rPr lang="it-IT" sz="2000" kern="0" dirty="0" smtClean="0"/>
              <a:t> of the </a:t>
            </a:r>
            <a:r>
              <a:rPr lang="it-IT" sz="2000" kern="0" dirty="0" err="1" smtClean="0"/>
              <a:t>slides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is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available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at</a:t>
            </a:r>
            <a:r>
              <a:rPr lang="it-IT" sz="2000" kern="0" dirty="0"/>
              <a:t>: extras.springer.com</a:t>
            </a:r>
            <a:endParaRPr lang="en-GB" sz="2000" kern="0" dirty="0" smtClean="0"/>
          </a:p>
        </p:txBody>
      </p:sp>
    </p:spTree>
    <p:extLst>
      <p:ext uri="{BB962C8B-B14F-4D97-AF65-F5344CB8AC3E}">
        <p14:creationId xmlns="" xmlns:p14="http://schemas.microsoft.com/office/powerpoint/2010/main" val="3802589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04" y="216747"/>
            <a:ext cx="12329724" cy="1600765"/>
          </a:xfrm>
          <a:noFill/>
          <a:ln/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a </a:t>
            </a:r>
            <a:r>
              <a:rPr lang="en-US" dirty="0"/>
              <a:t>Distributed Database System?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2384214"/>
            <a:ext cx="11704320" cy="6285653"/>
          </a:xfrm>
          <a:noFill/>
          <a:ln/>
        </p:spPr>
        <p:txBody>
          <a:bodyPr/>
          <a:lstStyle/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(DDB) is a collection of </a:t>
            </a:r>
            <a:r>
              <a:rPr lang="en-US" dirty="0">
                <a:solidFill>
                  <a:srgbClr val="0000FF"/>
                </a:solidFill>
              </a:rPr>
              <a:t>multiple</a:t>
            </a:r>
            <a:r>
              <a:rPr lang="en-US" dirty="0"/>
              <a:t>, </a:t>
            </a:r>
            <a:r>
              <a:rPr lang="en-US" i="1" dirty="0">
                <a:solidFill>
                  <a:srgbClr val="0000FF"/>
                </a:solidFill>
              </a:rPr>
              <a:t>logically interrelated</a:t>
            </a:r>
            <a:r>
              <a:rPr lang="en-US" i="1" dirty="0"/>
              <a:t> </a:t>
            </a:r>
            <a:r>
              <a:rPr lang="en-US" dirty="0"/>
              <a:t>databases </a:t>
            </a:r>
            <a:r>
              <a:rPr lang="en-US" i="1" dirty="0">
                <a:solidFill>
                  <a:srgbClr val="0000FF"/>
                </a:solidFill>
              </a:rPr>
              <a:t>distributed over a computer network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management system (D–DBMS) is the software that manages the DDB and provides an access mechanism that makes this distribution </a:t>
            </a:r>
            <a:r>
              <a:rPr lang="en-US" dirty="0">
                <a:solidFill>
                  <a:srgbClr val="0000FF"/>
                </a:solidFill>
              </a:rPr>
              <a:t>transparent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/>
              <a:t>to the users. </a:t>
            </a:r>
          </a:p>
          <a:p>
            <a:pPr marL="0" indent="0">
              <a:buNone/>
            </a:pPr>
            <a:r>
              <a:rPr lang="en-US" dirty="0"/>
              <a:t>Distributed database system (DDBS) = DDB + D–DBMS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What is not a DDBS?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Files distributed over a network (missing structure and common logical access interface)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charset="2"/>
              </a:rPr>
              <a:t>logical interrelation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Wingdings" charset="2"/>
              </a:rPr>
              <a:t>is missing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A number of related DB that reside on the same system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charset="2"/>
              </a:rPr>
              <a:t>physical distribution </a:t>
            </a:r>
            <a:r>
              <a:rPr lang="en-US" dirty="0" smtClean="0">
                <a:solidFill>
                  <a:schemeClr val="tx2"/>
                </a:solidFill>
                <a:sym typeface="Wingdings" charset="2"/>
              </a:rPr>
              <a:t>is missing (not necessarily over a wide area, network communication)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A loosely </a:t>
            </a:r>
            <a:r>
              <a:rPr lang="en-US" dirty="0"/>
              <a:t>coupled multiprocessor </a:t>
            </a:r>
            <a:r>
              <a:rPr lang="en-US" dirty="0" smtClean="0"/>
              <a:t>system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 smtClean="0"/>
              <a:t> even though communication issues are similar to the one over network (no disk or memory shared), they are not enough heterogeneous (identical processors and OS’s)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sym typeface="Wingdings" charset="2"/>
              </a:rPr>
              <a:t>these are rather </a:t>
            </a:r>
            <a:r>
              <a:rPr lang="en-US" b="1" dirty="0" smtClean="0">
                <a:sym typeface="Wingdings" charset="2"/>
              </a:rPr>
              <a:t>parallel DB systems</a:t>
            </a:r>
            <a:endParaRPr lang="en-US" b="1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A database system which resides at one of the nodes of a network of computers </a:t>
            </a:r>
            <a:r>
              <a:rPr lang="en-US" dirty="0" smtClean="0"/>
              <a:t>– this </a:t>
            </a:r>
            <a:r>
              <a:rPr lang="en-US" dirty="0"/>
              <a:t>is a centralized database on a network </a:t>
            </a:r>
            <a:r>
              <a:rPr lang="en-US" dirty="0" smtClean="0"/>
              <a:t>node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charset="2"/>
              </a:rPr>
              <a:t>multiple DB</a:t>
            </a:r>
            <a:endParaRPr lang="en-US" dirty="0" smtClean="0">
              <a:sym typeface="Wingdings" charset="2"/>
            </a:endParaRPr>
          </a:p>
          <a:p>
            <a:pPr lvl="1">
              <a:spcBef>
                <a:spcPct val="50000"/>
              </a:spcBef>
            </a:pPr>
            <a:r>
              <a:rPr lang="en-US" dirty="0" smtClean="0">
                <a:sym typeface="Wingdings" charset="2"/>
              </a:rPr>
              <a:t>these are rather </a:t>
            </a:r>
            <a:r>
              <a:rPr lang="en-US" b="1" dirty="0" smtClean="0">
                <a:sym typeface="Wingdings" charset="2"/>
              </a:rPr>
              <a:t>client/server DB systems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Centralized DBMS on a Network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987627" y="3781023"/>
            <a:ext cx="0" cy="1183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4172374" y="6589698"/>
            <a:ext cx="921173" cy="9663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3540196" y="4675103"/>
            <a:ext cx="1228231" cy="3273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7595164" y="4422232"/>
            <a:ext cx="650240" cy="469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926862" y="6589699"/>
            <a:ext cx="848924" cy="10024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7559040" y="48828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959751" y="43228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183858" y="29140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7676444" y="3537183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9302045" y="3115733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6972018" y="754109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178951" y="75740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0562664" y="2706321"/>
            <a:ext cx="690880" cy="772160"/>
            <a:chOff x="4698" y="1064"/>
            <a:chExt cx="306" cy="342"/>
          </a:xfrm>
        </p:grpSpPr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4698" y="108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4698" y="106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4700" y="136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10427197" y="2850819"/>
            <a:ext cx="690880" cy="772160"/>
            <a:chOff x="4638" y="1128"/>
            <a:chExt cx="306" cy="342"/>
          </a:xfrm>
        </p:grpSpPr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4638" y="115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4638" y="112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4640" y="143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10318824" y="3040472"/>
            <a:ext cx="690880" cy="772160"/>
            <a:chOff x="4590" y="1212"/>
            <a:chExt cx="306" cy="342"/>
          </a:xfrm>
        </p:grpSpPr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2817707" y="4422232"/>
            <a:ext cx="6285653" cy="2302933"/>
            <a:chOff x="2006" y="1098"/>
            <a:chExt cx="1944" cy="712"/>
          </a:xfrm>
        </p:grpSpPr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4617317" y="5614338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Environment</a:t>
            </a:r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 flipH="1">
            <a:off x="6394027" y="4041423"/>
            <a:ext cx="81280" cy="94375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H="1">
            <a:off x="4660053" y="6610774"/>
            <a:ext cx="975360" cy="12056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 flipH="1" flipV="1">
            <a:off x="4027876" y="4935502"/>
            <a:ext cx="848924" cy="2257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 flipV="1">
            <a:off x="8082845" y="4551681"/>
            <a:ext cx="912142" cy="6005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2" name="Line 56"/>
          <p:cNvSpPr>
            <a:spLocks noChangeShapeType="1"/>
          </p:cNvSpPr>
          <p:nvPr/>
        </p:nvSpPr>
        <p:spPr bwMode="auto">
          <a:xfrm>
            <a:off x="7369387" y="6610773"/>
            <a:ext cx="866987" cy="130048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3" name="Line 57"/>
          <p:cNvSpPr>
            <a:spLocks noChangeShapeType="1"/>
          </p:cNvSpPr>
          <p:nvPr/>
        </p:nvSpPr>
        <p:spPr bwMode="auto">
          <a:xfrm>
            <a:off x="3278293" y="8213796"/>
            <a:ext cx="45155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>
            <a:off x="3251200" y="4131734"/>
            <a:ext cx="0" cy="43349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8046720" y="51432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6" name="Oval 60"/>
          <p:cNvSpPr>
            <a:spLocks noChangeArrowheads="1"/>
          </p:cNvSpPr>
          <p:nvPr/>
        </p:nvSpPr>
        <p:spPr bwMode="auto">
          <a:xfrm>
            <a:off x="4885831" y="512515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2447431" y="460394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5671538" y="31744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9519" name="Rectangle 63"/>
          <p:cNvSpPr>
            <a:spLocks noChangeArrowheads="1"/>
          </p:cNvSpPr>
          <p:nvPr/>
        </p:nvSpPr>
        <p:spPr bwMode="auto">
          <a:xfrm>
            <a:off x="8164124" y="3797582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flipV="1">
            <a:off x="9789725" y="3680178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7459698" y="788867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3666631" y="7834489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9523" name="Group 67"/>
          <p:cNvGrpSpPr>
            <a:grpSpLocks/>
          </p:cNvGrpSpPr>
          <p:nvPr/>
        </p:nvGrpSpPr>
        <p:grpSpPr bwMode="auto">
          <a:xfrm>
            <a:off x="2885441" y="3355058"/>
            <a:ext cx="690880" cy="772160"/>
            <a:chOff x="1062" y="1236"/>
            <a:chExt cx="306" cy="342"/>
          </a:xfrm>
        </p:grpSpPr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1062" y="1260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5" name="Oval 69"/>
            <p:cNvSpPr>
              <a:spLocks noChangeArrowheads="1"/>
            </p:cNvSpPr>
            <p:nvPr/>
          </p:nvSpPr>
          <p:spPr bwMode="auto">
            <a:xfrm>
              <a:off x="1062" y="123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6" name="Oval 70"/>
            <p:cNvSpPr>
              <a:spLocks noChangeArrowheads="1"/>
            </p:cNvSpPr>
            <p:nvPr/>
          </p:nvSpPr>
          <p:spPr bwMode="auto">
            <a:xfrm>
              <a:off x="1064" y="153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27" name="Group 71"/>
          <p:cNvGrpSpPr>
            <a:grpSpLocks/>
          </p:cNvGrpSpPr>
          <p:nvPr/>
        </p:nvGrpSpPr>
        <p:grpSpPr bwMode="auto">
          <a:xfrm>
            <a:off x="10075334" y="7924801"/>
            <a:ext cx="690880" cy="772160"/>
            <a:chOff x="4254" y="3260"/>
            <a:chExt cx="306" cy="342"/>
          </a:xfrm>
        </p:grpSpPr>
        <p:sp>
          <p:nvSpPr>
            <p:cNvPr id="19528" name="Rectangle 72"/>
            <p:cNvSpPr>
              <a:spLocks noChangeArrowheads="1"/>
            </p:cNvSpPr>
            <p:nvPr/>
          </p:nvSpPr>
          <p:spPr bwMode="auto">
            <a:xfrm>
              <a:off x="4254" y="328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9" name="Oval 73"/>
            <p:cNvSpPr>
              <a:spLocks noChangeArrowheads="1"/>
            </p:cNvSpPr>
            <p:nvPr/>
          </p:nvSpPr>
          <p:spPr bwMode="auto">
            <a:xfrm>
              <a:off x="4254" y="326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0" name="Oval 74"/>
            <p:cNvSpPr>
              <a:spLocks noChangeArrowheads="1"/>
            </p:cNvSpPr>
            <p:nvPr/>
          </p:nvSpPr>
          <p:spPr bwMode="auto">
            <a:xfrm>
              <a:off x="4256" y="356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1" name="Group 75"/>
          <p:cNvGrpSpPr>
            <a:grpSpLocks/>
          </p:cNvGrpSpPr>
          <p:nvPr/>
        </p:nvGrpSpPr>
        <p:grpSpPr bwMode="auto">
          <a:xfrm>
            <a:off x="10913432" y="3138312"/>
            <a:ext cx="690880" cy="772160"/>
            <a:chOff x="4662" y="1140"/>
            <a:chExt cx="306" cy="342"/>
          </a:xfrm>
        </p:grpSpPr>
        <p:sp>
          <p:nvSpPr>
            <p:cNvPr id="19532" name="Rectangle 76"/>
            <p:cNvSpPr>
              <a:spLocks noChangeArrowheads="1"/>
            </p:cNvSpPr>
            <p:nvPr/>
          </p:nvSpPr>
          <p:spPr bwMode="auto">
            <a:xfrm>
              <a:off x="4662" y="116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3" name="Oval 77"/>
            <p:cNvSpPr>
              <a:spLocks noChangeArrowheads="1"/>
            </p:cNvSpPr>
            <p:nvPr/>
          </p:nvSpPr>
          <p:spPr bwMode="auto">
            <a:xfrm>
              <a:off x="4662" y="114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4" name="Oval 78"/>
            <p:cNvSpPr>
              <a:spLocks noChangeArrowheads="1"/>
            </p:cNvSpPr>
            <p:nvPr/>
          </p:nvSpPr>
          <p:spPr bwMode="auto">
            <a:xfrm>
              <a:off x="4664" y="144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5" name="Group 79"/>
          <p:cNvGrpSpPr>
            <a:grpSpLocks/>
          </p:cNvGrpSpPr>
          <p:nvPr/>
        </p:nvGrpSpPr>
        <p:grpSpPr bwMode="auto">
          <a:xfrm>
            <a:off x="10750872" y="3300872"/>
            <a:ext cx="690880" cy="772160"/>
            <a:chOff x="4590" y="1212"/>
            <a:chExt cx="306" cy="342"/>
          </a:xfrm>
        </p:grpSpPr>
        <p:sp>
          <p:nvSpPr>
            <p:cNvPr id="19536" name="Rectangle 80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7" name="Oval 81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8" name="Oval 82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9077396" y="8313138"/>
            <a:ext cx="9753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19540" name="Group 84"/>
          <p:cNvGrpSpPr>
            <a:grpSpLocks/>
          </p:cNvGrpSpPr>
          <p:nvPr/>
        </p:nvGrpSpPr>
        <p:grpSpPr bwMode="auto">
          <a:xfrm>
            <a:off x="2262294" y="7680961"/>
            <a:ext cx="690880" cy="772160"/>
            <a:chOff x="786" y="3152"/>
            <a:chExt cx="306" cy="342"/>
          </a:xfrm>
        </p:grpSpPr>
        <p:sp>
          <p:nvSpPr>
            <p:cNvPr id="19541" name="Rectangle 85"/>
            <p:cNvSpPr>
              <a:spLocks noChangeArrowheads="1"/>
            </p:cNvSpPr>
            <p:nvPr/>
          </p:nvSpPr>
          <p:spPr bwMode="auto">
            <a:xfrm>
              <a:off x="786" y="317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2" name="Oval 86"/>
            <p:cNvSpPr>
              <a:spLocks noChangeArrowheads="1"/>
            </p:cNvSpPr>
            <p:nvPr/>
          </p:nvSpPr>
          <p:spPr bwMode="auto">
            <a:xfrm>
              <a:off x="786" y="315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3" name="Oval 87"/>
            <p:cNvSpPr>
              <a:spLocks noChangeArrowheads="1"/>
            </p:cNvSpPr>
            <p:nvPr/>
          </p:nvSpPr>
          <p:spPr bwMode="auto">
            <a:xfrm>
              <a:off x="788" y="345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4" name="Group 88"/>
          <p:cNvGrpSpPr>
            <a:grpSpLocks/>
          </p:cNvGrpSpPr>
          <p:nvPr/>
        </p:nvGrpSpPr>
        <p:grpSpPr bwMode="auto">
          <a:xfrm>
            <a:off x="2479041" y="7897707"/>
            <a:ext cx="690880" cy="772160"/>
            <a:chOff x="882" y="3248"/>
            <a:chExt cx="306" cy="342"/>
          </a:xfrm>
        </p:grpSpPr>
        <p:sp>
          <p:nvSpPr>
            <p:cNvPr id="19545" name="Rectangle 89"/>
            <p:cNvSpPr>
              <a:spLocks noChangeArrowheads="1"/>
            </p:cNvSpPr>
            <p:nvPr/>
          </p:nvSpPr>
          <p:spPr bwMode="auto">
            <a:xfrm>
              <a:off x="882" y="327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6" name="Oval 90"/>
            <p:cNvSpPr>
              <a:spLocks noChangeArrowheads="1"/>
            </p:cNvSpPr>
            <p:nvPr/>
          </p:nvSpPr>
          <p:spPr bwMode="auto">
            <a:xfrm>
              <a:off x="882" y="324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7" name="Oval 91"/>
            <p:cNvSpPr>
              <a:spLocks noChangeArrowheads="1"/>
            </p:cNvSpPr>
            <p:nvPr/>
          </p:nvSpPr>
          <p:spPr bwMode="auto">
            <a:xfrm>
              <a:off x="884" y="355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8" name="Group 92"/>
          <p:cNvGrpSpPr>
            <a:grpSpLocks/>
          </p:cNvGrpSpPr>
          <p:nvPr/>
        </p:nvGrpSpPr>
        <p:grpSpPr bwMode="auto">
          <a:xfrm>
            <a:off x="2695787" y="8114454"/>
            <a:ext cx="690880" cy="772160"/>
            <a:chOff x="978" y="3344"/>
            <a:chExt cx="306" cy="342"/>
          </a:xfrm>
        </p:grpSpPr>
        <p:sp>
          <p:nvSpPr>
            <p:cNvPr id="19549" name="Rectangle 93"/>
            <p:cNvSpPr>
              <a:spLocks noChangeArrowheads="1"/>
            </p:cNvSpPr>
            <p:nvPr/>
          </p:nvSpPr>
          <p:spPr bwMode="auto">
            <a:xfrm>
              <a:off x="978" y="336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0" name="Oval 94"/>
            <p:cNvSpPr>
              <a:spLocks noChangeArrowheads="1"/>
            </p:cNvSpPr>
            <p:nvPr/>
          </p:nvSpPr>
          <p:spPr bwMode="auto">
            <a:xfrm>
              <a:off x="978" y="334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1" name="Oval 95"/>
            <p:cNvSpPr>
              <a:spLocks noChangeArrowheads="1"/>
            </p:cNvSpPr>
            <p:nvPr/>
          </p:nvSpPr>
          <p:spPr bwMode="auto">
            <a:xfrm>
              <a:off x="980" y="364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52" name="Group 96"/>
          <p:cNvGrpSpPr>
            <a:grpSpLocks/>
          </p:cNvGrpSpPr>
          <p:nvPr/>
        </p:nvGrpSpPr>
        <p:grpSpPr bwMode="auto">
          <a:xfrm>
            <a:off x="3251200" y="4443307"/>
            <a:ext cx="6285653" cy="2302933"/>
            <a:chOff x="2006" y="1098"/>
            <a:chExt cx="1944" cy="712"/>
          </a:xfrm>
        </p:grpSpPr>
        <p:sp>
          <p:nvSpPr>
            <p:cNvPr id="19553" name="Freeform 97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4" name="Freeform 98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55" name="Rectangle 99"/>
          <p:cNvSpPr>
            <a:spLocks noChangeArrowheads="1"/>
          </p:cNvSpPr>
          <p:nvPr/>
        </p:nvSpPr>
        <p:spPr bwMode="auto">
          <a:xfrm>
            <a:off x="5050811" y="5418667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Implicit Assumptions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Data stored at a number of sites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each site </a:t>
            </a:r>
            <a:r>
              <a:rPr lang="en-US" i="1" dirty="0"/>
              <a:t>logically</a:t>
            </a:r>
            <a:r>
              <a:rPr lang="en-US" dirty="0"/>
              <a:t> consists of a single </a:t>
            </a:r>
            <a:r>
              <a:rPr lang="en-US" dirty="0" smtClean="0"/>
              <a:t>processor</a:t>
            </a:r>
            <a:endParaRPr lang="en-US" dirty="0"/>
          </a:p>
          <a:p>
            <a:r>
              <a:rPr lang="en-US" dirty="0"/>
              <a:t>Processors at different </a:t>
            </a:r>
            <a:r>
              <a:rPr lang="en-US" dirty="0">
                <a:solidFill>
                  <a:schemeClr val="tx2"/>
                </a:solidFill>
              </a:rPr>
              <a:t>sites are interconnected by a computer network</a:t>
            </a:r>
            <a:r>
              <a:rPr lang="en-US" dirty="0"/>
              <a:t>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not a multiprocessor system</a:t>
            </a:r>
            <a:endParaRPr lang="en-US" dirty="0"/>
          </a:p>
          <a:p>
            <a:pPr lvl="1"/>
            <a:r>
              <a:rPr lang="en-US" dirty="0" smtClean="0"/>
              <a:t>Parallel </a:t>
            </a:r>
            <a:r>
              <a:rPr lang="en-US" dirty="0"/>
              <a:t>database systems</a:t>
            </a:r>
          </a:p>
          <a:p>
            <a:r>
              <a:rPr lang="en-US" dirty="0"/>
              <a:t>Distributed database is a </a:t>
            </a:r>
            <a:r>
              <a:rPr lang="en-US" dirty="0">
                <a:solidFill>
                  <a:schemeClr val="tx2"/>
                </a:solidFill>
              </a:rPr>
              <a:t>database, not a collection of files</a:t>
            </a:r>
            <a:r>
              <a:rPr lang="en-US" dirty="0"/>
              <a:t>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data </a:t>
            </a:r>
            <a:r>
              <a:rPr lang="en-US" dirty="0"/>
              <a:t>logically related as exhibited in the users’ access patterns</a:t>
            </a:r>
          </a:p>
          <a:p>
            <a:pPr lvl="1"/>
            <a:r>
              <a:rPr lang="en-US" dirty="0" smtClean="0"/>
              <a:t>Relational </a:t>
            </a:r>
            <a:r>
              <a:rPr lang="en-US" dirty="0"/>
              <a:t>data model </a:t>
            </a:r>
          </a:p>
          <a:p>
            <a:r>
              <a:rPr lang="en-US" dirty="0"/>
              <a:t>D-DBMS is a </a:t>
            </a:r>
            <a:r>
              <a:rPr lang="en-US" dirty="0">
                <a:solidFill>
                  <a:schemeClr val="tx2"/>
                </a:solidFill>
              </a:rPr>
              <a:t>full-fledged DBMS</a:t>
            </a:r>
            <a:endParaRPr lang="en-US" dirty="0"/>
          </a:p>
          <a:p>
            <a:pPr lvl="1"/>
            <a:r>
              <a:rPr lang="en-US" dirty="0" smtClean="0"/>
              <a:t>Not </a:t>
            </a:r>
            <a:r>
              <a:rPr lang="en-US" dirty="0"/>
              <a:t>remote file system, not a TP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Delivery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489200"/>
            <a:ext cx="12293600" cy="66738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Delivery modes</a:t>
            </a:r>
          </a:p>
          <a:p>
            <a:pPr lvl="1"/>
            <a:r>
              <a:rPr lang="en-US" dirty="0" smtClean="0"/>
              <a:t>Pull-only</a:t>
            </a:r>
          </a:p>
          <a:p>
            <a:pPr lvl="1"/>
            <a:r>
              <a:rPr lang="en-US" dirty="0" smtClean="0"/>
              <a:t>Push-only</a:t>
            </a:r>
          </a:p>
          <a:p>
            <a:pPr lvl="1"/>
            <a:r>
              <a:rPr lang="en-US" dirty="0" smtClean="0"/>
              <a:t>Hybrid</a:t>
            </a:r>
          </a:p>
          <a:p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Periodic</a:t>
            </a:r>
          </a:p>
          <a:p>
            <a:pPr lvl="1"/>
            <a:r>
              <a:rPr lang="en-US" dirty="0" smtClean="0"/>
              <a:t>Conditional</a:t>
            </a:r>
          </a:p>
          <a:p>
            <a:pPr lvl="1"/>
            <a:r>
              <a:rPr lang="en-US" dirty="0" smtClean="0"/>
              <a:t>Ad-hoc or irregular</a:t>
            </a:r>
          </a:p>
          <a:p>
            <a:r>
              <a:rPr lang="en-US" dirty="0" smtClean="0"/>
              <a:t>Communication Methods</a:t>
            </a:r>
          </a:p>
          <a:p>
            <a:pPr lvl="1"/>
            <a:r>
              <a:rPr lang="en-US" dirty="0" smtClean="0"/>
              <a:t>Unicast</a:t>
            </a:r>
          </a:p>
          <a:p>
            <a:pPr lvl="1"/>
            <a:r>
              <a:rPr lang="en-US" dirty="0" smtClean="0"/>
              <a:t>One-to-many</a:t>
            </a:r>
          </a:p>
          <a:p>
            <a:r>
              <a:rPr lang="en-US" dirty="0" smtClean="0"/>
              <a:t>Note: not all combinations make sense</a:t>
            </a:r>
          </a:p>
          <a:p>
            <a:r>
              <a:rPr lang="en-US" dirty="0" smtClean="0"/>
              <a:t>We focus on pull-only, ad-hoc, </a:t>
            </a:r>
            <a:r>
              <a:rPr lang="en-US" dirty="0" err="1" smtClean="0"/>
              <a:t>unicast</a:t>
            </a:r>
            <a:r>
              <a:rPr lang="en-US" dirty="0" smtClean="0"/>
              <a:t> communication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0950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DBMS Promises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"/>
            </a:pPr>
            <a:r>
              <a:rPr lang="en-US" dirty="0"/>
              <a:t>Transparent management of distributed, fragmented, and replicated data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"/>
            </a:pPr>
            <a:r>
              <a:rPr lang="en-US" dirty="0"/>
              <a:t>Improved reliability/availability through distributed </a:t>
            </a:r>
            <a:r>
              <a:rPr lang="en-US" dirty="0" smtClean="0"/>
              <a:t>transactions (distributed transactions implement protocols for, e.g., distributed concurrent access and tolerance to network communication failure)</a:t>
            </a:r>
            <a:endParaRPr lang="en-US" dirty="0"/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"/>
            </a:pPr>
            <a:r>
              <a:rPr lang="en-US" dirty="0"/>
              <a:t>Improved </a:t>
            </a:r>
            <a:r>
              <a:rPr lang="en-US" dirty="0" smtClean="0"/>
              <a:t>performance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"/>
            </a:pPr>
            <a:r>
              <a:rPr lang="en-US" dirty="0" smtClean="0"/>
              <a:t>Easier </a:t>
            </a:r>
            <a:r>
              <a:rPr lang="en-US" dirty="0"/>
              <a:t>and more economical system expansion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6888194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Transparency is the separation of the higher level semantics of a system from the lower level implementation </a:t>
            </a:r>
            <a:r>
              <a:rPr lang="en-US" sz="2600" dirty="0" smtClean="0"/>
              <a:t>issues</a:t>
            </a:r>
            <a:endParaRPr lang="en-US" sz="2600" dirty="0"/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2600" dirty="0" smtClean="0"/>
              <a:t>4 types of transparency</a:t>
            </a:r>
          </a:p>
          <a:p>
            <a:pPr lvl="1">
              <a:lnSpc>
                <a:spcPct val="80000"/>
              </a:lnSpc>
              <a:spcBef>
                <a:spcPts val="2400"/>
              </a:spcBef>
            </a:pPr>
            <a:r>
              <a:rPr lang="en-US" sz="2300" dirty="0" smtClean="0"/>
              <a:t>Data independence (only form of transparency present also in centralized DBMS)</a:t>
            </a:r>
          </a:p>
          <a:p>
            <a:pPr lvl="2">
              <a:lnSpc>
                <a:spcPct val="80000"/>
              </a:lnSpc>
              <a:spcBef>
                <a:spcPts val="2400"/>
              </a:spcBef>
            </a:pPr>
            <a:r>
              <a:rPr lang="en-US" sz="2100" dirty="0" smtClean="0"/>
              <a:t>logical VS. physical data independence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300" dirty="0" smtClean="0"/>
              <a:t>Network transparency (or distribution transparency)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/>
              <a:t>location transparency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/>
              <a:t>naming transparency</a:t>
            </a:r>
            <a:endParaRPr lang="en-US" sz="2100" dirty="0" smtClean="0"/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300" dirty="0" smtClean="0"/>
              <a:t>Replication </a:t>
            </a:r>
            <a:r>
              <a:rPr lang="en-US" sz="2300" dirty="0"/>
              <a:t>transparency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300" dirty="0"/>
              <a:t>Fragmentation transparency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horizontal fragmentation: selection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vertical fragmentation: projection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/>
              <a:t>hybrid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Full transparency: tradeoff between ease of use for user and implementation difficulties/costs (poor manageability, poor modularity, poor message performance)</a:t>
            </a: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246293" y="2366151"/>
            <a:ext cx="10458027" cy="3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pic>
        <p:nvPicPr>
          <p:cNvPr id="4" name="Picture 3" descr="Fig-2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76" y="2428527"/>
            <a:ext cx="7720267" cy="67708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Transparent Access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252" y="2724968"/>
            <a:ext cx="5880100" cy="2655888"/>
          </a:xfrm>
          <a:noFill/>
          <a:ln/>
        </p:spPr>
        <p:txBody>
          <a:bodyPr/>
          <a:lstStyle/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SELECT</a:t>
            </a:r>
            <a:r>
              <a:rPr lang="en-US" sz="2600" dirty="0">
                <a:latin typeface="Courier New" charset="0"/>
              </a:rPr>
              <a:t>	ENAME,SAL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FROM</a:t>
            </a:r>
            <a:r>
              <a:rPr lang="en-US" sz="2600" dirty="0">
                <a:latin typeface="Courier New" charset="0"/>
              </a:rPr>
              <a:t>	EMP,ASG,PAY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WHERE</a:t>
            </a:r>
            <a:r>
              <a:rPr lang="en-US" sz="2600" dirty="0">
                <a:latin typeface="Courier New" charset="0"/>
              </a:rPr>
              <a:t>	DUR &gt; 12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EMP.ENO = ASG.ENO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PAY.TITLE = EMP.TITLE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0610263" y="4540392"/>
            <a:ext cx="210007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employees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assignments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0002395" y="7445518"/>
            <a:ext cx="2649763" cy="175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 </a:t>
            </a:r>
            <a:endParaRPr lang="en-US" sz="1800" b="1" dirty="0">
              <a:solidFill>
                <a:schemeClr val="accent1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    </a:t>
            </a:r>
            <a:r>
              <a:rPr lang="en-US" sz="1800" b="1" dirty="0">
                <a:solidFill>
                  <a:schemeClr val="tx2"/>
                </a:solidFill>
                <a:latin typeface="Book Antiqua"/>
              </a:rPr>
              <a:t>with budget &gt; 200000</a:t>
            </a:r>
            <a:endParaRPr lang="en-US" sz="1800" b="1" dirty="0">
              <a:solidFill>
                <a:srgbClr val="FF5008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employees</a:t>
            </a: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assignments</a:t>
            </a: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7568076" y="4018845"/>
            <a:ext cx="2781583" cy="278158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7188769" y="7306170"/>
            <a:ext cx="939236" cy="738982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6493373" y="3937565"/>
            <a:ext cx="848925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6520466" y="3964658"/>
            <a:ext cx="830862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6430155" y="3964658"/>
            <a:ext cx="991165" cy="559929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7559044" y="6637867"/>
            <a:ext cx="632178" cy="6502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6391773" y="3998525"/>
            <a:ext cx="1119858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Boston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7848040" y="5028072"/>
            <a:ext cx="2393245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Communication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Network</a:t>
            </a:r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6773338" y="7577103"/>
            <a:ext cx="39736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10030792" y="6728179"/>
            <a:ext cx="1312289" cy="559929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10241285" y="6023752"/>
            <a:ext cx="596053" cy="6863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9967292" y="6749008"/>
            <a:ext cx="1429174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Montreal</a:t>
            </a:r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11361143" y="7053299"/>
            <a:ext cx="5599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10205161" y="596956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8209285" y="6574650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10051632" y="3847254"/>
            <a:ext cx="776676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8" name="Line 62"/>
          <p:cNvSpPr>
            <a:spLocks noChangeShapeType="1"/>
          </p:cNvSpPr>
          <p:nvPr/>
        </p:nvSpPr>
        <p:spPr bwMode="auto">
          <a:xfrm flipV="1">
            <a:off x="10837339" y="3720818"/>
            <a:ext cx="379307" cy="32512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9" name="Rectangle 63"/>
          <p:cNvSpPr>
            <a:spLocks noChangeArrowheads="1"/>
          </p:cNvSpPr>
          <p:nvPr/>
        </p:nvSpPr>
        <p:spPr bwMode="auto">
          <a:xfrm>
            <a:off x="10008734" y="3908214"/>
            <a:ext cx="864729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Paris</a:t>
            </a:r>
          </a:p>
        </p:txBody>
      </p:sp>
      <p:sp>
        <p:nvSpPr>
          <p:cNvPr id="91200" name="Oval 64"/>
          <p:cNvSpPr>
            <a:spLocks noChangeArrowheads="1"/>
          </p:cNvSpPr>
          <p:nvPr/>
        </p:nvSpPr>
        <p:spPr bwMode="auto">
          <a:xfrm>
            <a:off x="10087756" y="4605867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1" name="Oval 65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2" name="Oval 66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3" name="Oval 67"/>
          <p:cNvSpPr>
            <a:spLocks noChangeArrowheads="1"/>
          </p:cNvSpPr>
          <p:nvPr/>
        </p:nvSpPr>
        <p:spPr bwMode="auto">
          <a:xfrm>
            <a:off x="7757729" y="4569743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4" name="Oval 68"/>
          <p:cNvSpPr>
            <a:spLocks noChangeArrowheads="1"/>
          </p:cNvSpPr>
          <p:nvPr/>
        </p:nvSpPr>
        <p:spPr bwMode="auto">
          <a:xfrm>
            <a:off x="7784822" y="4596836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5" name="Oval 69"/>
          <p:cNvSpPr>
            <a:spLocks noChangeArrowheads="1"/>
          </p:cNvSpPr>
          <p:nvPr/>
        </p:nvSpPr>
        <p:spPr bwMode="auto">
          <a:xfrm>
            <a:off x="7766760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7247471" y="7213601"/>
            <a:ext cx="842151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New</a:t>
            </a:r>
          </a:p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York</a:t>
            </a:r>
          </a:p>
        </p:txBody>
      </p:sp>
      <p:sp>
        <p:nvSpPr>
          <p:cNvPr id="91208" name="Rectangle 72"/>
          <p:cNvSpPr>
            <a:spLocks noChangeArrowheads="1"/>
          </p:cNvSpPr>
          <p:nvPr/>
        </p:nvSpPr>
        <p:spPr bwMode="auto">
          <a:xfrm>
            <a:off x="5682352" y="5886027"/>
            <a:ext cx="2279056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assignments</a:t>
            </a:r>
          </a:p>
        </p:txBody>
      </p:sp>
      <p:sp>
        <p:nvSpPr>
          <p:cNvPr id="91209" name="Rectangle 73"/>
          <p:cNvSpPr>
            <a:spLocks noChangeArrowheads="1"/>
          </p:cNvSpPr>
          <p:nvPr/>
        </p:nvSpPr>
        <p:spPr bwMode="auto">
          <a:xfrm>
            <a:off x="6585492" y="7976095"/>
            <a:ext cx="260186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  <a:endParaRPr lang="en-US" sz="1800" b="1" dirty="0">
              <a:solidFill>
                <a:srgbClr val="000000"/>
              </a:solidFill>
              <a:latin typeface="Book Antiqua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employees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assignments</a:t>
            </a:r>
          </a:p>
        </p:txBody>
      </p:sp>
      <p:sp>
        <p:nvSpPr>
          <p:cNvPr id="91210" name="Line 74"/>
          <p:cNvSpPr>
            <a:spLocks noChangeShapeType="1"/>
          </p:cNvSpPr>
          <p:nvPr/>
        </p:nvSpPr>
        <p:spPr bwMode="auto">
          <a:xfrm>
            <a:off x="6953960" y="4542649"/>
            <a:ext cx="0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915700" y="6677000"/>
            <a:ext cx="689490" cy="760114"/>
            <a:chOff x="3660180" y="6219552"/>
            <a:chExt cx="689490" cy="760114"/>
          </a:xfrm>
        </p:grpSpPr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116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16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0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070352" y="7253064"/>
            <a:ext cx="689490" cy="760114"/>
            <a:chOff x="3660180" y="6219552"/>
            <a:chExt cx="689490" cy="760114"/>
          </a:xfrm>
        </p:grpSpPr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0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8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1229528" y="3364632"/>
            <a:ext cx="689490" cy="760114"/>
            <a:chOff x="3660180" y="6219552"/>
            <a:chExt cx="689490" cy="760114"/>
          </a:xfrm>
        </p:grpSpPr>
        <p:sp>
          <p:nvSpPr>
            <p:cNvPr id="9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7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8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95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612508" y="5020816"/>
            <a:ext cx="689490" cy="760114"/>
            <a:chOff x="3660180" y="6219552"/>
            <a:chExt cx="689490" cy="760114"/>
          </a:xfrm>
        </p:grpSpPr>
        <p:sp>
          <p:nvSpPr>
            <p:cNvPr id="100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10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10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103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 </a:t>
            </a:r>
            <a:r>
              <a:rPr lang="en-US" dirty="0" smtClean="0"/>
              <a:t>(</a:t>
            </a:r>
            <a:r>
              <a:rPr lang="en-US" dirty="0"/>
              <a:t>d</a:t>
            </a:r>
            <a:r>
              <a:rPr lang="en-US" dirty="0" smtClean="0"/>
              <a:t>istributed </a:t>
            </a:r>
            <a:r>
              <a:rPr lang="en-US" dirty="0"/>
              <a:t>DB)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52468" y="2548034"/>
            <a:ext cx="7650130" cy="5400600"/>
          </a:xfrm>
          <a:ln/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771A9"/>
                </a:solidFill>
                <a:cs typeface="Book Antiqua"/>
              </a:rPr>
              <a:t>Introduction (Ch. 1)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solidFill>
                <a:srgbClr val="1771A9"/>
              </a:solidFill>
              <a:cs typeface="Book Antiqua"/>
            </a:endParaRPr>
          </a:p>
          <a:p>
            <a:pPr lvl="1"/>
            <a:r>
              <a:rPr lang="en-US" dirty="0" smtClean="0">
                <a:solidFill>
                  <a:srgbClr val="1771A9"/>
                </a:solidFill>
                <a:cs typeface="Book Antiqua"/>
              </a:rPr>
              <a:t>What is a distributed DBMS</a:t>
            </a:r>
          </a:p>
          <a:p>
            <a:pPr lvl="1"/>
            <a:r>
              <a:rPr lang="en-US" dirty="0" smtClean="0">
                <a:solidFill>
                  <a:srgbClr val="1771A9"/>
                </a:solidFill>
                <a:cs typeface="Book Antiqua"/>
              </a:rPr>
              <a:t>Distributed DBMS Architecture</a:t>
            </a:r>
          </a:p>
          <a:p>
            <a:endParaRPr lang="en-US" dirty="0" smtClean="0">
              <a:cs typeface="Book Antiqua"/>
            </a:endParaRPr>
          </a:p>
          <a:p>
            <a:r>
              <a:rPr lang="en-US" dirty="0" smtClean="0">
                <a:cs typeface="Book Antiqua"/>
              </a:rPr>
              <a:t>Distributed Database Design (Ch. </a:t>
            </a:r>
            <a:r>
              <a:rPr lang="en-US" dirty="0">
                <a:cs typeface="Book Antiqua"/>
              </a:rPr>
              <a:t>3</a:t>
            </a:r>
            <a:r>
              <a:rPr lang="en-US" dirty="0" smtClean="0">
                <a:cs typeface="Book Antiqua"/>
              </a:rPr>
              <a:t>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cs typeface="Book Antiqua"/>
            </a:endParaRPr>
          </a:p>
          <a:p>
            <a:endParaRPr lang="en-US" dirty="0" smtClean="0">
              <a:cs typeface="Book Antiqua"/>
            </a:endParaRPr>
          </a:p>
          <a:p>
            <a:r>
              <a:rPr lang="en-US" dirty="0" smtClean="0">
                <a:cs typeface="Book Antiqua"/>
              </a:rPr>
              <a:t>Distributed Query Processing (Ch. 6-8)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cs typeface="Book Antiqua"/>
            </a:endParaRPr>
          </a:p>
          <a:p>
            <a:endParaRPr lang="en-US" dirty="0" smtClean="0">
              <a:cs typeface="Book Antiqua"/>
            </a:endParaRPr>
          </a:p>
          <a:p>
            <a:r>
              <a:rPr lang="en-US" dirty="0" smtClean="0">
                <a:cs typeface="Book Antiqua"/>
              </a:rPr>
              <a:t>Distributed Transaction Management</a:t>
            </a:r>
            <a:br>
              <a:rPr lang="en-US" dirty="0" smtClean="0">
                <a:cs typeface="Book Antiqua"/>
              </a:rPr>
            </a:br>
            <a:r>
              <a:rPr lang="en-US" dirty="0" smtClean="0">
                <a:cs typeface="Book Antiqua"/>
              </a:rPr>
              <a:t>					 (Ch. 10-12)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cs typeface="Book Antiqua"/>
            </a:endParaRPr>
          </a:p>
          <a:p>
            <a:pPr marL="0" indent="0">
              <a:buNone/>
            </a:pPr>
            <a:endParaRPr lang="en-US" dirty="0" smtClean="0">
              <a:cs typeface="Book Antiqu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385056" y="8091510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4400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	</a:t>
            </a:r>
            <a:r>
              <a:rPr lang="en-GB" sz="2000" b="1" kern="0" dirty="0" err="1" smtClean="0"/>
              <a:t>Özsu</a:t>
            </a:r>
            <a:r>
              <a:rPr lang="en-GB" sz="2000" b="1" kern="0" dirty="0" smtClean="0"/>
              <a:t> </a:t>
            </a:r>
            <a:r>
              <a:rPr lang="en-GB" sz="2000" b="1" kern="0" dirty="0"/>
              <a:t>and </a:t>
            </a:r>
            <a:r>
              <a:rPr lang="en-GB" sz="2000" b="1" kern="0" dirty="0" err="1" smtClean="0"/>
              <a:t>Valduriez</a:t>
            </a:r>
            <a:r>
              <a:rPr lang="en-GB" sz="2000" b="1" kern="0" dirty="0" smtClean="0"/>
              <a:t>,</a:t>
            </a:r>
          </a:p>
          <a:p>
            <a:pPr defTabSz="194400"/>
            <a:r>
              <a:rPr lang="en-GB" sz="2000" b="1" i="1" kern="0" dirty="0" smtClean="0"/>
              <a:t>Principles </a:t>
            </a:r>
            <a:r>
              <a:rPr lang="en-GB" sz="2000" b="1" i="1" kern="0" dirty="0"/>
              <a:t>of </a:t>
            </a:r>
            <a:r>
              <a:rPr lang="en-GB" sz="2000" b="1" i="1" kern="0" dirty="0" smtClean="0"/>
              <a:t>Distributed Database Systems,</a:t>
            </a:r>
          </a:p>
          <a:p>
            <a:pPr defTabSz="194400"/>
            <a:r>
              <a:rPr lang="en-GB" sz="2000" b="1" kern="0" dirty="0" smtClean="0"/>
              <a:t>3rd edition, </a:t>
            </a:r>
            <a:r>
              <a:rPr lang="en-GB" sz="2000" b="1" kern="0" dirty="0"/>
              <a:t>2011</a:t>
            </a:r>
            <a:endParaRPr lang="en-GB" sz="2000" b="1" dirty="0"/>
          </a:p>
        </p:txBody>
      </p:sp>
      <p:pic>
        <p:nvPicPr>
          <p:cNvPr id="9" name="Immagine 8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574" y="2376445"/>
            <a:ext cx="3786214" cy="56896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2"/>
          <p:cNvSpPr>
            <a:spLocks noChangeShapeType="1"/>
          </p:cNvSpPr>
          <p:nvPr/>
        </p:nvSpPr>
        <p:spPr bwMode="auto">
          <a:xfrm>
            <a:off x="4486175" y="3724672"/>
            <a:ext cx="698811" cy="71363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 flipV="1">
            <a:off x="8538917" y="4300735"/>
            <a:ext cx="555772" cy="42205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7283592" y="6388968"/>
            <a:ext cx="365760" cy="620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3982120" y="5842647"/>
            <a:ext cx="821302" cy="61832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DBMS </a:t>
            </a:r>
            <a:r>
              <a:rPr lang="en-US" dirty="0" smtClean="0"/>
              <a:t>– Reality</a:t>
            </a:r>
            <a:endParaRPr lang="en-US" dirty="0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4569742" y="4147057"/>
            <a:ext cx="4219787" cy="2260035"/>
          </a:xfrm>
          <a:prstGeom prst="ellipse">
            <a:avLst/>
          </a:prstGeom>
          <a:solidFill>
            <a:srgbClr val="00DFCA"/>
          </a:solidFill>
          <a:ln w="508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322030" y="4925990"/>
            <a:ext cx="2855195" cy="82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Communication</a:t>
            </a:r>
          </a:p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Subsystem</a:t>
            </a: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H="1">
            <a:off x="4077547" y="5257883"/>
            <a:ext cx="4425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>
            <a:off x="2147142" y="5278203"/>
            <a:ext cx="5960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5626" y="4529417"/>
            <a:ext cx="1371695" cy="1488018"/>
            <a:chOff x="378177" y="4283005"/>
            <a:chExt cx="1531903" cy="1661812"/>
          </a:xfrm>
        </p:grpSpPr>
        <p:sp>
          <p:nvSpPr>
            <p:cNvPr id="95241" name="Oval 9"/>
            <p:cNvSpPr>
              <a:spLocks noChangeArrowheads="1"/>
            </p:cNvSpPr>
            <p:nvPr/>
          </p:nvSpPr>
          <p:spPr bwMode="auto">
            <a:xfrm>
              <a:off x="379307" y="4283005"/>
              <a:ext cx="1530773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2" name="Oval 10"/>
            <p:cNvSpPr>
              <a:spLocks noChangeArrowheads="1"/>
            </p:cNvSpPr>
            <p:nvPr/>
          </p:nvSpPr>
          <p:spPr bwMode="auto">
            <a:xfrm>
              <a:off x="379307" y="5592604"/>
              <a:ext cx="1530773" cy="3522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378177" y="4448952"/>
              <a:ext cx="0" cy="13343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1910080" y="447491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2" name="Oval 20"/>
            <p:cNvSpPr>
              <a:spLocks noChangeArrowheads="1"/>
            </p:cNvSpPr>
            <p:nvPr/>
          </p:nvSpPr>
          <p:spPr bwMode="auto">
            <a:xfrm>
              <a:off x="1034063" y="4842934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3" name="Oval 21"/>
            <p:cNvSpPr>
              <a:spLocks noChangeArrowheads="1"/>
            </p:cNvSpPr>
            <p:nvPr/>
          </p:nvSpPr>
          <p:spPr bwMode="auto">
            <a:xfrm>
              <a:off x="496712" y="5414151"/>
              <a:ext cx="284480" cy="298027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4" name="Oval 22"/>
            <p:cNvSpPr>
              <a:spLocks noChangeArrowheads="1"/>
            </p:cNvSpPr>
            <p:nvPr/>
          </p:nvSpPr>
          <p:spPr bwMode="auto">
            <a:xfrm>
              <a:off x="1343378" y="5122898"/>
              <a:ext cx="340924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5" name="Oval 23"/>
            <p:cNvSpPr>
              <a:spLocks noChangeArrowheads="1"/>
            </p:cNvSpPr>
            <p:nvPr/>
          </p:nvSpPr>
          <p:spPr bwMode="auto">
            <a:xfrm>
              <a:off x="1483361" y="4630703"/>
              <a:ext cx="338667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6" name="Oval 24"/>
            <p:cNvSpPr>
              <a:spLocks noChangeArrowheads="1"/>
            </p:cNvSpPr>
            <p:nvPr/>
          </p:nvSpPr>
          <p:spPr bwMode="auto">
            <a:xfrm>
              <a:off x="946009" y="5450276"/>
              <a:ext cx="340924" cy="349956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7" name="Oval 25"/>
            <p:cNvSpPr>
              <a:spLocks noChangeArrowheads="1"/>
            </p:cNvSpPr>
            <p:nvPr/>
          </p:nvSpPr>
          <p:spPr bwMode="auto">
            <a:xfrm>
              <a:off x="469618" y="4772942"/>
              <a:ext cx="338667" cy="352213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8" name="Oval 26"/>
            <p:cNvSpPr>
              <a:spLocks noChangeArrowheads="1"/>
            </p:cNvSpPr>
            <p:nvPr/>
          </p:nvSpPr>
          <p:spPr bwMode="auto">
            <a:xfrm>
              <a:off x="1463041" y="5551876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60" name="Line 28"/>
          <p:cNvSpPr>
            <a:spLocks noChangeShapeType="1"/>
          </p:cNvSpPr>
          <p:nvPr/>
        </p:nvSpPr>
        <p:spPr bwMode="auto">
          <a:xfrm>
            <a:off x="2851201" y="3724672"/>
            <a:ext cx="3386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5261" name="Group 29"/>
          <p:cNvGrpSpPr>
            <a:grpSpLocks/>
          </p:cNvGrpSpPr>
          <p:nvPr/>
        </p:nvGrpSpPr>
        <p:grpSpPr bwMode="auto">
          <a:xfrm>
            <a:off x="1525296" y="2932584"/>
            <a:ext cx="1320305" cy="1483661"/>
            <a:chOff x="699" y="865"/>
            <a:chExt cx="687" cy="772"/>
          </a:xfrm>
        </p:grpSpPr>
        <p:sp>
          <p:nvSpPr>
            <p:cNvPr id="95262" name="Oval 30"/>
            <p:cNvSpPr>
              <a:spLocks noChangeArrowheads="1"/>
            </p:cNvSpPr>
            <p:nvPr/>
          </p:nvSpPr>
          <p:spPr bwMode="auto">
            <a:xfrm>
              <a:off x="703" y="865"/>
              <a:ext cx="679" cy="1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3" name="Oval 31"/>
            <p:cNvSpPr>
              <a:spLocks noChangeArrowheads="1"/>
            </p:cNvSpPr>
            <p:nvPr/>
          </p:nvSpPr>
          <p:spPr bwMode="auto">
            <a:xfrm>
              <a:off x="703" y="1481"/>
              <a:ext cx="679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4" name="Line 32"/>
            <p:cNvSpPr>
              <a:spLocks noChangeShapeType="1"/>
            </p:cNvSpPr>
            <p:nvPr/>
          </p:nvSpPr>
          <p:spPr bwMode="auto">
            <a:xfrm>
              <a:off x="699" y="946"/>
              <a:ext cx="0" cy="5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5" name="Line 33"/>
            <p:cNvSpPr>
              <a:spLocks noChangeShapeType="1"/>
            </p:cNvSpPr>
            <p:nvPr/>
          </p:nvSpPr>
          <p:spPr bwMode="auto">
            <a:xfrm>
              <a:off x="1386" y="965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6" name="Oval 34"/>
            <p:cNvSpPr>
              <a:spLocks noChangeArrowheads="1"/>
            </p:cNvSpPr>
            <p:nvPr/>
          </p:nvSpPr>
          <p:spPr bwMode="auto">
            <a:xfrm>
              <a:off x="1014" y="1457"/>
              <a:ext cx="127" cy="131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7" name="Oval 35"/>
            <p:cNvSpPr>
              <a:spLocks noChangeArrowheads="1"/>
            </p:cNvSpPr>
            <p:nvPr/>
          </p:nvSpPr>
          <p:spPr bwMode="auto">
            <a:xfrm>
              <a:off x="1041" y="1094"/>
              <a:ext cx="126" cy="132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8" name="Oval 36"/>
            <p:cNvSpPr>
              <a:spLocks noChangeArrowheads="1"/>
            </p:cNvSpPr>
            <p:nvPr/>
          </p:nvSpPr>
          <p:spPr bwMode="auto">
            <a:xfrm>
              <a:off x="730" y="1237"/>
              <a:ext cx="150" cy="1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9" name="Oval 37"/>
            <p:cNvSpPr>
              <a:spLocks noChangeArrowheads="1"/>
            </p:cNvSpPr>
            <p:nvPr/>
          </p:nvSpPr>
          <p:spPr bwMode="auto">
            <a:xfrm>
              <a:off x="1187" y="1436"/>
              <a:ext cx="151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818" y="1055"/>
              <a:ext cx="150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1" name="Oval 39"/>
            <p:cNvSpPr>
              <a:spLocks noChangeArrowheads="1"/>
            </p:cNvSpPr>
            <p:nvPr/>
          </p:nvSpPr>
          <p:spPr bwMode="auto">
            <a:xfrm>
              <a:off x="1178" y="1255"/>
              <a:ext cx="151" cy="1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2" name="Oval 40"/>
            <p:cNvSpPr>
              <a:spLocks noChangeArrowheads="1"/>
            </p:cNvSpPr>
            <p:nvPr/>
          </p:nvSpPr>
          <p:spPr bwMode="auto">
            <a:xfrm>
              <a:off x="1214" y="1064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3" name="Oval 41"/>
            <p:cNvSpPr>
              <a:spLocks noChangeArrowheads="1"/>
            </p:cNvSpPr>
            <p:nvPr/>
          </p:nvSpPr>
          <p:spPr bwMode="auto">
            <a:xfrm>
              <a:off x="809" y="1445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4" name="Oval 42"/>
            <p:cNvSpPr>
              <a:spLocks noChangeArrowheads="1"/>
            </p:cNvSpPr>
            <p:nvPr/>
          </p:nvSpPr>
          <p:spPr bwMode="auto">
            <a:xfrm>
              <a:off x="976" y="1255"/>
              <a:ext cx="150" cy="155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81" name="Line 49"/>
          <p:cNvSpPr>
            <a:spLocks noChangeShapeType="1"/>
          </p:cNvSpPr>
          <p:nvPr/>
        </p:nvSpPr>
        <p:spPr bwMode="auto">
          <a:xfrm flipV="1">
            <a:off x="4536975" y="2876536"/>
            <a:ext cx="608103" cy="7041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58862" y="6964764"/>
            <a:ext cx="1360545" cy="976549"/>
            <a:chOff x="6958862" y="6820748"/>
            <a:chExt cx="1360545" cy="976549"/>
          </a:xfrm>
        </p:grpSpPr>
        <p:sp>
          <p:nvSpPr>
            <p:cNvPr id="95283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284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90632" y="7722895"/>
            <a:ext cx="1246455" cy="1402377"/>
            <a:chOff x="8901289" y="7434863"/>
            <a:chExt cx="1534160" cy="1726072"/>
          </a:xfrm>
        </p:grpSpPr>
        <p:sp>
          <p:nvSpPr>
            <p:cNvPr id="95245" name="Oval 13"/>
            <p:cNvSpPr>
              <a:spLocks noChangeArrowheads="1"/>
            </p:cNvSpPr>
            <p:nvPr/>
          </p:nvSpPr>
          <p:spPr bwMode="auto">
            <a:xfrm>
              <a:off x="8902419" y="7434863"/>
              <a:ext cx="1533030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auto">
            <a:xfrm>
              <a:off x="8902419" y="8810979"/>
              <a:ext cx="1533030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>
              <a:off x="8901289" y="7636934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8" name="Line 16"/>
            <p:cNvSpPr>
              <a:spLocks noChangeShapeType="1"/>
            </p:cNvSpPr>
            <p:nvPr/>
          </p:nvSpPr>
          <p:spPr bwMode="auto">
            <a:xfrm>
              <a:off x="10435449" y="764370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5" name="Oval 53"/>
            <p:cNvSpPr>
              <a:spLocks noChangeArrowheads="1"/>
            </p:cNvSpPr>
            <p:nvPr/>
          </p:nvSpPr>
          <p:spPr bwMode="auto">
            <a:xfrm>
              <a:off x="9509761" y="7886418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6" name="Oval 54"/>
            <p:cNvSpPr>
              <a:spLocks noChangeArrowheads="1"/>
            </p:cNvSpPr>
            <p:nvPr/>
          </p:nvSpPr>
          <p:spPr bwMode="auto">
            <a:xfrm>
              <a:off x="9708445" y="8764694"/>
              <a:ext cx="338667" cy="352213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7" name="Oval 55"/>
            <p:cNvSpPr>
              <a:spLocks noChangeArrowheads="1"/>
            </p:cNvSpPr>
            <p:nvPr/>
          </p:nvSpPr>
          <p:spPr bwMode="auto">
            <a:xfrm>
              <a:off x="8972410" y="7823201"/>
              <a:ext cx="340925" cy="352213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8" name="Oval 56"/>
            <p:cNvSpPr>
              <a:spLocks noChangeArrowheads="1"/>
            </p:cNvSpPr>
            <p:nvPr/>
          </p:nvSpPr>
          <p:spPr bwMode="auto">
            <a:xfrm>
              <a:off x="10065174" y="8396676"/>
              <a:ext cx="340925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9" name="Oval 57"/>
            <p:cNvSpPr>
              <a:spLocks noChangeArrowheads="1"/>
            </p:cNvSpPr>
            <p:nvPr/>
          </p:nvSpPr>
          <p:spPr bwMode="auto">
            <a:xfrm>
              <a:off x="9530081" y="8376356"/>
              <a:ext cx="338667" cy="349956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0" name="Oval 58"/>
            <p:cNvSpPr>
              <a:spLocks noChangeArrowheads="1"/>
            </p:cNvSpPr>
            <p:nvPr/>
          </p:nvSpPr>
          <p:spPr bwMode="auto">
            <a:xfrm>
              <a:off x="9112392" y="8683414"/>
              <a:ext cx="338667" cy="34995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1" name="Oval 59"/>
            <p:cNvSpPr>
              <a:spLocks noChangeArrowheads="1"/>
            </p:cNvSpPr>
            <p:nvPr/>
          </p:nvSpPr>
          <p:spPr bwMode="auto">
            <a:xfrm>
              <a:off x="9974863" y="7913512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2" name="Oval 60"/>
            <p:cNvSpPr>
              <a:spLocks noChangeArrowheads="1"/>
            </p:cNvSpPr>
            <p:nvPr/>
          </p:nvSpPr>
          <p:spPr bwMode="auto">
            <a:xfrm>
              <a:off x="9019823" y="8281529"/>
              <a:ext cx="286737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68514" y="6349579"/>
            <a:ext cx="1547395" cy="759469"/>
            <a:chOff x="8998734" y="6308231"/>
            <a:chExt cx="1547395" cy="759469"/>
          </a:xfrm>
        </p:grpSpPr>
        <p:sp>
          <p:nvSpPr>
            <p:cNvPr id="95293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4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8019628" y="7922345"/>
            <a:ext cx="571004" cy="5548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 flipH="1">
            <a:off x="8302600" y="6749008"/>
            <a:ext cx="496711" cy="5350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304" name="Line 72"/>
          <p:cNvSpPr>
            <a:spLocks noChangeShapeType="1"/>
          </p:cNvSpPr>
          <p:nvPr/>
        </p:nvSpPr>
        <p:spPr bwMode="auto">
          <a:xfrm flipH="1">
            <a:off x="2829992" y="7459666"/>
            <a:ext cx="732002" cy="6574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75972" y="3780932"/>
            <a:ext cx="1360545" cy="951852"/>
            <a:chOff x="9224543" y="3504073"/>
            <a:chExt cx="1360545" cy="951852"/>
          </a:xfrm>
        </p:grpSpPr>
        <p:sp>
          <p:nvSpPr>
            <p:cNvPr id="95309" name="Rectangle 77"/>
            <p:cNvSpPr>
              <a:spLocks noChangeArrowheads="1"/>
            </p:cNvSpPr>
            <p:nvPr/>
          </p:nvSpPr>
          <p:spPr bwMode="auto">
            <a:xfrm>
              <a:off x="9243259" y="3504073"/>
              <a:ext cx="1323113" cy="951852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310" name="Rectangle 78"/>
            <p:cNvSpPr>
              <a:spLocks noChangeArrowheads="1"/>
            </p:cNvSpPr>
            <p:nvPr/>
          </p:nvSpPr>
          <p:spPr bwMode="auto">
            <a:xfrm>
              <a:off x="9224543" y="365534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966896" y="3076600"/>
            <a:ext cx="1331287" cy="1462943"/>
            <a:chOff x="11147777" y="2113281"/>
            <a:chExt cx="1531903" cy="1683399"/>
          </a:xfrm>
        </p:grpSpPr>
        <p:sp>
          <p:nvSpPr>
            <p:cNvPr id="95305" name="Oval 73"/>
            <p:cNvSpPr>
              <a:spLocks noChangeArrowheads="1"/>
            </p:cNvSpPr>
            <p:nvPr/>
          </p:nvSpPr>
          <p:spPr bwMode="auto">
            <a:xfrm>
              <a:off x="11148907" y="2113281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6" name="Oval 74"/>
            <p:cNvSpPr>
              <a:spLocks noChangeArrowheads="1"/>
            </p:cNvSpPr>
            <p:nvPr/>
          </p:nvSpPr>
          <p:spPr bwMode="auto">
            <a:xfrm>
              <a:off x="11148907" y="3446724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7" name="Line 75"/>
            <p:cNvSpPr>
              <a:spLocks noChangeShapeType="1"/>
            </p:cNvSpPr>
            <p:nvPr/>
          </p:nvSpPr>
          <p:spPr bwMode="auto">
            <a:xfrm>
              <a:off x="11147777" y="2296161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8" name="Line 76"/>
            <p:cNvSpPr>
              <a:spLocks noChangeShapeType="1"/>
            </p:cNvSpPr>
            <p:nvPr/>
          </p:nvSpPr>
          <p:spPr bwMode="auto">
            <a:xfrm>
              <a:off x="12679680" y="2302935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1" name="Oval 79"/>
            <p:cNvSpPr>
              <a:spLocks noChangeArrowheads="1"/>
            </p:cNvSpPr>
            <p:nvPr/>
          </p:nvSpPr>
          <p:spPr bwMode="auto">
            <a:xfrm>
              <a:off x="11722383" y="3398498"/>
              <a:ext cx="284480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2" name="Oval 80"/>
            <p:cNvSpPr>
              <a:spLocks noChangeArrowheads="1"/>
            </p:cNvSpPr>
            <p:nvPr/>
          </p:nvSpPr>
          <p:spPr bwMode="auto">
            <a:xfrm>
              <a:off x="12210148" y="3364632"/>
              <a:ext cx="340924" cy="349956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3" name="Oval 81"/>
            <p:cNvSpPr>
              <a:spLocks noChangeArrowheads="1"/>
            </p:cNvSpPr>
            <p:nvPr/>
          </p:nvSpPr>
          <p:spPr bwMode="auto">
            <a:xfrm>
              <a:off x="12318436" y="2815450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4" name="Oval 82"/>
            <p:cNvSpPr>
              <a:spLocks noChangeArrowheads="1"/>
            </p:cNvSpPr>
            <p:nvPr/>
          </p:nvSpPr>
          <p:spPr bwMode="auto">
            <a:xfrm>
              <a:off x="11338561" y="317669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5" name="Oval 83"/>
            <p:cNvSpPr>
              <a:spLocks noChangeArrowheads="1"/>
            </p:cNvSpPr>
            <p:nvPr/>
          </p:nvSpPr>
          <p:spPr bwMode="auto">
            <a:xfrm>
              <a:off x="11934614" y="305477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6" name="Oval 84"/>
            <p:cNvSpPr>
              <a:spLocks noChangeArrowheads="1"/>
            </p:cNvSpPr>
            <p:nvPr/>
          </p:nvSpPr>
          <p:spPr bwMode="auto">
            <a:xfrm>
              <a:off x="11616268" y="2747716"/>
              <a:ext cx="338667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7" name="Oval 85"/>
            <p:cNvSpPr>
              <a:spLocks noChangeArrowheads="1"/>
            </p:cNvSpPr>
            <p:nvPr/>
          </p:nvSpPr>
          <p:spPr bwMode="auto">
            <a:xfrm>
              <a:off x="11218899" y="2666436"/>
              <a:ext cx="338667" cy="349955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8" name="Oval 86"/>
            <p:cNvSpPr>
              <a:spLocks noChangeArrowheads="1"/>
            </p:cNvSpPr>
            <p:nvPr/>
          </p:nvSpPr>
          <p:spPr bwMode="auto">
            <a:xfrm>
              <a:off x="11972996" y="2501619"/>
              <a:ext cx="340924" cy="349956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319" name="Line 87"/>
          <p:cNvSpPr>
            <a:spLocks noChangeShapeType="1"/>
          </p:cNvSpPr>
          <p:nvPr/>
        </p:nvSpPr>
        <p:spPr bwMode="auto">
          <a:xfrm flipV="1">
            <a:off x="10390833" y="3868687"/>
            <a:ext cx="576064" cy="3865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3115460" y="6460976"/>
            <a:ext cx="1360545" cy="976549"/>
            <a:chOff x="6958862" y="6820748"/>
            <a:chExt cx="1360545" cy="976549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755420" y="4804792"/>
            <a:ext cx="1360545" cy="976549"/>
            <a:chOff x="6958862" y="6820748"/>
            <a:chExt cx="1360545" cy="976549"/>
          </a:xfrm>
        </p:grpSpPr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023565" y="8117160"/>
            <a:ext cx="1549878" cy="702721"/>
            <a:chOff x="5047901" y="6681617"/>
            <a:chExt cx="1549878" cy="702721"/>
          </a:xfrm>
        </p:grpSpPr>
        <p:sp>
          <p:nvSpPr>
            <p:cNvPr id="102" name="AutoShape 65"/>
            <p:cNvSpPr>
              <a:spLocks noChangeArrowheads="1"/>
            </p:cNvSpPr>
            <p:nvPr/>
          </p:nvSpPr>
          <p:spPr bwMode="auto">
            <a:xfrm>
              <a:off x="5047901" y="6681617"/>
              <a:ext cx="1549878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03" name="Rectangle 66"/>
            <p:cNvSpPr>
              <a:spLocks noChangeArrowheads="1"/>
            </p:cNvSpPr>
            <p:nvPr/>
          </p:nvSpPr>
          <p:spPr bwMode="auto">
            <a:xfrm>
              <a:off x="5050633" y="6712378"/>
              <a:ext cx="1547146" cy="636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 smtClean="0">
                  <a:latin typeface="Book Antiqua"/>
                </a:rPr>
                <a:t>Application</a:t>
              </a:r>
              <a:endParaRPr lang="en-US" sz="2000" dirty="0">
                <a:latin typeface="Book Antiqua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87468" y="3292624"/>
            <a:ext cx="1360545" cy="976549"/>
            <a:chOff x="6958862" y="6820748"/>
            <a:chExt cx="1360545" cy="976549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10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105172" y="2590784"/>
            <a:ext cx="1547395" cy="759469"/>
            <a:chOff x="8998734" y="6308231"/>
            <a:chExt cx="1547395" cy="759469"/>
          </a:xfrm>
        </p:grpSpPr>
        <p:sp>
          <p:nvSpPr>
            <p:cNvPr id="111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12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2433344" cy="1612900"/>
          </a:xfrm>
          <a:noFill/>
          <a:ln/>
        </p:spPr>
        <p:txBody>
          <a:bodyPr/>
          <a:lstStyle/>
          <a:p>
            <a:r>
              <a:rPr lang="en-US" dirty="0"/>
              <a:t>Distributed </a:t>
            </a:r>
            <a:r>
              <a:rPr lang="en-US" dirty="0" smtClean="0"/>
              <a:t>DBMS – </a:t>
            </a:r>
            <a:r>
              <a:rPr lang="en-US" dirty="0"/>
              <a:t>User View</a:t>
            </a: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3029938" y="3775874"/>
            <a:ext cx="1038578" cy="1070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6683022" y="3249811"/>
            <a:ext cx="0" cy="9460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flipH="1">
            <a:off x="9523307" y="3611055"/>
            <a:ext cx="713458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 flipV="1">
            <a:off x="9674579" y="7200923"/>
            <a:ext cx="833119" cy="98213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V="1">
            <a:off x="6996854" y="7882771"/>
            <a:ext cx="0" cy="3702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3280552" y="4231945"/>
            <a:ext cx="7238436" cy="3632764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4542649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8952090" y="6058486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8091876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4005298" y="5839483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7" name="Oval 13"/>
          <p:cNvSpPr>
            <a:spLocks noChangeArrowheads="1"/>
          </p:cNvSpPr>
          <p:nvPr/>
        </p:nvSpPr>
        <p:spPr bwMode="auto">
          <a:xfrm>
            <a:off x="6371450" y="4640602"/>
            <a:ext cx="302542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7983503" y="7257367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4005298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4973885" y="7038362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7017174" y="5076354"/>
            <a:ext cx="302542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8843716" y="5076354"/>
            <a:ext cx="304799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296747" y="5295357"/>
            <a:ext cx="302542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7125547" y="6058486"/>
            <a:ext cx="302542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5" name="Oval 21"/>
          <p:cNvSpPr>
            <a:spLocks noChangeArrowheads="1"/>
          </p:cNvSpPr>
          <p:nvPr/>
        </p:nvSpPr>
        <p:spPr bwMode="auto">
          <a:xfrm>
            <a:off x="7231663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6" name="Oval 22"/>
          <p:cNvSpPr>
            <a:spLocks noChangeArrowheads="1"/>
          </p:cNvSpPr>
          <p:nvPr/>
        </p:nvSpPr>
        <p:spPr bwMode="auto">
          <a:xfrm>
            <a:off x="4973885" y="4857349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7" name="Oval 23"/>
          <p:cNvSpPr>
            <a:spLocks noChangeArrowheads="1"/>
          </p:cNvSpPr>
          <p:nvPr/>
        </p:nvSpPr>
        <p:spPr bwMode="auto">
          <a:xfrm>
            <a:off x="8414739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8" name="Oval 24"/>
          <p:cNvSpPr>
            <a:spLocks noChangeArrowheads="1"/>
          </p:cNvSpPr>
          <p:nvPr/>
        </p:nvSpPr>
        <p:spPr bwMode="auto">
          <a:xfrm>
            <a:off x="8414739" y="5403731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9" name="Oval 25"/>
          <p:cNvSpPr>
            <a:spLocks noChangeArrowheads="1"/>
          </p:cNvSpPr>
          <p:nvPr/>
        </p:nvSpPr>
        <p:spPr bwMode="auto">
          <a:xfrm>
            <a:off x="5402863" y="7038362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0" name="Oval 26"/>
          <p:cNvSpPr>
            <a:spLocks noChangeArrowheads="1"/>
          </p:cNvSpPr>
          <p:nvPr/>
        </p:nvSpPr>
        <p:spPr bwMode="auto">
          <a:xfrm>
            <a:off x="7125547" y="4532228"/>
            <a:ext cx="302542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1" name="Oval 27"/>
          <p:cNvSpPr>
            <a:spLocks noChangeArrowheads="1"/>
          </p:cNvSpPr>
          <p:nvPr/>
        </p:nvSpPr>
        <p:spPr bwMode="auto">
          <a:xfrm>
            <a:off x="9274952" y="6602612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2" name="Oval 28"/>
          <p:cNvSpPr>
            <a:spLocks noChangeArrowheads="1"/>
          </p:cNvSpPr>
          <p:nvPr/>
        </p:nvSpPr>
        <p:spPr bwMode="auto">
          <a:xfrm>
            <a:off x="5617351" y="6166860"/>
            <a:ext cx="307058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4759396" y="5403731"/>
            <a:ext cx="302542" cy="30705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7446152" y="5620478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5" name="Oval 31"/>
          <p:cNvSpPr>
            <a:spLocks noChangeArrowheads="1"/>
          </p:cNvSpPr>
          <p:nvPr/>
        </p:nvSpPr>
        <p:spPr bwMode="auto">
          <a:xfrm>
            <a:off x="4651023" y="6819359"/>
            <a:ext cx="304801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6" name="Oval 32"/>
          <p:cNvSpPr>
            <a:spLocks noChangeArrowheads="1"/>
          </p:cNvSpPr>
          <p:nvPr/>
        </p:nvSpPr>
        <p:spPr bwMode="auto">
          <a:xfrm>
            <a:off x="7875129" y="6602612"/>
            <a:ext cx="307058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7" name="Oval 33"/>
          <p:cNvSpPr>
            <a:spLocks noChangeArrowheads="1"/>
          </p:cNvSpPr>
          <p:nvPr/>
        </p:nvSpPr>
        <p:spPr bwMode="auto">
          <a:xfrm>
            <a:off x="9381068" y="6166860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8520854" y="4857349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9" name="Oval 35"/>
          <p:cNvSpPr>
            <a:spLocks noChangeArrowheads="1"/>
          </p:cNvSpPr>
          <p:nvPr/>
        </p:nvSpPr>
        <p:spPr bwMode="auto">
          <a:xfrm>
            <a:off x="6479823" y="5184728"/>
            <a:ext cx="302542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0" name="Oval 36"/>
          <p:cNvSpPr>
            <a:spLocks noChangeArrowheads="1"/>
          </p:cNvSpPr>
          <p:nvPr/>
        </p:nvSpPr>
        <p:spPr bwMode="auto">
          <a:xfrm>
            <a:off x="5188374" y="6710985"/>
            <a:ext cx="304801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1" name="Oval 37"/>
          <p:cNvSpPr>
            <a:spLocks noChangeArrowheads="1"/>
          </p:cNvSpPr>
          <p:nvPr/>
        </p:nvSpPr>
        <p:spPr bwMode="auto">
          <a:xfrm>
            <a:off x="3576321" y="6166860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2" name="Oval 38"/>
          <p:cNvSpPr>
            <a:spLocks noChangeArrowheads="1"/>
          </p:cNvSpPr>
          <p:nvPr/>
        </p:nvSpPr>
        <p:spPr bwMode="auto">
          <a:xfrm>
            <a:off x="5942472" y="4748975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3" name="Oval 39"/>
          <p:cNvSpPr>
            <a:spLocks noChangeArrowheads="1"/>
          </p:cNvSpPr>
          <p:nvPr/>
        </p:nvSpPr>
        <p:spPr bwMode="auto">
          <a:xfrm>
            <a:off x="4973885" y="6166860"/>
            <a:ext cx="304799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4" name="Oval 40"/>
          <p:cNvSpPr>
            <a:spLocks noChangeArrowheads="1"/>
          </p:cNvSpPr>
          <p:nvPr/>
        </p:nvSpPr>
        <p:spPr bwMode="auto">
          <a:xfrm>
            <a:off x="6263076" y="6819359"/>
            <a:ext cx="304801" cy="311573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6585939" y="6058486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6" name="Oval 42"/>
          <p:cNvSpPr>
            <a:spLocks noChangeArrowheads="1"/>
          </p:cNvSpPr>
          <p:nvPr/>
        </p:nvSpPr>
        <p:spPr bwMode="auto">
          <a:xfrm>
            <a:off x="7554525" y="6929989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7" name="Oval 43"/>
          <p:cNvSpPr>
            <a:spLocks noChangeArrowheads="1"/>
          </p:cNvSpPr>
          <p:nvPr/>
        </p:nvSpPr>
        <p:spPr bwMode="auto">
          <a:xfrm>
            <a:off x="7662899" y="4967981"/>
            <a:ext cx="302542" cy="309315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8" name="Oval 44"/>
          <p:cNvSpPr>
            <a:spLocks noChangeArrowheads="1"/>
          </p:cNvSpPr>
          <p:nvPr/>
        </p:nvSpPr>
        <p:spPr bwMode="auto">
          <a:xfrm>
            <a:off x="9381068" y="5514362"/>
            <a:ext cx="304799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9" name="Oval 45"/>
          <p:cNvSpPr>
            <a:spLocks noChangeArrowheads="1"/>
          </p:cNvSpPr>
          <p:nvPr/>
        </p:nvSpPr>
        <p:spPr bwMode="auto">
          <a:xfrm>
            <a:off x="9812303" y="6385865"/>
            <a:ext cx="304801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0" name="Oval 46"/>
          <p:cNvSpPr>
            <a:spLocks noChangeArrowheads="1"/>
          </p:cNvSpPr>
          <p:nvPr/>
        </p:nvSpPr>
        <p:spPr bwMode="auto">
          <a:xfrm>
            <a:off x="5511236" y="4532228"/>
            <a:ext cx="304799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1" name="Oval 47"/>
          <p:cNvSpPr>
            <a:spLocks noChangeArrowheads="1"/>
          </p:cNvSpPr>
          <p:nvPr/>
        </p:nvSpPr>
        <p:spPr bwMode="auto">
          <a:xfrm>
            <a:off x="4436534" y="6166860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2" name="Oval 48"/>
          <p:cNvSpPr>
            <a:spLocks noChangeArrowheads="1"/>
          </p:cNvSpPr>
          <p:nvPr/>
        </p:nvSpPr>
        <p:spPr bwMode="auto">
          <a:xfrm>
            <a:off x="4005298" y="5295357"/>
            <a:ext cx="304801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3" name="Oval 49"/>
          <p:cNvSpPr>
            <a:spLocks noChangeArrowheads="1"/>
          </p:cNvSpPr>
          <p:nvPr/>
        </p:nvSpPr>
        <p:spPr bwMode="auto">
          <a:xfrm>
            <a:off x="8629227" y="6602612"/>
            <a:ext cx="304801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4" name="Oval 50"/>
          <p:cNvSpPr>
            <a:spLocks noChangeArrowheads="1"/>
          </p:cNvSpPr>
          <p:nvPr/>
        </p:nvSpPr>
        <p:spPr bwMode="auto">
          <a:xfrm>
            <a:off x="7983503" y="6166860"/>
            <a:ext cx="304801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5" name="Oval 51"/>
          <p:cNvSpPr>
            <a:spLocks noChangeArrowheads="1"/>
          </p:cNvSpPr>
          <p:nvPr/>
        </p:nvSpPr>
        <p:spPr bwMode="auto">
          <a:xfrm>
            <a:off x="5834099" y="5728852"/>
            <a:ext cx="302542" cy="311573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6" name="Oval 52"/>
          <p:cNvSpPr>
            <a:spLocks noChangeArrowheads="1"/>
          </p:cNvSpPr>
          <p:nvPr/>
        </p:nvSpPr>
        <p:spPr bwMode="auto">
          <a:xfrm>
            <a:off x="6479823" y="7365741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7" name="Oval 53"/>
          <p:cNvSpPr>
            <a:spLocks noChangeArrowheads="1"/>
          </p:cNvSpPr>
          <p:nvPr/>
        </p:nvSpPr>
        <p:spPr bwMode="auto">
          <a:xfrm>
            <a:off x="6048588" y="6275233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9918419" y="5839483"/>
            <a:ext cx="304799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9" name="Oval 55"/>
          <p:cNvSpPr>
            <a:spLocks noChangeArrowheads="1"/>
          </p:cNvSpPr>
          <p:nvPr/>
        </p:nvSpPr>
        <p:spPr bwMode="auto">
          <a:xfrm>
            <a:off x="7017174" y="6710985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5834099" y="7257367"/>
            <a:ext cx="302542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1" name="Oval 57"/>
          <p:cNvSpPr>
            <a:spLocks noChangeArrowheads="1"/>
          </p:cNvSpPr>
          <p:nvPr/>
        </p:nvSpPr>
        <p:spPr bwMode="auto">
          <a:xfrm>
            <a:off x="3576321" y="5620478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2" name="Oval 58"/>
          <p:cNvSpPr>
            <a:spLocks noChangeArrowheads="1"/>
          </p:cNvSpPr>
          <p:nvPr/>
        </p:nvSpPr>
        <p:spPr bwMode="auto">
          <a:xfrm>
            <a:off x="5296747" y="5728852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5834099" y="5184728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4" name="Oval 60"/>
          <p:cNvSpPr>
            <a:spLocks noChangeArrowheads="1"/>
          </p:cNvSpPr>
          <p:nvPr/>
        </p:nvSpPr>
        <p:spPr bwMode="auto">
          <a:xfrm>
            <a:off x="8306365" y="6819359"/>
            <a:ext cx="304799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5" name="Oval 61" descr="90%"/>
          <p:cNvSpPr>
            <a:spLocks noChangeArrowheads="1"/>
          </p:cNvSpPr>
          <p:nvPr/>
        </p:nvSpPr>
        <p:spPr bwMode="auto">
          <a:xfrm>
            <a:off x="6692053" y="4313225"/>
            <a:ext cx="307058" cy="309315"/>
          </a:xfrm>
          <a:prstGeom prst="ellipse">
            <a:avLst/>
          </a:prstGeom>
          <a:pattFill prst="pct90">
            <a:fgClr>
              <a:srgbClr val="FAFD00"/>
            </a:fgClr>
            <a:bgClr>
              <a:schemeClr val="bg1"/>
            </a:bgClr>
          </a:patt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6" name="Oval 62"/>
          <p:cNvSpPr>
            <a:spLocks noChangeArrowheads="1"/>
          </p:cNvSpPr>
          <p:nvPr/>
        </p:nvSpPr>
        <p:spPr bwMode="auto">
          <a:xfrm>
            <a:off x="9381068" y="5076354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7" name="Oval 63"/>
          <p:cNvSpPr>
            <a:spLocks noChangeArrowheads="1"/>
          </p:cNvSpPr>
          <p:nvPr/>
        </p:nvSpPr>
        <p:spPr bwMode="auto">
          <a:xfrm>
            <a:off x="7017174" y="5514362"/>
            <a:ext cx="302542" cy="30705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8" name="Oval 64"/>
          <p:cNvSpPr>
            <a:spLocks noChangeArrowheads="1"/>
          </p:cNvSpPr>
          <p:nvPr/>
        </p:nvSpPr>
        <p:spPr bwMode="auto">
          <a:xfrm>
            <a:off x="8414739" y="5947857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9" name="Oval 65"/>
          <p:cNvSpPr>
            <a:spLocks noChangeArrowheads="1"/>
          </p:cNvSpPr>
          <p:nvPr/>
        </p:nvSpPr>
        <p:spPr bwMode="auto">
          <a:xfrm>
            <a:off x="7983503" y="4640602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0" name="Oval 66"/>
          <p:cNvSpPr>
            <a:spLocks noChangeArrowheads="1"/>
          </p:cNvSpPr>
          <p:nvPr/>
        </p:nvSpPr>
        <p:spPr bwMode="auto">
          <a:xfrm>
            <a:off x="7875129" y="5620478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1" name="Oval 67"/>
          <p:cNvSpPr>
            <a:spLocks noChangeArrowheads="1"/>
          </p:cNvSpPr>
          <p:nvPr/>
        </p:nvSpPr>
        <p:spPr bwMode="auto">
          <a:xfrm>
            <a:off x="4219788" y="6819359"/>
            <a:ext cx="304799" cy="311573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2" name="Oval 68"/>
          <p:cNvSpPr>
            <a:spLocks noChangeArrowheads="1"/>
          </p:cNvSpPr>
          <p:nvPr/>
        </p:nvSpPr>
        <p:spPr bwMode="auto">
          <a:xfrm>
            <a:off x="6692053" y="7038362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3" name="Oval 69"/>
          <p:cNvSpPr>
            <a:spLocks noChangeArrowheads="1"/>
          </p:cNvSpPr>
          <p:nvPr/>
        </p:nvSpPr>
        <p:spPr bwMode="auto">
          <a:xfrm>
            <a:off x="6263076" y="5620478"/>
            <a:ext cx="304801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4" name="Oval 70"/>
          <p:cNvSpPr>
            <a:spLocks noChangeArrowheads="1"/>
          </p:cNvSpPr>
          <p:nvPr/>
        </p:nvSpPr>
        <p:spPr bwMode="auto">
          <a:xfrm>
            <a:off x="8843716" y="5620478"/>
            <a:ext cx="304799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5" name="Oval 71"/>
          <p:cNvSpPr>
            <a:spLocks noChangeArrowheads="1"/>
          </p:cNvSpPr>
          <p:nvPr/>
        </p:nvSpPr>
        <p:spPr bwMode="auto">
          <a:xfrm>
            <a:off x="7446152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6" name="Oval 72"/>
          <p:cNvSpPr>
            <a:spLocks noChangeArrowheads="1"/>
          </p:cNvSpPr>
          <p:nvPr/>
        </p:nvSpPr>
        <p:spPr bwMode="auto">
          <a:xfrm>
            <a:off x="6585939" y="6494238"/>
            <a:ext cx="304799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7" name="Line 73"/>
          <p:cNvSpPr>
            <a:spLocks noChangeShapeType="1"/>
          </p:cNvSpPr>
          <p:nvPr/>
        </p:nvSpPr>
        <p:spPr bwMode="auto">
          <a:xfrm flipV="1">
            <a:off x="3262490" y="7139964"/>
            <a:ext cx="715715" cy="76087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8" name="Rectangle 74"/>
          <p:cNvSpPr>
            <a:spLocks noChangeArrowheads="1"/>
          </p:cNvSpPr>
          <p:nvPr/>
        </p:nvSpPr>
        <p:spPr bwMode="auto">
          <a:xfrm>
            <a:off x="5012680" y="5830452"/>
            <a:ext cx="3719990" cy="45909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Distributed Database</a:t>
            </a:r>
          </a:p>
        </p:txBody>
      </p:sp>
      <p:pic>
        <p:nvPicPr>
          <p:cNvPr id="93259" name="Picture 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14" y="2662789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0" name="Picture 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0" y="8108549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1" name="Picture 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83" y="2227038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2" name="Picture 7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03" y="7898576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3263" name="Group 79"/>
          <p:cNvGrpSpPr>
            <a:grpSpLocks/>
          </p:cNvGrpSpPr>
          <p:nvPr/>
        </p:nvGrpSpPr>
        <p:grpSpPr bwMode="auto">
          <a:xfrm>
            <a:off x="9679094" y="2572477"/>
            <a:ext cx="1345636" cy="1065671"/>
            <a:chOff x="4287" y="1078"/>
            <a:chExt cx="596" cy="472"/>
          </a:xfrm>
        </p:grpSpPr>
        <p:grpSp>
          <p:nvGrpSpPr>
            <p:cNvPr id="93264" name="Group 80"/>
            <p:cNvGrpSpPr>
              <a:grpSpLocks/>
            </p:cNvGrpSpPr>
            <p:nvPr/>
          </p:nvGrpSpPr>
          <p:grpSpPr bwMode="auto">
            <a:xfrm>
              <a:off x="4287" y="1472"/>
              <a:ext cx="596" cy="78"/>
              <a:chOff x="4287" y="1472"/>
              <a:chExt cx="596" cy="78"/>
            </a:xfrm>
          </p:grpSpPr>
          <p:sp>
            <p:nvSpPr>
              <p:cNvPr id="93265" name="Rectangle 81"/>
              <p:cNvSpPr>
                <a:spLocks noChangeArrowheads="1"/>
              </p:cNvSpPr>
              <p:nvPr/>
            </p:nvSpPr>
            <p:spPr bwMode="auto">
              <a:xfrm>
                <a:off x="4292" y="1542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6" name="Freeform 82"/>
              <p:cNvSpPr>
                <a:spLocks/>
              </p:cNvSpPr>
              <p:nvPr/>
            </p:nvSpPr>
            <p:spPr bwMode="auto">
              <a:xfrm>
                <a:off x="4287" y="1472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7" name="Freeform 83"/>
              <p:cNvSpPr>
                <a:spLocks/>
              </p:cNvSpPr>
              <p:nvPr/>
            </p:nvSpPr>
            <p:spPr bwMode="auto">
              <a:xfrm>
                <a:off x="4305" y="1479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68" name="Group 84"/>
            <p:cNvGrpSpPr>
              <a:grpSpLocks/>
            </p:cNvGrpSpPr>
            <p:nvPr/>
          </p:nvGrpSpPr>
          <p:grpSpPr bwMode="auto">
            <a:xfrm>
              <a:off x="4353" y="1479"/>
              <a:ext cx="469" cy="14"/>
              <a:chOff x="4353" y="1479"/>
              <a:chExt cx="469" cy="14"/>
            </a:xfrm>
          </p:grpSpPr>
          <p:sp>
            <p:nvSpPr>
              <p:cNvPr id="93269" name="Freeform 85"/>
              <p:cNvSpPr>
                <a:spLocks/>
              </p:cNvSpPr>
              <p:nvPr/>
            </p:nvSpPr>
            <p:spPr bwMode="auto">
              <a:xfrm>
                <a:off x="4353" y="1479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0" name="Freeform 86"/>
              <p:cNvSpPr>
                <a:spLocks/>
              </p:cNvSpPr>
              <p:nvPr/>
            </p:nvSpPr>
            <p:spPr bwMode="auto">
              <a:xfrm>
                <a:off x="4398" y="1479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1" name="Freeform 87"/>
              <p:cNvSpPr>
                <a:spLocks/>
              </p:cNvSpPr>
              <p:nvPr/>
            </p:nvSpPr>
            <p:spPr bwMode="auto">
              <a:xfrm>
                <a:off x="4493" y="1479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2" name="Freeform 88"/>
              <p:cNvSpPr>
                <a:spLocks/>
              </p:cNvSpPr>
              <p:nvPr/>
            </p:nvSpPr>
            <p:spPr bwMode="auto">
              <a:xfrm>
                <a:off x="4578" y="1479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3" name="Freeform 89"/>
              <p:cNvSpPr>
                <a:spLocks/>
              </p:cNvSpPr>
              <p:nvPr/>
            </p:nvSpPr>
            <p:spPr bwMode="auto">
              <a:xfrm>
                <a:off x="4665" y="1479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4" name="Freeform 90"/>
              <p:cNvSpPr>
                <a:spLocks/>
              </p:cNvSpPr>
              <p:nvPr/>
            </p:nvSpPr>
            <p:spPr bwMode="auto">
              <a:xfrm>
                <a:off x="4743" y="1484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75" name="Group 91"/>
            <p:cNvGrpSpPr>
              <a:grpSpLocks/>
            </p:cNvGrpSpPr>
            <p:nvPr/>
          </p:nvGrpSpPr>
          <p:grpSpPr bwMode="auto">
            <a:xfrm>
              <a:off x="4335" y="1496"/>
              <a:ext cx="494" cy="28"/>
              <a:chOff x="4335" y="1496"/>
              <a:chExt cx="494" cy="28"/>
            </a:xfrm>
          </p:grpSpPr>
          <p:grpSp>
            <p:nvGrpSpPr>
              <p:cNvPr id="93276" name="Group 92"/>
              <p:cNvGrpSpPr>
                <a:grpSpLocks/>
              </p:cNvGrpSpPr>
              <p:nvPr/>
            </p:nvGrpSpPr>
            <p:grpSpPr bwMode="auto">
              <a:xfrm>
                <a:off x="4377" y="1497"/>
                <a:ext cx="245" cy="25"/>
                <a:chOff x="4377" y="1497"/>
                <a:chExt cx="245" cy="25"/>
              </a:xfrm>
            </p:grpSpPr>
            <p:sp>
              <p:nvSpPr>
                <p:cNvPr id="93277" name="Freeform 93"/>
                <p:cNvSpPr>
                  <a:spLocks/>
                </p:cNvSpPr>
                <p:nvPr/>
              </p:nvSpPr>
              <p:spPr bwMode="auto">
                <a:xfrm>
                  <a:off x="4377" y="1497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8" name="Freeform 94"/>
                <p:cNvSpPr>
                  <a:spLocks/>
                </p:cNvSpPr>
                <p:nvPr/>
              </p:nvSpPr>
              <p:spPr bwMode="auto">
                <a:xfrm>
                  <a:off x="4386" y="1505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9" name="Freeform 95"/>
                <p:cNvSpPr>
                  <a:spLocks/>
                </p:cNvSpPr>
                <p:nvPr/>
              </p:nvSpPr>
              <p:spPr bwMode="auto">
                <a:xfrm>
                  <a:off x="4390" y="1512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0" name="Freeform 96"/>
                <p:cNvSpPr>
                  <a:spLocks/>
                </p:cNvSpPr>
                <p:nvPr/>
              </p:nvSpPr>
              <p:spPr bwMode="auto">
                <a:xfrm>
                  <a:off x="4394" y="1521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1" name="Group 97"/>
              <p:cNvGrpSpPr>
                <a:grpSpLocks/>
              </p:cNvGrpSpPr>
              <p:nvPr/>
            </p:nvGrpSpPr>
            <p:grpSpPr bwMode="auto">
              <a:xfrm>
                <a:off x="4335" y="1501"/>
                <a:ext cx="41" cy="16"/>
                <a:chOff x="4335" y="1501"/>
                <a:chExt cx="41" cy="16"/>
              </a:xfrm>
            </p:grpSpPr>
            <p:sp>
              <p:nvSpPr>
                <p:cNvPr id="93282" name="Freeform 98"/>
                <p:cNvSpPr>
                  <a:spLocks/>
                </p:cNvSpPr>
                <p:nvPr/>
              </p:nvSpPr>
              <p:spPr bwMode="auto">
                <a:xfrm>
                  <a:off x="4345" y="150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3" name="Freeform 99"/>
                <p:cNvSpPr>
                  <a:spLocks/>
                </p:cNvSpPr>
                <p:nvPr/>
              </p:nvSpPr>
              <p:spPr bwMode="auto">
                <a:xfrm>
                  <a:off x="4341" y="1508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4" name="Freeform 100"/>
                <p:cNvSpPr>
                  <a:spLocks/>
                </p:cNvSpPr>
                <p:nvPr/>
              </p:nvSpPr>
              <p:spPr bwMode="auto">
                <a:xfrm>
                  <a:off x="4335" y="1516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5" name="Group 101"/>
              <p:cNvGrpSpPr>
                <a:grpSpLocks/>
              </p:cNvGrpSpPr>
              <p:nvPr/>
            </p:nvGrpSpPr>
            <p:grpSpPr bwMode="auto">
              <a:xfrm>
                <a:off x="4430" y="1496"/>
                <a:ext cx="224" cy="26"/>
                <a:chOff x="4430" y="1496"/>
                <a:chExt cx="224" cy="26"/>
              </a:xfrm>
            </p:grpSpPr>
            <p:sp>
              <p:nvSpPr>
                <p:cNvPr id="93286" name="Freeform 102"/>
                <p:cNvSpPr>
                  <a:spLocks/>
                </p:cNvSpPr>
                <p:nvPr/>
              </p:nvSpPr>
              <p:spPr bwMode="auto">
                <a:xfrm>
                  <a:off x="4430" y="1521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7" name="Freeform 103"/>
                <p:cNvSpPr>
                  <a:spLocks/>
                </p:cNvSpPr>
                <p:nvPr/>
              </p:nvSpPr>
              <p:spPr bwMode="auto">
                <a:xfrm>
                  <a:off x="4619" y="1496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8" name="Freeform 104"/>
                <p:cNvSpPr>
                  <a:spLocks/>
                </p:cNvSpPr>
                <p:nvPr/>
              </p:nvSpPr>
              <p:spPr bwMode="auto">
                <a:xfrm>
                  <a:off x="4628" y="1505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9" name="Freeform 105"/>
                <p:cNvSpPr>
                  <a:spLocks/>
                </p:cNvSpPr>
                <p:nvPr/>
              </p:nvSpPr>
              <p:spPr bwMode="auto">
                <a:xfrm>
                  <a:off x="4610" y="1513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0" name="Freeform 106"/>
                <p:cNvSpPr>
                  <a:spLocks/>
                </p:cNvSpPr>
                <p:nvPr/>
              </p:nvSpPr>
              <p:spPr bwMode="auto">
                <a:xfrm>
                  <a:off x="4574" y="152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1" name="Freeform 107"/>
                <p:cNvSpPr>
                  <a:spLocks/>
                </p:cNvSpPr>
                <p:nvPr/>
              </p:nvSpPr>
              <p:spPr bwMode="auto">
                <a:xfrm>
                  <a:off x="4603" y="1521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2" name="Group 108"/>
              <p:cNvGrpSpPr>
                <a:grpSpLocks/>
              </p:cNvGrpSpPr>
              <p:nvPr/>
            </p:nvGrpSpPr>
            <p:grpSpPr bwMode="auto">
              <a:xfrm>
                <a:off x="4663" y="1501"/>
                <a:ext cx="71" cy="21"/>
                <a:chOff x="4663" y="1501"/>
                <a:chExt cx="71" cy="21"/>
              </a:xfrm>
            </p:grpSpPr>
            <p:sp>
              <p:nvSpPr>
                <p:cNvPr id="93293" name="Freeform 109"/>
                <p:cNvSpPr>
                  <a:spLocks/>
                </p:cNvSpPr>
                <p:nvPr/>
              </p:nvSpPr>
              <p:spPr bwMode="auto">
                <a:xfrm>
                  <a:off x="4663" y="1501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4" name="Freeform 110"/>
                <p:cNvSpPr>
                  <a:spLocks/>
                </p:cNvSpPr>
                <p:nvPr/>
              </p:nvSpPr>
              <p:spPr bwMode="auto">
                <a:xfrm>
                  <a:off x="4673" y="1509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5" name="Freeform 111"/>
                <p:cNvSpPr>
                  <a:spLocks/>
                </p:cNvSpPr>
                <p:nvPr/>
              </p:nvSpPr>
              <p:spPr bwMode="auto">
                <a:xfrm>
                  <a:off x="4673" y="1521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6" name="Group 112"/>
              <p:cNvGrpSpPr>
                <a:grpSpLocks/>
              </p:cNvGrpSpPr>
              <p:nvPr/>
            </p:nvGrpSpPr>
            <p:grpSpPr bwMode="auto">
              <a:xfrm>
                <a:off x="4745" y="1501"/>
                <a:ext cx="84" cy="23"/>
                <a:chOff x="4745" y="1501"/>
                <a:chExt cx="84" cy="23"/>
              </a:xfrm>
            </p:grpSpPr>
            <p:sp>
              <p:nvSpPr>
                <p:cNvPr id="93297" name="Freeform 113"/>
                <p:cNvSpPr>
                  <a:spLocks/>
                </p:cNvSpPr>
                <p:nvPr/>
              </p:nvSpPr>
              <p:spPr bwMode="auto">
                <a:xfrm>
                  <a:off x="4751" y="1501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8" name="Freeform 114"/>
                <p:cNvSpPr>
                  <a:spLocks/>
                </p:cNvSpPr>
                <p:nvPr/>
              </p:nvSpPr>
              <p:spPr bwMode="auto">
                <a:xfrm>
                  <a:off x="4745" y="1509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9" name="Freeform 115"/>
                <p:cNvSpPr>
                  <a:spLocks/>
                </p:cNvSpPr>
                <p:nvPr/>
              </p:nvSpPr>
              <p:spPr bwMode="auto">
                <a:xfrm>
                  <a:off x="4751" y="1516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0" name="Freeform 116"/>
                <p:cNvSpPr>
                  <a:spLocks/>
                </p:cNvSpPr>
                <p:nvPr/>
              </p:nvSpPr>
              <p:spPr bwMode="auto">
                <a:xfrm>
                  <a:off x="4749" y="1523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1" name="Freeform 117"/>
                <p:cNvSpPr>
                  <a:spLocks/>
                </p:cNvSpPr>
                <p:nvPr/>
              </p:nvSpPr>
              <p:spPr bwMode="auto">
                <a:xfrm>
                  <a:off x="4806" y="150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2" name="Freeform 118"/>
                <p:cNvSpPr>
                  <a:spLocks/>
                </p:cNvSpPr>
                <p:nvPr/>
              </p:nvSpPr>
              <p:spPr bwMode="auto">
                <a:xfrm>
                  <a:off x="4812" y="151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03" name="Freeform 119"/>
            <p:cNvSpPr>
              <a:spLocks/>
            </p:cNvSpPr>
            <p:nvPr/>
          </p:nvSpPr>
          <p:spPr bwMode="auto">
            <a:xfrm>
              <a:off x="4329" y="1078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04" name="Group 120"/>
            <p:cNvGrpSpPr>
              <a:grpSpLocks/>
            </p:cNvGrpSpPr>
            <p:nvPr/>
          </p:nvGrpSpPr>
          <p:grpSpPr bwMode="auto">
            <a:xfrm>
              <a:off x="4379" y="1119"/>
              <a:ext cx="412" cy="305"/>
              <a:chOff x="4379" y="1119"/>
              <a:chExt cx="412" cy="305"/>
            </a:xfrm>
          </p:grpSpPr>
          <p:sp>
            <p:nvSpPr>
              <p:cNvPr id="93305" name="Freeform 121"/>
              <p:cNvSpPr>
                <a:spLocks/>
              </p:cNvSpPr>
              <p:nvPr/>
            </p:nvSpPr>
            <p:spPr bwMode="auto">
              <a:xfrm>
                <a:off x="4379" y="1119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6" name="Freeform 122"/>
              <p:cNvSpPr>
                <a:spLocks/>
              </p:cNvSpPr>
              <p:nvPr/>
            </p:nvSpPr>
            <p:spPr bwMode="auto">
              <a:xfrm>
                <a:off x="4380" y="1271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7" name="Freeform 123"/>
              <p:cNvSpPr>
                <a:spLocks/>
              </p:cNvSpPr>
              <p:nvPr/>
            </p:nvSpPr>
            <p:spPr bwMode="auto">
              <a:xfrm>
                <a:off x="4381" y="1119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8" name="Freeform 124"/>
              <p:cNvSpPr>
                <a:spLocks/>
              </p:cNvSpPr>
              <p:nvPr/>
            </p:nvSpPr>
            <p:spPr bwMode="auto">
              <a:xfrm>
                <a:off x="4392" y="1129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09" name="Freeform 125"/>
            <p:cNvSpPr>
              <a:spLocks/>
            </p:cNvSpPr>
            <p:nvPr/>
          </p:nvSpPr>
          <p:spPr bwMode="auto">
            <a:xfrm>
              <a:off x="4753" y="1437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3310" name="Group 126"/>
          <p:cNvGrpSpPr>
            <a:grpSpLocks/>
          </p:cNvGrpSpPr>
          <p:nvPr/>
        </p:nvGrpSpPr>
        <p:grpSpPr bwMode="auto">
          <a:xfrm>
            <a:off x="2092960" y="7873740"/>
            <a:ext cx="1345636" cy="1065671"/>
            <a:chOff x="927" y="3426"/>
            <a:chExt cx="596" cy="472"/>
          </a:xfrm>
        </p:grpSpPr>
        <p:grpSp>
          <p:nvGrpSpPr>
            <p:cNvPr id="93311" name="Group 127"/>
            <p:cNvGrpSpPr>
              <a:grpSpLocks/>
            </p:cNvGrpSpPr>
            <p:nvPr/>
          </p:nvGrpSpPr>
          <p:grpSpPr bwMode="auto">
            <a:xfrm>
              <a:off x="927" y="3820"/>
              <a:ext cx="596" cy="78"/>
              <a:chOff x="927" y="3820"/>
              <a:chExt cx="596" cy="78"/>
            </a:xfrm>
          </p:grpSpPr>
          <p:sp>
            <p:nvSpPr>
              <p:cNvPr id="93312" name="Rectangle 128"/>
              <p:cNvSpPr>
                <a:spLocks noChangeArrowheads="1"/>
              </p:cNvSpPr>
              <p:nvPr/>
            </p:nvSpPr>
            <p:spPr bwMode="auto">
              <a:xfrm>
                <a:off x="932" y="3890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3" name="Freeform 129"/>
              <p:cNvSpPr>
                <a:spLocks/>
              </p:cNvSpPr>
              <p:nvPr/>
            </p:nvSpPr>
            <p:spPr bwMode="auto">
              <a:xfrm>
                <a:off x="927" y="3820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4" name="Freeform 130"/>
              <p:cNvSpPr>
                <a:spLocks/>
              </p:cNvSpPr>
              <p:nvPr/>
            </p:nvSpPr>
            <p:spPr bwMode="auto">
              <a:xfrm>
                <a:off x="945" y="3827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15" name="Group 131"/>
            <p:cNvGrpSpPr>
              <a:grpSpLocks/>
            </p:cNvGrpSpPr>
            <p:nvPr/>
          </p:nvGrpSpPr>
          <p:grpSpPr bwMode="auto">
            <a:xfrm>
              <a:off x="993" y="3827"/>
              <a:ext cx="469" cy="14"/>
              <a:chOff x="993" y="3827"/>
              <a:chExt cx="469" cy="14"/>
            </a:xfrm>
          </p:grpSpPr>
          <p:sp>
            <p:nvSpPr>
              <p:cNvPr id="93316" name="Freeform 132"/>
              <p:cNvSpPr>
                <a:spLocks/>
              </p:cNvSpPr>
              <p:nvPr/>
            </p:nvSpPr>
            <p:spPr bwMode="auto">
              <a:xfrm>
                <a:off x="993" y="3827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7" name="Freeform 133"/>
              <p:cNvSpPr>
                <a:spLocks/>
              </p:cNvSpPr>
              <p:nvPr/>
            </p:nvSpPr>
            <p:spPr bwMode="auto">
              <a:xfrm>
                <a:off x="1038" y="3827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8" name="Freeform 134"/>
              <p:cNvSpPr>
                <a:spLocks/>
              </p:cNvSpPr>
              <p:nvPr/>
            </p:nvSpPr>
            <p:spPr bwMode="auto">
              <a:xfrm>
                <a:off x="1133" y="3827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9" name="Freeform 135"/>
              <p:cNvSpPr>
                <a:spLocks/>
              </p:cNvSpPr>
              <p:nvPr/>
            </p:nvSpPr>
            <p:spPr bwMode="auto">
              <a:xfrm>
                <a:off x="1218" y="3827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0" name="Freeform 136"/>
              <p:cNvSpPr>
                <a:spLocks/>
              </p:cNvSpPr>
              <p:nvPr/>
            </p:nvSpPr>
            <p:spPr bwMode="auto">
              <a:xfrm>
                <a:off x="1305" y="3827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1" name="Freeform 137"/>
              <p:cNvSpPr>
                <a:spLocks/>
              </p:cNvSpPr>
              <p:nvPr/>
            </p:nvSpPr>
            <p:spPr bwMode="auto">
              <a:xfrm>
                <a:off x="1383" y="3832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22" name="Group 138"/>
            <p:cNvGrpSpPr>
              <a:grpSpLocks/>
            </p:cNvGrpSpPr>
            <p:nvPr/>
          </p:nvGrpSpPr>
          <p:grpSpPr bwMode="auto">
            <a:xfrm>
              <a:off x="975" y="3844"/>
              <a:ext cx="494" cy="28"/>
              <a:chOff x="975" y="3844"/>
              <a:chExt cx="494" cy="28"/>
            </a:xfrm>
          </p:grpSpPr>
          <p:grpSp>
            <p:nvGrpSpPr>
              <p:cNvPr id="93323" name="Group 139"/>
              <p:cNvGrpSpPr>
                <a:grpSpLocks/>
              </p:cNvGrpSpPr>
              <p:nvPr/>
            </p:nvGrpSpPr>
            <p:grpSpPr bwMode="auto">
              <a:xfrm>
                <a:off x="1017" y="3845"/>
                <a:ext cx="245" cy="25"/>
                <a:chOff x="1017" y="3845"/>
                <a:chExt cx="245" cy="25"/>
              </a:xfrm>
            </p:grpSpPr>
            <p:sp>
              <p:nvSpPr>
                <p:cNvPr id="93324" name="Freeform 140"/>
                <p:cNvSpPr>
                  <a:spLocks/>
                </p:cNvSpPr>
                <p:nvPr/>
              </p:nvSpPr>
              <p:spPr bwMode="auto">
                <a:xfrm>
                  <a:off x="1017" y="3845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5" name="Freeform 141"/>
                <p:cNvSpPr>
                  <a:spLocks/>
                </p:cNvSpPr>
                <p:nvPr/>
              </p:nvSpPr>
              <p:spPr bwMode="auto">
                <a:xfrm>
                  <a:off x="1026" y="3853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6" name="Freeform 142"/>
                <p:cNvSpPr>
                  <a:spLocks/>
                </p:cNvSpPr>
                <p:nvPr/>
              </p:nvSpPr>
              <p:spPr bwMode="auto">
                <a:xfrm>
                  <a:off x="1030" y="3860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7" name="Freeform 143"/>
                <p:cNvSpPr>
                  <a:spLocks/>
                </p:cNvSpPr>
                <p:nvPr/>
              </p:nvSpPr>
              <p:spPr bwMode="auto">
                <a:xfrm>
                  <a:off x="1034" y="3869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28" name="Group 144"/>
              <p:cNvGrpSpPr>
                <a:grpSpLocks/>
              </p:cNvGrpSpPr>
              <p:nvPr/>
            </p:nvGrpSpPr>
            <p:grpSpPr bwMode="auto">
              <a:xfrm>
                <a:off x="975" y="3849"/>
                <a:ext cx="41" cy="16"/>
                <a:chOff x="975" y="3849"/>
                <a:chExt cx="41" cy="16"/>
              </a:xfrm>
            </p:grpSpPr>
            <p:sp>
              <p:nvSpPr>
                <p:cNvPr id="93329" name="Freeform 145"/>
                <p:cNvSpPr>
                  <a:spLocks/>
                </p:cNvSpPr>
                <p:nvPr/>
              </p:nvSpPr>
              <p:spPr bwMode="auto">
                <a:xfrm>
                  <a:off x="985" y="384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0" name="Freeform 146"/>
                <p:cNvSpPr>
                  <a:spLocks/>
                </p:cNvSpPr>
                <p:nvPr/>
              </p:nvSpPr>
              <p:spPr bwMode="auto">
                <a:xfrm>
                  <a:off x="981" y="3856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1" name="Freeform 147"/>
                <p:cNvSpPr>
                  <a:spLocks/>
                </p:cNvSpPr>
                <p:nvPr/>
              </p:nvSpPr>
              <p:spPr bwMode="auto">
                <a:xfrm>
                  <a:off x="975" y="3864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2" name="Group 148"/>
              <p:cNvGrpSpPr>
                <a:grpSpLocks/>
              </p:cNvGrpSpPr>
              <p:nvPr/>
            </p:nvGrpSpPr>
            <p:grpSpPr bwMode="auto">
              <a:xfrm>
                <a:off x="1070" y="3844"/>
                <a:ext cx="224" cy="26"/>
                <a:chOff x="1070" y="3844"/>
                <a:chExt cx="224" cy="26"/>
              </a:xfrm>
            </p:grpSpPr>
            <p:sp>
              <p:nvSpPr>
                <p:cNvPr id="93333" name="Freeform 149"/>
                <p:cNvSpPr>
                  <a:spLocks/>
                </p:cNvSpPr>
                <p:nvPr/>
              </p:nvSpPr>
              <p:spPr bwMode="auto">
                <a:xfrm>
                  <a:off x="1070" y="3869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4" name="Freeform 150"/>
                <p:cNvSpPr>
                  <a:spLocks/>
                </p:cNvSpPr>
                <p:nvPr/>
              </p:nvSpPr>
              <p:spPr bwMode="auto">
                <a:xfrm>
                  <a:off x="1259" y="3844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5" name="Freeform 151"/>
                <p:cNvSpPr>
                  <a:spLocks/>
                </p:cNvSpPr>
                <p:nvPr/>
              </p:nvSpPr>
              <p:spPr bwMode="auto">
                <a:xfrm>
                  <a:off x="1268" y="3853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6" name="Freeform 152"/>
                <p:cNvSpPr>
                  <a:spLocks/>
                </p:cNvSpPr>
                <p:nvPr/>
              </p:nvSpPr>
              <p:spPr bwMode="auto">
                <a:xfrm>
                  <a:off x="1250" y="3861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7" name="Freeform 153"/>
                <p:cNvSpPr>
                  <a:spLocks/>
                </p:cNvSpPr>
                <p:nvPr/>
              </p:nvSpPr>
              <p:spPr bwMode="auto">
                <a:xfrm>
                  <a:off x="1214" y="386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8" name="Freeform 154"/>
                <p:cNvSpPr>
                  <a:spLocks/>
                </p:cNvSpPr>
                <p:nvPr/>
              </p:nvSpPr>
              <p:spPr bwMode="auto">
                <a:xfrm>
                  <a:off x="1243" y="3869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9" name="Group 155"/>
              <p:cNvGrpSpPr>
                <a:grpSpLocks/>
              </p:cNvGrpSpPr>
              <p:nvPr/>
            </p:nvGrpSpPr>
            <p:grpSpPr bwMode="auto">
              <a:xfrm>
                <a:off x="1303" y="3849"/>
                <a:ext cx="71" cy="21"/>
                <a:chOff x="1303" y="3849"/>
                <a:chExt cx="71" cy="21"/>
              </a:xfrm>
            </p:grpSpPr>
            <p:sp>
              <p:nvSpPr>
                <p:cNvPr id="93340" name="Freeform 156"/>
                <p:cNvSpPr>
                  <a:spLocks/>
                </p:cNvSpPr>
                <p:nvPr/>
              </p:nvSpPr>
              <p:spPr bwMode="auto">
                <a:xfrm>
                  <a:off x="1303" y="3849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1" name="Freeform 157"/>
                <p:cNvSpPr>
                  <a:spLocks/>
                </p:cNvSpPr>
                <p:nvPr/>
              </p:nvSpPr>
              <p:spPr bwMode="auto">
                <a:xfrm>
                  <a:off x="1313" y="3857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2" name="Freeform 158"/>
                <p:cNvSpPr>
                  <a:spLocks/>
                </p:cNvSpPr>
                <p:nvPr/>
              </p:nvSpPr>
              <p:spPr bwMode="auto">
                <a:xfrm>
                  <a:off x="1313" y="3869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43" name="Group 159"/>
              <p:cNvGrpSpPr>
                <a:grpSpLocks/>
              </p:cNvGrpSpPr>
              <p:nvPr/>
            </p:nvGrpSpPr>
            <p:grpSpPr bwMode="auto">
              <a:xfrm>
                <a:off x="1385" y="3849"/>
                <a:ext cx="84" cy="23"/>
                <a:chOff x="1385" y="3849"/>
                <a:chExt cx="84" cy="23"/>
              </a:xfrm>
            </p:grpSpPr>
            <p:sp>
              <p:nvSpPr>
                <p:cNvPr id="93344" name="Freeform 160"/>
                <p:cNvSpPr>
                  <a:spLocks/>
                </p:cNvSpPr>
                <p:nvPr/>
              </p:nvSpPr>
              <p:spPr bwMode="auto">
                <a:xfrm>
                  <a:off x="1391" y="3849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5" name="Freeform 161"/>
                <p:cNvSpPr>
                  <a:spLocks/>
                </p:cNvSpPr>
                <p:nvPr/>
              </p:nvSpPr>
              <p:spPr bwMode="auto">
                <a:xfrm>
                  <a:off x="1385" y="3857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6" name="Freeform 162"/>
                <p:cNvSpPr>
                  <a:spLocks/>
                </p:cNvSpPr>
                <p:nvPr/>
              </p:nvSpPr>
              <p:spPr bwMode="auto">
                <a:xfrm>
                  <a:off x="1391" y="3864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7" name="Freeform 163"/>
                <p:cNvSpPr>
                  <a:spLocks/>
                </p:cNvSpPr>
                <p:nvPr/>
              </p:nvSpPr>
              <p:spPr bwMode="auto">
                <a:xfrm>
                  <a:off x="1389" y="3871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8" name="Freeform 164"/>
                <p:cNvSpPr>
                  <a:spLocks/>
                </p:cNvSpPr>
                <p:nvPr/>
              </p:nvSpPr>
              <p:spPr bwMode="auto">
                <a:xfrm>
                  <a:off x="1446" y="385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9" name="Freeform 165"/>
                <p:cNvSpPr>
                  <a:spLocks/>
                </p:cNvSpPr>
                <p:nvPr/>
              </p:nvSpPr>
              <p:spPr bwMode="auto">
                <a:xfrm>
                  <a:off x="1452" y="386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50" name="Freeform 166"/>
            <p:cNvSpPr>
              <a:spLocks/>
            </p:cNvSpPr>
            <p:nvPr/>
          </p:nvSpPr>
          <p:spPr bwMode="auto">
            <a:xfrm>
              <a:off x="969" y="3426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51" name="Group 167"/>
            <p:cNvGrpSpPr>
              <a:grpSpLocks/>
            </p:cNvGrpSpPr>
            <p:nvPr/>
          </p:nvGrpSpPr>
          <p:grpSpPr bwMode="auto">
            <a:xfrm>
              <a:off x="1019" y="3467"/>
              <a:ext cx="412" cy="305"/>
              <a:chOff x="1019" y="3467"/>
              <a:chExt cx="412" cy="305"/>
            </a:xfrm>
          </p:grpSpPr>
          <p:sp>
            <p:nvSpPr>
              <p:cNvPr id="93352" name="Freeform 168"/>
              <p:cNvSpPr>
                <a:spLocks/>
              </p:cNvSpPr>
              <p:nvPr/>
            </p:nvSpPr>
            <p:spPr bwMode="auto">
              <a:xfrm>
                <a:off x="1019" y="3467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3" name="Freeform 169"/>
              <p:cNvSpPr>
                <a:spLocks/>
              </p:cNvSpPr>
              <p:nvPr/>
            </p:nvSpPr>
            <p:spPr bwMode="auto">
              <a:xfrm>
                <a:off x="1020" y="3619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4" name="Freeform 170"/>
              <p:cNvSpPr>
                <a:spLocks/>
              </p:cNvSpPr>
              <p:nvPr/>
            </p:nvSpPr>
            <p:spPr bwMode="auto">
              <a:xfrm>
                <a:off x="1021" y="3467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5" name="Freeform 171"/>
              <p:cNvSpPr>
                <a:spLocks/>
              </p:cNvSpPr>
              <p:nvPr/>
            </p:nvSpPr>
            <p:spPr bwMode="auto">
              <a:xfrm>
                <a:off x="1032" y="3477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56" name="Freeform 172"/>
            <p:cNvSpPr>
              <a:spLocks/>
            </p:cNvSpPr>
            <p:nvPr/>
          </p:nvSpPr>
          <p:spPr bwMode="auto">
            <a:xfrm>
              <a:off x="1393" y="3785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Through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284512"/>
            <a:ext cx="12361906" cy="7056784"/>
          </a:xfrm>
        </p:spPr>
        <p:txBody>
          <a:bodyPr/>
          <a:lstStyle/>
          <a:p>
            <a:r>
              <a:rPr lang="en-US" dirty="0" smtClean="0"/>
              <a:t>Reliability: DB behaves as expected (</a:t>
            </a:r>
            <a:r>
              <a:rPr lang="en-US" i="1" dirty="0" smtClean="0"/>
              <a:t>consistency</a:t>
            </a:r>
            <a:r>
              <a:rPr lang="en-US" dirty="0" smtClean="0"/>
              <a:t>, </a:t>
            </a:r>
            <a:r>
              <a:rPr lang="en-US" i="1" dirty="0" smtClean="0"/>
              <a:t>availability</a:t>
            </a:r>
            <a:r>
              <a:rPr lang="en-US" dirty="0" smtClean="0"/>
              <a:t>, </a:t>
            </a:r>
            <a:r>
              <a:rPr lang="en-US" i="1" dirty="0" smtClean="0"/>
              <a:t>partition</a:t>
            </a:r>
            <a:r>
              <a:rPr lang="en-US" dirty="0" smtClean="0"/>
              <a:t> </a:t>
            </a:r>
            <a:r>
              <a:rPr lang="en-US" i="1" dirty="0" smtClean="0"/>
              <a:t>tolerance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Replicated components and data should make distributed DBMS </a:t>
            </a:r>
            <a:r>
              <a:rPr lang="en-US" b="1" dirty="0" smtClean="0">
                <a:solidFill>
                  <a:srgbClr val="0070C0"/>
                </a:solidFill>
              </a:rPr>
              <a:t>more reliable</a:t>
            </a:r>
            <a:r>
              <a:rPr lang="en-US" dirty="0" smtClean="0"/>
              <a:t> (</a:t>
            </a:r>
            <a:r>
              <a:rPr lang="en-US" i="1" dirty="0" smtClean="0"/>
              <a:t>no single points of failure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(Distributed) transactions provide </a:t>
            </a:r>
            <a:r>
              <a:rPr lang="en-US" i="1" dirty="0" smtClean="0"/>
              <a:t>reliability</a:t>
            </a:r>
          </a:p>
          <a:p>
            <a:pPr lvl="1"/>
            <a:r>
              <a:rPr lang="en-US" dirty="0" smtClean="0"/>
              <a:t>bring </a:t>
            </a:r>
            <a:r>
              <a:rPr lang="en-US" dirty="0"/>
              <a:t>the DB from a consistent state to another consistent </a:t>
            </a:r>
            <a:r>
              <a:rPr lang="en-US" dirty="0" smtClean="0"/>
              <a:t>one even in presence of concurrent accesses (</a:t>
            </a:r>
            <a:r>
              <a:rPr lang="en-US" i="1" dirty="0" smtClean="0"/>
              <a:t>concurrency transparency</a:t>
            </a:r>
            <a:r>
              <a:rPr lang="en-US" dirty="0" smtClean="0"/>
              <a:t>) or failures (</a:t>
            </a:r>
            <a:r>
              <a:rPr lang="en-US" i="1" dirty="0" smtClean="0"/>
              <a:t>failure atomicity</a:t>
            </a:r>
            <a:r>
              <a:rPr lang="en-US" dirty="0" smtClean="0"/>
              <a:t>)</a:t>
            </a:r>
          </a:p>
          <a:p>
            <a:pPr marL="368300" lvl="1">
              <a:buSzPct val="150000"/>
              <a:buFont typeface="Palatino" charset="0"/>
              <a:buChar char="•"/>
            </a:pPr>
            <a:r>
              <a:rPr lang="en-US" sz="2800" dirty="0" smtClean="0"/>
              <a:t>Distributed transaction support requires implementation </a:t>
            </a:r>
            <a:r>
              <a:rPr lang="en-US" sz="2800" dirty="0"/>
              <a:t>of 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/>
              <a:t>concurrency </a:t>
            </a:r>
            <a:r>
              <a:rPr lang="en-US" dirty="0" smtClean="0"/>
              <a:t>control protocols</a:t>
            </a:r>
            <a:endParaRPr lang="en-US" dirty="0"/>
          </a:p>
          <a:p>
            <a:pPr lvl="1"/>
            <a:r>
              <a:rPr lang="en-US" dirty="0" smtClean="0"/>
              <a:t>Distributed reliability protocols (commit and recovery protocols)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Data replication</a:t>
            </a:r>
            <a:r>
              <a:rPr lang="en-US" dirty="0" smtClean="0">
                <a:solidFill>
                  <a:schemeClr val="tx2"/>
                </a:solidFill>
              </a:rPr>
              <a:t> (we will not deal with it)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Great for read-intensive workloads, problematic for updates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Replication protocols</a:t>
            </a:r>
          </a:p>
        </p:txBody>
      </p:sp>
    </p:spTree>
    <p:extLst>
      <p:ext uri="{BB962C8B-B14F-4D97-AF65-F5344CB8AC3E}">
        <p14:creationId xmlns="" xmlns:p14="http://schemas.microsoft.com/office/powerpoint/2010/main" val="147244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2433344" cy="1612900"/>
          </a:xfrm>
          <a:noFill/>
          <a:ln/>
        </p:spPr>
        <p:txBody>
          <a:bodyPr/>
          <a:lstStyle/>
          <a:p>
            <a:r>
              <a:rPr lang="en-US" dirty="0"/>
              <a:t>Potentially Improved Performance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446044" cy="67691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Proximity </a:t>
            </a:r>
            <a:r>
              <a:rPr lang="en-US" dirty="0"/>
              <a:t>of data to its points of </a:t>
            </a:r>
            <a:r>
              <a:rPr lang="en-US" dirty="0" smtClean="0"/>
              <a:t>use (</a:t>
            </a:r>
            <a:r>
              <a:rPr lang="en-US" i="1" dirty="0" smtClean="0"/>
              <a:t>data localization</a:t>
            </a:r>
            <a:r>
              <a:rPr lang="en-US" dirty="0" smtClean="0"/>
              <a:t>) – thanks to replication and fragmentation</a:t>
            </a:r>
          </a:p>
          <a:p>
            <a:pPr marL="801688" lvl="1">
              <a:buSzPct val="100000"/>
            </a:pPr>
            <a:r>
              <a:rPr lang="en-US" dirty="0" smtClean="0"/>
              <a:t>Less contention for CPU and I/O services</a:t>
            </a:r>
          </a:p>
          <a:p>
            <a:pPr marL="801688" lvl="1">
              <a:spcBef>
                <a:spcPts val="600"/>
              </a:spcBef>
              <a:buSzPct val="100000"/>
            </a:pPr>
            <a:r>
              <a:rPr lang="en-US" dirty="0" smtClean="0"/>
              <a:t>Less delay related to network communication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Distributed systems improve parallelism (inter- and intra-query parallelism) – thanks to replication and fragmentation</a:t>
            </a:r>
            <a:endParaRPr lang="en-US" dirty="0"/>
          </a:p>
          <a:p>
            <a:pPr>
              <a:spcBef>
                <a:spcPct val="100000"/>
              </a:spcBef>
            </a:pPr>
            <a:r>
              <a:rPr lang="en-US" dirty="0"/>
              <a:t>Requires some support for fragmentation and </a:t>
            </a:r>
            <a:r>
              <a:rPr lang="en-US" dirty="0" smtClean="0"/>
              <a:t>replication (distribution of computation)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Easier </a:t>
            </a:r>
            <a:r>
              <a:rPr lang="en-US" dirty="0" smtClean="0"/>
              <a:t>System </a:t>
            </a:r>
            <a:r>
              <a:rPr lang="en-US" dirty="0"/>
              <a:t>Expansion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Issue is database </a:t>
            </a:r>
            <a:r>
              <a:rPr lang="en-US" dirty="0" smtClean="0"/>
              <a:t>scaling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Expansion: as easy as adding a new node in the network  (with its own DBMS)</a:t>
            </a:r>
          </a:p>
          <a:p>
            <a:pPr lvl="1">
              <a:spcBef>
                <a:spcPct val="100000"/>
              </a:spcBef>
            </a:pPr>
            <a:r>
              <a:rPr lang="en-US" dirty="0" smtClean="0"/>
              <a:t>Easy thanks to transparency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Expanding a centralized DBMS is more difficult than adding a new one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introduced by Distribution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2468" y="2376470"/>
            <a:ext cx="12293600" cy="700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8300" indent="-368300" algn="l">
              <a:spcBef>
                <a:spcPts val="600"/>
              </a:spcBef>
              <a:buClr>
                <a:srgbClr val="4A71A9"/>
              </a:buClr>
              <a:buSzPct val="150000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Distributed systems are intrinsically problematic</a:t>
            </a:r>
          </a:p>
          <a:p>
            <a:pPr marL="368300" lvl="0" indent="-368300" algn="l">
              <a:spcBef>
                <a:spcPts val="18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Additional complexity of problems present in the centralized setting</a:t>
            </a:r>
          </a:p>
          <a:p>
            <a:pPr marL="368300" lvl="0" indent="-368300" algn="l">
              <a:spcBef>
                <a:spcPts val="18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Additional problems due to distribution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Tolerance to failures of network nodes or links</a:t>
            </a: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Synchronization of transactions executed on multiple sites (concurrent access)</a:t>
            </a: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US" sz="2600" kern="0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Replication</a:t>
            </a:r>
            <a:r>
              <a:rPr lang="en-US" sz="2600" kern="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Book Antiqua" pitchFamily="18" charset="0"/>
              </a:rPr>
              <a:t>(we will not deal with it)</a:t>
            </a:r>
            <a:endParaRPr lang="en-US" sz="2600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marL="1206500" lvl="2" indent="-368300" algn="l">
              <a:spcBef>
                <a:spcPts val="6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lang="en-US" sz="2400" kern="0" dirty="0" smtClean="0">
                <a:solidFill>
                  <a:schemeClr val="accent5">
                    <a:lumMod val="75000"/>
                  </a:schemeClr>
                </a:solidFill>
                <a:latin typeface="Book Antiqua"/>
              </a:rPr>
              <a:t>Choosing one of the stored copies</a:t>
            </a:r>
          </a:p>
          <a:p>
            <a:pPr marL="1206500" lvl="2" indent="-368300" algn="l">
              <a:spcBef>
                <a:spcPts val="6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lang="en-US" sz="2400" kern="0" dirty="0" smtClean="0">
                <a:solidFill>
                  <a:schemeClr val="accent5">
                    <a:lumMod val="75000"/>
                  </a:schemeClr>
                </a:solidFill>
                <a:latin typeface="Book Antiqua"/>
              </a:rPr>
              <a:t>Keep information consistent in all copies</a:t>
            </a:r>
            <a:endParaRPr lang="en-US" sz="2600" kern="0" dirty="0" smtClean="0">
              <a:solidFill>
                <a:schemeClr val="accent5">
                  <a:lumMod val="75000"/>
                </a:schemeClr>
              </a:solidFill>
              <a:latin typeface="Book Antiqua"/>
            </a:endParaRPr>
          </a:p>
          <a:p>
            <a:pPr marL="368300" lvl="0" indent="-368300" algn="l">
              <a:spcBef>
                <a:spcPts val="18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GB" sz="2800" b="1" kern="0" dirty="0" smtClean="0">
                <a:solidFill>
                  <a:srgbClr val="000000"/>
                </a:solidFill>
                <a:latin typeface="Book Antiqua"/>
              </a:rPr>
              <a:t>CAP Theorem</a:t>
            </a:r>
            <a:r>
              <a:rPr lang="en-GB" sz="2800" kern="0" dirty="0" smtClean="0">
                <a:solidFill>
                  <a:srgbClr val="000000"/>
                </a:solidFill>
                <a:latin typeface="Book Antiqua"/>
              </a:rPr>
              <a:t> states that it is impossible for a distributed DB (where data is fragmented and replicated) to provide simultaneously:</a:t>
            </a: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GB" sz="2600" kern="0" dirty="0" smtClean="0">
                <a:solidFill>
                  <a:srgbClr val="000000"/>
                </a:solidFill>
                <a:latin typeface="Book Antiqua"/>
              </a:rPr>
              <a:t>Consistency (always the updated data is read)</a:t>
            </a: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GB" sz="2600" kern="0" dirty="0" smtClean="0">
                <a:solidFill>
                  <a:srgbClr val="000000"/>
                </a:solidFill>
                <a:latin typeface="Book Antiqua"/>
              </a:rPr>
              <a:t>Availability (every request receives a response)</a:t>
            </a: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GB" sz="2600" kern="0" dirty="0" smtClean="0">
                <a:solidFill>
                  <a:srgbClr val="000000"/>
                </a:solidFill>
                <a:latin typeface="Book Antiqua"/>
              </a:rPr>
              <a:t>Partition tolerance (tolerance to network communication failures)</a:t>
            </a:r>
            <a:endParaRPr lang="en-US" sz="2600" kern="0" dirty="0" smtClean="0">
              <a:solidFill>
                <a:srgbClr val="000000"/>
              </a:solidFill>
              <a:latin typeface="Book Antiqua"/>
            </a:endParaRP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endParaRPr lang="en-US" sz="2600" kern="0" dirty="0" smtClean="0">
              <a:solidFill>
                <a:srgbClr val="0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69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6459566"/>
          </a:xfrm>
          <a:noFill/>
          <a:ln/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spcBef>
                <a:spcPct val="45000"/>
              </a:spcBef>
              <a:buSzPct val="100000"/>
              <a:buFont typeface="+mj-lt"/>
              <a:buAutoNum type="arabicPeriod"/>
            </a:pPr>
            <a:r>
              <a:rPr lang="en-US" b="1" dirty="0"/>
              <a:t>Distributed Database </a:t>
            </a:r>
            <a:r>
              <a:rPr lang="en-US" b="1" dirty="0" smtClean="0"/>
              <a:t>Design (Ch. 3)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How to distribute the </a:t>
            </a:r>
            <a:r>
              <a:rPr lang="en-US" dirty="0" smtClean="0"/>
              <a:t>database (data and applications) across the sites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(Fully/partially) Replicated </a:t>
            </a:r>
            <a:r>
              <a:rPr lang="en-US" dirty="0"/>
              <a:t>&amp; non-replicated database </a:t>
            </a:r>
            <a:r>
              <a:rPr lang="en-US" dirty="0" smtClean="0"/>
              <a:t>distribution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Design issues: </a:t>
            </a:r>
            <a:r>
              <a:rPr lang="en-US" i="1" dirty="0" smtClean="0"/>
              <a:t>fragmentation</a:t>
            </a:r>
            <a:r>
              <a:rPr lang="en-US" dirty="0" smtClean="0"/>
              <a:t> and </a:t>
            </a:r>
            <a:r>
              <a:rPr lang="en-US" i="1" dirty="0" smtClean="0"/>
              <a:t>allocation</a:t>
            </a:r>
            <a:r>
              <a:rPr lang="en-US" dirty="0" smtClean="0"/>
              <a:t> (aka, </a:t>
            </a:r>
            <a:r>
              <a:rPr lang="en-US" i="1" dirty="0" smtClean="0"/>
              <a:t>data distribution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Theoretical research: mathematical investigation to solve optimization problems (e.g., minimize cost of storing, processing, and communication)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NP-hard: thus, no exact solutions, rather solutions based on heuristics</a:t>
            </a:r>
          </a:p>
          <a:p>
            <a:pPr marL="514350" indent="-514350">
              <a:spcBef>
                <a:spcPct val="45000"/>
              </a:spcBef>
              <a:buSzPct val="100000"/>
              <a:buFont typeface="+mj-lt"/>
              <a:buAutoNum type="arabicPeriod"/>
            </a:pPr>
            <a:r>
              <a:rPr lang="en-US" b="1" dirty="0" smtClean="0"/>
              <a:t>Distributed Directory Management (Ch. 3)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Directory contains information (e.g., location) about data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Same issues as in </a:t>
            </a:r>
            <a:r>
              <a:rPr lang="en-US" b="1" dirty="0" smtClean="0"/>
              <a:t>Distributed Database Design</a:t>
            </a:r>
            <a:endParaRPr lang="en-US" dirty="0" smtClean="0"/>
          </a:p>
          <a:p>
            <a:pPr lvl="2">
              <a:spcBef>
                <a:spcPct val="45000"/>
              </a:spcBef>
            </a:pPr>
            <a:r>
              <a:rPr lang="en-US" dirty="0" smtClean="0"/>
              <a:t>Directory can be global (whole DB) or local (to each site)</a:t>
            </a:r>
          </a:p>
          <a:p>
            <a:pPr lvl="2">
              <a:spcBef>
                <a:spcPct val="45000"/>
              </a:spcBef>
            </a:pPr>
            <a:r>
              <a:rPr lang="en-US" dirty="0" smtClean="0"/>
              <a:t>Centralized (at one site) or distributed (over several sites)</a:t>
            </a:r>
          </a:p>
          <a:p>
            <a:pPr lvl="2">
              <a:spcBef>
                <a:spcPct val="45000"/>
              </a:spcBef>
            </a:pPr>
            <a:r>
              <a:rPr lang="en-US" dirty="0" smtClean="0"/>
              <a:t>Single copy or multiple copies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Design Issues (2)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ct val="45000"/>
              </a:spcBef>
              <a:buSzPct val="100000"/>
              <a:buFont typeface="+mj-lt"/>
              <a:buAutoNum type="arabicPeriod" startAt="3"/>
            </a:pPr>
            <a:r>
              <a:rPr lang="en-US" b="1" dirty="0" smtClean="0"/>
              <a:t>Distributed Query Processing (Ch. 6-8)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Convert </a:t>
            </a:r>
            <a:r>
              <a:rPr lang="en-US" dirty="0"/>
              <a:t>user transactions to data manipulation </a:t>
            </a:r>
            <a:r>
              <a:rPr lang="en-US" dirty="0" smtClean="0"/>
              <a:t>instructions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Finding the most efficient way to execute a query over the network</a:t>
            </a:r>
          </a:p>
          <a:p>
            <a:pPr lvl="2">
              <a:spcBef>
                <a:spcPct val="45000"/>
              </a:spcBef>
            </a:pPr>
            <a:r>
              <a:rPr lang="en-US" dirty="0" smtClean="0"/>
              <a:t>Split a global query (over global relations) into partial queries (over fragments)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Optimization </a:t>
            </a:r>
            <a:r>
              <a:rPr lang="en-US" dirty="0"/>
              <a:t>problem</a:t>
            </a:r>
          </a:p>
          <a:p>
            <a:pPr lvl="2">
              <a:spcBef>
                <a:spcPct val="45000"/>
              </a:spcBef>
            </a:pPr>
            <a:r>
              <a:rPr lang="en-US" dirty="0"/>
              <a:t>min{cost = data transmission + local processing</a:t>
            </a:r>
            <a:r>
              <a:rPr lang="en-US" dirty="0" smtClean="0"/>
              <a:t>}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NP-hard: thus, no exact solutions, rather solutions based on heuristics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Design Issues (3)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6102376"/>
          </a:xfrm>
          <a:noFill/>
          <a:ln/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00000"/>
              </a:lnSpc>
              <a:spcBef>
                <a:spcPct val="50000"/>
              </a:spcBef>
              <a:buSzPct val="100000"/>
              <a:buFont typeface="+mj-lt"/>
              <a:buAutoNum type="arabicPeriod" startAt="4"/>
            </a:pPr>
            <a:r>
              <a:rPr lang="en-US" b="1" dirty="0" smtClean="0"/>
              <a:t>Distributed Concurrency Control (Ch. 11)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Synchronization </a:t>
            </a:r>
            <a:r>
              <a:rPr lang="en-US" dirty="0"/>
              <a:t>of concurrent accesses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Consistency </a:t>
            </a:r>
            <a:r>
              <a:rPr lang="en-US" dirty="0"/>
              <a:t>and </a:t>
            </a:r>
            <a:r>
              <a:rPr lang="en-US" dirty="0" smtClean="0"/>
              <a:t>isolation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Locking and timestamp-based techniques</a:t>
            </a:r>
          </a:p>
          <a:p>
            <a:pPr marL="514350" indent="-514350">
              <a:spcBef>
                <a:spcPct val="50000"/>
              </a:spcBef>
              <a:buSzPct val="100000"/>
              <a:buFont typeface="+mj-lt"/>
              <a:buAutoNum type="arabicPeriod" startAt="4"/>
            </a:pPr>
            <a:r>
              <a:rPr lang="en-US" b="1" dirty="0" smtClean="0"/>
              <a:t>Distributed Deadlock Management (Ch. 11)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 smtClean="0"/>
          </a:p>
          <a:p>
            <a:pPr lvl="1">
              <a:spcBef>
                <a:spcPct val="50000"/>
              </a:spcBef>
            </a:pPr>
            <a:r>
              <a:rPr lang="en-US" dirty="0" smtClean="0"/>
              <a:t>Concurrency control mechanisms based on locking may cause deadlocks (as in OS’s)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Prevention, avoidance, detection/recovery techniques</a:t>
            </a:r>
          </a:p>
          <a:p>
            <a:pPr marL="514350" indent="-514350">
              <a:lnSpc>
                <a:spcPct val="100000"/>
              </a:lnSpc>
              <a:spcBef>
                <a:spcPct val="50000"/>
              </a:spcBef>
              <a:buSzPct val="100000"/>
              <a:buFont typeface="+mj-lt"/>
              <a:buAutoNum type="arabicPeriod" startAt="4"/>
            </a:pPr>
            <a:r>
              <a:rPr lang="en-US" b="1" dirty="0" smtClean="0"/>
              <a:t>Reliability of Distributed DBMS (Ch. 12)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How </a:t>
            </a:r>
            <a:r>
              <a:rPr lang="en-US" dirty="0"/>
              <a:t>to make the system resilient to failures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Atomicity </a:t>
            </a:r>
            <a:r>
              <a:rPr lang="en-US" dirty="0"/>
              <a:t>and </a:t>
            </a:r>
            <a:r>
              <a:rPr lang="en-US" dirty="0" smtClean="0"/>
              <a:t>durability</a:t>
            </a:r>
          </a:p>
          <a:p>
            <a:pPr marL="514350" indent="-514350">
              <a:lnSpc>
                <a:spcPct val="100000"/>
              </a:lnSpc>
              <a:spcBef>
                <a:spcPct val="50000"/>
              </a:spcBef>
              <a:buSzPct val="100000"/>
              <a:buFont typeface="+mj-lt"/>
              <a:buAutoNum type="arabicPeriod" startAt="4"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Replication (Ch. 13)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Consistency of the information (eager and lazy protocols)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68338" y="233905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Directory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39" name="Arc 3"/>
          <p:cNvSpPr>
            <a:spLocks/>
          </p:cNvSpPr>
          <p:nvPr/>
        </p:nvSpPr>
        <p:spPr bwMode="auto">
          <a:xfrm>
            <a:off x="9586525" y="5120640"/>
            <a:ext cx="137725" cy="171591"/>
          </a:xfrm>
          <a:custGeom>
            <a:avLst/>
            <a:gdLst>
              <a:gd name="G0" fmla="+- 8852 0 0"/>
              <a:gd name="G1" fmla="+- 0 0 0"/>
              <a:gd name="G2" fmla="+- 21600 0 0"/>
              <a:gd name="T0" fmla="*/ 17464 w 17464"/>
              <a:gd name="T1" fmla="*/ 19808 h 21600"/>
              <a:gd name="T2" fmla="*/ 0 w 17464"/>
              <a:gd name="T3" fmla="*/ 19702 h 21600"/>
              <a:gd name="T4" fmla="*/ 8852 w 1746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64" h="21600" fill="none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</a:path>
              <a:path w="17464" h="21600" stroke="0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  <a:lnTo>
                  <a:pt x="88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9654258" y="5274169"/>
            <a:ext cx="0" cy="54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0054034" cy="95943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Relationship </a:t>
            </a:r>
            <a:r>
              <a:rPr lang="en-US" smtClean="0"/>
              <a:t>Among </a:t>
            </a:r>
            <a:r>
              <a:rPr lang="en-US" dirty="0"/>
              <a:t>Issues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9437511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Reliability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468338" y="827249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Deadlock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499165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Query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Processing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5468338" y="672817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Concurrency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Control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468338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Distribution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Design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6664960" y="3233138"/>
            <a:ext cx="0" cy="128241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6664960" y="5454791"/>
            <a:ext cx="0" cy="125532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6637867" y="7622258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7893191" y="4985173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3937565" y="4985173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2" name="Arc 16"/>
          <p:cNvSpPr>
            <a:spLocks/>
          </p:cNvSpPr>
          <p:nvPr/>
        </p:nvSpPr>
        <p:spPr bwMode="auto">
          <a:xfrm>
            <a:off x="2639343" y="2801903"/>
            <a:ext cx="2835769" cy="1724942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83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3" name="Arc 17"/>
          <p:cNvSpPr>
            <a:spLocks/>
          </p:cNvSpPr>
          <p:nvPr/>
        </p:nvSpPr>
        <p:spPr bwMode="auto">
          <a:xfrm>
            <a:off x="2639343" y="5445760"/>
            <a:ext cx="2808676" cy="172494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4" name="Arc 18"/>
          <p:cNvSpPr>
            <a:spLocks/>
          </p:cNvSpPr>
          <p:nvPr/>
        </p:nvSpPr>
        <p:spPr bwMode="auto">
          <a:xfrm>
            <a:off x="7884160" y="5445760"/>
            <a:ext cx="2727396" cy="1752036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19" name="Arc 16"/>
          <p:cNvSpPr>
            <a:spLocks/>
          </p:cNvSpPr>
          <p:nvPr/>
        </p:nvSpPr>
        <p:spPr bwMode="auto">
          <a:xfrm>
            <a:off x="7986832" y="2805098"/>
            <a:ext cx="2835769" cy="1724942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83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non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Outline (today)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31730" cy="6592816"/>
          </a:xfrm>
          <a:ln/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  <a:cs typeface="Book Antiqua"/>
              </a:rPr>
              <a:t>Introduction (Ch. 1)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solidFill>
                <a:schemeClr val="tx2"/>
              </a:solidFill>
              <a:cs typeface="Book Antiqua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Introduction to distributed processing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What is (not) a Distributed Database System (DDBS)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Data delivery alternatives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Promises of DDBS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Transparency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Reliability (introduction to the problem of distributed transactions)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Improved performances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Easier system expansion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Design issues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Classification of distributed data management systems (</a:t>
            </a:r>
            <a:r>
              <a:rPr lang="en-US" b="1" dirty="0" smtClean="0">
                <a:solidFill>
                  <a:srgbClr val="FF0000"/>
                </a:solidFill>
                <a:cs typeface="Book Antiqua"/>
              </a:rPr>
              <a:t>information systems</a:t>
            </a:r>
            <a:r>
              <a:rPr lang="en-US" dirty="0" smtClean="0">
                <a:solidFill>
                  <a:schemeClr val="tx2"/>
                </a:solidFill>
                <a:cs typeface="Book Antiqua"/>
              </a:rPr>
              <a:t>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Dimensions of the classification (autonomy, distribution, heterogeneity)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Different distributed data management architectures</a:t>
            </a:r>
          </a:p>
          <a:p>
            <a:endParaRPr lang="en-US" dirty="0" smtClean="0">
              <a:solidFill>
                <a:schemeClr val="tx2"/>
              </a:solidFill>
              <a:cs typeface="Book Antiqua"/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cs typeface="Book Antiqua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3056882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Architecture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 smtClean="0"/>
              <a:t>Defines </a:t>
            </a:r>
            <a:r>
              <a:rPr lang="en-US" dirty="0"/>
              <a:t>the structure of the system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components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functions of each </a:t>
            </a:r>
            <a:r>
              <a:rPr lang="en-US" dirty="0" smtClean="0"/>
              <a:t>component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interrelationships and interactions between </a:t>
            </a:r>
            <a:r>
              <a:rPr lang="en-US" dirty="0" smtClean="0"/>
              <a:t>components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First standard: ANSI/SPARC Architecture (70s)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Reference architectures for distributed data management</a:t>
            </a:r>
          </a:p>
          <a:p>
            <a:pPr lvl="1"/>
            <a:r>
              <a:rPr lang="en-US" dirty="0" smtClean="0"/>
              <a:t>client/server</a:t>
            </a:r>
          </a:p>
          <a:p>
            <a:pPr lvl="1"/>
            <a:r>
              <a:rPr lang="en-US" dirty="0" smtClean="0"/>
              <a:t>peer-to-peer (classic and modern) – in the terminology used in the textbook classic peer-to-peer systems correspond to Distributed DBMS we deal with in this course</a:t>
            </a:r>
          </a:p>
          <a:p>
            <a:pPr lvl="1"/>
            <a:r>
              <a:rPr lang="en-US" dirty="0" err="1" smtClean="0"/>
              <a:t>multidatabase</a:t>
            </a:r>
            <a:r>
              <a:rPr lang="en-US" dirty="0" smtClean="0"/>
              <a:t> systems (MDBS)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ANSI/SPARC </a:t>
            </a:r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98631" y="6188443"/>
            <a:ext cx="2149404" cy="740551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25724" y="8012727"/>
            <a:ext cx="2176498" cy="632178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782364" y="5213083"/>
            <a:ext cx="0" cy="957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782364" y="6956087"/>
            <a:ext cx="0" cy="10385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181404" y="5185989"/>
            <a:ext cx="2077156" cy="9663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7279076" y="5213083"/>
            <a:ext cx="1986844" cy="9392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531165" y="3786167"/>
            <a:ext cx="327378" cy="62314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4461369" y="3713919"/>
            <a:ext cx="54186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782364" y="3786167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8389902" y="3713918"/>
            <a:ext cx="632178" cy="7044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9446542" y="3731981"/>
            <a:ext cx="70442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270146" y="4314488"/>
            <a:ext cx="1519192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External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258604" y="6265208"/>
            <a:ext cx="2000606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Conceptual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250244" y="8053368"/>
            <a:ext cx="1482235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Internal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705341" y="8080460"/>
            <a:ext cx="2230813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Internal view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202964" y="2986914"/>
            <a:ext cx="111169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Users</a:t>
            </a:r>
          </a:p>
        </p:txBody>
      </p:sp>
      <p:pic>
        <p:nvPicPr>
          <p:cNvPr id="21523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47" y="2752106"/>
            <a:ext cx="1476587" cy="10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4" name="Picture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697919"/>
            <a:ext cx="142240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5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1" y="2697919"/>
            <a:ext cx="139530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6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774" y="2704693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7" name="Picture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704693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3352800" y="4404798"/>
            <a:ext cx="1607538" cy="778933"/>
            <a:chOff x="1485" y="1758"/>
            <a:chExt cx="712" cy="345"/>
          </a:xfrm>
        </p:grpSpPr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485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1528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5772787" y="6181671"/>
            <a:ext cx="2001095" cy="81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Conceptual </a:t>
            </a:r>
          </a:p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view</a:t>
            </a:r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5989884" y="4404798"/>
            <a:ext cx="1607538" cy="778933"/>
            <a:chOff x="2653" y="1758"/>
            <a:chExt cx="712" cy="345"/>
          </a:xfrm>
        </p:grpSpPr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2653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2696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8482471" y="4404798"/>
            <a:ext cx="1607538" cy="778933"/>
            <a:chOff x="3757" y="1758"/>
            <a:chExt cx="712" cy="345"/>
          </a:xfrm>
        </p:grpSpPr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3757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3800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11360184" y="6091246"/>
            <a:ext cx="1428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world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seen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the </a:t>
            </a:r>
            <a:r>
              <a:rPr lang="it-IT" sz="1600" b="1" dirty="0" err="1" smtClean="0"/>
              <a:t>enterprise</a:t>
            </a:r>
            <a:r>
              <a:rPr lang="it-IT" sz="1600" b="1" dirty="0" smtClean="0"/>
              <a:t>/</a:t>
            </a:r>
            <a:br>
              <a:rPr lang="it-IT" sz="1600" b="1" dirty="0" smtClean="0"/>
            </a:br>
            <a:r>
              <a:rPr lang="it-IT" sz="1600" b="1" dirty="0" smtClean="0"/>
              <a:t>DB designer</a:t>
            </a:r>
            <a:endParaRPr lang="it-IT" sz="1600" b="1" dirty="0"/>
          </a:p>
        </p:txBody>
      </p:sp>
      <p:cxnSp>
        <p:nvCxnSpPr>
          <p:cNvPr id="36" name="Connettore 2 35"/>
          <p:cNvCxnSpPr/>
          <p:nvPr/>
        </p:nvCxnSpPr>
        <p:spPr bwMode="auto">
          <a:xfrm rot="10800000">
            <a:off x="9002730" y="6591312"/>
            <a:ext cx="2214578" cy="1588"/>
          </a:xfrm>
          <a:prstGeom prst="straightConnector1">
            <a:avLst/>
          </a:prstGeom>
          <a:solidFill>
            <a:srgbClr val="6682AA"/>
          </a:solidFill>
          <a:ln w="25400" cmpd="sng">
            <a:solidFill>
              <a:schemeClr val="tx1"/>
            </a:solidFill>
            <a:headEnd type="none"/>
            <a:tailEnd type="arrow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CasellaDiTesto 37"/>
          <p:cNvSpPr txBox="1"/>
          <p:nvPr/>
        </p:nvSpPr>
        <p:spPr>
          <a:xfrm>
            <a:off x="11360184" y="4319413"/>
            <a:ext cx="1428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world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seen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the </a:t>
            </a:r>
            <a:r>
              <a:rPr lang="it-IT" sz="1600" b="1" dirty="0" err="1" smtClean="0"/>
              <a:t>users</a:t>
            </a:r>
            <a:r>
              <a:rPr lang="it-IT" sz="1600" dirty="0" smtClean="0"/>
              <a:t>/</a:t>
            </a:r>
            <a:r>
              <a:rPr lang="it-IT" sz="1600" b="1" dirty="0" err="1" smtClean="0"/>
              <a:t>applications</a:t>
            </a:r>
            <a:endParaRPr lang="it-IT" sz="1600" b="1" dirty="0" smtClean="0"/>
          </a:p>
        </p:txBody>
      </p:sp>
      <p:cxnSp>
        <p:nvCxnSpPr>
          <p:cNvPr id="39" name="Connettore 2 38"/>
          <p:cNvCxnSpPr/>
          <p:nvPr/>
        </p:nvCxnSpPr>
        <p:spPr bwMode="auto">
          <a:xfrm rot="10800000">
            <a:off x="10645804" y="4876800"/>
            <a:ext cx="571504" cy="1588"/>
          </a:xfrm>
          <a:prstGeom prst="straightConnector1">
            <a:avLst/>
          </a:prstGeom>
          <a:solidFill>
            <a:srgbClr val="6682AA"/>
          </a:solidFill>
          <a:ln w="25400" cmpd="sng">
            <a:solidFill>
              <a:schemeClr val="tx1"/>
            </a:solidFill>
            <a:headEnd type="none"/>
            <a:tailEnd type="arrow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CasellaDiTesto 42"/>
          <p:cNvSpPr txBox="1"/>
          <p:nvPr/>
        </p:nvSpPr>
        <p:spPr>
          <a:xfrm>
            <a:off x="11360184" y="7805758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world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seen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the </a:t>
            </a:r>
            <a:r>
              <a:rPr lang="it-IT" sz="1600" b="1" dirty="0" err="1" smtClean="0"/>
              <a:t>machine</a:t>
            </a:r>
            <a:endParaRPr lang="it-IT" sz="1600" b="1" dirty="0"/>
          </a:p>
        </p:txBody>
      </p:sp>
      <p:cxnSp>
        <p:nvCxnSpPr>
          <p:cNvPr id="44" name="Connettore 2 43"/>
          <p:cNvCxnSpPr/>
          <p:nvPr/>
        </p:nvCxnSpPr>
        <p:spPr bwMode="auto">
          <a:xfrm rot="10800000">
            <a:off x="9002730" y="8305824"/>
            <a:ext cx="2214578" cy="1588"/>
          </a:xfrm>
          <a:prstGeom prst="straightConnector1">
            <a:avLst/>
          </a:prstGeom>
          <a:solidFill>
            <a:srgbClr val="6682AA"/>
          </a:solidFill>
          <a:ln w="25400" cmpd="sng">
            <a:solidFill>
              <a:schemeClr val="tx1"/>
            </a:solidFill>
            <a:headEnd type="none"/>
            <a:tailEnd type="arrow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DBMS Architecture</a:t>
            </a:r>
            <a:endParaRPr lang="en-US" dirty="0"/>
          </a:p>
        </p:txBody>
      </p:sp>
      <p:pic>
        <p:nvPicPr>
          <p:cNvPr id="4" name="Picture 3" descr="Fig-1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72" y="2356520"/>
            <a:ext cx="5838800" cy="6949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29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DDBS </a:t>
            </a:r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64658" y="26280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866098" y="26280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915378" y="26280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73511" y="4253653"/>
            <a:ext cx="2077156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964658" y="58792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915378" y="58792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866098" y="58792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964658" y="734229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915378" y="734229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7866098" y="734229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4452338" y="3449884"/>
            <a:ext cx="1770098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6403058" y="3440853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6556587" y="3449884"/>
            <a:ext cx="178816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6951620" y="2451947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951620" y="5612836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6951620" y="7238436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>
            <a:off x="4443307" y="5075484"/>
            <a:ext cx="178816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6728178" y="5066453"/>
            <a:ext cx="1625600" cy="812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6403058" y="5066453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4452338" y="669205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6403058" y="669205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8353778" y="669205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4077480" y="2749973"/>
            <a:ext cx="794872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Book Antiqua"/>
              </a:rPr>
              <a:t>ES</a:t>
            </a:r>
            <a:r>
              <a:rPr lang="en-US" sz="2600" b="1" baseline="-25000" dirty="0">
                <a:solidFill>
                  <a:schemeClr val="tx2"/>
                </a:solidFill>
                <a:latin typeface="Book Antiqua"/>
              </a:rPr>
              <a:t>1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6010138" y="2768035"/>
            <a:ext cx="794872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7951926" y="2759004"/>
            <a:ext cx="819510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5920463" y="4402667"/>
            <a:ext cx="101938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GCS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3969504" y="6010204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5893131" y="6019235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7852980" y="6019235"/>
            <a:ext cx="1060299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4006959" y="7446151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966710" y="7482275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7917528" y="7482275"/>
            <a:ext cx="94926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Distributed DBMS Architecture</a:t>
            </a:r>
            <a:endParaRPr lang="en-US" dirty="0"/>
          </a:p>
        </p:txBody>
      </p:sp>
      <p:pic>
        <p:nvPicPr>
          <p:cNvPr id="78" name="Immagine 77" descr="JPEGs_Chapter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360" y="2376470"/>
            <a:ext cx="7333502" cy="69294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 classification of data management systems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15856" y="2489200"/>
            <a:ext cx="12573088" cy="6745318"/>
          </a:xfrm>
          <a:noFill/>
          <a:ln/>
        </p:spPr>
        <p:txBody>
          <a:bodyPr>
            <a:normAutofit fontScale="77500" lnSpcReduction="20000"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Distribution (of </a:t>
            </a:r>
            <a:r>
              <a:rPr lang="en-US" dirty="0" smtClean="0"/>
              <a:t>data and control) </a:t>
            </a:r>
            <a:r>
              <a:rPr lang="en-US" dirty="0" smtClean="0"/>
              <a:t>– </a:t>
            </a:r>
            <a:r>
              <a:rPr lang="en-US" i="1" dirty="0" smtClean="0"/>
              <a:t>non-distributed </a:t>
            </a:r>
            <a:r>
              <a:rPr lang="en-US" b="1" dirty="0" smtClean="0"/>
              <a:t>VS.</a:t>
            </a:r>
            <a:r>
              <a:rPr lang="en-US" i="1" dirty="0" smtClean="0"/>
              <a:t> client-server </a:t>
            </a:r>
            <a:r>
              <a:rPr lang="en-US" b="1" dirty="0" smtClean="0"/>
              <a:t>VS.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808"/>
                </a:solidFill>
              </a:rPr>
              <a:t>f</a:t>
            </a:r>
            <a:r>
              <a:rPr lang="en-US" b="1" i="1" dirty="0" smtClean="0">
                <a:solidFill>
                  <a:srgbClr val="FF0808"/>
                </a:solidFill>
              </a:rPr>
              <a:t>ully distributed</a:t>
            </a:r>
            <a:endParaRPr lang="en-US" i="1" dirty="0"/>
          </a:p>
          <a:p>
            <a:pPr lvl="1"/>
            <a:r>
              <a:rPr lang="en-US" dirty="0" smtClean="0"/>
              <a:t>Degree of distribution of data over multiple machines (sites)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Heterogeneity – </a:t>
            </a:r>
            <a:r>
              <a:rPr lang="en-US" b="1" i="1" dirty="0" smtClean="0">
                <a:solidFill>
                  <a:srgbClr val="FF0000"/>
                </a:solidFill>
              </a:rPr>
              <a:t>homogeneous</a:t>
            </a:r>
            <a:r>
              <a:rPr lang="en-US" i="1" dirty="0" smtClean="0"/>
              <a:t> </a:t>
            </a:r>
            <a:r>
              <a:rPr lang="en-US" b="1" dirty="0" smtClean="0"/>
              <a:t>VS.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tx2"/>
                </a:solidFill>
              </a:rPr>
              <a:t>heterogeneous</a:t>
            </a:r>
          </a:p>
          <a:p>
            <a:pPr lvl="1"/>
            <a:r>
              <a:rPr lang="en-US" b="1" dirty="0" smtClean="0"/>
              <a:t>data model: </a:t>
            </a:r>
            <a:r>
              <a:rPr lang="en-US" dirty="0" smtClean="0"/>
              <a:t>different expressive power</a:t>
            </a:r>
          </a:p>
          <a:p>
            <a:pPr lvl="1">
              <a:spcBef>
                <a:spcPct val="20000"/>
              </a:spcBef>
            </a:pPr>
            <a:r>
              <a:rPr lang="en-US" b="1" dirty="0" smtClean="0"/>
              <a:t>query language: </a:t>
            </a:r>
            <a:r>
              <a:rPr lang="en-US" dirty="0" smtClean="0"/>
              <a:t>different languages, SQL comes in different implementations</a:t>
            </a:r>
          </a:p>
          <a:p>
            <a:pPr lvl="1">
              <a:spcBef>
                <a:spcPct val="20000"/>
              </a:spcBef>
            </a:pPr>
            <a:r>
              <a:rPr lang="en-US" b="1" dirty="0" smtClean="0"/>
              <a:t>transaction management: </a:t>
            </a:r>
            <a:r>
              <a:rPr lang="en-US" dirty="0" smtClean="0"/>
              <a:t>different protocols and policies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Autonomy </a:t>
            </a:r>
            <a:r>
              <a:rPr lang="en-US" dirty="0" smtClean="0"/>
              <a:t>(degree of synchronization) </a:t>
            </a:r>
            <a:r>
              <a:rPr lang="en-US" dirty="0" smtClean="0"/>
              <a:t>– </a:t>
            </a:r>
            <a:r>
              <a:rPr lang="en-US" b="1" i="1" dirty="0" smtClean="0">
                <a:solidFill>
                  <a:srgbClr val="FF0000"/>
                </a:solidFill>
              </a:rPr>
              <a:t>tight integration</a:t>
            </a:r>
            <a:r>
              <a:rPr lang="en-US" dirty="0" smtClean="0"/>
              <a:t> </a:t>
            </a:r>
            <a:r>
              <a:rPr lang="en-US" b="1" dirty="0" smtClean="0"/>
              <a:t>VS.</a:t>
            </a:r>
            <a:r>
              <a:rPr lang="en-US" dirty="0" smtClean="0"/>
              <a:t> </a:t>
            </a:r>
            <a:r>
              <a:rPr lang="en-US" i="1" dirty="0" smtClean="0"/>
              <a:t>semiautonomous</a:t>
            </a:r>
            <a:r>
              <a:rPr lang="en-US" dirty="0" smtClean="0"/>
              <a:t> </a:t>
            </a:r>
            <a:r>
              <a:rPr lang="en-US" b="1" dirty="0" smtClean="0"/>
              <a:t>VS. </a:t>
            </a:r>
            <a:r>
              <a:rPr lang="en-US" i="1" dirty="0" smtClean="0"/>
              <a:t>total isolation</a:t>
            </a:r>
          </a:p>
          <a:p>
            <a:pPr lvl="1"/>
            <a:r>
              <a:rPr lang="en-US" dirty="0" smtClean="0"/>
              <a:t>Degree to which single DBMS can operate independently</a:t>
            </a:r>
            <a:endParaRPr lang="en-US" dirty="0"/>
          </a:p>
          <a:p>
            <a:pPr marL="993775" lvl="2" indent="-282575"/>
            <a:r>
              <a:rPr lang="en-US" dirty="0" smtClean="0">
                <a:solidFill>
                  <a:schemeClr val="tx2"/>
                </a:solidFill>
              </a:rPr>
              <a:t>Design </a:t>
            </a:r>
            <a:r>
              <a:rPr lang="en-US" dirty="0">
                <a:solidFill>
                  <a:schemeClr val="tx2"/>
                </a:solidFill>
              </a:rPr>
              <a:t>autonomy</a:t>
            </a:r>
            <a:r>
              <a:rPr lang="en-US" dirty="0"/>
              <a:t>: </a:t>
            </a:r>
            <a:r>
              <a:rPr lang="en-US" dirty="0" smtClean="0"/>
              <a:t>ability to </a:t>
            </a:r>
            <a:r>
              <a:rPr lang="en-US" dirty="0"/>
              <a:t>decide on </a:t>
            </a:r>
            <a:r>
              <a:rPr lang="en-US" dirty="0" smtClean="0"/>
              <a:t>design issues (data models, transaction management, …)</a:t>
            </a:r>
            <a:endParaRPr lang="en-US" dirty="0"/>
          </a:p>
          <a:p>
            <a:pPr marL="993775" lvl="2" indent="-282575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Communication autonomy</a:t>
            </a:r>
            <a:r>
              <a:rPr lang="en-US" dirty="0"/>
              <a:t>: </a:t>
            </a:r>
            <a:r>
              <a:rPr lang="en-US" dirty="0" smtClean="0"/>
              <a:t>ability to </a:t>
            </a:r>
            <a:r>
              <a:rPr lang="en-US" dirty="0"/>
              <a:t>decide </a:t>
            </a:r>
            <a:r>
              <a:rPr lang="en-US" dirty="0" smtClean="0"/>
              <a:t>what information to share and how to communicate </a:t>
            </a:r>
            <a:endParaRPr lang="en-US" dirty="0"/>
          </a:p>
          <a:p>
            <a:pPr marL="993775" lvl="2" indent="-282575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Execution autonomy</a:t>
            </a:r>
            <a:r>
              <a:rPr lang="en-US" dirty="0"/>
              <a:t>: </a:t>
            </a:r>
            <a:r>
              <a:rPr lang="en-US" dirty="0" smtClean="0"/>
              <a:t>ability to </a:t>
            </a:r>
            <a:r>
              <a:rPr lang="en-US" dirty="0"/>
              <a:t>execute </a:t>
            </a:r>
            <a:r>
              <a:rPr lang="en-US" dirty="0" smtClean="0"/>
              <a:t>transactions in </a:t>
            </a:r>
            <a:r>
              <a:rPr lang="en-US" dirty="0"/>
              <a:t>any </a:t>
            </a:r>
            <a:r>
              <a:rPr lang="en-US" dirty="0" smtClean="0"/>
              <a:t>manner</a:t>
            </a:r>
          </a:p>
          <a:p>
            <a:pPr lvl="1"/>
            <a:r>
              <a:rPr lang="en-US" dirty="0" smtClean="0"/>
              <a:t>Levels of autonomy</a:t>
            </a:r>
          </a:p>
          <a:p>
            <a:pPr marL="993775" lvl="2" indent="-282575"/>
            <a:r>
              <a:rPr lang="en-US" dirty="0" smtClean="0"/>
              <a:t>Tight integration (one  unique logical view of the DB, data manager (DM) do not operate independently, they collaborate to execute user request)</a:t>
            </a:r>
          </a:p>
          <a:p>
            <a:pPr marL="993775" lvl="2" indent="-282575">
              <a:spcBef>
                <a:spcPts val="600"/>
              </a:spcBef>
            </a:pPr>
            <a:r>
              <a:rPr lang="en-US" dirty="0" smtClean="0"/>
              <a:t>Semiautonomous (DM act independently, selective data sharing, common communication protocols)</a:t>
            </a:r>
          </a:p>
          <a:p>
            <a:pPr marL="993775" lvl="2" indent="-282575">
              <a:spcBef>
                <a:spcPts val="600"/>
              </a:spcBef>
            </a:pPr>
            <a:r>
              <a:rPr lang="en-US" dirty="0" smtClean="0"/>
              <a:t>Total isolation (</a:t>
            </a:r>
            <a:r>
              <a:rPr lang="en-US" i="1" dirty="0" err="1" smtClean="0"/>
              <a:t>multidatabase</a:t>
            </a:r>
            <a:r>
              <a:rPr lang="en-US" i="1" dirty="0" smtClean="0"/>
              <a:t> systems</a:t>
            </a:r>
            <a:r>
              <a:rPr lang="en-US" dirty="0" smtClean="0"/>
              <a:t> – totally independent, unaware of each other and of communication systems, no global control, no unified DB view, each DB decides what to share with who)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5588"/>
            <a:ext cx="12649200" cy="1612900"/>
          </a:xfrm>
        </p:spPr>
        <p:txBody>
          <a:bodyPr/>
          <a:lstStyle/>
          <a:p>
            <a:r>
              <a:rPr lang="en-US" dirty="0"/>
              <a:t>DBMS Implementation Alternatives</a:t>
            </a:r>
          </a:p>
        </p:txBody>
      </p:sp>
      <p:pic>
        <p:nvPicPr>
          <p:cNvPr id="4" name="Picture 3" descr="Fig-1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52" y="2788568"/>
            <a:ext cx="8064896" cy="64011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Architecture</a:t>
            </a:r>
            <a:endParaRPr lang="en-US" dirty="0"/>
          </a:p>
        </p:txBody>
      </p:sp>
      <p:pic>
        <p:nvPicPr>
          <p:cNvPr id="5" name="Picture 4" descr="Fig-1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307" y="2428528"/>
            <a:ext cx="3479637" cy="6887528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732" y="2641600"/>
            <a:ext cx="8715436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68300" lvl="0" indent="-368300" algn="l">
              <a:spcBef>
                <a:spcPct val="4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Nodes of the network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are not identical (divided into two groups: clients and servers)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368300" lvl="0" indent="-368300" algn="l">
              <a:spcBef>
                <a:spcPct val="4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DBMS is on server(s) only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Most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of the work is done by server(s)</a:t>
            </a:r>
          </a:p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lang="en-US" sz="2800" kern="0" baseline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On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clients: only 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user interface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and a 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DBMS client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for </a:t>
            </a:r>
            <a:r>
              <a:rPr lang="en-US" sz="2800" i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sending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queries and </a:t>
            </a:r>
            <a:r>
              <a:rPr lang="en-US" sz="2800" i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receiving/displaying/caching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results (possibly caching transaction locks)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368300" lvl="0" indent="-368300" algn="l">
              <a:spcBef>
                <a:spcPts val="18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Not fully distributed</a:t>
            </a:r>
            <a:endParaRPr lang="en-US" sz="2800" i="1" kern="0" dirty="0" smtClean="0">
              <a:solidFill>
                <a:srgbClr val="000000"/>
              </a:solidFill>
              <a:latin typeface="Book Antiqua"/>
            </a:endParaRPr>
          </a:p>
          <a:p>
            <a:pPr marL="762000" lvl="1" indent="-368300" algn="l">
              <a:spcBef>
                <a:spcPts val="12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i="1" kern="0" dirty="0" smtClean="0">
                <a:solidFill>
                  <a:srgbClr val="000000"/>
                </a:solidFill>
                <a:latin typeface="Book Antiqua"/>
              </a:rPr>
              <a:t>multiple client/single server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: like centralized DBMS (no distribution-related issues)</a:t>
            </a:r>
          </a:p>
          <a:p>
            <a:pPr marL="762000" lvl="1" indent="-368300" algn="l">
              <a:spcBef>
                <a:spcPts val="12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i="1" kern="0" dirty="0" smtClean="0">
                <a:solidFill>
                  <a:srgbClr val="000000"/>
                </a:solidFill>
                <a:latin typeface="Book Antiqua"/>
              </a:rPr>
              <a:t>multiple client/multiple servers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: data and control are distributed among few servers (mild form of distribution)</a:t>
            </a:r>
          </a:p>
          <a:p>
            <a:pPr marL="368300" lvl="0" indent="-368300" algn="l">
              <a:spcBef>
                <a:spcPct val="4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Our discussion mainly refers to fully distributed DBMS, but often applies to client/server architectures</a:t>
            </a:r>
          </a:p>
        </p:txBody>
      </p:sp>
    </p:spTree>
    <p:extLst>
      <p:ext uri="{BB962C8B-B14F-4D97-AF65-F5344CB8AC3E}">
        <p14:creationId xmlns="" xmlns:p14="http://schemas.microsoft.com/office/powerpoint/2010/main" val="3367310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5588"/>
            <a:ext cx="12649200" cy="1612900"/>
          </a:xfrm>
        </p:spPr>
        <p:txBody>
          <a:bodyPr/>
          <a:lstStyle/>
          <a:p>
            <a:r>
              <a:rPr lang="en-US" dirty="0" smtClean="0"/>
              <a:t>Multidatabase system architecture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5856" y="2489200"/>
            <a:ext cx="12573088" cy="6245252"/>
          </a:xfrm>
          <a:prstGeom prst="rect">
            <a:avLst/>
          </a:prstGeom>
          <a:noFill/>
          <a:ln/>
        </p:spPr>
        <p:txBody>
          <a:bodyPr>
            <a:normAutofit fontScale="85000" lnSpcReduction="20000"/>
          </a:bodyPr>
          <a:lstStyle/>
          <a:p>
            <a:pPr marL="368300" lvl="0" indent="-368300" algn="l">
              <a:spcBef>
                <a:spcPct val="2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Multidatabase system (MDBS) are beyond the scope of this course</a:t>
            </a:r>
          </a:p>
          <a:p>
            <a:pPr marL="368300" lvl="0" indent="-368300" algn="l">
              <a:spcBef>
                <a:spcPct val="2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In a nutshell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Characterized by presence of several fully autonomous, independent, and heterogeneous DBMS that are located apart from each other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Unaware of each other existence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Systems do not know how to communicate with other ones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No (explicit) interrelation between DBMS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Each DBMS provides an </a:t>
            </a:r>
            <a:r>
              <a:rPr lang="en-US" sz="2600" b="1" kern="0" dirty="0" smtClean="0">
                <a:solidFill>
                  <a:srgbClr val="000000"/>
                </a:solidFill>
                <a:latin typeface="Book Antiqua"/>
              </a:rPr>
              <a:t>export schema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 to make (some of) its data available to (some of) the other systems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Control and coordination is implemented by a </a:t>
            </a:r>
            <a:r>
              <a:rPr lang="en-US" sz="2600" b="1" kern="0" dirty="0" err="1" smtClean="0">
                <a:solidFill>
                  <a:srgbClr val="000000"/>
                </a:solidFill>
                <a:latin typeface="Book Antiqua"/>
              </a:rPr>
              <a:t>multidatabase</a:t>
            </a:r>
            <a:r>
              <a:rPr lang="en-US" sz="2600" b="1" kern="0" dirty="0" smtClean="0">
                <a:solidFill>
                  <a:srgbClr val="000000"/>
                </a:solidFill>
                <a:latin typeface="Book Antiqua"/>
              </a:rPr>
              <a:t> layer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 which uses such export schema and provide interface (transparency) to the users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In DDBS: unique conceptual view of the entire DB (GCS, providing transparency) results from the “union“ local conceptual schemas (LCS) of parts of DB stored locally at each node of the network</a:t>
            </a:r>
            <a:br>
              <a:rPr lang="en-US" sz="2600" kern="0" dirty="0" smtClean="0">
                <a:solidFill>
                  <a:srgbClr val="000000"/>
                </a:solidFill>
                <a:latin typeface="Book Antiqua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In MDBS: not even a clear notion of “entire DB”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Architecture design is built bottom-up, from LCS to a GCS (in DDBS it is built top-down, opposite direction)</a:t>
            </a:r>
          </a:p>
          <a:p>
            <a:pPr marL="368300" lvl="0" indent="-368300" algn="l">
              <a:spcBef>
                <a:spcPct val="2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If interested, see the discussions at Ch. 1.10, 4, 9</a:t>
            </a:r>
            <a:r>
              <a:rPr lang="it-IT" altLang="en-US" sz="2800" kern="0" baseline="25000" dirty="0" smtClean="0">
                <a:solidFill>
                  <a:srgbClr val="FF0000"/>
                </a:solidFill>
                <a:latin typeface="Book Antiqua"/>
                <a:ea typeface="ＭＳ Ｐゴシック" pitchFamily="34" charset="-128"/>
              </a:rPr>
              <a:t> </a:t>
            </a:r>
            <a:r>
              <a:rPr lang="it-IT" altLang="en-US" sz="3300" kern="0" baseline="25000" dirty="0" smtClean="0">
                <a:solidFill>
                  <a:srgbClr val="FF0000"/>
                </a:solidFill>
                <a:latin typeface="Book Antiqua"/>
                <a:ea typeface="ＭＳ Ｐゴシック" pitchFamily="34" charset="-128"/>
              </a:rPr>
              <a:t>⋆</a:t>
            </a:r>
            <a:endParaRPr lang="en-US" sz="3300" kern="0" dirty="0" smtClean="0">
              <a:solidFill>
                <a:srgbClr val="000000"/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2483504" cy="1612900"/>
          </a:xfrm>
          <a:noFill/>
          <a:ln/>
        </p:spPr>
        <p:txBody>
          <a:bodyPr lIns="128692" rIns="128692"/>
          <a:lstStyle/>
          <a:p>
            <a:r>
              <a:rPr lang="en-US" dirty="0" smtClean="0"/>
              <a:t>MDBS Components &amp; Execution</a:t>
            </a:r>
            <a:endParaRPr lang="en-US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973689" y="4284596"/>
            <a:ext cx="5111609" cy="975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526104" y="4372744"/>
            <a:ext cx="2142249" cy="92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Book Antiqua"/>
              </a:rPr>
              <a:t>Multi-DBMS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Book Antiqua"/>
              </a:rPr>
              <a:t>Layer</a:t>
            </a:r>
            <a:endParaRPr lang="en-US" sz="26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546773" y="6443032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939645" y="6736543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8398933" y="6443032"/>
            <a:ext cx="2004907" cy="109276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8791805" y="6750090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3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472853" y="6443032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865725" y="6736543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5891363" y="2356520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789715" y="4164935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2582566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61547" y="8402783"/>
            <a:ext cx="975360" cy="722489"/>
            <a:chOff x="1356" y="3632"/>
            <a:chExt cx="432" cy="320"/>
          </a:xfrm>
        </p:grpSpPr>
        <p:sp>
          <p:nvSpPr>
            <p:cNvPr id="63506" name="Oval 18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7" name="Oval 19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8" name="Oval 20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9" name="Oval 21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0" name="Oval 22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1" name="Oval 23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2" name="Oval 24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3" name="Oval 25"/>
            <p:cNvSpPr>
              <a:spLocks noChangeArrowheads="1"/>
            </p:cNvSpPr>
            <p:nvPr/>
          </p:nvSpPr>
          <p:spPr bwMode="auto">
            <a:xfrm>
              <a:off x="1356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4" name="Oval 26"/>
            <p:cNvSpPr>
              <a:spLocks noChangeArrowheads="1"/>
            </p:cNvSpPr>
            <p:nvPr/>
          </p:nvSpPr>
          <p:spPr bwMode="auto">
            <a:xfrm>
              <a:off x="1364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5" name="Oval 27"/>
            <p:cNvSpPr>
              <a:spLocks noChangeArrowheads="1"/>
            </p:cNvSpPr>
            <p:nvPr/>
          </p:nvSpPr>
          <p:spPr bwMode="auto">
            <a:xfrm>
              <a:off x="1372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6" name="Oval 28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7" name="Oval 29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8" name="Oval 30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9" name="Oval 31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0" name="Oval 32"/>
            <p:cNvSpPr>
              <a:spLocks noChangeArrowheads="1"/>
            </p:cNvSpPr>
            <p:nvPr/>
          </p:nvSpPr>
          <p:spPr bwMode="auto">
            <a:xfrm>
              <a:off x="1356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1" name="Oval 33"/>
            <p:cNvSpPr>
              <a:spLocks noChangeArrowheads="1"/>
            </p:cNvSpPr>
            <p:nvPr/>
          </p:nvSpPr>
          <p:spPr bwMode="auto">
            <a:xfrm>
              <a:off x="1364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2" name="Oval 34"/>
            <p:cNvSpPr>
              <a:spLocks noChangeArrowheads="1"/>
            </p:cNvSpPr>
            <p:nvPr/>
          </p:nvSpPr>
          <p:spPr bwMode="auto">
            <a:xfrm>
              <a:off x="1372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3" name="Oval 35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4" name="Oval 36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5" name="Oval 37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6" name="Oval 38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7" name="Oval 39"/>
            <p:cNvSpPr>
              <a:spLocks noChangeArrowheads="1"/>
            </p:cNvSpPr>
            <p:nvPr/>
          </p:nvSpPr>
          <p:spPr bwMode="auto">
            <a:xfrm>
              <a:off x="1356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8" name="Oval 40"/>
            <p:cNvSpPr>
              <a:spLocks noChangeArrowheads="1"/>
            </p:cNvSpPr>
            <p:nvPr/>
          </p:nvSpPr>
          <p:spPr bwMode="auto">
            <a:xfrm>
              <a:off x="1364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9" name="Oval 41"/>
            <p:cNvSpPr>
              <a:spLocks noChangeArrowheads="1"/>
            </p:cNvSpPr>
            <p:nvPr/>
          </p:nvSpPr>
          <p:spPr bwMode="auto">
            <a:xfrm>
              <a:off x="1372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0" name="Oval 42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1" name="Oval 43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2" name="Oval 44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3" name="Oval 45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987627" y="8402783"/>
            <a:ext cx="975360" cy="722489"/>
            <a:chOff x="2652" y="3632"/>
            <a:chExt cx="432" cy="320"/>
          </a:xfrm>
        </p:grpSpPr>
        <p:sp>
          <p:nvSpPr>
            <p:cNvPr id="63535" name="Oval 47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6" name="Oval 48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7" name="Oval 49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8" name="Oval 50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9" name="Oval 51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0" name="Oval 52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1" name="Oval 53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2" name="Oval 54"/>
            <p:cNvSpPr>
              <a:spLocks noChangeArrowheads="1"/>
            </p:cNvSpPr>
            <p:nvPr/>
          </p:nvSpPr>
          <p:spPr bwMode="auto">
            <a:xfrm>
              <a:off x="2652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3" name="Oval 55"/>
            <p:cNvSpPr>
              <a:spLocks noChangeArrowheads="1"/>
            </p:cNvSpPr>
            <p:nvPr/>
          </p:nvSpPr>
          <p:spPr bwMode="auto">
            <a:xfrm>
              <a:off x="2660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4" name="Oval 56"/>
            <p:cNvSpPr>
              <a:spLocks noChangeArrowheads="1"/>
            </p:cNvSpPr>
            <p:nvPr/>
          </p:nvSpPr>
          <p:spPr bwMode="auto">
            <a:xfrm>
              <a:off x="2668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5" name="Oval 57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6" name="Oval 58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7" name="Oval 59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8" name="Oval 60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9" name="Oval 61"/>
            <p:cNvSpPr>
              <a:spLocks noChangeArrowheads="1"/>
            </p:cNvSpPr>
            <p:nvPr/>
          </p:nvSpPr>
          <p:spPr bwMode="auto">
            <a:xfrm>
              <a:off x="2652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0" name="Oval 62"/>
            <p:cNvSpPr>
              <a:spLocks noChangeArrowheads="1"/>
            </p:cNvSpPr>
            <p:nvPr/>
          </p:nvSpPr>
          <p:spPr bwMode="auto">
            <a:xfrm>
              <a:off x="2660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1" name="Oval 63"/>
            <p:cNvSpPr>
              <a:spLocks noChangeArrowheads="1"/>
            </p:cNvSpPr>
            <p:nvPr/>
          </p:nvSpPr>
          <p:spPr bwMode="auto">
            <a:xfrm>
              <a:off x="2668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2" name="Oval 64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3" name="Oval 65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4" name="Oval 66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5" name="Oval 67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6" name="Oval 68"/>
            <p:cNvSpPr>
              <a:spLocks noChangeArrowheads="1"/>
            </p:cNvSpPr>
            <p:nvPr/>
          </p:nvSpPr>
          <p:spPr bwMode="auto">
            <a:xfrm>
              <a:off x="2652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7" name="Oval 69"/>
            <p:cNvSpPr>
              <a:spLocks noChangeArrowheads="1"/>
            </p:cNvSpPr>
            <p:nvPr/>
          </p:nvSpPr>
          <p:spPr bwMode="auto">
            <a:xfrm>
              <a:off x="2660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8" name="Oval 70"/>
            <p:cNvSpPr>
              <a:spLocks noChangeArrowheads="1"/>
            </p:cNvSpPr>
            <p:nvPr/>
          </p:nvSpPr>
          <p:spPr bwMode="auto">
            <a:xfrm>
              <a:off x="2668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9" name="Oval 71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0" name="Oval 72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1" name="Oval 73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2" name="Oval 74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8913707" y="8402783"/>
            <a:ext cx="975360" cy="722489"/>
            <a:chOff x="3948" y="3632"/>
            <a:chExt cx="432" cy="320"/>
          </a:xfrm>
        </p:grpSpPr>
        <p:sp>
          <p:nvSpPr>
            <p:cNvPr id="63564" name="Oval 76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5" name="Oval 77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6" name="Oval 78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7" name="Oval 79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8" name="Oval 80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9" name="Oval 81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0" name="Oval 82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1" name="Oval 83"/>
            <p:cNvSpPr>
              <a:spLocks noChangeArrowheads="1"/>
            </p:cNvSpPr>
            <p:nvPr/>
          </p:nvSpPr>
          <p:spPr bwMode="auto">
            <a:xfrm>
              <a:off x="3948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2" name="Oval 84"/>
            <p:cNvSpPr>
              <a:spLocks noChangeArrowheads="1"/>
            </p:cNvSpPr>
            <p:nvPr/>
          </p:nvSpPr>
          <p:spPr bwMode="auto">
            <a:xfrm>
              <a:off x="3956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3" name="Oval 85"/>
            <p:cNvSpPr>
              <a:spLocks noChangeArrowheads="1"/>
            </p:cNvSpPr>
            <p:nvPr/>
          </p:nvSpPr>
          <p:spPr bwMode="auto">
            <a:xfrm>
              <a:off x="3964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4" name="Oval 86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5" name="Oval 87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6" name="Oval 88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7" name="Oval 89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8" name="Oval 90"/>
            <p:cNvSpPr>
              <a:spLocks noChangeArrowheads="1"/>
            </p:cNvSpPr>
            <p:nvPr/>
          </p:nvSpPr>
          <p:spPr bwMode="auto">
            <a:xfrm>
              <a:off x="3948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9" name="Oval 91"/>
            <p:cNvSpPr>
              <a:spLocks noChangeArrowheads="1"/>
            </p:cNvSpPr>
            <p:nvPr/>
          </p:nvSpPr>
          <p:spPr bwMode="auto">
            <a:xfrm>
              <a:off x="3956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0" name="Oval 92"/>
            <p:cNvSpPr>
              <a:spLocks noChangeArrowheads="1"/>
            </p:cNvSpPr>
            <p:nvPr/>
          </p:nvSpPr>
          <p:spPr bwMode="auto">
            <a:xfrm>
              <a:off x="3964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1" name="Oval 93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2" name="Oval 94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3" name="Oval 95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4" name="Oval 96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5" name="Oval 97"/>
            <p:cNvSpPr>
              <a:spLocks noChangeArrowheads="1"/>
            </p:cNvSpPr>
            <p:nvPr/>
          </p:nvSpPr>
          <p:spPr bwMode="auto">
            <a:xfrm>
              <a:off x="3948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6" name="Oval 98"/>
            <p:cNvSpPr>
              <a:spLocks noChangeArrowheads="1"/>
            </p:cNvSpPr>
            <p:nvPr/>
          </p:nvSpPr>
          <p:spPr bwMode="auto">
            <a:xfrm>
              <a:off x="3956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7" name="Oval 99"/>
            <p:cNvSpPr>
              <a:spLocks noChangeArrowheads="1"/>
            </p:cNvSpPr>
            <p:nvPr/>
          </p:nvSpPr>
          <p:spPr bwMode="auto">
            <a:xfrm>
              <a:off x="3964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8" name="Oval 100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9" name="Oval 101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0" name="Oval 102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1" name="Oval 103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3592" name="Line 104"/>
          <p:cNvSpPr>
            <a:spLocks noChangeShapeType="1"/>
          </p:cNvSpPr>
          <p:nvPr/>
        </p:nvSpPr>
        <p:spPr bwMode="auto">
          <a:xfrm>
            <a:off x="3549227" y="7517734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3" name="Line 105"/>
          <p:cNvSpPr>
            <a:spLocks noChangeShapeType="1"/>
          </p:cNvSpPr>
          <p:nvPr/>
        </p:nvSpPr>
        <p:spPr bwMode="auto">
          <a:xfrm>
            <a:off x="6475307" y="7544828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4" name="Line 106"/>
          <p:cNvSpPr>
            <a:spLocks noChangeShapeType="1"/>
          </p:cNvSpPr>
          <p:nvPr/>
        </p:nvSpPr>
        <p:spPr bwMode="auto">
          <a:xfrm>
            <a:off x="9401387" y="7571921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5" name="Line 107"/>
          <p:cNvSpPr>
            <a:spLocks noChangeShapeType="1"/>
          </p:cNvSpPr>
          <p:nvPr/>
        </p:nvSpPr>
        <p:spPr bwMode="auto">
          <a:xfrm>
            <a:off x="6529493" y="5268988"/>
            <a:ext cx="0" cy="1165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6" name="Line 108"/>
          <p:cNvSpPr>
            <a:spLocks noChangeShapeType="1"/>
          </p:cNvSpPr>
          <p:nvPr/>
        </p:nvSpPr>
        <p:spPr bwMode="auto">
          <a:xfrm flipH="1">
            <a:off x="3603413" y="5268987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7" name="Line 109"/>
          <p:cNvSpPr>
            <a:spLocks noChangeShapeType="1"/>
          </p:cNvSpPr>
          <p:nvPr/>
        </p:nvSpPr>
        <p:spPr bwMode="auto">
          <a:xfrm>
            <a:off x="7857067" y="5268987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8" name="Rectangle 110"/>
          <p:cNvSpPr>
            <a:spLocks noChangeArrowheads="1"/>
          </p:cNvSpPr>
          <p:nvPr/>
        </p:nvSpPr>
        <p:spPr bwMode="auto">
          <a:xfrm>
            <a:off x="8624380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599" name="Rectangle 111"/>
          <p:cNvSpPr>
            <a:spLocks noChangeArrowheads="1"/>
          </p:cNvSpPr>
          <p:nvPr/>
        </p:nvSpPr>
        <p:spPr bwMode="auto">
          <a:xfrm>
            <a:off x="6538193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600" name="Rectangle 112"/>
          <p:cNvSpPr>
            <a:spLocks noChangeArrowheads="1"/>
          </p:cNvSpPr>
          <p:nvPr/>
        </p:nvSpPr>
        <p:spPr bwMode="auto">
          <a:xfrm>
            <a:off x="11058088" y="4192028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601" name="Line 113"/>
          <p:cNvSpPr>
            <a:spLocks noChangeShapeType="1"/>
          </p:cNvSpPr>
          <p:nvPr/>
        </p:nvSpPr>
        <p:spPr bwMode="auto">
          <a:xfrm>
            <a:off x="1625600" y="5350268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2" name="Line 114"/>
          <p:cNvSpPr>
            <a:spLocks noChangeShapeType="1"/>
          </p:cNvSpPr>
          <p:nvPr/>
        </p:nvSpPr>
        <p:spPr bwMode="auto">
          <a:xfrm flipH="1">
            <a:off x="10214187" y="5350268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3" name="Line 115"/>
          <p:cNvSpPr>
            <a:spLocks noChangeShapeType="1"/>
          </p:cNvSpPr>
          <p:nvPr/>
        </p:nvSpPr>
        <p:spPr bwMode="auto">
          <a:xfrm>
            <a:off x="6529493" y="3508648"/>
            <a:ext cx="0" cy="7578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80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Centralization, distribution, integration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93600" cy="7068120"/>
          </a:xfrm>
          <a:ln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Book Antiqua"/>
              </a:rPr>
              <a:t>Database philosophy</a:t>
            </a:r>
          </a:p>
          <a:p>
            <a:pPr lvl="1"/>
            <a:r>
              <a:rPr lang="en-US" dirty="0" smtClean="0">
                <a:cs typeface="Book Antiqua"/>
              </a:rPr>
              <a:t>Separation between application logic and data</a:t>
            </a:r>
          </a:p>
          <a:p>
            <a:pPr lvl="1"/>
            <a:r>
              <a:rPr lang="en-US" dirty="0" smtClean="0">
                <a:cs typeface="Book Antiqua"/>
              </a:rPr>
              <a:t>Centralization (integration) of data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Transparency, data independence, access control</a:t>
            </a:r>
          </a:p>
          <a:p>
            <a:pPr lvl="1"/>
            <a:endParaRPr lang="en-US" dirty="0">
              <a:solidFill>
                <a:schemeClr val="tx2"/>
              </a:solidFill>
              <a:cs typeface="Book Antiqua"/>
            </a:endParaRPr>
          </a:p>
          <a:p>
            <a:r>
              <a:rPr lang="en-US" dirty="0" smtClean="0">
                <a:solidFill>
                  <a:schemeClr val="tx2"/>
                </a:solidFill>
                <a:cs typeface="Book Antiqua"/>
              </a:rPr>
              <a:t>Computer network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Distributed applications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Distribution of data (big data)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Concurrency, redundancy (backup), localization/proximity</a:t>
            </a:r>
          </a:p>
          <a:p>
            <a:pPr lvl="1"/>
            <a:endParaRPr lang="en-US" dirty="0">
              <a:solidFill>
                <a:schemeClr val="tx2"/>
              </a:solidFill>
              <a:cs typeface="Book Antiqua"/>
            </a:endParaRPr>
          </a:p>
          <a:p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Distributed databases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Centralization data is logical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Distribution of data is physical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Integration</a:t>
            </a:r>
            <a:endParaRPr lang="en-US" dirty="0">
              <a:solidFill>
                <a:schemeClr val="tx2"/>
              </a:solidFill>
              <a:cs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843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Recent Developments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5459434"/>
          </a:xfrm>
          <a:noFill/>
          <a:ln/>
        </p:spPr>
        <p:txBody>
          <a:bodyPr/>
          <a:lstStyle/>
          <a:p>
            <a:r>
              <a:rPr lang="en-US" dirty="0" smtClean="0"/>
              <a:t>So far, and in the rest of the course: focus on “traditional” DDBS</a:t>
            </a:r>
          </a:p>
          <a:p>
            <a:r>
              <a:rPr lang="en-US" dirty="0" smtClean="0"/>
              <a:t>Recent directions</a:t>
            </a:r>
            <a:endParaRPr lang="en-US" dirty="0"/>
          </a:p>
          <a:p>
            <a:pPr lvl="1"/>
            <a:r>
              <a:rPr lang="en-US" b="1" dirty="0" smtClean="0"/>
              <a:t>Multidatabase systems</a:t>
            </a:r>
            <a:r>
              <a:rPr lang="en-US" dirty="0" smtClean="0"/>
              <a:t>, aka federated databases, aka data integration systems </a:t>
            </a:r>
            <a:r>
              <a:rPr lang="en-US" dirty="0" smtClean="0">
                <a:solidFill>
                  <a:srgbClr val="0070C0"/>
                </a:solidFill>
              </a:rPr>
              <a:t>– </a:t>
            </a:r>
            <a:r>
              <a:rPr lang="en-US" i="1" dirty="0" smtClean="0">
                <a:solidFill>
                  <a:srgbClr val="0070C0"/>
                </a:solidFill>
              </a:rPr>
              <a:t>not in this course (Ch. 1.7.10, 4, 9)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i="1" baseline="25000" dirty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Heterogeneity of data source</a:t>
            </a:r>
          </a:p>
          <a:p>
            <a:pPr lvl="1"/>
            <a:r>
              <a:rPr lang="en-US" b="1" dirty="0" smtClean="0"/>
              <a:t>Peer-to-peer </a:t>
            </a:r>
            <a:r>
              <a:rPr lang="en-US" dirty="0" smtClean="0"/>
              <a:t>“reloaded” </a:t>
            </a:r>
            <a:r>
              <a:rPr lang="en-US" b="1" dirty="0" smtClean="0"/>
              <a:t>and web data management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– not in this course (Ch. 16, 17</a:t>
            </a:r>
            <a:r>
              <a:rPr lang="en-US" sz="2800" i="1" dirty="0" smtClean="0">
                <a:solidFill>
                  <a:srgbClr val="0070C0"/>
                </a:solidFill>
              </a:rPr>
              <a:t> 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Rethinking of an old architecture, oriented to needs of data sharing over the web</a:t>
            </a:r>
          </a:p>
          <a:p>
            <a:pPr lvl="1"/>
            <a:r>
              <a:rPr lang="en-US" b="1" dirty="0" smtClean="0"/>
              <a:t>Parallel databases</a:t>
            </a:r>
            <a:r>
              <a:rPr lang="en-US" i="1" dirty="0" smtClean="0">
                <a:solidFill>
                  <a:srgbClr val="0070C0"/>
                </a:solidFill>
              </a:rPr>
              <a:t> – not in this course (Ch. 14</a:t>
            </a:r>
            <a:r>
              <a:rPr lang="en-US" sz="2400" i="1" dirty="0" smtClean="0">
                <a:solidFill>
                  <a:srgbClr val="0070C0"/>
                </a:solidFill>
              </a:rPr>
              <a:t> )</a:t>
            </a:r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Specific issues (not really distributed)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5588"/>
            <a:ext cx="12649200" cy="1612900"/>
          </a:xfrm>
        </p:spPr>
        <p:txBody>
          <a:bodyPr/>
          <a:lstStyle/>
          <a:p>
            <a:r>
              <a:rPr lang="en-US" dirty="0" smtClean="0"/>
              <a:t>Terminology disambiguation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5856" y="2489200"/>
            <a:ext cx="12573088" cy="5745186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In our discussion, by distributed DBMS and DDBS we mostly refer to fully distributed, 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peer-to-peer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data management systems</a:t>
            </a:r>
          </a:p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In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particular, the term “peer-to-peer” (like many terms, e.g., client/server, …) is overloaded in the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book and in the literature. It is used to refer to: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”traditional”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peer-to-peer DBMS (also referred to as fully distributed DBMS) </a:t>
            </a:r>
            <a:r>
              <a:rPr lang="en-US" sz="2800" dirty="0" smtClean="0">
                <a:sym typeface="Wingdings" charset="2"/>
              </a:rPr>
              <a:t>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our focus is on these systems</a:t>
            </a:r>
            <a:endParaRPr kumimoji="0" lang="en-US" sz="2600" b="0" i="1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baseline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“modern” peer-to-peer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data management systems </a:t>
            </a:r>
            <a:r>
              <a:rPr lang="en-US" sz="2600" i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[we refer to this meaning in the slide titled “Recent developments”]</a:t>
            </a:r>
            <a:endParaRPr kumimoji="0" lang="en-US" sz="2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1206500" lvl="2" indent="-368300" algn="l">
              <a:spcBef>
                <a:spcPct val="200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These </a:t>
            </a:r>
            <a:r>
              <a:rPr lang="en-US" sz="24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refer to an evolution of the </a:t>
            </a:r>
            <a:r>
              <a:rPr lang="en-US" sz="2400" kern="0" dirty="0" smtClean="0">
                <a:solidFill>
                  <a:srgbClr val="000000"/>
                </a:solidFill>
                <a:latin typeface="Book Antiqua"/>
              </a:rPr>
              <a:t>traditional peer-to-peer architecture, to cope with the need of data sharing, e.g., over the web</a:t>
            </a:r>
          </a:p>
          <a:p>
            <a:pPr marL="1206500" lvl="2" indent="-368300" algn="l">
              <a:spcBef>
                <a:spcPct val="200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lang="en-US" sz="24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Ongoing research area, related issues still being investigated</a:t>
            </a:r>
          </a:p>
          <a:p>
            <a:pPr marL="1206500" lvl="2" indent="-368300" algn="l">
              <a:spcBef>
                <a:spcPct val="200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lang="en-US" sz="24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Out of the scope of this course (see Ch. 16)</a:t>
            </a:r>
            <a:r>
              <a:rPr lang="it-IT" altLang="en-US" sz="3200" kern="0" baseline="25000" dirty="0" smtClean="0">
                <a:solidFill>
                  <a:srgbClr val="FF0000"/>
                </a:solidFill>
                <a:latin typeface="Book Antiqua"/>
                <a:ea typeface="ＭＳ Ｐゴシック" pitchFamily="34" charset="-128"/>
              </a:rPr>
              <a:t> ⋆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5730241" y="7066844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5748303" y="437557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5748303" y="567605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661725" y="3806613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736261" y="3786294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1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661725" y="4366542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115927" y="4402666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1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1661725" y="513418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736261" y="511386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2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661725" y="569411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115927" y="573024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2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661725" y="651594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2736261" y="649562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3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1661725" y="707587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115927" y="711200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3</a:t>
            </a: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11343076" y="3612444"/>
            <a:ext cx="0" cy="402110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8055751" y="3639538"/>
            <a:ext cx="3287324" cy="3991751"/>
          </a:xfrm>
          <a:prstGeom prst="rect">
            <a:avLst/>
          </a:prstGeom>
          <a:solidFill>
            <a:srgbClr val="79001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8062526" y="3314418"/>
            <a:ext cx="3280550" cy="598312"/>
          </a:xfrm>
          <a:prstGeom prst="ellipse">
            <a:avLst/>
          </a:prstGeom>
          <a:solidFill>
            <a:srgbClr val="790015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8044463" y="3635023"/>
            <a:ext cx="0" cy="4025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grpSp>
        <p:nvGrpSpPr>
          <p:cNvPr id="85014" name="Group 22"/>
          <p:cNvGrpSpPr>
            <a:grpSpLocks/>
          </p:cNvGrpSpPr>
          <p:nvPr/>
        </p:nvGrpSpPr>
        <p:grpSpPr bwMode="auto">
          <a:xfrm>
            <a:off x="8064782" y="7583876"/>
            <a:ext cx="3280552" cy="496711"/>
            <a:chOff x="3572" y="3359"/>
            <a:chExt cx="1453" cy="220"/>
          </a:xfrm>
        </p:grpSpPr>
        <p:sp>
          <p:nvSpPr>
            <p:cNvPr id="85015" name="Arc 23"/>
            <p:cNvSpPr>
              <a:spLocks/>
            </p:cNvSpPr>
            <p:nvPr/>
          </p:nvSpPr>
          <p:spPr bwMode="auto">
            <a:xfrm>
              <a:off x="4326" y="3359"/>
              <a:ext cx="699" cy="220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6" name="Arc 24"/>
            <p:cNvSpPr>
              <a:spLocks/>
            </p:cNvSpPr>
            <p:nvPr/>
          </p:nvSpPr>
          <p:spPr bwMode="auto">
            <a:xfrm>
              <a:off x="3572" y="3375"/>
              <a:ext cx="777" cy="20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17" name="Group 25"/>
          <p:cNvGrpSpPr>
            <a:grpSpLocks/>
          </p:cNvGrpSpPr>
          <p:nvPr/>
        </p:nvGrpSpPr>
        <p:grpSpPr bwMode="auto">
          <a:xfrm>
            <a:off x="8064782" y="4779716"/>
            <a:ext cx="3280552" cy="325120"/>
            <a:chOff x="3572" y="2117"/>
            <a:chExt cx="1453" cy="144"/>
          </a:xfrm>
        </p:grpSpPr>
        <p:sp>
          <p:nvSpPr>
            <p:cNvPr id="85018" name="Arc 26"/>
            <p:cNvSpPr>
              <a:spLocks/>
            </p:cNvSpPr>
            <p:nvPr/>
          </p:nvSpPr>
          <p:spPr bwMode="auto">
            <a:xfrm>
              <a:off x="4325" y="2117"/>
              <a:ext cx="700" cy="144"/>
            </a:xfrm>
            <a:custGeom>
              <a:avLst/>
              <a:gdLst>
                <a:gd name="G0" fmla="+- 31 0 0"/>
                <a:gd name="G1" fmla="+- 150 0 0"/>
                <a:gd name="G2" fmla="+- 21600 0 0"/>
                <a:gd name="T0" fmla="*/ 21630 w 21631"/>
                <a:gd name="T1" fmla="*/ 0 h 21750"/>
                <a:gd name="T2" fmla="*/ 0 w 21631"/>
                <a:gd name="T3" fmla="*/ 21749 h 21750"/>
                <a:gd name="T4" fmla="*/ 31 w 21631"/>
                <a:gd name="T5" fmla="*/ 150 h 2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1" h="21750" fill="none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</a:path>
                <a:path w="21631" h="21750" stroke="0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  <a:lnTo>
                    <a:pt x="31" y="15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9" name="Arc 27"/>
            <p:cNvSpPr>
              <a:spLocks/>
            </p:cNvSpPr>
            <p:nvPr/>
          </p:nvSpPr>
          <p:spPr bwMode="auto">
            <a:xfrm>
              <a:off x="3572" y="2128"/>
              <a:ext cx="777" cy="13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20" name="Group 28"/>
          <p:cNvGrpSpPr>
            <a:grpSpLocks/>
          </p:cNvGrpSpPr>
          <p:nvPr/>
        </p:nvGrpSpPr>
        <p:grpSpPr bwMode="auto">
          <a:xfrm>
            <a:off x="8064782" y="6193085"/>
            <a:ext cx="3280552" cy="424462"/>
            <a:chOff x="3572" y="2743"/>
            <a:chExt cx="1453" cy="188"/>
          </a:xfrm>
        </p:grpSpPr>
        <p:sp>
          <p:nvSpPr>
            <p:cNvPr id="85021" name="Arc 29"/>
            <p:cNvSpPr>
              <a:spLocks/>
            </p:cNvSpPr>
            <p:nvPr/>
          </p:nvSpPr>
          <p:spPr bwMode="auto">
            <a:xfrm>
              <a:off x="4326" y="2743"/>
              <a:ext cx="699" cy="187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22" name="Arc 30"/>
            <p:cNvSpPr>
              <a:spLocks/>
            </p:cNvSpPr>
            <p:nvPr/>
          </p:nvSpPr>
          <p:spPr bwMode="auto">
            <a:xfrm>
              <a:off x="3572" y="2760"/>
              <a:ext cx="777" cy="171"/>
            </a:xfrm>
            <a:custGeom>
              <a:avLst/>
              <a:gdLst>
                <a:gd name="G0" fmla="+- 21600 0 0"/>
                <a:gd name="G1" fmla="+- 126 0 0"/>
                <a:gd name="G2" fmla="+- 21600 0 0"/>
                <a:gd name="T0" fmla="*/ 21600 w 21600"/>
                <a:gd name="T1" fmla="*/ 21726 h 21726"/>
                <a:gd name="T2" fmla="*/ 1 w 21600"/>
                <a:gd name="T3" fmla="*/ 0 h 21726"/>
                <a:gd name="T4" fmla="*/ 21600 w 21600"/>
                <a:gd name="T5" fmla="*/ 126 h 2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26" fill="none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</a:path>
                <a:path w="21600" h="21726" stroke="0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  <a:lnTo>
                    <a:pt x="21600" y="126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9083854" y="417237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1</a:t>
            </a:r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9083854" y="5727984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2</a:t>
            </a:r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9083854" y="701943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Database Management</a:t>
            </a:r>
          </a:p>
        </p:txBody>
      </p:sp>
      <p:grpSp>
        <p:nvGrpSpPr>
          <p:cNvPr id="87043" name="Group 1027"/>
          <p:cNvGrpSpPr>
            <a:grpSpLocks/>
          </p:cNvGrpSpPr>
          <p:nvPr/>
        </p:nvGrpSpPr>
        <p:grpSpPr bwMode="auto">
          <a:xfrm>
            <a:off x="1304996" y="2596501"/>
            <a:ext cx="10397067" cy="6312747"/>
            <a:chOff x="578" y="988"/>
            <a:chExt cx="4605" cy="2796"/>
          </a:xfrm>
        </p:grpSpPr>
        <p:sp>
          <p:nvSpPr>
            <p:cNvPr id="87044" name="Rectangle 1028"/>
            <p:cNvSpPr>
              <a:spLocks noChangeArrowheads="1"/>
            </p:cNvSpPr>
            <p:nvPr/>
          </p:nvSpPr>
          <p:spPr bwMode="auto">
            <a:xfrm>
              <a:off x="4027" y="1864"/>
              <a:ext cx="1156" cy="1088"/>
            </a:xfrm>
            <a:prstGeom prst="rect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45" name="Oval 1029"/>
            <p:cNvSpPr>
              <a:spLocks noChangeArrowheads="1"/>
            </p:cNvSpPr>
            <p:nvPr/>
          </p:nvSpPr>
          <p:spPr bwMode="auto">
            <a:xfrm>
              <a:off x="4027" y="1776"/>
              <a:ext cx="1156" cy="160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87046" name="Group 1030"/>
            <p:cNvGrpSpPr>
              <a:grpSpLocks/>
            </p:cNvGrpSpPr>
            <p:nvPr/>
          </p:nvGrpSpPr>
          <p:grpSpPr bwMode="auto">
            <a:xfrm>
              <a:off x="4028" y="2936"/>
              <a:ext cx="1155" cy="153"/>
              <a:chOff x="4028" y="2936"/>
              <a:chExt cx="1155" cy="153"/>
            </a:xfrm>
          </p:grpSpPr>
          <p:sp>
            <p:nvSpPr>
              <p:cNvPr id="87047" name="Arc 1031"/>
              <p:cNvSpPr>
                <a:spLocks/>
              </p:cNvSpPr>
              <p:nvPr/>
            </p:nvSpPr>
            <p:spPr bwMode="auto">
              <a:xfrm>
                <a:off x="4627" y="2936"/>
                <a:ext cx="556" cy="153"/>
              </a:xfrm>
              <a:custGeom>
                <a:avLst/>
                <a:gdLst>
                  <a:gd name="G0" fmla="+- 0 0 0"/>
                  <a:gd name="G1" fmla="+- 141 0 0"/>
                  <a:gd name="G2" fmla="+- 21600 0 0"/>
                  <a:gd name="T0" fmla="*/ 21599 w 21600"/>
                  <a:gd name="T1" fmla="*/ 0 h 21741"/>
                  <a:gd name="T2" fmla="*/ 0 w 21600"/>
                  <a:gd name="T3" fmla="*/ 21741 h 21741"/>
                  <a:gd name="T4" fmla="*/ 0 w 21600"/>
                  <a:gd name="T5" fmla="*/ 141 h 2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41" fill="none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</a:path>
                  <a:path w="21600" h="21741" stroke="0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48" name="Arc 1032"/>
              <p:cNvSpPr>
                <a:spLocks/>
              </p:cNvSpPr>
              <p:nvPr/>
            </p:nvSpPr>
            <p:spPr bwMode="auto">
              <a:xfrm>
                <a:off x="4028" y="2946"/>
                <a:ext cx="616" cy="1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565 w 21600"/>
                  <a:gd name="T1" fmla="*/ 21599 h 21599"/>
                  <a:gd name="T2" fmla="*/ 0 w 21600"/>
                  <a:gd name="T3" fmla="*/ 0 h 21599"/>
                  <a:gd name="T4" fmla="*/ 21600 w 21600"/>
                  <a:gd name="T5" fmla="*/ 0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49" name="Rectangle 1033"/>
            <p:cNvSpPr>
              <a:spLocks noChangeArrowheads="1"/>
            </p:cNvSpPr>
            <p:nvPr/>
          </p:nvSpPr>
          <p:spPr bwMode="auto">
            <a:xfrm>
              <a:off x="4257" y="2308"/>
              <a:ext cx="717" cy="231"/>
            </a:xfrm>
            <a:prstGeom prst="rect">
              <a:avLst/>
            </a:prstGeom>
            <a:solidFill>
              <a:srgbClr val="7900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Book Antiqua"/>
                </a:rPr>
                <a:t>database</a:t>
              </a:r>
            </a:p>
          </p:txBody>
        </p:sp>
        <p:sp>
          <p:nvSpPr>
            <p:cNvPr id="87050" name="Rectangle 1034"/>
            <p:cNvSpPr>
              <a:spLocks noChangeArrowheads="1"/>
            </p:cNvSpPr>
            <p:nvPr/>
          </p:nvSpPr>
          <p:spPr bwMode="auto">
            <a:xfrm>
              <a:off x="2653" y="1580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DBMS</a:t>
              </a:r>
            </a:p>
          </p:txBody>
        </p:sp>
        <p:sp>
          <p:nvSpPr>
            <p:cNvPr id="87051" name="Rectangle 1035"/>
            <p:cNvSpPr>
              <a:spLocks noChangeArrowheads="1"/>
            </p:cNvSpPr>
            <p:nvPr/>
          </p:nvSpPr>
          <p:spPr bwMode="auto">
            <a:xfrm>
              <a:off x="578" y="1000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2" name="Rectangle 1036"/>
            <p:cNvSpPr>
              <a:spLocks noChangeArrowheads="1"/>
            </p:cNvSpPr>
            <p:nvPr/>
          </p:nvSpPr>
          <p:spPr bwMode="auto">
            <a:xfrm>
              <a:off x="598" y="988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1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4" name="Rectangle 1038"/>
            <p:cNvSpPr>
              <a:spLocks noChangeArrowheads="1"/>
            </p:cNvSpPr>
            <p:nvPr/>
          </p:nvSpPr>
          <p:spPr bwMode="auto">
            <a:xfrm>
              <a:off x="602" y="2092"/>
              <a:ext cx="926" cy="657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2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5" name="Rectangle 1039"/>
            <p:cNvSpPr>
              <a:spLocks noChangeArrowheads="1"/>
            </p:cNvSpPr>
            <p:nvPr/>
          </p:nvSpPr>
          <p:spPr bwMode="auto">
            <a:xfrm>
              <a:off x="578" y="3128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6" name="Rectangle 1040"/>
            <p:cNvSpPr>
              <a:spLocks noChangeArrowheads="1"/>
            </p:cNvSpPr>
            <p:nvPr/>
          </p:nvSpPr>
          <p:spPr bwMode="auto">
            <a:xfrm>
              <a:off x="598" y="3116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3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grpSp>
          <p:nvGrpSpPr>
            <p:cNvPr id="87057" name="Group 1041"/>
            <p:cNvGrpSpPr>
              <a:grpSpLocks/>
            </p:cNvGrpSpPr>
            <p:nvPr/>
          </p:nvGrpSpPr>
          <p:grpSpPr bwMode="auto">
            <a:xfrm>
              <a:off x="2287" y="1900"/>
              <a:ext cx="1267" cy="1064"/>
              <a:chOff x="2287" y="1900"/>
              <a:chExt cx="1267" cy="1064"/>
            </a:xfrm>
          </p:grpSpPr>
          <p:sp>
            <p:nvSpPr>
              <p:cNvPr id="87058" name="Rectangle 1042"/>
              <p:cNvSpPr>
                <a:spLocks noChangeArrowheads="1"/>
              </p:cNvSpPr>
              <p:nvPr/>
            </p:nvSpPr>
            <p:spPr bwMode="auto">
              <a:xfrm>
                <a:off x="2287" y="1900"/>
                <a:ext cx="1267" cy="10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59" name="Line 1043"/>
              <p:cNvSpPr>
                <a:spLocks noChangeShapeType="1"/>
              </p:cNvSpPr>
              <p:nvPr/>
            </p:nvSpPr>
            <p:spPr bwMode="auto">
              <a:xfrm>
                <a:off x="2287" y="2436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0" name="Line 1044"/>
              <p:cNvSpPr>
                <a:spLocks noChangeShapeType="1"/>
              </p:cNvSpPr>
              <p:nvPr/>
            </p:nvSpPr>
            <p:spPr bwMode="auto">
              <a:xfrm>
                <a:off x="2287" y="2708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1" name="Line 1045"/>
              <p:cNvSpPr>
                <a:spLocks noChangeShapeType="1"/>
              </p:cNvSpPr>
              <p:nvPr/>
            </p:nvSpPr>
            <p:spPr bwMode="auto">
              <a:xfrm>
                <a:off x="2295" y="2172"/>
                <a:ext cx="12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2" name="Rectangle 1046"/>
            <p:cNvSpPr>
              <a:spLocks noChangeArrowheads="1"/>
            </p:cNvSpPr>
            <p:nvPr/>
          </p:nvSpPr>
          <p:spPr bwMode="auto">
            <a:xfrm>
              <a:off x="2401" y="1875"/>
              <a:ext cx="107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description</a:t>
              </a:r>
            </a:p>
          </p:txBody>
        </p:sp>
        <p:sp>
          <p:nvSpPr>
            <p:cNvPr id="87063" name="Rectangle 1047"/>
            <p:cNvSpPr>
              <a:spLocks noChangeArrowheads="1"/>
            </p:cNvSpPr>
            <p:nvPr/>
          </p:nvSpPr>
          <p:spPr bwMode="auto">
            <a:xfrm>
              <a:off x="2296" y="2147"/>
              <a:ext cx="128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manipulation</a:t>
              </a:r>
            </a:p>
          </p:txBody>
        </p:sp>
        <p:sp>
          <p:nvSpPr>
            <p:cNvPr id="87064" name="Rectangle 1048"/>
            <p:cNvSpPr>
              <a:spLocks noChangeArrowheads="1"/>
            </p:cNvSpPr>
            <p:nvPr/>
          </p:nvSpPr>
          <p:spPr bwMode="auto">
            <a:xfrm>
              <a:off x="2560" y="2419"/>
              <a:ext cx="69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control</a:t>
              </a:r>
            </a:p>
          </p:txBody>
        </p:sp>
        <p:grpSp>
          <p:nvGrpSpPr>
            <p:cNvPr id="87065" name="Group 1049"/>
            <p:cNvGrpSpPr>
              <a:grpSpLocks/>
            </p:cNvGrpSpPr>
            <p:nvPr/>
          </p:nvGrpSpPr>
          <p:grpSpPr bwMode="auto">
            <a:xfrm>
              <a:off x="2916" y="2812"/>
              <a:ext cx="8" cy="120"/>
              <a:chOff x="2916" y="2812"/>
              <a:chExt cx="8" cy="120"/>
            </a:xfrm>
          </p:grpSpPr>
          <p:sp>
            <p:nvSpPr>
              <p:cNvPr id="87066" name="Oval 1050"/>
              <p:cNvSpPr>
                <a:spLocks noChangeArrowheads="1"/>
              </p:cNvSpPr>
              <p:nvPr/>
            </p:nvSpPr>
            <p:spPr bwMode="auto">
              <a:xfrm>
                <a:off x="2916" y="2812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7" name="Oval 1051"/>
              <p:cNvSpPr>
                <a:spLocks noChangeArrowheads="1"/>
              </p:cNvSpPr>
              <p:nvPr/>
            </p:nvSpPr>
            <p:spPr bwMode="auto">
              <a:xfrm>
                <a:off x="2916" y="286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8" name="Oval 1052"/>
              <p:cNvSpPr>
                <a:spLocks noChangeArrowheads="1"/>
              </p:cNvSpPr>
              <p:nvPr/>
            </p:nvSpPr>
            <p:spPr bwMode="auto">
              <a:xfrm>
                <a:off x="2916" y="2924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9" name="Line 1053"/>
            <p:cNvSpPr>
              <a:spLocks noChangeShapeType="1"/>
            </p:cNvSpPr>
            <p:nvPr/>
          </p:nvSpPr>
          <p:spPr bwMode="auto">
            <a:xfrm>
              <a:off x="1559" y="2432"/>
              <a:ext cx="71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0" name="Line 1054"/>
            <p:cNvSpPr>
              <a:spLocks noChangeShapeType="1"/>
            </p:cNvSpPr>
            <p:nvPr/>
          </p:nvSpPr>
          <p:spPr bwMode="auto">
            <a:xfrm>
              <a:off x="1551" y="1312"/>
              <a:ext cx="720" cy="7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1" name="Line 1055"/>
            <p:cNvSpPr>
              <a:spLocks noChangeShapeType="1"/>
            </p:cNvSpPr>
            <p:nvPr/>
          </p:nvSpPr>
          <p:spPr bwMode="auto">
            <a:xfrm flipV="1">
              <a:off x="1551" y="2828"/>
              <a:ext cx="720" cy="6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2" name="Line 1056"/>
            <p:cNvSpPr>
              <a:spLocks noChangeShapeType="1"/>
            </p:cNvSpPr>
            <p:nvPr/>
          </p:nvSpPr>
          <p:spPr bwMode="auto">
            <a:xfrm>
              <a:off x="3551" y="2432"/>
              <a:ext cx="4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1378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920284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885831" y="5752818"/>
            <a:ext cx="3124764" cy="1715911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accent3">
                <a:lumMod val="50000"/>
                <a:alpha val="75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endParaRPr lang="en-US" i="1" dirty="0">
              <a:latin typeface="Book Antiqua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368604" y="4018845"/>
            <a:ext cx="2257778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7369387" y="4018845"/>
            <a:ext cx="2275840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01660" y="2987041"/>
            <a:ext cx="2532574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Technology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433693" y="2987041"/>
            <a:ext cx="2208580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Computer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Networks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869570" y="4179148"/>
            <a:ext cx="2819324" cy="9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l</a:t>
            </a:r>
            <a:r>
              <a:rPr lang="en-US" sz="3400" dirty="0" smtClean="0">
                <a:latin typeface="Book Antiqua"/>
              </a:rPr>
              <a:t>ogical</a:t>
            </a:r>
          </a:p>
          <a:p>
            <a:pPr algn="ctr">
              <a:lnSpc>
                <a:spcPct val="85000"/>
              </a:lnSpc>
            </a:pPr>
            <a:r>
              <a:rPr lang="en-US" sz="3400" dirty="0" smtClean="0">
                <a:latin typeface="Book Antiqua"/>
              </a:rPr>
              <a:t>centralization</a:t>
            </a:r>
            <a:endParaRPr lang="en-US" sz="3400" dirty="0">
              <a:latin typeface="Book Antiqua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9498362" y="4179148"/>
            <a:ext cx="2463457" cy="9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 smtClean="0">
                <a:latin typeface="Book Antiqua"/>
              </a:rPr>
              <a:t>physical</a:t>
            </a:r>
          </a:p>
          <a:p>
            <a:pPr algn="ctr">
              <a:lnSpc>
                <a:spcPct val="85000"/>
              </a:lnSpc>
            </a:pPr>
            <a:r>
              <a:rPr lang="en-US" sz="3400" dirty="0" smtClean="0">
                <a:latin typeface="Book Antiqua"/>
              </a:rPr>
              <a:t>distribution</a:t>
            </a:r>
            <a:endParaRPr lang="en-US" sz="3400" dirty="0">
              <a:latin typeface="Book Antiqua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867428" y="7647094"/>
            <a:ext cx="2311172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integration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762187" y="8622454"/>
            <a:ext cx="5580221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>
              <a:lnSpc>
                <a:spcPct val="85000"/>
              </a:lnSpc>
            </a:pPr>
            <a:r>
              <a:rPr lang="en-US" sz="3400" b="1" dirty="0">
                <a:solidFill>
                  <a:schemeClr val="accent2"/>
                </a:solidFill>
                <a:latin typeface="Book Antiqua"/>
              </a:rPr>
              <a:t>integration ≠ centralization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215234" y="5752818"/>
            <a:ext cx="2506600" cy="16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Distributed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Computing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Some forms of distributed processing are everywhere (CPU vs. I/O, parallel computation, multi-processor, multi-core)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Definition (distributed computing).</a:t>
            </a:r>
            <a:r>
              <a:rPr lang="en-US" dirty="0" smtClean="0">
                <a:solidFill>
                  <a:schemeClr val="tx2"/>
                </a:solidFill>
              </a:rPr>
              <a:t> A </a:t>
            </a:r>
            <a:r>
              <a:rPr lang="en-US" dirty="0">
                <a:solidFill>
                  <a:schemeClr val="tx2"/>
                </a:solidFill>
              </a:rPr>
              <a:t>number of </a:t>
            </a:r>
            <a:r>
              <a:rPr lang="en-US" i="1" dirty="0">
                <a:solidFill>
                  <a:schemeClr val="tx2"/>
                </a:solidFill>
              </a:rPr>
              <a:t>autonomous processing elements</a:t>
            </a:r>
            <a:r>
              <a:rPr lang="en-US" dirty="0">
                <a:solidFill>
                  <a:schemeClr val="tx2"/>
                </a:solidFill>
              </a:rPr>
              <a:t> (not necessarily homogeneous) that are interconnected by a </a:t>
            </a:r>
            <a:r>
              <a:rPr lang="en-US" i="1" dirty="0">
                <a:solidFill>
                  <a:schemeClr val="tx2"/>
                </a:solidFill>
              </a:rPr>
              <a:t>computer network</a:t>
            </a:r>
            <a:r>
              <a:rPr lang="en-US" dirty="0">
                <a:solidFill>
                  <a:schemeClr val="tx2"/>
                </a:solidFill>
              </a:rPr>
              <a:t> and that </a:t>
            </a:r>
            <a:r>
              <a:rPr lang="en-US" i="1" dirty="0">
                <a:solidFill>
                  <a:schemeClr val="tx2"/>
                </a:solidFill>
              </a:rPr>
              <a:t>cooperate </a:t>
            </a:r>
            <a:r>
              <a:rPr lang="en-US" dirty="0">
                <a:solidFill>
                  <a:schemeClr val="tx2"/>
                </a:solidFill>
              </a:rPr>
              <a:t>in performing their assigned </a:t>
            </a:r>
            <a:r>
              <a:rPr lang="en-US" dirty="0" smtClean="0">
                <a:solidFill>
                  <a:schemeClr val="tx2"/>
                </a:solidFill>
              </a:rPr>
              <a:t>tasks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Distribution: what and why?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93600" cy="6276032"/>
          </a:xfrm>
          <a:noFill/>
          <a:ln/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</a:rPr>
              <a:t>What is being distributed?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Processing logic (processing elements, processing devices)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Function (tasks that are specific to a piece of hardware or software)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Data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Control (supervision, management of tasks)</a:t>
            </a:r>
          </a:p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Why to distribute?</a:t>
            </a:r>
            <a:endParaRPr lang="en-US" sz="26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Widely distributed </a:t>
            </a:r>
            <a:r>
              <a:rPr lang="en-US" sz="2400" dirty="0">
                <a:solidFill>
                  <a:schemeClr val="tx2"/>
                </a:solidFill>
              </a:rPr>
              <a:t>(physically) </a:t>
            </a:r>
            <a:r>
              <a:rPr lang="en-US" sz="2400" dirty="0" smtClean="0">
                <a:solidFill>
                  <a:schemeClr val="tx2"/>
                </a:solidFill>
              </a:rPr>
              <a:t>enterprises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Reliability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More responsive systems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More importantly: nowadays applications are intrinsically distributed and so is the data (web-based, e-commerce, social)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In one word (actually two): big data </a:t>
            </a:r>
            <a:r>
              <a:rPr lang="en-US" sz="2400" dirty="0" smtClean="0">
                <a:sym typeface="Wingdings" charset="2"/>
              </a:rPr>
              <a:t></a:t>
            </a:r>
            <a:r>
              <a:rPr lang="en-US" sz="2400" dirty="0" smtClean="0">
                <a:solidFill>
                  <a:schemeClr val="tx2"/>
                </a:solidFill>
              </a:rPr>
              <a:t> divide-et-</a:t>
            </a:r>
            <a:r>
              <a:rPr lang="en-US" sz="2400" dirty="0" err="1" smtClean="0">
                <a:solidFill>
                  <a:schemeClr val="tx2"/>
                </a:solidFill>
              </a:rPr>
              <a:t>impera</a:t>
            </a:r>
            <a:r>
              <a:rPr lang="en-US" sz="2400" dirty="0" smtClean="0">
                <a:solidFill>
                  <a:schemeClr val="tx2"/>
                </a:solidFill>
              </a:rPr>
              <a:t> (divide-and-conquer)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5600" y="8787656"/>
            <a:ext cx="1229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FF"/>
                </a:solidFill>
              </a:rPr>
              <a:t>d</a:t>
            </a:r>
            <a:r>
              <a:rPr lang="es-ES" dirty="0" smtClean="0">
                <a:solidFill>
                  <a:srgbClr val="0000FF"/>
                </a:solidFill>
              </a:rPr>
              <a:t>istr. DB systems : distr. processing = DB systems : centr. processing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033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Book.potx</Template>
  <TotalTime>1564</TotalTime>
  <Pages>0</Pages>
  <Words>2614</Words>
  <Characters>0</Characters>
  <Application>Microsoft Office PowerPoint</Application>
  <PresentationFormat>Personalizzato</PresentationFormat>
  <Lines>0</Lines>
  <Paragraphs>436</Paragraphs>
  <Slides>41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Book</vt:lpstr>
      <vt:lpstr>Distributed DB architectures: An Introduction</vt:lpstr>
      <vt:lpstr>Outline (distributed DB)</vt:lpstr>
      <vt:lpstr>Outline (today)</vt:lpstr>
      <vt:lpstr>Centralization, distribution, integration</vt:lpstr>
      <vt:lpstr>File Systems</vt:lpstr>
      <vt:lpstr>Database Management</vt:lpstr>
      <vt:lpstr>Motivation</vt:lpstr>
      <vt:lpstr>Distributed Computing</vt:lpstr>
      <vt:lpstr>Distribution: what and why?</vt:lpstr>
      <vt:lpstr>What is a Distributed Database System?</vt:lpstr>
      <vt:lpstr>What is not a DDBS?</vt:lpstr>
      <vt:lpstr>Centralized DBMS on a Network</vt:lpstr>
      <vt:lpstr>Distributed DBMS Environment</vt:lpstr>
      <vt:lpstr>Implicit Assumptions</vt:lpstr>
      <vt:lpstr>Data Delivery Alternatives</vt:lpstr>
      <vt:lpstr>Distributed DBMS Promises</vt:lpstr>
      <vt:lpstr>Transparency</vt:lpstr>
      <vt:lpstr>Example</vt:lpstr>
      <vt:lpstr>Transparent Access</vt:lpstr>
      <vt:lpstr>Distributed DBMS – Reality</vt:lpstr>
      <vt:lpstr>Distributed DBMS – User View</vt:lpstr>
      <vt:lpstr>Reliability Through Transactions</vt:lpstr>
      <vt:lpstr>Potentially Improved Performance</vt:lpstr>
      <vt:lpstr>Easier System Expansion</vt:lpstr>
      <vt:lpstr>Complications introduced by Distribution</vt:lpstr>
      <vt:lpstr>Design Issues</vt:lpstr>
      <vt:lpstr>Design Issues (2)</vt:lpstr>
      <vt:lpstr>Design Issues (3)</vt:lpstr>
      <vt:lpstr>Relationship Among Issues</vt:lpstr>
      <vt:lpstr>Architecture</vt:lpstr>
      <vt:lpstr>ANSI/SPARC Standard</vt:lpstr>
      <vt:lpstr>Generic DBMS Architecture</vt:lpstr>
      <vt:lpstr>DDBS Data Model</vt:lpstr>
      <vt:lpstr>Distributed DBMS Architecture</vt:lpstr>
      <vt:lpstr>A classification of data management systems</vt:lpstr>
      <vt:lpstr>DBMS Implementation Alternatives</vt:lpstr>
      <vt:lpstr>Client/Server Architecture</vt:lpstr>
      <vt:lpstr>Multidatabase system architecture</vt:lpstr>
      <vt:lpstr>MDBS Components &amp; Execution</vt:lpstr>
      <vt:lpstr>Recent Developments</vt:lpstr>
      <vt:lpstr>Terminology disambiguation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/>
  <cp:keywords/>
  <dc:description/>
  <cp:lastModifiedBy>darioVB</cp:lastModifiedBy>
  <cp:revision>264</cp:revision>
  <dcterms:modified xsi:type="dcterms:W3CDTF">2021-04-20T10:25:14Z</dcterms:modified>
</cp:coreProperties>
</file>