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sldIdLst>
    <p:sldId id="389" r:id="rId2"/>
    <p:sldId id="390" r:id="rId3"/>
    <p:sldId id="391" r:id="rId4"/>
    <p:sldId id="328" r:id="rId5"/>
    <p:sldId id="329" r:id="rId6"/>
    <p:sldId id="339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92" r:id="rId26"/>
    <p:sldId id="393" r:id="rId27"/>
    <p:sldId id="363" r:id="rId28"/>
    <p:sldId id="364" r:id="rId29"/>
    <p:sldId id="394" r:id="rId30"/>
    <p:sldId id="365" r:id="rId31"/>
    <p:sldId id="366" r:id="rId32"/>
    <p:sldId id="367" r:id="rId33"/>
    <p:sldId id="395" r:id="rId34"/>
    <p:sldId id="368" r:id="rId35"/>
    <p:sldId id="369" r:id="rId36"/>
    <p:sldId id="370" r:id="rId37"/>
    <p:sldId id="371" r:id="rId38"/>
    <p:sldId id="372" r:id="rId39"/>
    <p:sldId id="387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1771A9"/>
    <a:srgbClr val="FFFFFF"/>
    <a:srgbClr val="FF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99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2706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424215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857161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957862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75426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770236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272975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568238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832946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738523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83737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75568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309966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407549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4000647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87036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20930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79763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86695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74331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436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230165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96707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Ch.12/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</a:t>
            </a:r>
            <a:r>
              <a:rPr lang="en-GB" smtClean="0"/>
              <a:t>DBMS reliability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Logging?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60362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Upon recovery: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's effects should be reflected in the database (REDO if necessary due to a failure)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's effects should be reflected in the database (UNDO if necessary)</a:t>
            </a:r>
          </a:p>
        </p:txBody>
      </p:sp>
      <p:sp>
        <p:nvSpPr>
          <p:cNvPr id="152580" name="Rectangle 4" descr="Narrow horizontal"/>
          <p:cNvSpPr>
            <a:spLocks noChangeArrowheads="1"/>
          </p:cNvSpPr>
          <p:nvPr/>
        </p:nvSpPr>
        <p:spPr bwMode="auto">
          <a:xfrm>
            <a:off x="8037689" y="6199858"/>
            <a:ext cx="72249" cy="1986844"/>
          </a:xfrm>
          <a:prstGeom prst="rect">
            <a:avLst/>
          </a:prstGeom>
          <a:pattFill prst="narHorz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986330" y="8349262"/>
            <a:ext cx="43943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823798" y="8349262"/>
            <a:ext cx="46390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8091876" y="8082844"/>
            <a:ext cx="0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819248" y="8313138"/>
            <a:ext cx="97050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7470057" y="5242560"/>
            <a:ext cx="137007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system 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7549996" y="5639929"/>
            <a:ext cx="110182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crash</a:t>
            </a: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8187" y="6583680"/>
            <a:ext cx="267320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00981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677333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786489" y="7306169"/>
            <a:ext cx="3305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89975" y="6019235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472763" y="6028928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6473084" y="6046990"/>
            <a:ext cx="90755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End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4213314" y="6705600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4641991" y="7270045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949246" y="6705600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3124764" y="8082844"/>
            <a:ext cx="0" cy="216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3133796" y="8182187"/>
            <a:ext cx="76403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REDO Protocol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6460976"/>
            <a:ext cx="12293600" cy="2656373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REDO'ing</a:t>
            </a:r>
            <a:r>
              <a:rPr lang="en-US" dirty="0"/>
              <a:t> an action means performing it </a:t>
            </a:r>
            <a:r>
              <a:rPr lang="en-US" dirty="0" smtClean="0"/>
              <a:t>again</a:t>
            </a:r>
            <a:endParaRPr lang="en-US" dirty="0"/>
          </a:p>
          <a:p>
            <a:r>
              <a:rPr lang="en-US" dirty="0"/>
              <a:t>The REDO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REDO is needed when effects of a committed transaction were not stored yet in secondary </a:t>
            </a:r>
            <a:r>
              <a:rPr lang="es-ES" dirty="0" smtClean="0"/>
              <a:t>(stable, resilient) memory</a:t>
            </a:r>
          </a:p>
          <a:p>
            <a:pPr lvl="1"/>
            <a:r>
              <a:rPr lang="es-ES" dirty="0" smtClean="0"/>
              <a:t>sometimes for efficiency reasons storying information to disk (secondary memory) is done at a later time</a:t>
            </a:r>
            <a:endParaRPr lang="en-US" dirty="0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8146062" y="529668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78471" y="2596383"/>
            <a:ext cx="2664178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34916" y="5007690"/>
            <a:ext cx="2609991" cy="1237262"/>
          </a:xfrm>
          <a:prstGeom prst="roundRect">
            <a:avLst>
              <a:gd name="adj" fmla="val 24102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608320" y="2596383"/>
            <a:ext cx="1878471" cy="1463040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52462" y="2596383"/>
            <a:ext cx="2519680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381738" y="5172509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862773" y="3052454"/>
            <a:ext cx="127925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REDO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879308" y="2691211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560711" y="5587374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8490082" y="271153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560711" y="3327903"/>
            <a:ext cx="10385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513885" y="3300810"/>
            <a:ext cx="10114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6504093" y="4059423"/>
            <a:ext cx="0" cy="15443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UNDO Protocol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6532983"/>
            <a:ext cx="12293600" cy="2572429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UNDO'ing</a:t>
            </a:r>
            <a:r>
              <a:rPr lang="en-US" dirty="0"/>
              <a:t> an action means to restore the object to its before </a:t>
            </a:r>
            <a:r>
              <a:rPr lang="en-US" dirty="0" smtClean="0"/>
              <a:t>image</a:t>
            </a:r>
            <a:endParaRPr lang="en-US" dirty="0"/>
          </a:p>
          <a:p>
            <a:r>
              <a:rPr lang="en-US" dirty="0"/>
              <a:t>The UNDO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UNDO </a:t>
            </a:r>
            <a:r>
              <a:rPr lang="en-US" dirty="0"/>
              <a:t>is needed when effects of a </a:t>
            </a:r>
            <a:r>
              <a:rPr lang="en-US" dirty="0" smtClean="0"/>
              <a:t>transaction are stored in </a:t>
            </a:r>
            <a:r>
              <a:rPr lang="en-US" dirty="0"/>
              <a:t>secondary </a:t>
            </a:r>
            <a:r>
              <a:rPr lang="es-ES" dirty="0"/>
              <a:t>(stable, resilient) </a:t>
            </a:r>
            <a:r>
              <a:rPr lang="es-ES" dirty="0" smtClean="0"/>
              <a:t>memory and then an abort occurs</a:t>
            </a:r>
            <a:endParaRPr lang="es-ES" dirty="0"/>
          </a:p>
          <a:p>
            <a:pPr lvl="1"/>
            <a:r>
              <a:rPr lang="es-ES" dirty="0"/>
              <a:t>sometimes </a:t>
            </a:r>
            <a:r>
              <a:rPr lang="es-ES" dirty="0" smtClean="0"/>
              <a:t>to free main memory, information is stored to </a:t>
            </a:r>
            <a:r>
              <a:rPr lang="es-ES" dirty="0"/>
              <a:t>disk (secondary memory) </a:t>
            </a:r>
            <a:r>
              <a:rPr lang="es-ES" dirty="0" smtClean="0"/>
              <a:t>before commit</a:t>
            </a:r>
            <a:endParaRPr lang="en-US" dirty="0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8146062" y="5251771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878471" y="2804339"/>
            <a:ext cx="2609991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1892019" y="4989868"/>
            <a:ext cx="2596444" cy="1183076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843184" y="284498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626382" y="2804339"/>
            <a:ext cx="1986844" cy="1354667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8751147" y="2804339"/>
            <a:ext cx="2591929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32067" y="5127594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5977362" y="3199451"/>
            <a:ext cx="13977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UNDO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733922" y="2835949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506525" y="5585922"/>
            <a:ext cx="20590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506525" y="3472642"/>
            <a:ext cx="10927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7622258" y="3472642"/>
            <a:ext cx="111985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6574649" y="4177069"/>
            <a:ext cx="0" cy="14088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When to Write Log Records Into Stable Store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Assume a transaction </a:t>
            </a:r>
            <a:r>
              <a:rPr lang="en-US" i="1" dirty="0"/>
              <a:t>T </a:t>
            </a:r>
            <a:r>
              <a:rPr lang="en-US" dirty="0"/>
              <a:t>updates a page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updates stable log for this update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</a:t>
            </a:r>
            <a:r>
              <a:rPr lang="en-US" i="1" dirty="0"/>
              <a:t>T </a:t>
            </a:r>
            <a:r>
              <a:rPr lang="en-US" dirty="0"/>
              <a:t>commits)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 recover (undo) by restoring </a:t>
            </a:r>
            <a:r>
              <a:rPr lang="en-US" i="1" dirty="0"/>
              <a:t>P</a:t>
            </a:r>
            <a:r>
              <a:rPr lang="en-US" dirty="0"/>
              <a:t> to its old state by using the log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Unfortunate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stable log is updated)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cannot recover from this failure because there is no log record to restore the old value.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Solution:  </a:t>
            </a:r>
            <a:r>
              <a:rPr lang="en-US" dirty="0">
                <a:solidFill>
                  <a:srgbClr val="FF0000"/>
                </a:solidFill>
              </a:rPr>
              <a:t>Write-Ahead Log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WAL</a:t>
            </a:r>
            <a:r>
              <a:rPr lang="en-US" dirty="0"/>
              <a:t>) protocol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Write–Ahead Log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Notice: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If a system crashes before a transaction is committed, then all the operations must be undone. Only need the before images (</a:t>
            </a:r>
            <a:r>
              <a:rPr lang="en-US" i="1" dirty="0"/>
              <a:t>undo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Once a transaction is committed, some of its actions might have to be redone. Need the after images (</a:t>
            </a:r>
            <a:r>
              <a:rPr lang="en-US" i="1" dirty="0"/>
              <a:t>redo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WAL protocol 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"/>
            </a:pPr>
            <a:r>
              <a:rPr lang="en-US" dirty="0"/>
              <a:t>Before a stable database is updated, the undo portion of the log should be written to the stable log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"/>
            </a:pPr>
            <a:r>
              <a:rPr lang="en-US" dirty="0"/>
              <a:t>When a transaction commits,  the redo portion of the log must be written to stable log prior to the updating of the stable database.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of Commands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2653" y="3673475"/>
            <a:ext cx="8913812" cy="37274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Commands to consider:</a:t>
            </a:r>
          </a:p>
          <a:p>
            <a:pPr lvl="1">
              <a:buFont typeface="Monotype Sorts" charset="2"/>
              <a:buNone/>
            </a:pPr>
            <a:r>
              <a:rPr lang="en-US" dirty="0" err="1"/>
              <a:t>begin_transaction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read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write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abort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commit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recover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8306153" y="4707075"/>
            <a:ext cx="4244919" cy="950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Independent of execution</a:t>
            </a:r>
          </a:p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strategy for LRM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7443093" y="4443307"/>
            <a:ext cx="541867" cy="1408853"/>
          </a:xfrm>
          <a:prstGeom prst="rightBrace">
            <a:avLst/>
          </a:prstGeom>
          <a:noFill/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algn="l" defTabSz="1300460" eaLnBrk="0" hangingPunct="0"/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Strategies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93688" y="2356520"/>
            <a:ext cx="12817424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Dependent upon</a:t>
            </a:r>
          </a:p>
          <a:p>
            <a:pPr lvl="1"/>
            <a:r>
              <a:rPr lang="en-US" dirty="0"/>
              <a:t>Can the buffer </a:t>
            </a:r>
            <a:r>
              <a:rPr lang="en-US" dirty="0" smtClean="0"/>
              <a:t>manager (</a:t>
            </a:r>
            <a:r>
              <a:rPr lang="en-US" b="1" dirty="0" smtClean="0">
                <a:solidFill>
                  <a:srgbClr val="1771A9"/>
                </a:solidFill>
              </a:rPr>
              <a:t>BM</a:t>
            </a:r>
            <a:r>
              <a:rPr lang="en-US" dirty="0" smtClean="0"/>
              <a:t>) </a:t>
            </a:r>
            <a:r>
              <a:rPr lang="en-US" dirty="0"/>
              <a:t>decide to write some of the buffer pages being accessed by a transaction into stable storage or does it wait for LRM to instruct it?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fix/no-fix </a:t>
            </a:r>
            <a:r>
              <a:rPr lang="en-US" dirty="0" smtClean="0"/>
              <a:t>decision</a:t>
            </a:r>
            <a:r>
              <a:rPr lang="en-US" dirty="0"/>
              <a:t>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fix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store the data into disk before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no-fix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store data to </a:t>
            </a:r>
            <a:r>
              <a:rPr lang="en-US" i="1" dirty="0"/>
              <a:t>disk before commit)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LRM force the buffer manager to write certain buffer pages into stable database at the end of a transaction's execution?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flush/no-flush </a:t>
            </a:r>
            <a:r>
              <a:rPr lang="en-US" dirty="0" smtClean="0"/>
              <a:t>decision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flush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wait; it must store data into disk at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no-flush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wait; it can store data into </a:t>
            </a:r>
            <a:r>
              <a:rPr lang="en-US" i="1" dirty="0"/>
              <a:t>disk </a:t>
            </a:r>
            <a:r>
              <a:rPr lang="en-US" i="1" dirty="0" smtClean="0"/>
              <a:t>at a later time)</a:t>
            </a:r>
            <a:endParaRPr lang="en-US" i="1" dirty="0"/>
          </a:p>
          <a:p>
            <a:r>
              <a:rPr lang="en-US" dirty="0"/>
              <a:t>Possible execution strategies:</a:t>
            </a:r>
          </a:p>
          <a:p>
            <a:pPr lvl="1"/>
            <a:r>
              <a:rPr lang="en-US" dirty="0"/>
              <a:t>no-fix/no-flush</a:t>
            </a:r>
          </a:p>
          <a:p>
            <a:pPr lvl="1"/>
            <a:r>
              <a:rPr lang="en-US" dirty="0"/>
              <a:t>no-fix/flush</a:t>
            </a:r>
          </a:p>
          <a:p>
            <a:pPr lvl="1"/>
            <a:r>
              <a:rPr lang="en-US" dirty="0"/>
              <a:t>fix/no-flush</a:t>
            </a:r>
          </a:p>
          <a:p>
            <a:pPr lvl="1"/>
            <a:r>
              <a:rPr lang="en-US" dirty="0"/>
              <a:t>fix/flush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No-Fix/No-Flush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</a:t>
            </a:r>
            <a:r>
              <a:rPr lang="en-US" dirty="0" smtClean="0"/>
              <a:t>database (second memory, disk)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 performs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Data not necessarily written into disk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have both a “</a:t>
            </a:r>
            <a:r>
              <a:rPr lang="en-US" dirty="0" err="1"/>
              <a:t>begin_transaction</a:t>
            </a:r>
            <a:r>
              <a:rPr lang="en-US" dirty="0"/>
              <a:t>” and an “</a:t>
            </a:r>
            <a:r>
              <a:rPr lang="en-US" dirty="0" err="1"/>
              <a:t>end_of_transaction</a:t>
            </a:r>
            <a:r>
              <a:rPr lang="en-US" dirty="0"/>
              <a:t>” record in the log, a </a:t>
            </a:r>
            <a:r>
              <a:rPr lang="en-US" dirty="0" smtClean="0">
                <a:solidFill>
                  <a:srgbClr val="009999"/>
                </a:solidFill>
              </a:rPr>
              <a:t>redo</a:t>
            </a:r>
            <a:r>
              <a:rPr lang="en-US" dirty="0" smtClean="0"/>
              <a:t> </a:t>
            </a:r>
            <a:r>
              <a:rPr lang="en-US" dirty="0"/>
              <a:t>is initiated by LRM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only have a “</a:t>
            </a:r>
            <a:r>
              <a:rPr lang="en-US" dirty="0" err="1"/>
              <a:t>begin_transaction</a:t>
            </a:r>
            <a:r>
              <a:rPr lang="en-US" dirty="0"/>
              <a:t>” in the log,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hlink"/>
                </a:solidFill>
              </a:rPr>
              <a:t>undo </a:t>
            </a:r>
            <a:r>
              <a:rPr lang="en-US" dirty="0"/>
              <a:t>is executed by LRM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No-Fix/Flush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database (second memory, disk)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 performs transaction </a:t>
            </a:r>
            <a:r>
              <a:rPr lang="en-US" dirty="0" smtClean="0"/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 smtClean="0"/>
              <a:t>i.e., data is store into disk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Fix/No-Flush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>
          <a:xfrm>
            <a:off x="358732" y="2489200"/>
            <a:ext cx="122936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 smtClean="0">
                <a:latin typeface="Lucida Console" pitchFamily="49" charset="0"/>
              </a:rPr>
              <a:t>fixed</a:t>
            </a:r>
            <a:r>
              <a:rPr lang="en-US" dirty="0" smtClean="0">
                <a:latin typeface="Book Antiqua" panose="02040602050305030304" pitchFamily="18" charset="0"/>
              </a:rPr>
              <a:t> pages</a:t>
            </a:r>
            <a:endParaRPr lang="en-US" dirty="0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/>
            <a:r>
              <a:rPr lang="en-US" dirty="0"/>
              <a:t>Data not necessarily written into </a:t>
            </a:r>
            <a:r>
              <a:rPr lang="en-US" dirty="0" smtClean="0"/>
              <a:t>disk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DBMS Reliability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Fix/Flush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Lucida Console" panose="020B0609040504020204" pitchFamily="49" charset="0"/>
              </a:rPr>
              <a:t>fixed</a:t>
            </a:r>
            <a:r>
              <a:rPr lang="en-US" dirty="0"/>
              <a:t>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(the following have to be done atomically)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/>
              <a:t>i.e., data is store into </a:t>
            </a:r>
            <a:r>
              <a:rPr lang="en-US" dirty="0" smtClean="0"/>
              <a:t>disk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do anything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Simplifies the task of determining actions </a:t>
            </a:r>
            <a:r>
              <a:rPr lang="en-US" dirty="0" smtClean="0"/>
              <a:t>(of transactions) </a:t>
            </a:r>
            <a:r>
              <a:rPr lang="en-US" dirty="0"/>
              <a:t>that need to be undone or redone when a failure </a:t>
            </a:r>
            <a:r>
              <a:rPr lang="en-US" dirty="0" smtClean="0"/>
              <a:t>occurs</a:t>
            </a:r>
          </a:p>
          <a:p>
            <a:pPr lvl="1"/>
            <a:r>
              <a:rPr lang="en-US" dirty="0" smtClean="0"/>
              <a:t>Avoid scanning the whole 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checkpoint </a:t>
            </a:r>
            <a:r>
              <a:rPr lang="en-US" dirty="0" smtClean="0"/>
              <a:t>identify a consistent state of the DB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Steps to create a checkpoint: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"/>
            </a:pP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err="1"/>
              <a:t>begin_checkpoint</a:t>
            </a:r>
            <a:r>
              <a:rPr lang="en-US" dirty="0"/>
              <a:t> record into the log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"/>
            </a:pPr>
            <a:r>
              <a:rPr lang="en-US" dirty="0"/>
              <a:t>Collect the checkpoint </a:t>
            </a:r>
            <a:r>
              <a:rPr lang="en-US" dirty="0" smtClean="0"/>
              <a:t>data </a:t>
            </a:r>
            <a:r>
              <a:rPr lang="en-US" dirty="0"/>
              <a:t>into the stable </a:t>
            </a:r>
            <a:r>
              <a:rPr lang="en-US" dirty="0" smtClean="0"/>
              <a:t>storage (log and actual DB data)</a:t>
            </a:r>
          </a:p>
          <a:p>
            <a:pPr lvl="2"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During this phase stop accepting new transactions, complete all currently active ones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"/>
            </a:pPr>
            <a:r>
              <a:rPr lang="en-US" dirty="0"/>
              <a:t>Write an </a:t>
            </a:r>
            <a:r>
              <a:rPr lang="en-US" dirty="0" err="1"/>
              <a:t>end_checkpoint</a:t>
            </a:r>
            <a:r>
              <a:rPr lang="en-US" dirty="0"/>
              <a:t> record into 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Media Failures – </a:t>
            </a:r>
            <a:r>
              <a:rPr lang="en-US" dirty="0" smtClean="0"/>
              <a:t>Full </a:t>
            </a:r>
            <a:r>
              <a:rPr lang="en-US" dirty="0"/>
              <a:t>Architecture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605867" y="3106702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05867" y="3097671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755285" y="5247076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26165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370997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8288903" y="520192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38030" y="3142828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4976142" y="367566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5362448" y="3705015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4976142" y="5269653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93777" y="5280944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557004" y="4407182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6506955" y="4822614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481767" y="8462151"/>
            <a:ext cx="12969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log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4551" y="7685476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174099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522673" y="8462151"/>
            <a:ext cx="14081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3531165" y="5662507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3531165" y="4154311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8001565" y="3901440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8055751" y="5662507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7270045" y="6023751"/>
            <a:ext cx="659271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6475307" y="4443307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1810769" y="2492587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74113" name="Group 33"/>
          <p:cNvGrpSpPr>
            <a:grpSpLocks/>
          </p:cNvGrpSpPr>
          <p:nvPr/>
        </p:nvGrpSpPr>
        <p:grpSpPr bwMode="auto">
          <a:xfrm>
            <a:off x="1706880" y="3513102"/>
            <a:ext cx="1806222" cy="1137920"/>
            <a:chOff x="756" y="1556"/>
            <a:chExt cx="800" cy="504"/>
          </a:xfrm>
        </p:grpSpPr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756" y="1604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756" y="1556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756" y="1980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2095055" y="3666631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724942" y="5120640"/>
            <a:ext cx="1806222" cy="1137920"/>
            <a:chOff x="764" y="2268"/>
            <a:chExt cx="800" cy="504"/>
          </a:xfrm>
          <a:solidFill>
            <a:srgbClr val="FF8000"/>
          </a:solidFill>
        </p:grpSpPr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764" y="2316"/>
              <a:ext cx="800" cy="4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764" y="2268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764" y="2692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1942284" y="527416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9437511" y="4614898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9566231" y="4732302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9437511" y="3088640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9687861" y="3445369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 flipH="1">
            <a:off x="5219982" y="6023751"/>
            <a:ext cx="677333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4610538" y="6664961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7626930" y="6701085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 rot="19020000">
            <a:off x="8433245" y="463825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 rot="19140000">
            <a:off x="8090218" y="4170894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510512" y="7685112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Reliability Protocols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Commit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How to execute commit command for distributed </a:t>
            </a:r>
            <a:r>
              <a:rPr lang="en-US" dirty="0" smtClean="0"/>
              <a:t>transactions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dirty="0"/>
              <a:t>Issue: how to ensure atomicity and durability?</a:t>
            </a:r>
          </a:p>
          <a:p>
            <a:pPr>
              <a:spcBef>
                <a:spcPct val="15000"/>
              </a:spcBef>
            </a:pPr>
            <a:r>
              <a:rPr lang="en-US" dirty="0"/>
              <a:t>Termination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If a failure occurs, how </a:t>
            </a:r>
            <a:r>
              <a:rPr lang="en-US" dirty="0" smtClean="0"/>
              <a:t>the </a:t>
            </a:r>
            <a:r>
              <a:rPr lang="en-US" dirty="0"/>
              <a:t>remaining operational sites </a:t>
            </a:r>
            <a:r>
              <a:rPr lang="en-US" dirty="0" smtClean="0"/>
              <a:t>behave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Non-blocking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the occurrence of failures should not force the sites to wait until the failure is repaired to terminate the </a:t>
            </a:r>
            <a:r>
              <a:rPr lang="en-US" dirty="0" smtClean="0"/>
              <a:t>transaction</a:t>
            </a:r>
            <a:endParaRPr lang="en-US" dirty="0"/>
          </a:p>
          <a:p>
            <a:pPr>
              <a:spcBef>
                <a:spcPct val="15000"/>
              </a:spcBef>
            </a:pPr>
            <a:r>
              <a:rPr lang="en-US" dirty="0"/>
              <a:t>Recovery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When a failure occurs, how </a:t>
            </a:r>
            <a:r>
              <a:rPr lang="en-US" dirty="0" smtClean="0"/>
              <a:t>the </a:t>
            </a:r>
            <a:r>
              <a:rPr lang="en-US" dirty="0"/>
              <a:t>sites where the failure occurred </a:t>
            </a:r>
            <a:r>
              <a:rPr lang="en-US" dirty="0" smtClean="0"/>
              <a:t>behave after they are back on 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Independent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a failed site can determine the outcome of a transaction without having to obtain remote information.</a:t>
            </a:r>
          </a:p>
          <a:p>
            <a:pPr>
              <a:spcBef>
                <a:spcPct val="15000"/>
              </a:spcBef>
            </a:pPr>
            <a:r>
              <a:rPr lang="en-US" dirty="0"/>
              <a:t>Independent recovery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/>
              <a:t>non-blocking termination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Two-Phase Commit (2PC)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1</a:t>
            </a:r>
            <a:r>
              <a:rPr lang="en-US" dirty="0"/>
              <a:t> : The coordinator gets the participants ready to </a:t>
            </a:r>
            <a:r>
              <a:rPr lang="en-US" dirty="0" smtClean="0"/>
              <a:t>commit or abort and collects their reply</a:t>
            </a:r>
            <a:endParaRPr lang="en-US" dirty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2</a:t>
            </a:r>
            <a:r>
              <a:rPr lang="en-US" dirty="0"/>
              <a:t> : </a:t>
            </a:r>
            <a:r>
              <a:rPr lang="en-US" dirty="0" smtClean="0"/>
              <a:t>The coordinator decides global-abort/global-commit depending on participants’ replies, communicate the decision to them, and waits for </a:t>
            </a:r>
            <a:r>
              <a:rPr lang="en-US" dirty="0" err="1" smtClean="0"/>
              <a:t>ack’s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Coordinator</a:t>
            </a:r>
            <a:r>
              <a:rPr lang="en-US" dirty="0"/>
              <a:t> :The process at the site where the transaction originates and which controls the execution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Participant</a:t>
            </a:r>
            <a:r>
              <a:rPr lang="en-US" dirty="0"/>
              <a:t> :The process at the other sites that participate in executing the transaction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Global Commit Rule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The coordinator aborts a transaction if and only if at least one participant votes to abort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Equivalently: The </a:t>
            </a:r>
            <a:r>
              <a:rPr lang="en-US" dirty="0"/>
              <a:t>coordinator commits a transaction if and only if all of the participants vote to commit </a:t>
            </a:r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6300" dirty="0"/>
              <a:t>2PC Protocol Actions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770175" y="220148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Participant                 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829992" y="2201480"/>
            <a:ext cx="178595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Coordinator                     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248734" y="2747862"/>
            <a:ext cx="879210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655929" y="3795471"/>
            <a:ext cx="1275645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8082524" y="3770636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459860" y="4337337"/>
            <a:ext cx="54910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Yes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8757922" y="4696325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5602476" y="4669231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4455000" y="5608467"/>
            <a:ext cx="52525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Yes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292623" y="5624271"/>
            <a:ext cx="165720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713723" y="6231614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7410027" y="7683364"/>
            <a:ext cx="1275645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7457441" y="7674333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8588587" y="7024093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8092702" y="7046671"/>
            <a:ext cx="73438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9377921" y="7669817"/>
            <a:ext cx="91392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Commit</a:t>
            </a:r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3318934" y="4558600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3" name="Freeform 21"/>
          <p:cNvSpPr>
            <a:spLocks/>
          </p:cNvSpPr>
          <p:nvPr/>
        </p:nvSpPr>
        <p:spPr bwMode="auto">
          <a:xfrm>
            <a:off x="8588587" y="3720965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8757922" y="8096539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2905762" y="5655671"/>
            <a:ext cx="1621084" cy="623147"/>
          </a:xfrm>
          <a:custGeom>
            <a:avLst/>
            <a:gdLst/>
            <a:ahLst/>
            <a:cxnLst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</a:cxnLst>
            <a:rect l="0" t="0" r="r" b="b"/>
            <a:pathLst>
              <a:path w="718" h="276">
                <a:moveTo>
                  <a:pt x="359" y="0"/>
                </a:move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5091290" y="5710066"/>
            <a:ext cx="1275644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5332872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3318934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9001762" y="8956751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0" name="Oval 28"/>
          <p:cNvSpPr>
            <a:spLocks noChangeArrowheads="1"/>
          </p:cNvSpPr>
          <p:nvPr/>
        </p:nvSpPr>
        <p:spPr bwMode="auto">
          <a:xfrm>
            <a:off x="7717085" y="888450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3077352" y="3725480"/>
            <a:ext cx="1275644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6188664" y="7475649"/>
            <a:ext cx="67263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ACK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210289" y="8015258"/>
            <a:ext cx="66550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ACK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3851769" y="8647436"/>
            <a:ext cx="1833316" cy="61185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>
            <a:off x="9396871" y="3357462"/>
            <a:ext cx="0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9396871" y="433282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9396871" y="519980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9396871" y="6193231"/>
            <a:ext cx="0" cy="8489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9396871" y="7656271"/>
            <a:ext cx="0" cy="4560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9396871" y="8613568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2" name="Oval 40"/>
          <p:cNvSpPr>
            <a:spLocks noChangeArrowheads="1"/>
          </p:cNvSpPr>
          <p:nvPr/>
        </p:nvSpPr>
        <p:spPr bwMode="auto">
          <a:xfrm>
            <a:off x="9001762" y="5567828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9001762" y="274786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 flipH="1">
            <a:off x="5093547" y="8333604"/>
            <a:ext cx="364856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4100124" y="7936235"/>
            <a:ext cx="975360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6141155" y="7827862"/>
            <a:ext cx="126435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7" name="Line 45"/>
          <p:cNvSpPr>
            <a:spLocks noChangeShapeType="1"/>
          </p:cNvSpPr>
          <p:nvPr/>
        </p:nvSpPr>
        <p:spPr bwMode="auto">
          <a:xfrm>
            <a:off x="3714045" y="335746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>
            <a:off x="3714045" y="422444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9" name="Line 47"/>
          <p:cNvSpPr>
            <a:spLocks noChangeShapeType="1"/>
          </p:cNvSpPr>
          <p:nvPr/>
        </p:nvSpPr>
        <p:spPr bwMode="auto">
          <a:xfrm>
            <a:off x="3714045" y="5181746"/>
            <a:ext cx="0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>
            <a:off x="3714045" y="6265480"/>
            <a:ext cx="0" cy="40414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3714045" y="7254386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3802098" y="8198138"/>
            <a:ext cx="4696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3" name="Line 51"/>
          <p:cNvSpPr>
            <a:spLocks noChangeShapeType="1"/>
          </p:cNvSpPr>
          <p:nvPr/>
        </p:nvSpPr>
        <p:spPr bwMode="auto">
          <a:xfrm flipH="1">
            <a:off x="5240304" y="8171044"/>
            <a:ext cx="345439" cy="4809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4" name="Line 52"/>
          <p:cNvSpPr>
            <a:spLocks noChangeShapeType="1"/>
          </p:cNvSpPr>
          <p:nvPr/>
        </p:nvSpPr>
        <p:spPr bwMode="auto">
          <a:xfrm>
            <a:off x="4506524" y="5949391"/>
            <a:ext cx="55992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5" name="Line 53"/>
          <p:cNvSpPr>
            <a:spLocks noChangeShapeType="1"/>
          </p:cNvSpPr>
          <p:nvPr/>
        </p:nvSpPr>
        <p:spPr bwMode="auto">
          <a:xfrm>
            <a:off x="7297138" y="4296697"/>
            <a:ext cx="0" cy="419043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6" name="Line 54"/>
          <p:cNvSpPr>
            <a:spLocks noChangeShapeType="1"/>
          </p:cNvSpPr>
          <p:nvPr/>
        </p:nvSpPr>
        <p:spPr bwMode="auto">
          <a:xfrm>
            <a:off x="7306169" y="8505195"/>
            <a:ext cx="50574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7" name="Line 55"/>
          <p:cNvSpPr>
            <a:spLocks noChangeShapeType="1"/>
          </p:cNvSpPr>
          <p:nvPr/>
        </p:nvSpPr>
        <p:spPr bwMode="auto">
          <a:xfrm flipH="1">
            <a:off x="8019627" y="7340182"/>
            <a:ext cx="5960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8" name="Line 56"/>
          <p:cNvSpPr>
            <a:spLocks noChangeShapeType="1"/>
          </p:cNvSpPr>
          <p:nvPr/>
        </p:nvSpPr>
        <p:spPr bwMode="auto">
          <a:xfrm>
            <a:off x="8019627" y="7349213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9" name="Line 57"/>
          <p:cNvSpPr>
            <a:spLocks noChangeShapeType="1"/>
          </p:cNvSpPr>
          <p:nvPr/>
        </p:nvSpPr>
        <p:spPr bwMode="auto">
          <a:xfrm>
            <a:off x="5727983" y="6211294"/>
            <a:ext cx="0" cy="13772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0" name="Line 58"/>
          <p:cNvSpPr>
            <a:spLocks noChangeShapeType="1"/>
          </p:cNvSpPr>
          <p:nvPr/>
        </p:nvSpPr>
        <p:spPr bwMode="auto">
          <a:xfrm flipV="1">
            <a:off x="4362027" y="6003577"/>
            <a:ext cx="466005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1" name="Line 59"/>
          <p:cNvSpPr>
            <a:spLocks noChangeShapeType="1"/>
          </p:cNvSpPr>
          <p:nvPr/>
        </p:nvSpPr>
        <p:spPr bwMode="auto">
          <a:xfrm flipH="1">
            <a:off x="7947378" y="4034795"/>
            <a:ext cx="65024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2" name="Line 60"/>
          <p:cNvSpPr>
            <a:spLocks noChangeShapeType="1"/>
          </p:cNvSpPr>
          <p:nvPr/>
        </p:nvSpPr>
        <p:spPr bwMode="auto">
          <a:xfrm flipV="1">
            <a:off x="4362027" y="3095560"/>
            <a:ext cx="4623929" cy="88504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3" name="Line 61"/>
          <p:cNvSpPr>
            <a:spLocks noChangeShapeType="1"/>
          </p:cNvSpPr>
          <p:nvPr/>
        </p:nvSpPr>
        <p:spPr bwMode="auto">
          <a:xfrm flipH="1">
            <a:off x="4100125" y="4025764"/>
            <a:ext cx="2546773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4" name="Rectangle 62"/>
          <p:cNvSpPr>
            <a:spLocks noChangeArrowheads="1"/>
          </p:cNvSpPr>
          <p:nvPr/>
        </p:nvSpPr>
        <p:spPr bwMode="auto">
          <a:xfrm>
            <a:off x="3190032" y="2876556"/>
            <a:ext cx="100992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auto">
          <a:xfrm>
            <a:off x="6703344" y="3759346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auto">
          <a:xfrm>
            <a:off x="8798562" y="4671488"/>
            <a:ext cx="120565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ready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7" name="Rectangle 65"/>
          <p:cNvSpPr>
            <a:spLocks noChangeArrowheads="1"/>
          </p:cNvSpPr>
          <p:nvPr/>
        </p:nvSpPr>
        <p:spPr bwMode="auto">
          <a:xfrm>
            <a:off x="3020907" y="6653817"/>
            <a:ext cx="1386276" cy="577991"/>
          </a:xfrm>
          <a:prstGeom prst="rect">
            <a:avLst/>
          </a:prstGeom>
          <a:solidFill>
            <a:srgbClr val="FF962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8" name="Rectangle 66"/>
          <p:cNvSpPr>
            <a:spLocks noChangeArrowheads="1"/>
          </p:cNvSpPr>
          <p:nvPr/>
        </p:nvSpPr>
        <p:spPr bwMode="auto">
          <a:xfrm>
            <a:off x="8952090" y="7107631"/>
            <a:ext cx="89859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Type of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msg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auto">
          <a:xfrm>
            <a:off x="3330825" y="4687294"/>
            <a:ext cx="768699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WAIT</a:t>
            </a:r>
          </a:p>
        </p:txBody>
      </p: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8931769" y="3724672"/>
            <a:ext cx="10408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Ready to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Commit?</a:t>
            </a:r>
          </a:p>
        </p:txBody>
      </p:sp>
      <p:sp>
        <p:nvSpPr>
          <p:cNvPr id="182341" name="Rectangle 69"/>
          <p:cNvSpPr>
            <a:spLocks noChangeArrowheads="1"/>
          </p:cNvSpPr>
          <p:nvPr/>
        </p:nvSpPr>
        <p:spPr bwMode="auto">
          <a:xfrm>
            <a:off x="8715023" y="8071702"/>
            <a:ext cx="136821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2" name="Rectangle 70"/>
          <p:cNvSpPr>
            <a:spLocks noChangeArrowheads="1"/>
          </p:cNvSpPr>
          <p:nvPr/>
        </p:nvSpPr>
        <p:spPr bwMode="auto">
          <a:xfrm>
            <a:off x="3215076" y="5780058"/>
            <a:ext cx="10001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Any No?</a:t>
            </a:r>
          </a:p>
        </p:txBody>
      </p:sp>
      <p:sp>
        <p:nvSpPr>
          <p:cNvPr id="182343" name="Rectangle 71"/>
          <p:cNvSpPr>
            <a:spLocks noChangeArrowheads="1"/>
          </p:cNvSpPr>
          <p:nvPr/>
        </p:nvSpPr>
        <p:spPr bwMode="auto">
          <a:xfrm>
            <a:off x="5138703" y="5673942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4" name="Rectangle 72"/>
          <p:cNvSpPr>
            <a:spLocks noChangeArrowheads="1"/>
          </p:cNvSpPr>
          <p:nvPr/>
        </p:nvSpPr>
        <p:spPr bwMode="auto">
          <a:xfrm>
            <a:off x="5269985" y="7699169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5" name="Rectangle 73"/>
          <p:cNvSpPr>
            <a:spLocks noChangeArrowheads="1"/>
          </p:cNvSpPr>
          <p:nvPr/>
        </p:nvSpPr>
        <p:spPr bwMode="auto">
          <a:xfrm>
            <a:off x="3171277" y="7699169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8854102" y="9085445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7" name="Rectangle 75"/>
          <p:cNvSpPr>
            <a:spLocks noChangeArrowheads="1"/>
          </p:cNvSpPr>
          <p:nvPr/>
        </p:nvSpPr>
        <p:spPr bwMode="auto">
          <a:xfrm>
            <a:off x="7654199" y="8998114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8" name="Rectangle 76"/>
          <p:cNvSpPr>
            <a:spLocks noChangeArrowheads="1"/>
          </p:cNvSpPr>
          <p:nvPr/>
        </p:nvSpPr>
        <p:spPr bwMode="auto">
          <a:xfrm>
            <a:off x="2995321" y="3680326"/>
            <a:ext cx="1439706" cy="59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70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begin_commit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9" name="Rectangle 77"/>
          <p:cNvSpPr>
            <a:spLocks noChangeArrowheads="1"/>
          </p:cNvSpPr>
          <p:nvPr/>
        </p:nvSpPr>
        <p:spPr bwMode="auto">
          <a:xfrm>
            <a:off x="3852060" y="8611312"/>
            <a:ext cx="1837250" cy="682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85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end_of_transaction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8930804" y="5711597"/>
            <a:ext cx="90311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READY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8903698" y="2876556"/>
            <a:ext cx="99086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</a:p>
        </p:txBody>
      </p:sp>
      <p:sp>
        <p:nvSpPr>
          <p:cNvPr id="182352" name="Rectangle 80"/>
          <p:cNvSpPr>
            <a:spLocks noChangeArrowheads="1"/>
          </p:cNvSpPr>
          <p:nvPr/>
        </p:nvSpPr>
        <p:spPr bwMode="auto">
          <a:xfrm rot="20940000">
            <a:off x="5813779" y="3231026"/>
            <a:ext cx="111759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2353" name="Rectangle 81"/>
          <p:cNvSpPr>
            <a:spLocks noChangeArrowheads="1"/>
          </p:cNvSpPr>
          <p:nvPr/>
        </p:nvSpPr>
        <p:spPr bwMode="auto">
          <a:xfrm rot="20640000">
            <a:off x="4538772" y="4206421"/>
            <a:ext cx="145047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2354" name="Rectangle 82"/>
          <p:cNvSpPr>
            <a:spLocks noChangeArrowheads="1"/>
          </p:cNvSpPr>
          <p:nvPr/>
        </p:nvSpPr>
        <p:spPr bwMode="auto">
          <a:xfrm rot="20940000">
            <a:off x="5637507" y="6247452"/>
            <a:ext cx="179397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  <a:latin typeface="Book Antiqua"/>
              </a:rPr>
              <a:t>GLOBAL-COMMIT</a:t>
            </a:r>
            <a:endParaRPr lang="en-US" sz="1400" i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2355" name="Line 83"/>
          <p:cNvSpPr>
            <a:spLocks noChangeShapeType="1"/>
          </p:cNvSpPr>
          <p:nvPr/>
        </p:nvSpPr>
        <p:spPr bwMode="auto">
          <a:xfrm flipH="1">
            <a:off x="4118187" y="4919844"/>
            <a:ext cx="466005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6394027" y="5895204"/>
            <a:ext cx="260096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448" y="6235660"/>
            <a:ext cx="400110" cy="18094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Book Antiqua"/>
              </a:rPr>
              <a:t>Unilateral abort</a:t>
            </a:r>
            <a:endParaRPr lang="en-US" sz="1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flipH="1">
            <a:off x="8071558" y="8171042"/>
            <a:ext cx="0" cy="72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827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2PC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003163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102868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102868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102868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102868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202574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302279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8302279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8302279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302279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V="1">
            <a:off x="2703065" y="3215076"/>
            <a:ext cx="1360921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 flipV="1">
            <a:off x="2703065" y="4036907"/>
            <a:ext cx="1380362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703065" y="4605867"/>
            <a:ext cx="1380362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2703065" y="4687147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4802770" y="3224107"/>
            <a:ext cx="1360921" cy="11198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>
            <a:off x="4802770" y="4045938"/>
            <a:ext cx="138036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 flipV="1">
            <a:off x="4802770" y="4614898"/>
            <a:ext cx="1360921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 flipV="1">
            <a:off x="4802770" y="4696178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6902476" y="3215076"/>
            <a:ext cx="1380362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6902476" y="4054969"/>
            <a:ext cx="1380362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>
            <a:off x="6902476" y="4623929"/>
            <a:ext cx="1380362" cy="2528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902476" y="4741333"/>
            <a:ext cx="1360921" cy="95729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10401985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9002181" y="3206045"/>
            <a:ext cx="1360921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9002181" y="4027876"/>
            <a:ext cx="1380362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 flipV="1">
            <a:off x="9002181" y="4578773"/>
            <a:ext cx="1380362" cy="3070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 flipV="1">
            <a:off x="9002181" y="4732302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003163" y="7450667"/>
            <a:ext cx="929314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>
            <a:off x="6513641" y="484970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>
            <a:off x="6513641" y="510257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7" name="Line 33"/>
          <p:cNvSpPr>
            <a:spLocks noChangeShapeType="1"/>
          </p:cNvSpPr>
          <p:nvPr/>
        </p:nvSpPr>
        <p:spPr bwMode="auto">
          <a:xfrm>
            <a:off x="6513641" y="535544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8" name="Line 34"/>
          <p:cNvSpPr>
            <a:spLocks noChangeShapeType="1"/>
          </p:cNvSpPr>
          <p:nvPr/>
        </p:nvSpPr>
        <p:spPr bwMode="auto">
          <a:xfrm>
            <a:off x="6513641" y="56083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9" name="Line 35"/>
          <p:cNvSpPr>
            <a:spLocks noChangeShapeType="1"/>
          </p:cNvSpPr>
          <p:nvPr/>
        </p:nvSpPr>
        <p:spPr bwMode="auto">
          <a:xfrm>
            <a:off x="6513641" y="586119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0" name="Line 36"/>
          <p:cNvSpPr>
            <a:spLocks noChangeShapeType="1"/>
          </p:cNvSpPr>
          <p:nvPr/>
        </p:nvSpPr>
        <p:spPr bwMode="auto">
          <a:xfrm>
            <a:off x="6513641" y="61140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1" name="Line 37"/>
          <p:cNvSpPr>
            <a:spLocks noChangeShapeType="1"/>
          </p:cNvSpPr>
          <p:nvPr/>
        </p:nvSpPr>
        <p:spPr bwMode="auto">
          <a:xfrm>
            <a:off x="6513641" y="6366933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2" name="Line 38"/>
          <p:cNvSpPr>
            <a:spLocks noChangeShapeType="1"/>
          </p:cNvSpPr>
          <p:nvPr/>
        </p:nvSpPr>
        <p:spPr bwMode="auto">
          <a:xfrm>
            <a:off x="6513641" y="66198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3" name="Line 39"/>
          <p:cNvSpPr>
            <a:spLocks noChangeShapeType="1"/>
          </p:cNvSpPr>
          <p:nvPr/>
        </p:nvSpPr>
        <p:spPr bwMode="auto">
          <a:xfrm>
            <a:off x="6513641" y="6872676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4" name="Line 40"/>
          <p:cNvSpPr>
            <a:spLocks noChangeShapeType="1"/>
          </p:cNvSpPr>
          <p:nvPr/>
        </p:nvSpPr>
        <p:spPr bwMode="auto">
          <a:xfrm>
            <a:off x="6513641" y="712554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6513641" y="737841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6513641" y="763128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6513641" y="788416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513641" y="813703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6494199" y="39827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>
            <a:off x="6494199" y="36756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1" name="Line 47"/>
          <p:cNvSpPr>
            <a:spLocks noChangeShapeType="1"/>
          </p:cNvSpPr>
          <p:nvPr/>
        </p:nvSpPr>
        <p:spPr bwMode="auto">
          <a:xfrm>
            <a:off x="6494199" y="33686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>
            <a:off x="4472261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865223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>
            <a:off x="11296304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2003163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2567634" y="6926863"/>
            <a:ext cx="127940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prepare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4391774" y="6677000"/>
            <a:ext cx="225363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6417572" y="6648047"/>
            <a:ext cx="251590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9" name="Rectangle 55"/>
          <p:cNvSpPr>
            <a:spLocks noChangeArrowheads="1"/>
          </p:cNvSpPr>
          <p:nvPr/>
        </p:nvSpPr>
        <p:spPr bwMode="auto">
          <a:xfrm>
            <a:off x="8499454" y="6926863"/>
            <a:ext cx="297149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commited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/aborted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3837615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8153676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180282" name="Rectangle 58"/>
          <p:cNvSpPr>
            <a:spLocks noChangeArrowheads="1"/>
          </p:cNvSpPr>
          <p:nvPr/>
        </p:nvSpPr>
        <p:spPr bwMode="auto">
          <a:xfrm>
            <a:off x="2088885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6288296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4" name="Rectangle 60"/>
          <p:cNvSpPr>
            <a:spLocks noChangeArrowheads="1"/>
          </p:cNvSpPr>
          <p:nvPr/>
        </p:nvSpPr>
        <p:spPr bwMode="auto">
          <a:xfrm>
            <a:off x="10487707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5" name="Rectangle 61"/>
          <p:cNvSpPr>
            <a:spLocks noChangeArrowheads="1"/>
          </p:cNvSpPr>
          <p:nvPr/>
        </p:nvSpPr>
        <p:spPr bwMode="auto">
          <a:xfrm>
            <a:off x="4207476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4207476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7" name="Rectangle 63"/>
          <p:cNvSpPr>
            <a:spLocks noChangeArrowheads="1"/>
          </p:cNvSpPr>
          <p:nvPr/>
        </p:nvSpPr>
        <p:spPr bwMode="auto">
          <a:xfrm>
            <a:off x="4207476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4207476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9" name="Rectangle 65"/>
          <p:cNvSpPr>
            <a:spLocks noChangeArrowheads="1"/>
          </p:cNvSpPr>
          <p:nvPr/>
        </p:nvSpPr>
        <p:spPr bwMode="auto">
          <a:xfrm>
            <a:off x="8406887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0" name="Rectangle 66"/>
          <p:cNvSpPr>
            <a:spLocks noChangeArrowheads="1"/>
          </p:cNvSpPr>
          <p:nvPr/>
        </p:nvSpPr>
        <p:spPr bwMode="auto">
          <a:xfrm>
            <a:off x="8406887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8406887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2" name="Rectangle 68"/>
          <p:cNvSpPr>
            <a:spLocks noChangeArrowheads="1"/>
          </p:cNvSpPr>
          <p:nvPr/>
        </p:nvSpPr>
        <p:spPr bwMode="auto">
          <a:xfrm>
            <a:off x="8406887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</p:spTree>
    <p:extLst>
      <p:ext uri="{BB962C8B-B14F-4D97-AF65-F5344CB8AC3E}">
        <p14:creationId xmlns="" xmlns:p14="http://schemas.microsoft.com/office/powerpoint/2010/main" val="158296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2PC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14525" y="3698240"/>
            <a:ext cx="15406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812593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899441" y="2984782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1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773006" y="6524978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2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525374" y="563992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817500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8066246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0134371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526999" y="7473244"/>
            <a:ext cx="1189661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VC: Vote-Commit, VA: Vote-Abort, GC: Global-commit, GA: Global-abort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33122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0969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07360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19649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122899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30074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7270045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7459181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9446542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9635678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1489833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11609373" y="4700694"/>
            <a:ext cx="48115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7824" y="4280747"/>
            <a:ext cx="1872000" cy="343182"/>
            <a:chOff x="1317824" y="4280747"/>
            <a:chExt cx="1872000" cy="343182"/>
          </a:xfrm>
        </p:grpSpPr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184396" name="Rectangle 76"/>
          <p:cNvSpPr>
            <a:spLocks noChangeArrowheads="1"/>
          </p:cNvSpPr>
          <p:nvPr/>
        </p:nvSpPr>
        <p:spPr bwMode="auto">
          <a:xfrm>
            <a:off x="3665747" y="566702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806120" y="5694115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8" name="Rectangle 78"/>
          <p:cNvSpPr>
            <a:spLocks noChangeArrowheads="1"/>
          </p:cNvSpPr>
          <p:nvPr/>
        </p:nvSpPr>
        <p:spPr bwMode="auto">
          <a:xfrm>
            <a:off x="7946494" y="572120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9" name="Rectangle 79"/>
          <p:cNvSpPr>
            <a:spLocks noChangeArrowheads="1"/>
          </p:cNvSpPr>
          <p:nvPr/>
        </p:nvSpPr>
        <p:spPr bwMode="auto">
          <a:xfrm>
            <a:off x="10086867" y="574830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406056" y="4279527"/>
            <a:ext cx="1872000" cy="343182"/>
            <a:chOff x="1317824" y="4280747"/>
            <a:chExt cx="1872000" cy="343182"/>
          </a:xfrm>
        </p:grpSpPr>
        <p:sp>
          <p:nvSpPr>
            <p:cNvPr id="7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66296" y="4283803"/>
            <a:ext cx="1872000" cy="343182"/>
            <a:chOff x="1317824" y="4280747"/>
            <a:chExt cx="1872000" cy="343182"/>
          </a:xfrm>
        </p:grpSpPr>
        <p:sp>
          <p:nvSpPr>
            <p:cNvPr id="8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6536" y="4288079"/>
            <a:ext cx="1872000" cy="343182"/>
            <a:chOff x="1317824" y="4280747"/>
            <a:chExt cx="1872000" cy="343182"/>
          </a:xfrm>
        </p:grpSpPr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886776" y="4292355"/>
            <a:ext cx="1872000" cy="343182"/>
            <a:chOff x="1317824" y="4280747"/>
            <a:chExt cx="1872000" cy="343182"/>
          </a:xfrm>
        </p:grpSpPr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 flipV="1">
            <a:off x="1317824" y="5291915"/>
            <a:ext cx="1872000" cy="343182"/>
            <a:chOff x="1317824" y="4280747"/>
            <a:chExt cx="1872000" cy="343182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flipH="1" flipV="1">
            <a:off x="3406056" y="5291915"/>
            <a:ext cx="1872000" cy="343182"/>
            <a:chOff x="1317824" y="4280747"/>
            <a:chExt cx="1872000" cy="343182"/>
          </a:xfrm>
        </p:grpSpPr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 flipH="1" flipV="1">
            <a:off x="5566504" y="5287639"/>
            <a:ext cx="1872000" cy="343182"/>
            <a:chOff x="1317824" y="4280747"/>
            <a:chExt cx="1872000" cy="343182"/>
          </a:xfrm>
        </p:grpSpPr>
        <p:sp>
          <p:nvSpPr>
            <p:cNvPr id="10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 flipH="1" flipV="1">
            <a:off x="7726744" y="5291840"/>
            <a:ext cx="1872000" cy="343182"/>
            <a:chOff x="1317824" y="4280747"/>
            <a:chExt cx="1872000" cy="343182"/>
          </a:xfrm>
        </p:grpSpPr>
        <p:sp>
          <p:nvSpPr>
            <p:cNvPr id="10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flipH="1" flipV="1">
            <a:off x="9886984" y="5291915"/>
            <a:ext cx="1872000" cy="343182"/>
            <a:chOff x="1317824" y="4280747"/>
            <a:chExt cx="1872000" cy="343182"/>
          </a:xfrm>
        </p:grpSpPr>
        <p:sp>
          <p:nvSpPr>
            <p:cNvPr id="10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06856" y="4156720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606856" y="5509426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2PC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3262040" y="8279870"/>
            <a:ext cx="126717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998344" y="7973144"/>
            <a:ext cx="192701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vote-abort/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7915817" y="7529239"/>
            <a:ext cx="23389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8127524" y="7800172"/>
            <a:ext cx="18500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global-abort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8003927" y="8071105"/>
            <a:ext cx="21446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decision made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7995504" y="8342040"/>
            <a:ext cx="216830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independently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3262040" y="8909248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1461840" y="2212504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4126136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7731200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2397944" y="8847442"/>
            <a:ext cx="63367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8" name="Line 44"/>
          <p:cNvSpPr>
            <a:spLocks noChangeShapeType="1"/>
          </p:cNvSpPr>
          <p:nvPr/>
        </p:nvSpPr>
        <p:spPr bwMode="auto">
          <a:xfrm>
            <a:off x="5278264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397944" y="8736919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8730826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286376" y="8937767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2181920" y="2811012"/>
            <a:ext cx="6984776" cy="4604780"/>
            <a:chOff x="2181920" y="2811012"/>
            <a:chExt cx="6984776" cy="4604780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2181920" y="5327468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779160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4779160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4779160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4779160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8314899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8314899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8314899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14899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6" name="Line 12"/>
            <p:cNvSpPr>
              <a:spLocks noChangeShapeType="1"/>
            </p:cNvSpPr>
            <p:nvPr/>
          </p:nvSpPr>
          <p:spPr bwMode="auto">
            <a:xfrm flipV="1">
              <a:off x="3054942" y="4128094"/>
              <a:ext cx="1724219" cy="13828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 flipV="1">
              <a:off x="3054942" y="5129925"/>
              <a:ext cx="1702393" cy="5644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054942" y="5793108"/>
              <a:ext cx="1702393" cy="28220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054942" y="5891881"/>
              <a:ext cx="1724219" cy="11852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>
              <a:off x="5652182" y="4001101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>
              <a:off x="5652182" y="4099872"/>
              <a:ext cx="2640892" cy="76195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auto">
            <a:xfrm>
              <a:off x="5652182" y="4240976"/>
              <a:ext cx="2640892" cy="15803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auto">
            <a:xfrm>
              <a:off x="5652182" y="4396189"/>
              <a:ext cx="2662717" cy="242697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 flipV="1">
              <a:off x="5652182" y="4085762"/>
              <a:ext cx="2619066" cy="7901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5652182" y="4988820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5652182" y="5144035"/>
              <a:ext cx="2640892" cy="8183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5652182" y="5369798"/>
              <a:ext cx="2640892" cy="15521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9" name="Line 35"/>
            <p:cNvSpPr>
              <a:spLocks noChangeShapeType="1"/>
            </p:cNvSpPr>
            <p:nvPr/>
          </p:nvSpPr>
          <p:spPr bwMode="auto">
            <a:xfrm flipV="1">
              <a:off x="5652182" y="4198644"/>
              <a:ext cx="2640892" cy="16367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 flipV="1">
              <a:off x="5652182" y="5129923"/>
              <a:ext cx="2640892" cy="846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5652182" y="6117644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5652182" y="6301079"/>
              <a:ext cx="2640892" cy="73373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3" name="Line 39"/>
            <p:cNvSpPr>
              <a:spLocks noChangeShapeType="1"/>
            </p:cNvSpPr>
            <p:nvPr/>
          </p:nvSpPr>
          <p:spPr bwMode="auto">
            <a:xfrm flipV="1">
              <a:off x="5652182" y="4382079"/>
              <a:ext cx="2662717" cy="24551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4" name="Line 40"/>
            <p:cNvSpPr>
              <a:spLocks noChangeShapeType="1"/>
            </p:cNvSpPr>
            <p:nvPr/>
          </p:nvSpPr>
          <p:spPr bwMode="auto">
            <a:xfrm flipV="1">
              <a:off x="5652182" y="5299248"/>
              <a:ext cx="2640892" cy="169323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 flipV="1">
              <a:off x="5652182" y="6286968"/>
              <a:ext cx="2640892" cy="8748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5652182" y="7302909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8315499" y="2811012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0" name="Line 27"/>
            <p:cNvSpPr>
              <a:spLocks noChangeShapeType="1"/>
            </p:cNvSpPr>
            <p:nvPr/>
          </p:nvSpPr>
          <p:spPr bwMode="auto">
            <a:xfrm flipV="1">
              <a:off x="5638304" y="3041992"/>
              <a:ext cx="2676595" cy="82669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 flipV="1">
              <a:off x="5638304" y="3130347"/>
              <a:ext cx="2698420" cy="16744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 flipV="1">
              <a:off x="5646056" y="3265484"/>
              <a:ext cx="2690667" cy="24241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 flipV="1">
              <a:off x="5638303" y="3463030"/>
              <a:ext cx="2675995" cy="328597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Variations of 2PC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>
                <a:solidFill>
                  <a:schemeClr val="tx2"/>
                </a:solidFill>
              </a:rPr>
              <a:t>Presumed abort </a:t>
            </a:r>
            <a:r>
              <a:rPr lang="en-US" sz="2600" dirty="0" smtClean="0">
                <a:solidFill>
                  <a:schemeClr val="tx2"/>
                </a:solidFill>
              </a:rPr>
              <a:t>2PC and presumed commit 2PC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Coordinator and participant may assume global-abort or global-commit if they do not get communication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Reduced communication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81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Distributed DBMS Reliability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(Ch. 12)</a:t>
            </a:r>
            <a:r>
              <a:rPr lang="it-IT" altLang="en-US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 and local reliability protocols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reliability protocols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Two-phase commit (2PC</a:t>
            </a:r>
            <a:r>
              <a:rPr lang="en-US" smtClean="0">
                <a:solidFill>
                  <a:schemeClr val="tx2"/>
                </a:solidFill>
                <a:cs typeface="Book Antiqua"/>
              </a:rPr>
              <a:t>) protocol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22" y="1054384"/>
            <a:ext cx="9934222" cy="690880"/>
          </a:xfrm>
          <a:noFill/>
          <a:ln/>
        </p:spPr>
        <p:txBody>
          <a:bodyPr/>
          <a:lstStyle/>
          <a:p>
            <a:r>
              <a:rPr lang="en-US"/>
              <a:t>State Transitions in 2PC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396465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3075094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4198144" y="6244952"/>
            <a:ext cx="676400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3404730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355384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77" name="Oval 9"/>
          <p:cNvSpPr>
            <a:spLocks noChangeArrowheads="1"/>
          </p:cNvSpPr>
          <p:nvPr/>
        </p:nvSpPr>
        <p:spPr bwMode="auto">
          <a:xfrm>
            <a:off x="3404729" y="5171813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3471279" y="5535317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1664367" y="4203228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753432" y="420322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282505" y="4474161"/>
            <a:ext cx="1172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4760364" y="6352632"/>
            <a:ext cx="17410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 smtClean="0">
                <a:solidFill>
                  <a:schemeClr val="tx2"/>
                </a:solidFill>
                <a:latin typeface="Book Antiqua"/>
              </a:rPr>
              <a:t>Vote-commit</a:t>
            </a:r>
            <a:endParaRPr lang="en-US" sz="20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6246018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4648154" y="6623566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969489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H="1">
            <a:off x="8818881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9958784" y="6244952"/>
            <a:ext cx="661803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8" name="Oval 20"/>
          <p:cNvSpPr>
            <a:spLocks noChangeArrowheads="1"/>
          </p:cNvSpPr>
          <p:nvPr/>
        </p:nvSpPr>
        <p:spPr bwMode="auto">
          <a:xfrm>
            <a:off x="9134971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9085625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9134966" y="5171813"/>
            <a:ext cx="1119857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9141739" y="5535315"/>
            <a:ext cx="1108568" cy="397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86394" name="Rectangle 26"/>
          <p:cNvSpPr>
            <a:spLocks noChangeArrowheads="1"/>
          </p:cNvSpPr>
          <p:nvPr/>
        </p:nvSpPr>
        <p:spPr bwMode="auto">
          <a:xfrm>
            <a:off x="9897787" y="4185166"/>
            <a:ext cx="14568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11213129" y="418516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9763058" y="4456099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10089398" y="6334570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11754996" y="633456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10708562" y="66055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7920284" y="7655369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1" name="Arc 33"/>
          <p:cNvSpPr>
            <a:spLocks/>
          </p:cNvSpPr>
          <p:nvPr/>
        </p:nvSpPr>
        <p:spPr bwMode="auto">
          <a:xfrm>
            <a:off x="7398738" y="3566534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6134975" y="4546410"/>
            <a:ext cx="132864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</p:txBody>
      </p: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7329752" y="454640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6057229" y="4817343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7431179" y="6316508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06" name="Rectangle 38"/>
          <p:cNvSpPr>
            <a:spLocks noChangeArrowheads="1"/>
          </p:cNvSpPr>
          <p:nvPr/>
        </p:nvSpPr>
        <p:spPr bwMode="auto">
          <a:xfrm>
            <a:off x="8846978" y="63165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7926980" y="6587441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8" name="Rectangle 40"/>
          <p:cNvSpPr>
            <a:spLocks noChangeArrowheads="1"/>
          </p:cNvSpPr>
          <p:nvPr/>
        </p:nvSpPr>
        <p:spPr bwMode="auto">
          <a:xfrm>
            <a:off x="2814818" y="8674607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6409" name="Rectangle 41"/>
          <p:cNvSpPr>
            <a:spLocks noChangeArrowheads="1"/>
          </p:cNvSpPr>
          <p:nvPr/>
        </p:nvSpPr>
        <p:spPr bwMode="auto">
          <a:xfrm>
            <a:off x="8855574" y="8710732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1694440" y="6330661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2760009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1637862" y="6601595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13" name="Arc 45"/>
          <p:cNvSpPr>
            <a:spLocks/>
          </p:cNvSpPr>
          <p:nvPr/>
        </p:nvSpPr>
        <p:spPr bwMode="auto">
          <a:xfrm>
            <a:off x="7398738" y="5614338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2460978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2420704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6416" name="Oval 48"/>
          <p:cNvSpPr>
            <a:spLocks noChangeArrowheads="1"/>
          </p:cNvSpPr>
          <p:nvPr/>
        </p:nvSpPr>
        <p:spPr bwMode="auto">
          <a:xfrm>
            <a:off x="439589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7" name="Rectangle 49"/>
          <p:cNvSpPr>
            <a:spLocks noChangeArrowheads="1"/>
          </p:cNvSpPr>
          <p:nvPr/>
        </p:nvSpPr>
        <p:spPr bwMode="auto">
          <a:xfrm>
            <a:off x="4235647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18" name="Oval 50"/>
          <p:cNvSpPr>
            <a:spLocks noChangeArrowheads="1"/>
          </p:cNvSpPr>
          <p:nvPr/>
        </p:nvSpPr>
        <p:spPr bwMode="auto">
          <a:xfrm>
            <a:off x="10157743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9" name="Rectangle 51"/>
          <p:cNvSpPr>
            <a:spLocks noChangeArrowheads="1"/>
          </p:cNvSpPr>
          <p:nvPr/>
        </p:nvSpPr>
        <p:spPr bwMode="auto">
          <a:xfrm>
            <a:off x="9997496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20" name="Oval 52"/>
          <p:cNvSpPr>
            <a:spLocks noChangeArrowheads="1"/>
          </p:cNvSpPr>
          <p:nvPr/>
        </p:nvSpPr>
        <p:spPr bwMode="auto">
          <a:xfrm>
            <a:off x="820476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21" name="Rectangle 53"/>
          <p:cNvSpPr>
            <a:spLocks noChangeArrowheads="1"/>
          </p:cNvSpPr>
          <p:nvPr/>
        </p:nvSpPr>
        <p:spPr bwMode="auto">
          <a:xfrm>
            <a:off x="8164490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5832648" cy="67691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Timeout </a:t>
            </a:r>
            <a:r>
              <a:rPr lang="en-US" sz="2400" dirty="0">
                <a:solidFill>
                  <a:schemeClr val="tx2"/>
                </a:solidFill>
              </a:rPr>
              <a:t>in WAIT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Cannot unilaterally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 unilaterally abort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ABORT or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Stay blocked and wait for the </a:t>
            </a:r>
            <a:r>
              <a:rPr lang="en-US" sz="2400" dirty="0" err="1" smtClean="0">
                <a:solidFill>
                  <a:schemeClr val="tx2"/>
                </a:solidFill>
              </a:rPr>
              <a:t>acks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Repeatedly send “global-commit” or “global-abort” to unresponsive participants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613987" y="2311965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9935668" y="434509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9041587" y="6513690"/>
            <a:ext cx="670561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10174808" y="6460976"/>
            <a:ext cx="749767" cy="10280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393801" y="3206044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9303622" y="3526650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9393801" y="5409636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9461481" y="5739272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150472" y="4409442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9823784" y="4407182"/>
            <a:ext cx="2598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803767" y="4714241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0680852" y="6494842"/>
            <a:ext cx="215825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12235090" y="65904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10678864" y="6809459"/>
            <a:ext cx="23117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8434" name="Oval 18"/>
          <p:cNvSpPr>
            <a:spLocks noChangeArrowheads="1"/>
          </p:cNvSpPr>
          <p:nvPr/>
        </p:nvSpPr>
        <p:spPr bwMode="auto">
          <a:xfrm>
            <a:off x="8302600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8299150" y="786384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10422654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0298103" y="786384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7353061" y="6522722"/>
            <a:ext cx="18372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abort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7269344" y="6827521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342899" y="2284512"/>
            <a:ext cx="6370313" cy="6912768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Coordinator must have failed in INITIAL state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</a:t>
            </a:r>
          </a:p>
          <a:p>
            <a:r>
              <a:rPr lang="en-US" dirty="0">
                <a:solidFill>
                  <a:schemeClr val="tx2"/>
                </a:solidFill>
              </a:rPr>
              <a:t>Timeout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Stay </a:t>
            </a:r>
            <a:r>
              <a:rPr lang="en-US" dirty="0" smtClean="0">
                <a:solidFill>
                  <a:schemeClr val="tx2"/>
                </a:solidFill>
              </a:rPr>
              <a:t>blocked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Repeatedly send </a:t>
            </a:r>
            <a:r>
              <a:rPr lang="en-US" sz="2800" dirty="0" smtClean="0">
                <a:solidFill>
                  <a:schemeClr val="tx2"/>
                </a:solidFill>
              </a:rPr>
              <a:t>“vote-</a:t>
            </a:r>
            <a:r>
              <a:rPr lang="en-US" sz="2800" dirty="0" err="1" smtClean="0">
                <a:solidFill>
                  <a:schemeClr val="tx2"/>
                </a:solidFill>
              </a:rPr>
              <a:t>commit”to</a:t>
            </a:r>
            <a:r>
              <a:rPr lang="en-US" sz="2800" dirty="0" smtClean="0">
                <a:solidFill>
                  <a:schemeClr val="tx2"/>
                </a:solidFill>
              </a:rPr>
              <a:t> coordinator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3600"/>
              </a:spcBef>
            </a:pPr>
            <a:r>
              <a:rPr lang="en-US" dirty="0" smtClean="0">
                <a:solidFill>
                  <a:schemeClr val="tx2"/>
                </a:solidFill>
              </a:rPr>
              <a:t>If participants can communicate, they can resolve blocked situations. Assume </a:t>
            </a:r>
            <a:r>
              <a:rPr lang="en-US" i="1" dirty="0" smtClean="0">
                <a:solidFill>
                  <a:schemeClr val="tx2"/>
                </a:solidFill>
              </a:rPr>
              <a:t>P</a:t>
            </a:r>
            <a:r>
              <a:rPr lang="en-US" i="1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timed </a:t>
            </a:r>
            <a:r>
              <a:rPr lang="en-US" smtClean="0">
                <a:solidFill>
                  <a:schemeClr val="tx2"/>
                </a:solidFill>
              </a:rPr>
              <a:t>out in READY </a:t>
            </a:r>
            <a:r>
              <a:rPr lang="en-US" dirty="0" smtClean="0">
                <a:solidFill>
                  <a:schemeClr val="tx2"/>
                </a:solidFill>
              </a:rPr>
              <a:t>and it asks to </a:t>
            </a:r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endParaRPr lang="en-US" i="1" baseline="-25000" dirty="0" smtClean="0">
              <a:solidFill>
                <a:schemeClr val="tx2"/>
              </a:solidFill>
            </a:endParaRPr>
          </a:p>
          <a:p>
            <a:pPr lvl="1"/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in INITIAL: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abort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READY: nothing can be done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ABORT/COMMIT: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send “vote-commit”/”vote-abort to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i="1" baseline="-25000" dirty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10277404" y="4235591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H="1">
            <a:off x="9329138" y="6421120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0534848" y="6316960"/>
            <a:ext cx="681792" cy="1079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9724246" y="3079609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9674900" y="340021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9721991" y="528320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9688917" y="5612836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10475743" y="4262685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800152" y="4262685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10306261" y="4533619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0761149" y="6412090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2342018" y="641208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11373773" y="668302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6646416" y="4012704"/>
            <a:ext cx="180020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 Prepare     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625965" y="4293923"/>
            <a:ext cx="16961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7954264" y="639402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9415938" y="6394027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8479693" y="6664961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8669867" y="7414542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>
            <a:off x="8647654" y="777127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0753796" y="741454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10619513" y="777127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90491" name="Rectangle 27"/>
          <p:cNvSpPr>
            <a:spLocks noChangeArrowheads="1"/>
          </p:cNvSpPr>
          <p:nvPr/>
        </p:nvSpPr>
        <p:spPr bwMode="auto">
          <a:xfrm>
            <a:off x="9225795" y="2167468"/>
            <a:ext cx="23764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0492" name="Arc 28"/>
          <p:cNvSpPr>
            <a:spLocks/>
          </p:cNvSpPr>
          <p:nvPr/>
        </p:nvSpPr>
        <p:spPr bwMode="auto">
          <a:xfrm>
            <a:off x="7994792" y="5743787"/>
            <a:ext cx="677333" cy="223068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3" name="Arc 29"/>
          <p:cNvSpPr>
            <a:spLocks/>
          </p:cNvSpPr>
          <p:nvPr/>
        </p:nvSpPr>
        <p:spPr bwMode="auto">
          <a:xfrm>
            <a:off x="7994792" y="3659858"/>
            <a:ext cx="1724942" cy="208618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2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Re-election of the coordinator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If participants can communicate …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… and all of them know that the coordinator site is the only failing one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then another coordinator is elected and the protocol is re-started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Election by ordering participants or by any voting procedure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Does not work if a participant site fails besides the coordinator. Indeed: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receive communication from coordinator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terminate transaction accordingly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and coordinator sites both fail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A new execution of the protocol among the remaining participants through re-election of coordinator might lead to a different decision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2PC is a blocking protocol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462840" y="6244952"/>
            <a:ext cx="753800" cy="10685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7063371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WAIT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</a:t>
            </a:r>
            <a:r>
              <a:rPr lang="en-US" dirty="0" smtClean="0">
                <a:solidFill>
                  <a:schemeClr val="tx2"/>
                </a:solidFill>
              </a:rPr>
              <a:t>ABORT/COMMIT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if all the </a:t>
            </a:r>
            <a:r>
              <a:rPr lang="en-US" dirty="0" err="1">
                <a:solidFill>
                  <a:schemeClr val="tx2"/>
                </a:solidFill>
              </a:rPr>
              <a:t>acks</a:t>
            </a:r>
            <a:r>
              <a:rPr lang="en-US" dirty="0">
                <a:solidFill>
                  <a:schemeClr val="tx2"/>
                </a:solidFill>
              </a:rPr>
              <a:t> have been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Otherwise </a:t>
            </a:r>
            <a:r>
              <a:rPr lang="en-US" dirty="0" smtClean="0">
                <a:solidFill>
                  <a:schemeClr val="tx2"/>
                </a:solidFill>
              </a:rPr>
              <a:t>invoke the </a:t>
            </a:r>
            <a:r>
              <a:rPr lang="en-US" dirty="0">
                <a:solidFill>
                  <a:schemeClr val="tx2"/>
                </a:solidFill>
              </a:rPr>
              <a:t>termination </a:t>
            </a:r>
            <a:r>
              <a:rPr lang="en-US" dirty="0" smtClean="0">
                <a:solidFill>
                  <a:schemeClr val="tx2"/>
                </a:solidFill>
              </a:rPr>
              <a:t>protocol for timeout in ABORT/COMMIT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327653" y="2176499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9728157" y="301639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9678811" y="333699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9728159" y="521998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9795839" y="5549619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7510512" y="4289779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8163807" y="4560712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10840743" y="6258561"/>
            <a:ext cx="207915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12569449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10762561" y="6529494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680551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8667369" y="7708054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2532" name="Oval 20"/>
          <p:cNvSpPr>
            <a:spLocks noChangeArrowheads="1"/>
          </p:cNvSpPr>
          <p:nvPr/>
        </p:nvSpPr>
        <p:spPr bwMode="auto">
          <a:xfrm>
            <a:off x="10800605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10666321" y="770805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7688847" y="6366934"/>
            <a:ext cx="183439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9083440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7603703" y="663786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277404" y="4156720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9329138" y="6338169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7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519540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coordinator has been informed about the local decision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Treat as timeout in READY state and invoke the termination protocol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needs to be done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9956798" y="317895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9907452" y="349955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9954543" y="538254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9921469" y="5723468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10708293" y="4362028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10538812" y="4632961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899265" y="6511432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2574569" y="6511431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1511888" y="6782365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8353481" y="4777458"/>
            <a:ext cx="1696186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8186814" y="6493370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9648489" y="649336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8712244" y="676430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8902419" y="7456734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8873432" y="782701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10986347" y="745673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0870127" y="781346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9284771" y="2300677"/>
            <a:ext cx="2468433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4585" name="Arc 25"/>
          <p:cNvSpPr>
            <a:spLocks/>
          </p:cNvSpPr>
          <p:nvPr/>
        </p:nvSpPr>
        <p:spPr bwMode="auto">
          <a:xfrm>
            <a:off x="8175414" y="3768232"/>
            <a:ext cx="1779129" cy="2104249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6" name="Arc 26"/>
          <p:cNvSpPr>
            <a:spLocks/>
          </p:cNvSpPr>
          <p:nvPr/>
        </p:nvSpPr>
        <p:spPr bwMode="auto">
          <a:xfrm>
            <a:off x="8175414" y="5852160"/>
            <a:ext cx="713458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0475002" y="4325132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9526736" y="6472561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0763998" y="6472561"/>
            <a:ext cx="65024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Arise due to non-atomicity of log and message send actions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Coordinator site fails after writing “</a:t>
            </a:r>
            <a:r>
              <a:rPr lang="en-US" dirty="0" err="1">
                <a:solidFill>
                  <a:schemeClr val="tx2"/>
                </a:solidFill>
              </a:rPr>
              <a:t>begin_commit</a:t>
            </a:r>
            <a:r>
              <a:rPr lang="en-US" dirty="0">
                <a:solidFill>
                  <a:schemeClr val="tx2"/>
                </a:solidFill>
              </a:rPr>
              <a:t>” log and before sending “prepare” command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a failure in WAIT state; </a:t>
            </a:r>
            <a:r>
              <a:rPr lang="en-US" dirty="0" smtClean="0">
                <a:solidFill>
                  <a:schemeClr val="tx2"/>
                </a:solidFill>
              </a:rPr>
              <a:t>invoke recovery protocol from WAIT (send </a:t>
            </a:r>
            <a:r>
              <a:rPr lang="en-US" dirty="0">
                <a:solidFill>
                  <a:schemeClr val="tx2"/>
                </a:solidFill>
              </a:rPr>
              <a:t>“prepare” </a:t>
            </a:r>
            <a:r>
              <a:rPr lang="en-US" dirty="0" smtClean="0">
                <a:solidFill>
                  <a:schemeClr val="tx2"/>
                </a:solidFill>
              </a:rPr>
              <a:t>command)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“ready” record in log but before “vote-commit”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failure in READY state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invoke recovery protocol from </a:t>
            </a:r>
            <a:r>
              <a:rPr lang="en-US" dirty="0" smtClean="0">
                <a:solidFill>
                  <a:schemeClr val="tx2"/>
                </a:solidFill>
              </a:rPr>
              <a:t>READY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“abort” record in log but before “vote-abort”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no need to do anything upon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2PC Recovery Protocols –</a:t>
            </a:r>
            <a:br>
              <a:rPr lang="en-US" dirty="0"/>
            </a:br>
            <a:r>
              <a:rPr lang="en-US" dirty="0"/>
              <a:t>Additional </a:t>
            </a:r>
            <a:r>
              <a:rPr lang="en-US" dirty="0" smtClean="0"/>
              <a:t>Cases (cont’d)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Coordinator site fails after logging its final decision record but before sending its decision to the participants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treats it as a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participants treat it as timeout in the READY state</a:t>
            </a:r>
          </a:p>
          <a:p>
            <a:pPr>
              <a:lnSpc>
                <a:spcPct val="100000"/>
              </a:lnSpc>
            </a:pPr>
            <a:r>
              <a:rPr lang="en-US"/>
              <a:t>Participant site fails after writing “abort” or “commit” record in log but before acknowledgement is sent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 treats it as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will handle it by timeout in COMMIT or ABORT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With 2PC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Blocking</a:t>
            </a:r>
          </a:p>
          <a:p>
            <a:pPr lvl="1"/>
            <a:r>
              <a:rPr lang="en-US" dirty="0"/>
              <a:t> Ready  implies that the participant waits for the coordinator </a:t>
            </a:r>
          </a:p>
          <a:p>
            <a:pPr lvl="1"/>
            <a:r>
              <a:rPr lang="en-US" dirty="0"/>
              <a:t> If coordinator fails, site is blocked until recovery</a:t>
            </a:r>
          </a:p>
          <a:p>
            <a:pPr lvl="1"/>
            <a:r>
              <a:rPr lang="en-US" dirty="0"/>
              <a:t> Blocking reduces availability</a:t>
            </a:r>
          </a:p>
          <a:p>
            <a:r>
              <a:rPr lang="en-US" dirty="0"/>
              <a:t>Independent recovery is not possible</a:t>
            </a:r>
          </a:p>
          <a:p>
            <a:r>
              <a:rPr lang="en-US" dirty="0"/>
              <a:t>However,  it is known that:</a:t>
            </a:r>
          </a:p>
          <a:p>
            <a:pPr lvl="1"/>
            <a:r>
              <a:rPr lang="en-US" dirty="0"/>
              <a:t>Independent recovery protocols exist only for single site failures; no independent recovery protocol exists which is resilient to multiple-site failures.</a:t>
            </a:r>
          </a:p>
          <a:p>
            <a:r>
              <a:rPr lang="en-US" dirty="0" smtClean="0"/>
              <a:t>3PC is non-blocking (for (single) site failures)</a:t>
            </a:r>
          </a:p>
          <a:p>
            <a:r>
              <a:rPr lang="en-US" dirty="0" smtClean="0"/>
              <a:t>Communication line failures (network partitioning) are more problematic</a:t>
            </a:r>
          </a:p>
          <a:p>
            <a:pPr lvl="1"/>
            <a:r>
              <a:rPr lang="en-US" dirty="0" smtClean="0"/>
              <a:t>No non-blocking protocol exists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 Problematic Failure Types</a:t>
            </a:r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 smtClean="0"/>
              <a:t>We only considered </a:t>
            </a:r>
            <a:r>
              <a:rPr lang="en-US" sz="2600" i="1" dirty="0" smtClean="0"/>
              <a:t>failures of omission</a:t>
            </a:r>
          </a:p>
          <a:p>
            <a:pPr lvl="1"/>
            <a:r>
              <a:rPr lang="en-US" sz="2400" dirty="0" smtClean="0"/>
              <a:t>A message is not received, a site is unresponsive</a:t>
            </a:r>
          </a:p>
          <a:p>
            <a:pPr>
              <a:lnSpc>
                <a:spcPct val="100000"/>
              </a:lnSpc>
            </a:pPr>
            <a:r>
              <a:rPr lang="en-US" sz="2600" i="1" dirty="0" smtClean="0"/>
              <a:t>Failures of commissions</a:t>
            </a:r>
          </a:p>
          <a:p>
            <a:pPr lvl="1"/>
            <a:r>
              <a:rPr lang="en-US" sz="2400" dirty="0" smtClean="0"/>
              <a:t>Implementation errors (system does not work as expected): incorrect messages</a:t>
            </a:r>
          </a:p>
          <a:p>
            <a:pPr lvl="1"/>
            <a:r>
              <a:rPr lang="en-US" sz="2400" dirty="0" smtClean="0"/>
              <a:t>Malicious behaviors: a participant pretends to be the coordinator</a:t>
            </a:r>
          </a:p>
          <a:p>
            <a:pPr lvl="1"/>
            <a:r>
              <a:rPr lang="en-US" sz="2400" dirty="0" smtClean="0"/>
              <a:t>Addressed using </a:t>
            </a:r>
            <a:r>
              <a:rPr lang="en-US" sz="2400" i="1" dirty="0" smtClean="0"/>
              <a:t>byzantine agreement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600" dirty="0"/>
              <a:t>Problem: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properties of transactions</a:t>
            </a:r>
          </a:p>
        </p:txBody>
      </p:sp>
      <p:sp>
        <p:nvSpPr>
          <p:cNvPr id="4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4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A measure of success with which a system conforms to some authoritative specification of its </a:t>
            </a:r>
            <a:r>
              <a:rPr lang="en-US" dirty="0" smtClean="0"/>
              <a:t>behavior</a:t>
            </a:r>
            <a:endParaRPr lang="en-US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 smtClean="0"/>
              <a:t>Availability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The fraction of the time that a system meets its </a:t>
            </a:r>
            <a:r>
              <a:rPr lang="en-US" dirty="0" smtClean="0"/>
              <a:t>specification</a:t>
            </a:r>
          </a:p>
          <a:p>
            <a:r>
              <a:rPr lang="en-US" dirty="0"/>
              <a:t>Failure </a:t>
            </a:r>
          </a:p>
          <a:p>
            <a:pPr lvl="1"/>
            <a:r>
              <a:rPr lang="en-US" dirty="0"/>
              <a:t>The deviation of a system from the behavior that is described in its </a:t>
            </a:r>
            <a:r>
              <a:rPr lang="en-US" dirty="0" smtClean="0"/>
              <a:t>specification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Failures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aborts (unilaterally or due to deadlock)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System </a:t>
            </a:r>
            <a:r>
              <a:rPr lang="en-US" dirty="0"/>
              <a:t>(site)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processor, main memory, power supply, …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Main memory </a:t>
            </a:r>
            <a:r>
              <a:rPr lang="en-US" dirty="0" smtClean="0"/>
              <a:t>contents </a:t>
            </a:r>
            <a:r>
              <a:rPr lang="en-US" dirty="0"/>
              <a:t>are lost, but secondary storage contents are safe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Partial (some sites) vs</a:t>
            </a:r>
            <a:r>
              <a:rPr lang="en-US" dirty="0"/>
              <a:t>. total </a:t>
            </a:r>
            <a:r>
              <a:rPr lang="en-US" dirty="0" smtClean="0"/>
              <a:t>(all sites) failure</a:t>
            </a:r>
            <a:endParaRPr lang="en-US" dirty="0"/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Media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secondary storage devices such that the stored data is lost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Head crash/controller failure </a:t>
            </a:r>
            <a:r>
              <a:rPr lang="en-US" dirty="0" smtClean="0"/>
              <a:t>(?)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Permanent data loss (secondary, resilient, stable memory – hard disk)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Communication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Lost/undeliverable </a:t>
            </a:r>
            <a:r>
              <a:rPr lang="en-US" dirty="0"/>
              <a:t>messages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Network partitioning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Update Strategies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a change in one or more data values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database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More efficient, more difficult to undo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the new value(s) of data item(s) to be stored </a:t>
            </a:r>
            <a:r>
              <a:rPr lang="en-US" dirty="0" smtClean="0"/>
              <a:t>separately </a:t>
            </a:r>
            <a:r>
              <a:rPr lang="en-US" dirty="0"/>
              <a:t>from the old value(s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Less </a:t>
            </a:r>
            <a:r>
              <a:rPr lang="en-US" dirty="0"/>
              <a:t>efficient, </a:t>
            </a:r>
            <a:r>
              <a:rPr lang="en-US" dirty="0" smtClean="0"/>
              <a:t>easy to </a:t>
            </a:r>
            <a:r>
              <a:rPr lang="en-US" dirty="0"/>
              <a:t>undo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In-Place Update Recovery Information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>
                <a:solidFill>
                  <a:schemeClr val="hlink"/>
                </a:solidFill>
              </a:rPr>
              <a:t>Database Log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/>
              <a:t>	Every action of a transaction must not only perform the action, but must also write a </a:t>
            </a:r>
            <a:r>
              <a:rPr lang="en-US" i="1"/>
              <a:t>log</a:t>
            </a:r>
            <a:r>
              <a:rPr lang="en-US"/>
              <a:t> record to an append-only file.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525369" y="5138702"/>
            <a:ext cx="2546773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525369" y="7414542"/>
            <a:ext cx="2573867" cy="1228231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462988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563165" y="5138702"/>
            <a:ext cx="1896533" cy="1336604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05564" y="5138702"/>
            <a:ext cx="2591929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8954130" y="7574846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572432" y="5353192"/>
            <a:ext cx="187800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Update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Operation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1897371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 flipV="1">
            <a:off x="6556587" y="6484338"/>
            <a:ext cx="0" cy="15533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4506525" y="5797973"/>
            <a:ext cx="10656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513885" y="5797973"/>
            <a:ext cx="9843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6565618" y="8030351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The log contains information used by the recovery process to restore the consistency of a system. This information may include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old value (state) of item (</a:t>
            </a:r>
            <a:r>
              <a:rPr lang="en-US" dirty="0">
                <a:solidFill>
                  <a:srgbClr val="FF0000"/>
                </a:solidFill>
              </a:rPr>
              <a:t>before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new value (state) of item (</a:t>
            </a:r>
            <a:r>
              <a:rPr lang="en-US" dirty="0">
                <a:solidFill>
                  <a:srgbClr val="FF0000"/>
                </a:solidFill>
              </a:rPr>
              <a:t>after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dirty="0"/>
              <a:t>         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379</TotalTime>
  <Pages>0</Pages>
  <Words>2382</Words>
  <Characters>0</Characters>
  <Application>Microsoft Office PowerPoint</Application>
  <PresentationFormat>Personalizzato</PresentationFormat>
  <Lines>0</Lines>
  <Paragraphs>527</Paragraphs>
  <Slides>39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Book</vt:lpstr>
      <vt:lpstr>Distributed DBMS reliability</vt:lpstr>
      <vt:lpstr>Outline (distributed DB)</vt:lpstr>
      <vt:lpstr>Outline (today)</vt:lpstr>
      <vt:lpstr>Reliability</vt:lpstr>
      <vt:lpstr>Fundamental Definitions</vt:lpstr>
      <vt:lpstr>Types of Failures</vt:lpstr>
      <vt:lpstr>Update Strategies</vt:lpstr>
      <vt:lpstr>In-Place Update Recovery Information</vt:lpstr>
      <vt:lpstr>Logging</vt:lpstr>
      <vt:lpstr>Why Logging?</vt:lpstr>
      <vt:lpstr>REDO Protocol</vt:lpstr>
      <vt:lpstr>UNDO Protocol</vt:lpstr>
      <vt:lpstr>When to Write Log Records Into Stable Store</vt:lpstr>
      <vt:lpstr>Write–Ahead Log Protocol</vt:lpstr>
      <vt:lpstr>Execution of Commands</vt:lpstr>
      <vt:lpstr>Execution Strategies</vt:lpstr>
      <vt:lpstr>No-Fix/No-Flush</vt:lpstr>
      <vt:lpstr>No-Fix/Flush</vt:lpstr>
      <vt:lpstr>Fix/No-Flush</vt:lpstr>
      <vt:lpstr>Fix/Flush</vt:lpstr>
      <vt:lpstr>Checkpoints</vt:lpstr>
      <vt:lpstr>Media Failures – Full Architecture</vt:lpstr>
      <vt:lpstr>Distributed Reliability Protocols</vt:lpstr>
      <vt:lpstr>Two-Phase Commit (2PC)</vt:lpstr>
      <vt:lpstr>2PC Protocol Actions</vt:lpstr>
      <vt:lpstr>Centralized 2PC</vt:lpstr>
      <vt:lpstr>Linear 2PC</vt:lpstr>
      <vt:lpstr>Distributed 2PC</vt:lpstr>
      <vt:lpstr>Variations of 2PC</vt:lpstr>
      <vt:lpstr>State Transitions in 2PC</vt:lpstr>
      <vt:lpstr>Site Failures - 2PC Termination</vt:lpstr>
      <vt:lpstr>Site Failures - 2PC Termination</vt:lpstr>
      <vt:lpstr>Re-election of the coordinator</vt:lpstr>
      <vt:lpstr>Site Failures - 2PC Recovery</vt:lpstr>
      <vt:lpstr>Site Failures - 2PC Recovery</vt:lpstr>
      <vt:lpstr>2PC Recovery Protocols – Additional Cases</vt:lpstr>
      <vt:lpstr>2PC Recovery Protocols – Additional Cases (cont’d)</vt:lpstr>
      <vt:lpstr>Problem With 2PC</vt:lpstr>
      <vt:lpstr>More Problematic Failure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108</cp:revision>
  <dcterms:modified xsi:type="dcterms:W3CDTF">2019-04-16T10:21:20Z</dcterms:modified>
</cp:coreProperties>
</file>