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90" r:id="rId2"/>
    <p:sldId id="291" r:id="rId3"/>
    <p:sldId id="292" r:id="rId4"/>
    <p:sldId id="259" r:id="rId5"/>
    <p:sldId id="293" r:id="rId6"/>
    <p:sldId id="260" r:id="rId7"/>
    <p:sldId id="261" r:id="rId8"/>
    <p:sldId id="262" r:id="rId9"/>
    <p:sldId id="294" r:id="rId10"/>
    <p:sldId id="263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7" r:id="rId22"/>
    <p:sldId id="300" r:id="rId23"/>
    <p:sldId id="288" r:id="rId24"/>
    <p:sldId id="289" r:id="rId25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  <a:srgbClr val="FF8000"/>
    <a:srgbClr val="EAD79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154" y="-9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Book Antiqu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77115-F2A7-EF4E-B02B-82D532801EA7}" type="datetimeFigureOut">
              <a:rPr lang="en-US" smtClean="0">
                <a:latin typeface="Book Antiqua"/>
              </a:rPr>
              <a:pPr/>
              <a:t>4/15/2019</a:t>
            </a:fld>
            <a:endParaRPr lang="en-US" dirty="0">
              <a:latin typeface="Book Antiq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Book Antiq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894CE-7832-DD43-8699-CF7C0967BE75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18130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44783A8E-7A36-874D-9249-4767D0573A2D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9E825B35-BFC5-DC4B-AE69-85C562D04AE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703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25108494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1533369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5439030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195086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222552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871459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222419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2578702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37125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2232791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1532491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1114749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1360716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B9BE72AF-AF1A-1E41-B881-D8119A052D15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DF4A1D1-6440-3F47-BC8E-C1E8499F2E5A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2F3FA9A2-5116-5544-A00E-FC7EF8204AF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63644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D01B99BC-F82C-D046-99BD-FBA1D66F1CB4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0ED71BB-118A-9E4C-B08B-8FE12AFF2AE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65069F6B-CB1A-844B-A44A-5B7ABA595AA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8801E1DC-9A09-2845-A773-BB78DAEA547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E37D4F0C-152B-054F-ABE3-C9D65816304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97C1C413-B9D3-E347-8928-0B2F5344809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B604E31D-27C9-7146-8686-2BC96041BB7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M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. T. Özsu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4" name="Rectangle 10"/>
          <p:cNvSpPr>
            <a:spLocks/>
          </p:cNvSpPr>
          <p:nvPr userDrawn="1"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Ch.10/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Introduction to transaction management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r>
              <a:rPr lang="en-GB" dirty="0" smtClean="0"/>
              <a:t>Data Management for Big Data</a:t>
            </a:r>
          </a:p>
          <a:p>
            <a:r>
              <a:rPr lang="en-GB" dirty="0" smtClean="0"/>
              <a:t>2018-2019 (</a:t>
            </a:r>
            <a:r>
              <a:rPr lang="en-GB" dirty="0"/>
              <a:t>s</a:t>
            </a:r>
            <a:r>
              <a:rPr lang="en-GB" dirty="0" smtClean="0"/>
              <a:t>pring semester)</a:t>
            </a:r>
          </a:p>
          <a:p>
            <a:pPr>
              <a:spcBef>
                <a:spcPts val="5000"/>
              </a:spcBef>
            </a:pPr>
            <a:r>
              <a:rPr lang="en-GB" dirty="0" smtClean="0"/>
              <a:t>Dario 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xmlns="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4480" y="1081477"/>
            <a:ext cx="12582596" cy="582507"/>
          </a:xfrm>
          <a:noFill/>
          <a:ln/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/>
              <a:t>Termination of Transactions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6640" y="2284512"/>
            <a:ext cx="11406293" cy="6990680"/>
          </a:xfrm>
          <a:noFill/>
          <a:ln/>
        </p:spPr>
        <p:txBody>
          <a:bodyPr/>
          <a:lstStyle/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b="1" dirty="0" err="1"/>
              <a:t>Begin_transaction</a:t>
            </a:r>
            <a:r>
              <a:rPr lang="en-US" sz="2600" dirty="0"/>
              <a:t> Reservation</a:t>
            </a:r>
          </a:p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b="1" dirty="0"/>
              <a:t>begin</a:t>
            </a:r>
            <a:endParaRPr lang="en-US" sz="2600" dirty="0"/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input</a:t>
            </a:r>
            <a:r>
              <a:rPr lang="en-US" dirty="0"/>
              <a:t>(</a:t>
            </a:r>
            <a:r>
              <a:rPr lang="en-US" dirty="0" err="1"/>
              <a:t>flight_no</a:t>
            </a:r>
            <a:r>
              <a:rPr lang="en-US" dirty="0"/>
              <a:t>, date, </a:t>
            </a:r>
            <a:r>
              <a:rPr lang="en-US" dirty="0" err="1"/>
              <a:t>customer_name</a:t>
            </a:r>
            <a:r>
              <a:rPr lang="en-US" dirty="0"/>
              <a:t>);</a:t>
            </a: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EXEC SQL	SELECT 	STSOLD,CAP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INTO	temp1,temp2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FROM	FLIGHT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WHERE	FNO = </a:t>
            </a:r>
            <a:r>
              <a:rPr lang="en-US" dirty="0" err="1"/>
              <a:t>flight_no</a:t>
            </a:r>
            <a:r>
              <a:rPr lang="en-US" dirty="0"/>
              <a:t> AND DATE =  date;</a:t>
            </a: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if</a:t>
            </a:r>
            <a:r>
              <a:rPr lang="en-US" dirty="0"/>
              <a:t> temp1 = temp2 </a:t>
            </a:r>
            <a:r>
              <a:rPr lang="en-US" b="1" dirty="0"/>
              <a:t>then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output</a:t>
            </a:r>
            <a:r>
              <a:rPr lang="en-US" dirty="0"/>
              <a:t>(“no free seats”);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>
                <a:solidFill>
                  <a:srgbClr val="FF0000"/>
                </a:solidFill>
              </a:rPr>
              <a:t>Abort</a:t>
            </a:r>
            <a:endParaRPr lang="en-US" dirty="0">
              <a:solidFill>
                <a:srgbClr val="FF0000"/>
              </a:solidFill>
            </a:endParaRP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else</a:t>
            </a:r>
            <a:r>
              <a:rPr lang="en-US" dirty="0"/>
              <a:t> 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EXEC SQL	UPDATE	FLIGHT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SET	STSOLD = STSOLD + 1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WHERE	FNO = </a:t>
            </a:r>
            <a:r>
              <a:rPr lang="en-US" dirty="0" err="1"/>
              <a:t>flight_no</a:t>
            </a:r>
            <a:r>
              <a:rPr lang="en-US" dirty="0"/>
              <a:t> AND DATE = date;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EXEC SQL	INSERT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INTO	FC(FNO, DATE, CNAME, SPECIAL);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VALUES	(</a:t>
            </a:r>
            <a:r>
              <a:rPr lang="en-US" dirty="0" err="1"/>
              <a:t>flight_no</a:t>
            </a:r>
            <a:r>
              <a:rPr lang="en-US" dirty="0"/>
              <a:t>, date, </a:t>
            </a:r>
            <a:r>
              <a:rPr lang="en-US" dirty="0" err="1"/>
              <a:t>customer_name</a:t>
            </a:r>
            <a:r>
              <a:rPr lang="en-US" dirty="0"/>
              <a:t>, </a:t>
            </a:r>
            <a:r>
              <a:rPr lang="en-US" b="1" dirty="0"/>
              <a:t>null</a:t>
            </a:r>
            <a:r>
              <a:rPr lang="en-US" dirty="0"/>
              <a:t>);</a:t>
            </a: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</a:t>
            </a:r>
            <a:r>
              <a:rPr lang="en-US" b="1" dirty="0">
                <a:solidFill>
                  <a:srgbClr val="FF0000"/>
                </a:solidFill>
              </a:rPr>
              <a:t>Commit</a:t>
            </a:r>
            <a:endParaRPr lang="en-US" dirty="0">
              <a:solidFill>
                <a:srgbClr val="FF0000"/>
              </a:solidFill>
            </a:endParaRP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	output</a:t>
            </a:r>
            <a:r>
              <a:rPr lang="en-US" dirty="0"/>
              <a:t>(“reservation completed”)</a:t>
            </a:r>
          </a:p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dirty="0"/>
              <a:t>	</a:t>
            </a:r>
            <a:r>
              <a:rPr lang="en-US" sz="2600" b="1" dirty="0" err="1"/>
              <a:t>endif</a:t>
            </a:r>
            <a:endParaRPr lang="en-US" sz="2600" b="1" dirty="0"/>
          </a:p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b="1" dirty="0"/>
              <a:t>end</a:t>
            </a:r>
            <a:r>
              <a:rPr lang="en-US" sz="2600" dirty="0"/>
              <a:t> . {Reservation}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Transactions</a:t>
            </a:r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356520"/>
            <a:ext cx="12293600" cy="6552728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Monotype Sorts" charset="2"/>
              <a:buNone/>
              <a:tabLst>
                <a:tab pos="12104688" algn="r"/>
              </a:tabLst>
            </a:pPr>
            <a:r>
              <a:rPr lang="en-US" sz="4800" b="1" dirty="0" smtClean="0">
                <a:solidFill>
                  <a:schemeClr val="hlink"/>
                </a:solidFill>
              </a:rPr>
              <a:t>A</a:t>
            </a:r>
            <a:r>
              <a:rPr lang="en-US" b="1" dirty="0" smtClean="0"/>
              <a:t>TOMICITY	</a:t>
            </a:r>
            <a:r>
              <a:rPr lang="en-US" b="1" dirty="0" smtClean="0">
                <a:solidFill>
                  <a:srgbClr val="FF0000"/>
                </a:solidFill>
              </a:rPr>
              <a:t>(Ch. 12)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it-IT" altLang="en-US" baseline="50000" dirty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b="1" baseline="50000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tabLst>
                <a:tab pos="12104688" algn="r"/>
              </a:tabLst>
            </a:pPr>
            <a:r>
              <a:rPr lang="en-US" dirty="0" smtClean="0"/>
              <a:t>unit of operation, all </a:t>
            </a:r>
            <a:r>
              <a:rPr lang="en-US" dirty="0"/>
              <a:t>or </a:t>
            </a:r>
            <a:r>
              <a:rPr lang="en-US" dirty="0" smtClean="0"/>
              <a:t>nothing/Abort or Commit</a:t>
            </a:r>
            <a:endParaRPr lang="en-US" dirty="0"/>
          </a:p>
          <a:p>
            <a:pPr>
              <a:lnSpc>
                <a:spcPct val="80000"/>
              </a:lnSpc>
              <a:buFont typeface="Monotype Sorts" charset="2"/>
              <a:buNone/>
              <a:tabLst>
                <a:tab pos="12104688" algn="r"/>
              </a:tabLst>
            </a:pPr>
            <a:r>
              <a:rPr lang="en-US" sz="4800" b="1" dirty="0" smtClean="0">
                <a:solidFill>
                  <a:schemeClr val="hlink"/>
                </a:solidFill>
              </a:rPr>
              <a:t>C</a:t>
            </a:r>
            <a:r>
              <a:rPr lang="en-US" b="1" dirty="0" smtClean="0"/>
              <a:t>ONSISTENCY	</a:t>
            </a:r>
            <a:r>
              <a:rPr lang="en-US" b="1" dirty="0" smtClean="0">
                <a:solidFill>
                  <a:srgbClr val="FF0000"/>
                </a:solidFill>
              </a:rPr>
              <a:t>(Ch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11)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it-IT" altLang="en-US" baseline="50000" dirty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baseline="50000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tabLst>
                <a:tab pos="12104688" algn="r"/>
              </a:tabLst>
            </a:pPr>
            <a:r>
              <a:rPr lang="en-US" dirty="0"/>
              <a:t>e</a:t>
            </a:r>
            <a:r>
              <a:rPr lang="en-US" dirty="0" smtClean="0"/>
              <a:t>nsures correctness (if DB is in a consistent state, so is after transaction execution, independently from failures or other issues)</a:t>
            </a:r>
          </a:p>
          <a:p>
            <a:pPr lvl="2">
              <a:lnSpc>
                <a:spcPct val="80000"/>
              </a:lnSpc>
              <a:tabLst>
                <a:tab pos="12104688" algn="r"/>
              </a:tabLst>
            </a:pPr>
            <a:r>
              <a:rPr lang="en-US" dirty="0" smtClean="0"/>
              <a:t>no </a:t>
            </a:r>
            <a:r>
              <a:rPr lang="en-US" dirty="0"/>
              <a:t>violation of integrity </a:t>
            </a:r>
            <a:r>
              <a:rPr lang="en-US" dirty="0" smtClean="0"/>
              <a:t>constraints</a:t>
            </a:r>
          </a:p>
          <a:p>
            <a:pPr lvl="2">
              <a:lnSpc>
                <a:spcPct val="80000"/>
              </a:lnSpc>
              <a:tabLst>
                <a:tab pos="12104688" algn="r"/>
              </a:tabLst>
            </a:pPr>
            <a:r>
              <a:rPr lang="en-US" dirty="0" smtClean="0"/>
              <a:t>expected behavior in presence of concurrency</a:t>
            </a:r>
            <a:endParaRPr lang="en-US" dirty="0"/>
          </a:p>
          <a:p>
            <a:pPr>
              <a:lnSpc>
                <a:spcPct val="80000"/>
              </a:lnSpc>
              <a:buFont typeface="Monotype Sorts" charset="2"/>
              <a:buNone/>
              <a:tabLst>
                <a:tab pos="12104688" algn="r"/>
              </a:tabLst>
            </a:pPr>
            <a:r>
              <a:rPr lang="en-US" sz="4800" b="1" dirty="0" smtClean="0">
                <a:solidFill>
                  <a:schemeClr val="hlink"/>
                </a:solidFill>
              </a:rPr>
              <a:t>I</a:t>
            </a:r>
            <a:r>
              <a:rPr lang="en-US" b="1" dirty="0" smtClean="0"/>
              <a:t>SOLATION	</a:t>
            </a:r>
            <a:r>
              <a:rPr lang="en-US" b="1" dirty="0" smtClean="0">
                <a:solidFill>
                  <a:srgbClr val="FF0000"/>
                </a:solidFill>
              </a:rPr>
              <a:t>(Ch</a:t>
            </a:r>
            <a:r>
              <a:rPr lang="en-US" b="1" dirty="0">
                <a:solidFill>
                  <a:srgbClr val="FF0000"/>
                </a:solidFill>
              </a:rPr>
              <a:t>. 11 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it-IT" altLang="en-US" baseline="25000" dirty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it-IT" altLang="en-US" baseline="50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tabLst>
                <a:tab pos="12104688" algn="r"/>
              </a:tabLst>
            </a:pPr>
            <a:r>
              <a:rPr lang="en-US" dirty="0" smtClean="0"/>
              <a:t>changes visible only after commit</a:t>
            </a:r>
          </a:p>
          <a:p>
            <a:pPr lvl="1">
              <a:lnSpc>
                <a:spcPct val="80000"/>
              </a:lnSpc>
              <a:tabLst>
                <a:tab pos="12104688" algn="r"/>
              </a:tabLst>
            </a:pPr>
            <a:r>
              <a:rPr lang="en-US" dirty="0" smtClean="0"/>
              <a:t>Intermediate changes invisible to other transactions </a:t>
            </a:r>
            <a:r>
              <a:rPr lang="en-US" dirty="0" smtClean="0">
                <a:sym typeface="Symbol"/>
              </a:rPr>
              <a:t></a:t>
            </a:r>
            <a:r>
              <a:rPr lang="en-US" dirty="0" smtClean="0"/>
              <a:t> </a:t>
            </a:r>
            <a:r>
              <a:rPr lang="en-US" dirty="0" err="1" smtClean="0"/>
              <a:t>serializability</a:t>
            </a:r>
            <a:endParaRPr lang="en-US" dirty="0"/>
          </a:p>
          <a:p>
            <a:pPr>
              <a:lnSpc>
                <a:spcPct val="80000"/>
              </a:lnSpc>
              <a:buFont typeface="Monotype Sorts" charset="2"/>
              <a:buNone/>
              <a:tabLst>
                <a:tab pos="12104688" algn="r"/>
              </a:tabLst>
            </a:pPr>
            <a:r>
              <a:rPr lang="en-US" sz="4800" b="1" dirty="0" smtClean="0">
                <a:solidFill>
                  <a:schemeClr val="hlink"/>
                </a:solidFill>
              </a:rPr>
              <a:t>D</a:t>
            </a:r>
            <a:r>
              <a:rPr lang="en-US" b="1" dirty="0" smtClean="0"/>
              <a:t>URABILITY	</a:t>
            </a:r>
            <a:r>
              <a:rPr lang="en-US" b="1" dirty="0" smtClean="0">
                <a:solidFill>
                  <a:srgbClr val="FF0000"/>
                </a:solidFill>
              </a:rPr>
              <a:t>(Ch. 12)</a:t>
            </a:r>
            <a:r>
              <a:rPr lang="it-IT" altLang="en-US" baseline="25000" dirty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it-IT" altLang="en-US" baseline="50000" dirty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tabLst>
                <a:tab pos="12104688" algn="r"/>
              </a:tabLst>
            </a:pPr>
            <a:r>
              <a:rPr lang="en-US" dirty="0"/>
              <a:t>committed updates </a:t>
            </a:r>
            <a:r>
              <a:rPr lang="en-US" dirty="0" smtClean="0"/>
              <a:t>persist (permanent, cannot be undone)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Atomicity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Either </a:t>
            </a:r>
            <a:r>
              <a:rPr lang="en-US" dirty="0">
                <a:solidFill>
                  <a:schemeClr val="hlink"/>
                </a:solidFill>
              </a:rPr>
              <a:t>all or none </a:t>
            </a:r>
            <a:r>
              <a:rPr lang="en-US" dirty="0"/>
              <a:t>of the transaction's operations are </a:t>
            </a:r>
            <a:r>
              <a:rPr lang="en-US" dirty="0" smtClean="0"/>
              <a:t>performed</a:t>
            </a:r>
            <a:endParaRPr lang="en-US" dirty="0"/>
          </a:p>
          <a:p>
            <a:r>
              <a:rPr lang="en-US" dirty="0"/>
              <a:t>Atomicity requires that if a transaction is interrupted by a failure, its partial results must be </a:t>
            </a:r>
            <a:r>
              <a:rPr lang="en-US" dirty="0" smtClean="0">
                <a:solidFill>
                  <a:schemeClr val="hlink"/>
                </a:solidFill>
              </a:rPr>
              <a:t>undone</a:t>
            </a:r>
            <a:endParaRPr lang="en-US" dirty="0"/>
          </a:p>
          <a:p>
            <a:r>
              <a:rPr lang="en-US" dirty="0"/>
              <a:t>The activity of preserving the transaction's atomicity in presence of transaction aborts due to input errors, system overloads, or deadlocks is called </a:t>
            </a:r>
            <a:r>
              <a:rPr lang="en-US" dirty="0">
                <a:solidFill>
                  <a:schemeClr val="hlink"/>
                </a:solidFill>
              </a:rPr>
              <a:t>transaction </a:t>
            </a:r>
            <a:r>
              <a:rPr lang="en-US" dirty="0" smtClean="0">
                <a:solidFill>
                  <a:schemeClr val="hlink"/>
                </a:solidFill>
              </a:rPr>
              <a:t>recovery</a:t>
            </a:r>
            <a:endParaRPr lang="en-US" dirty="0"/>
          </a:p>
          <a:p>
            <a:r>
              <a:rPr lang="en-US" dirty="0"/>
              <a:t>The activity of ensuring atomicity in the presence of system crashes is called </a:t>
            </a:r>
            <a:r>
              <a:rPr lang="en-US" dirty="0">
                <a:solidFill>
                  <a:schemeClr val="hlink"/>
                </a:solidFill>
              </a:rPr>
              <a:t>crash </a:t>
            </a:r>
            <a:r>
              <a:rPr lang="en-US" dirty="0" smtClean="0">
                <a:solidFill>
                  <a:schemeClr val="hlink"/>
                </a:solidFill>
              </a:rPr>
              <a:t>recovery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Consistency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Internal consistency</a:t>
            </a:r>
          </a:p>
          <a:p>
            <a:pPr lvl="1"/>
            <a:r>
              <a:rPr lang="en-US" dirty="0"/>
              <a:t>A transaction which executes </a:t>
            </a:r>
            <a:r>
              <a:rPr lang="en-US" dirty="0">
                <a:solidFill>
                  <a:srgbClr val="1771A9"/>
                </a:solidFill>
              </a:rPr>
              <a:t>alone</a:t>
            </a:r>
            <a:r>
              <a:rPr lang="en-US" i="1" dirty="0"/>
              <a:t> </a:t>
            </a:r>
            <a:r>
              <a:rPr lang="en-US" dirty="0"/>
              <a:t>against a </a:t>
            </a:r>
            <a:r>
              <a:rPr lang="en-US" dirty="0">
                <a:solidFill>
                  <a:srgbClr val="1771A9"/>
                </a:solidFill>
              </a:rPr>
              <a:t>consistent </a:t>
            </a:r>
            <a:r>
              <a:rPr lang="en-US" dirty="0"/>
              <a:t>database leaves it in a consistent state.</a:t>
            </a:r>
          </a:p>
          <a:p>
            <a:pPr lvl="1"/>
            <a:r>
              <a:rPr lang="en-US" dirty="0"/>
              <a:t>Transactions do not violate database integrity </a:t>
            </a:r>
            <a:r>
              <a:rPr lang="en-US" dirty="0" smtClean="0"/>
              <a:t>constraints</a:t>
            </a:r>
            <a:endParaRPr lang="en-US" dirty="0"/>
          </a:p>
          <a:p>
            <a:r>
              <a:rPr lang="en-US" dirty="0"/>
              <a:t>Transactions are </a:t>
            </a:r>
            <a:r>
              <a:rPr lang="en-US" dirty="0">
                <a:solidFill>
                  <a:schemeClr val="hlink"/>
                </a:solidFill>
              </a:rPr>
              <a:t>correct</a:t>
            </a:r>
            <a:r>
              <a:rPr lang="en-US" dirty="0"/>
              <a:t> programs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 Degrees</a:t>
            </a:r>
          </a:p>
        </p:txBody>
      </p:sp>
      <p:sp>
        <p:nvSpPr>
          <p:cNvPr id="22630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Degree 0</a:t>
            </a:r>
          </a:p>
          <a:p>
            <a:pPr lvl="1"/>
            <a:r>
              <a:rPr lang="en-US"/>
              <a:t>Transaction </a:t>
            </a:r>
            <a:r>
              <a:rPr lang="en-US" i="1"/>
              <a:t>T</a:t>
            </a:r>
            <a:r>
              <a:rPr lang="en-US"/>
              <a:t> does not overwrite dirty data of other transactions</a:t>
            </a:r>
          </a:p>
          <a:p>
            <a:pPr lvl="1"/>
            <a:r>
              <a:rPr lang="en-US"/>
              <a:t>Dirty data refers to data values that have been updated by a transaction prior to its commitment</a:t>
            </a:r>
          </a:p>
          <a:p>
            <a:r>
              <a:rPr lang="en-US"/>
              <a:t>Degree 1</a:t>
            </a:r>
          </a:p>
          <a:p>
            <a:pPr lvl="1"/>
            <a:r>
              <a:rPr lang="en-US" i="1"/>
              <a:t>T</a:t>
            </a:r>
            <a:r>
              <a:rPr lang="en-US"/>
              <a:t> does not overwrite dirty data of other transactions</a:t>
            </a:r>
          </a:p>
          <a:p>
            <a:pPr lvl="1"/>
            <a:r>
              <a:rPr lang="en-US" i="1"/>
              <a:t>T</a:t>
            </a:r>
            <a:r>
              <a:rPr lang="en-US"/>
              <a:t> does not commit any writes before EOT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 Degrees (cont’d)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Degree 2</a:t>
            </a:r>
          </a:p>
          <a:p>
            <a:pPr lvl="1"/>
            <a:r>
              <a:rPr lang="en-US" i="1"/>
              <a:t>T</a:t>
            </a:r>
            <a:r>
              <a:rPr lang="en-US"/>
              <a:t> does not overwrite dirty data of other transactions</a:t>
            </a:r>
          </a:p>
          <a:p>
            <a:pPr lvl="1"/>
            <a:r>
              <a:rPr lang="en-US" i="1"/>
              <a:t>T</a:t>
            </a:r>
            <a:r>
              <a:rPr lang="en-US"/>
              <a:t> does not commit any writes before EOT</a:t>
            </a:r>
          </a:p>
          <a:p>
            <a:pPr lvl="1"/>
            <a:r>
              <a:rPr lang="en-US" i="1"/>
              <a:t>T</a:t>
            </a:r>
            <a:r>
              <a:rPr lang="en-US"/>
              <a:t> does not read dirty data from other transactions</a:t>
            </a:r>
          </a:p>
          <a:p>
            <a:r>
              <a:rPr lang="en-US"/>
              <a:t>Degree 3</a:t>
            </a:r>
          </a:p>
          <a:p>
            <a:pPr lvl="1"/>
            <a:r>
              <a:rPr lang="en-US" i="1"/>
              <a:t>T</a:t>
            </a:r>
            <a:r>
              <a:rPr lang="en-US"/>
              <a:t> does not overwrite dirty data of other transactions</a:t>
            </a:r>
          </a:p>
          <a:p>
            <a:pPr lvl="1"/>
            <a:r>
              <a:rPr lang="en-US" i="1"/>
              <a:t>T</a:t>
            </a:r>
            <a:r>
              <a:rPr lang="en-US"/>
              <a:t> does not commit any writes before EOT</a:t>
            </a:r>
          </a:p>
          <a:p>
            <a:pPr lvl="1"/>
            <a:r>
              <a:rPr lang="en-US" i="1"/>
              <a:t>T</a:t>
            </a:r>
            <a:r>
              <a:rPr lang="en-US"/>
              <a:t> does not read dirty data from other transactions</a:t>
            </a:r>
          </a:p>
          <a:p>
            <a:pPr lvl="1"/>
            <a:r>
              <a:rPr lang="en-US"/>
              <a:t>Other transactions do not dirty any data read by </a:t>
            </a:r>
            <a:r>
              <a:rPr lang="en-US" i="1"/>
              <a:t>T </a:t>
            </a:r>
            <a:r>
              <a:rPr lang="en-US"/>
              <a:t>before</a:t>
            </a:r>
            <a:r>
              <a:rPr lang="en-US" i="1"/>
              <a:t> T </a:t>
            </a:r>
            <a:r>
              <a:rPr lang="en-US"/>
              <a:t>completes</a:t>
            </a:r>
            <a:r>
              <a:rPr lang="en-US" i="1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Isolation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Serializability</a:t>
            </a:r>
            <a:endParaRPr lang="en-US" dirty="0"/>
          </a:p>
          <a:p>
            <a:pPr lvl="1"/>
            <a:r>
              <a:rPr lang="en-US" dirty="0"/>
              <a:t>If several transactions are executed concurrently, the results must be the same as if they were executed serially in some </a:t>
            </a:r>
            <a:r>
              <a:rPr lang="en-US" dirty="0" smtClean="0"/>
              <a:t>order</a:t>
            </a:r>
            <a:endParaRPr lang="en-US" dirty="0"/>
          </a:p>
          <a:p>
            <a:r>
              <a:rPr lang="en-US" dirty="0"/>
              <a:t>Incomplete results</a:t>
            </a:r>
          </a:p>
          <a:p>
            <a:pPr lvl="1"/>
            <a:r>
              <a:rPr lang="en-US" dirty="0"/>
              <a:t>An incomplete transaction cannot reveal its results to other transactions before its </a:t>
            </a:r>
            <a:r>
              <a:rPr lang="en-US" dirty="0" smtClean="0"/>
              <a:t>commitment</a:t>
            </a:r>
            <a:endParaRPr lang="en-US" dirty="0"/>
          </a:p>
          <a:p>
            <a:pPr lvl="1"/>
            <a:r>
              <a:rPr lang="en-US" dirty="0"/>
              <a:t>Necessary to avoid cascading </a:t>
            </a:r>
            <a:r>
              <a:rPr lang="en-US" dirty="0" smtClean="0"/>
              <a:t>aborts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Isolation Example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659408"/>
          </a:xfrm>
          <a:noFill/>
          <a:ln/>
        </p:spPr>
        <p:txBody>
          <a:bodyPr/>
          <a:lstStyle/>
          <a:p>
            <a:r>
              <a:rPr lang="en-US" dirty="0"/>
              <a:t>Consider the following two transactions: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3094214" y="3097591"/>
            <a:ext cx="6895841" cy="18512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:	Read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Read(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 marL="0" lvl="1"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	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  <a:sym typeface="Symbol"/>
              </a:rPr>
              <a:t>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	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endParaRPr lang="en-US" sz="2800" dirty="0">
              <a:solidFill>
                <a:schemeClr val="tx2"/>
              </a:solidFill>
              <a:latin typeface="Book Antiqua"/>
            </a:endParaRPr>
          </a:p>
          <a:p>
            <a:pPr marL="0" lvl="1">
              <a:tabLst>
                <a:tab pos="975345" algn="l"/>
                <a:tab pos="4551609" algn="l"/>
                <a:tab pos="5283117" algn="l"/>
              </a:tabLst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Write(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	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Write(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 marL="0" lvl="1">
              <a:tabLst>
                <a:tab pos="975345" algn="l"/>
                <a:tab pos="4551609" algn="l"/>
                <a:tab pos="5283117" algn="l"/>
              </a:tabLst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	Commit		Commit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2921838" y="5743787"/>
            <a:ext cx="6958844" cy="34024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Read(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Read(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 	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 smtClean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: 	Write(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 smtClean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:	Read(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 smtClean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Commit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Write(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Read(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 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endParaRPr lang="en-US" sz="2800" dirty="0">
              <a:solidFill>
                <a:schemeClr val="tx2"/>
              </a:solidFill>
              <a:latin typeface="Book Antiqua"/>
            </a:endParaRP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 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Write(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Write(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Commit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Commit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Commit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9712" y="5017925"/>
            <a:ext cx="10485120" cy="8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US" dirty="0" smtClean="0">
                <a:latin typeface="Book Antiqua"/>
              </a:rPr>
              <a:t>Possible execution sequences:</a:t>
            </a:r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SQL-92 Isolation Levels</a:t>
            </a:r>
          </a:p>
        </p:txBody>
      </p:sp>
      <p:sp>
        <p:nvSpPr>
          <p:cNvPr id="23040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Phenomena:</a:t>
            </a:r>
          </a:p>
          <a:p>
            <a:r>
              <a:rPr lang="en-US" dirty="0"/>
              <a:t>Dirty read</a:t>
            </a:r>
          </a:p>
          <a:p>
            <a:pPr lvl="1"/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modifies </a:t>
            </a:r>
            <a:r>
              <a:rPr lang="en-US" i="1" dirty="0"/>
              <a:t>x</a:t>
            </a:r>
            <a:r>
              <a:rPr lang="en-US" dirty="0"/>
              <a:t> which is then read by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 before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terminates;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aborts</a:t>
            </a:r>
          </a:p>
          <a:p>
            <a:pPr lvl="2"/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has read value which never exists in the </a:t>
            </a:r>
            <a:r>
              <a:rPr lang="en-US" dirty="0" smtClean="0"/>
              <a:t>database</a:t>
            </a:r>
            <a:endParaRPr lang="en-US" dirty="0"/>
          </a:p>
          <a:p>
            <a:r>
              <a:rPr lang="en-US" dirty="0"/>
              <a:t>Non-repeatable (fuzzy) read</a:t>
            </a:r>
          </a:p>
          <a:p>
            <a:pPr lvl="1"/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reads </a:t>
            </a:r>
            <a:r>
              <a:rPr lang="en-US" i="1" dirty="0" err="1"/>
              <a:t>x</a:t>
            </a:r>
            <a:r>
              <a:rPr lang="en-US" dirty="0"/>
              <a:t>;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 then modifies or deletes </a:t>
            </a:r>
            <a:r>
              <a:rPr lang="en-US" i="1" dirty="0" err="1"/>
              <a:t>x</a:t>
            </a:r>
            <a:r>
              <a:rPr lang="en-US" dirty="0"/>
              <a:t> and commits.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tries to read </a:t>
            </a:r>
            <a:r>
              <a:rPr lang="en-US" i="1" dirty="0"/>
              <a:t>x </a:t>
            </a:r>
            <a:r>
              <a:rPr lang="en-US" dirty="0"/>
              <a:t>again but reads a different value or can’t find </a:t>
            </a:r>
            <a:r>
              <a:rPr lang="en-US" dirty="0" smtClean="0"/>
              <a:t>it</a:t>
            </a:r>
            <a:endParaRPr lang="en-US" dirty="0"/>
          </a:p>
          <a:p>
            <a:r>
              <a:rPr lang="en-US" dirty="0"/>
              <a:t>Phantom</a:t>
            </a:r>
          </a:p>
          <a:p>
            <a:pPr lvl="1"/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searches the database according to a predicate while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 inserts new tuples that satisfy the </a:t>
            </a:r>
            <a:r>
              <a:rPr lang="en-US" dirty="0" smtClean="0"/>
              <a:t>predicate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SQL-92 Isolation Levels (cont’d)</a:t>
            </a:r>
          </a:p>
        </p:txBody>
      </p:sp>
      <p:sp>
        <p:nvSpPr>
          <p:cNvPr id="23142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329480" y="2489200"/>
            <a:ext cx="12293600" cy="6769100"/>
          </a:xfrm>
        </p:spPr>
        <p:txBody>
          <a:bodyPr/>
          <a:lstStyle/>
          <a:p>
            <a:r>
              <a:rPr lang="en-US" dirty="0"/>
              <a:t>Read Uncommitted</a:t>
            </a:r>
          </a:p>
          <a:p>
            <a:pPr lvl="1"/>
            <a:r>
              <a:rPr lang="en-US" dirty="0"/>
              <a:t>For transactions operating at this level, all three phenomena are </a:t>
            </a:r>
            <a:r>
              <a:rPr lang="en-US" dirty="0" smtClean="0"/>
              <a:t>possible</a:t>
            </a:r>
            <a:endParaRPr lang="en-US" dirty="0"/>
          </a:p>
          <a:p>
            <a:r>
              <a:rPr lang="en-US" dirty="0"/>
              <a:t>Read Committed</a:t>
            </a:r>
          </a:p>
          <a:p>
            <a:pPr lvl="1"/>
            <a:r>
              <a:rPr lang="en-US" dirty="0"/>
              <a:t>Fuzzy reads and phantoms are possible, but dirty reads are </a:t>
            </a:r>
            <a:r>
              <a:rPr lang="en-US" dirty="0" smtClean="0"/>
              <a:t>not</a:t>
            </a:r>
            <a:endParaRPr lang="en-US" dirty="0"/>
          </a:p>
          <a:p>
            <a:r>
              <a:rPr lang="en-US" dirty="0"/>
              <a:t>Repeatable Read</a:t>
            </a:r>
          </a:p>
          <a:p>
            <a:pPr lvl="1"/>
            <a:r>
              <a:rPr lang="en-US" dirty="0"/>
              <a:t>Only phantoms </a:t>
            </a:r>
            <a:r>
              <a:rPr lang="en-US" dirty="0" smtClean="0"/>
              <a:t>possible</a:t>
            </a:r>
            <a:endParaRPr lang="en-US" dirty="0"/>
          </a:p>
          <a:p>
            <a:r>
              <a:rPr lang="en-US" dirty="0"/>
              <a:t>Anomaly Serializable</a:t>
            </a:r>
          </a:p>
          <a:p>
            <a:pPr lvl="1"/>
            <a:r>
              <a:rPr lang="en-US" dirty="0"/>
              <a:t>None of the phenomena are </a:t>
            </a:r>
            <a:r>
              <a:rPr lang="en-US" dirty="0" smtClean="0"/>
              <a:t>possible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94559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Database Design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1771A9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Query Processing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Transaction Management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1771A9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</a:p>
          <a:p>
            <a:pPr lvl="1"/>
            <a:r>
              <a:rPr lang="en-GB" b="1" dirty="0" smtClean="0">
                <a:solidFill>
                  <a:srgbClr val="1771A9"/>
                </a:solidFill>
              </a:rPr>
              <a:t>Introduction to transaction management </a:t>
            </a:r>
            <a:r>
              <a:rPr lang="en-US" b="1" dirty="0" smtClean="0">
                <a:solidFill>
                  <a:srgbClr val="1771A9"/>
                </a:solidFill>
                <a:cs typeface="Book Antiqua"/>
              </a:rPr>
              <a:t>(Ch. 10)</a:t>
            </a:r>
            <a:r>
              <a:rPr lang="en-US" sz="2800" b="1" dirty="0" smtClean="0">
                <a:solidFill>
                  <a:srgbClr val="1771A9"/>
                </a:solidFill>
                <a:cs typeface="Book Antiqua"/>
              </a:rPr>
              <a:t> 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Distributed Concurrency Control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11)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sz="2800" dirty="0" smtClean="0">
              <a:solidFill>
                <a:srgbClr val="1771A9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Distributed DBMS Reliability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12)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sz="2800" dirty="0" smtClean="0">
              <a:solidFill>
                <a:srgbClr val="1771A9"/>
              </a:solidFill>
            </a:endParaRPr>
          </a:p>
          <a:p>
            <a:pPr lvl="1"/>
            <a:endParaRPr lang="it-IT" altLang="en-US" sz="3000" baseline="25000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Durability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55000"/>
              </a:spcBef>
            </a:pPr>
            <a:r>
              <a:rPr lang="en-US" dirty="0"/>
              <a:t>Once a transaction commits, the system must guarantee that the results of its operations will never be lost, in spite of subsequent </a:t>
            </a:r>
            <a:r>
              <a:rPr lang="en-US" dirty="0" smtClean="0"/>
              <a:t>failures</a:t>
            </a:r>
            <a:endParaRPr lang="en-US" dirty="0"/>
          </a:p>
          <a:p>
            <a:pPr>
              <a:lnSpc>
                <a:spcPct val="110000"/>
              </a:lnSpc>
              <a:spcBef>
                <a:spcPct val="55000"/>
              </a:spcBef>
            </a:pPr>
            <a:r>
              <a:rPr lang="en-US" dirty="0"/>
              <a:t>Database recovery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grpSp>
        <p:nvGrpSpPr>
          <p:cNvPr id="3" name="Gruppo 2"/>
          <p:cNvGrpSpPr>
            <a:grpSpLocks noChangeAspect="1"/>
          </p:cNvGrpSpPr>
          <p:nvPr/>
        </p:nvGrpSpPr>
        <p:grpSpPr>
          <a:xfrm>
            <a:off x="237704" y="3061665"/>
            <a:ext cx="8273128" cy="5415535"/>
            <a:chOff x="1621158" y="2331857"/>
            <a:chExt cx="10341410" cy="6769419"/>
          </a:xfrm>
        </p:grpSpPr>
        <p:sp>
          <p:nvSpPr>
            <p:cNvPr id="44035" name="Rectangle 3"/>
            <p:cNvSpPr>
              <a:spLocks noChangeArrowheads="1"/>
            </p:cNvSpPr>
            <p:nvPr/>
          </p:nvSpPr>
          <p:spPr bwMode="auto">
            <a:xfrm>
              <a:off x="3277404" y="3938463"/>
              <a:ext cx="6498637" cy="3429837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36" name="Rectangle 4"/>
            <p:cNvSpPr>
              <a:spLocks noChangeArrowheads="1"/>
            </p:cNvSpPr>
            <p:nvPr/>
          </p:nvSpPr>
          <p:spPr bwMode="auto">
            <a:xfrm>
              <a:off x="4007132" y="5466096"/>
              <a:ext cx="2288548" cy="1025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Scheduling/</a:t>
              </a:r>
            </a:p>
            <a:p>
              <a:pPr>
                <a:lnSpc>
                  <a:spcPct val="75000"/>
                </a:lnSpc>
              </a:pPr>
              <a:r>
                <a:rPr lang="en-US" sz="2000" dirty="0" err="1">
                  <a:solidFill>
                    <a:srgbClr val="000000"/>
                  </a:solidFill>
                  <a:latin typeface="Book Antiqua"/>
                </a:rPr>
                <a:t>Descheduling</a:t>
              </a:r>
              <a:endParaRPr lang="en-US" sz="2000" dirty="0">
                <a:solidFill>
                  <a:srgbClr val="000000"/>
                </a:solidFill>
                <a:latin typeface="Book Antiqua"/>
              </a:endParaRPr>
            </a:p>
            <a:p>
              <a:pPr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Requests</a:t>
              </a:r>
            </a:p>
          </p:txBody>
        </p:sp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4940424" y="4660534"/>
              <a:ext cx="3095879" cy="704020"/>
            </a:xfrm>
            <a:prstGeom prst="rect">
              <a:avLst/>
            </a:prstGeom>
            <a:solidFill>
              <a:srgbClr val="1834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4786685" y="4606379"/>
              <a:ext cx="3432691" cy="929028"/>
            </a:xfrm>
            <a:prstGeom prst="rect">
              <a:avLst/>
            </a:prstGeom>
            <a:solidFill>
              <a:schemeClr val="accent3">
                <a:lumMod val="25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  <a:latin typeface="Book Antiqua"/>
                </a:rPr>
                <a:t>Transaction Manager</a:t>
              </a:r>
            </a:p>
            <a:p>
              <a:endParaRPr lang="en-US" sz="2000" b="1" dirty="0">
                <a:solidFill>
                  <a:schemeClr val="bg1"/>
                </a:solidFill>
                <a:latin typeface="Book Antiqua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5947861" y="4996750"/>
              <a:ext cx="1110341" cy="5635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  <a:latin typeface="Book Antiqua"/>
                </a:rPr>
                <a:t>(TM)</a:t>
              </a:r>
            </a:p>
          </p:txBody>
        </p:sp>
        <p:grpSp>
          <p:nvGrpSpPr>
            <p:cNvPr id="44042" name="Group 10"/>
            <p:cNvGrpSpPr>
              <a:grpSpLocks/>
            </p:cNvGrpSpPr>
            <p:nvPr/>
          </p:nvGrpSpPr>
          <p:grpSpPr bwMode="auto">
            <a:xfrm>
              <a:off x="7020891" y="3884310"/>
              <a:ext cx="2960490" cy="767201"/>
              <a:chOff x="3111" y="1572"/>
              <a:chExt cx="1312" cy="340"/>
            </a:xfrm>
          </p:grpSpPr>
          <p:sp>
            <p:nvSpPr>
              <p:cNvPr id="44040" name="Rectangle 8"/>
              <p:cNvSpPr>
                <a:spLocks noChangeArrowheads="1"/>
              </p:cNvSpPr>
              <p:nvPr/>
            </p:nvSpPr>
            <p:spPr bwMode="auto">
              <a:xfrm>
                <a:off x="3301" y="1572"/>
                <a:ext cx="893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rgbClr val="000000"/>
                    </a:solidFill>
                    <a:latin typeface="Book Antiqua"/>
                  </a:rPr>
                  <a:t>Distributed </a:t>
                </a:r>
              </a:p>
            </p:txBody>
          </p:sp>
          <p:sp>
            <p:nvSpPr>
              <p:cNvPr id="44041" name="Rectangle 9"/>
              <p:cNvSpPr>
                <a:spLocks noChangeArrowheads="1"/>
              </p:cNvSpPr>
              <p:nvPr/>
            </p:nvSpPr>
            <p:spPr bwMode="auto">
              <a:xfrm>
                <a:off x="3111" y="1692"/>
                <a:ext cx="1312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rgbClr val="000000"/>
                    </a:solidFill>
                    <a:latin typeface="Book Antiqua"/>
                  </a:rPr>
                  <a:t>Execution Monitor</a:t>
                </a:r>
              </a:p>
            </p:txBody>
          </p:sp>
        </p:grpSp>
        <p:grpSp>
          <p:nvGrpSpPr>
            <p:cNvPr id="44045" name="Group 13"/>
            <p:cNvGrpSpPr>
              <a:grpSpLocks/>
            </p:cNvGrpSpPr>
            <p:nvPr/>
          </p:nvGrpSpPr>
          <p:grpSpPr bwMode="auto">
            <a:xfrm>
              <a:off x="10123543" y="5175012"/>
              <a:ext cx="1839025" cy="929667"/>
              <a:chOff x="4486" y="2144"/>
              <a:chExt cx="815" cy="412"/>
            </a:xfrm>
          </p:grpSpPr>
          <p:sp>
            <p:nvSpPr>
              <p:cNvPr id="44043" name="Rectangle 11"/>
              <p:cNvSpPr>
                <a:spLocks noChangeArrowheads="1"/>
              </p:cNvSpPr>
              <p:nvPr/>
            </p:nvSpPr>
            <p:spPr bwMode="auto">
              <a:xfrm>
                <a:off x="4486" y="2144"/>
                <a:ext cx="815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With other </a:t>
                </a:r>
              </a:p>
            </p:txBody>
          </p:sp>
          <p:sp>
            <p:nvSpPr>
              <p:cNvPr id="44044" name="Rectangle 12"/>
              <p:cNvSpPr>
                <a:spLocks noChangeArrowheads="1"/>
              </p:cNvSpPr>
              <p:nvPr/>
            </p:nvSpPr>
            <p:spPr bwMode="auto">
              <a:xfrm>
                <a:off x="4537" y="2336"/>
                <a:ext cx="337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SCs</a:t>
                </a:r>
              </a:p>
            </p:txBody>
          </p:sp>
        </p:grpSp>
        <p:grpSp>
          <p:nvGrpSpPr>
            <p:cNvPr id="44048" name="Group 16"/>
            <p:cNvGrpSpPr>
              <a:grpSpLocks/>
            </p:cNvGrpSpPr>
            <p:nvPr/>
          </p:nvGrpSpPr>
          <p:grpSpPr bwMode="auto">
            <a:xfrm>
              <a:off x="1621158" y="5147935"/>
              <a:ext cx="1839025" cy="929667"/>
              <a:chOff x="718" y="2132"/>
              <a:chExt cx="815" cy="412"/>
            </a:xfrm>
          </p:grpSpPr>
          <p:sp>
            <p:nvSpPr>
              <p:cNvPr id="44046" name="Rectangle 14"/>
              <p:cNvSpPr>
                <a:spLocks noChangeArrowheads="1"/>
              </p:cNvSpPr>
              <p:nvPr/>
            </p:nvSpPr>
            <p:spPr bwMode="auto">
              <a:xfrm>
                <a:off x="718" y="2132"/>
                <a:ext cx="815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With other </a:t>
                </a:r>
              </a:p>
            </p:txBody>
          </p:sp>
          <p:sp>
            <p:nvSpPr>
              <p:cNvPr id="44047" name="Rectangle 15"/>
              <p:cNvSpPr>
                <a:spLocks noChangeArrowheads="1"/>
              </p:cNvSpPr>
              <p:nvPr/>
            </p:nvSpPr>
            <p:spPr bwMode="auto">
              <a:xfrm>
                <a:off x="750" y="2324"/>
                <a:ext cx="383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TMs</a:t>
                </a:r>
              </a:p>
            </p:txBody>
          </p:sp>
        </p:grpSp>
        <p:grpSp>
          <p:nvGrpSpPr>
            <p:cNvPr id="44053" name="Group 21"/>
            <p:cNvGrpSpPr>
              <a:grpSpLocks/>
            </p:cNvGrpSpPr>
            <p:nvPr/>
          </p:nvGrpSpPr>
          <p:grpSpPr bwMode="auto">
            <a:xfrm>
              <a:off x="4119071" y="2331857"/>
              <a:ext cx="2888283" cy="1173366"/>
              <a:chOff x="1825" y="884"/>
              <a:chExt cx="1280" cy="520"/>
            </a:xfrm>
          </p:grpSpPr>
          <p:grpSp>
            <p:nvGrpSpPr>
              <p:cNvPr id="44051" name="Group 19"/>
              <p:cNvGrpSpPr>
                <a:grpSpLocks/>
              </p:cNvGrpSpPr>
              <p:nvPr/>
            </p:nvGrpSpPr>
            <p:grpSpPr bwMode="auto">
              <a:xfrm>
                <a:off x="1840" y="884"/>
                <a:ext cx="1265" cy="376"/>
                <a:chOff x="1840" y="884"/>
                <a:chExt cx="1265" cy="376"/>
              </a:xfrm>
            </p:grpSpPr>
            <p:sp>
              <p:nvSpPr>
                <p:cNvPr id="44049" name="Rectangle 17"/>
                <p:cNvSpPr>
                  <a:spLocks noChangeArrowheads="1"/>
                </p:cNvSpPr>
                <p:nvPr/>
              </p:nvSpPr>
              <p:spPr bwMode="auto">
                <a:xfrm>
                  <a:off x="1840" y="884"/>
                  <a:ext cx="1265" cy="2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 dirty="0" err="1">
                      <a:solidFill>
                        <a:srgbClr val="000000"/>
                      </a:solidFill>
                      <a:latin typeface="Book Antiqua"/>
                    </a:rPr>
                    <a:t>Begin_transaction</a:t>
                  </a:r>
                  <a:r>
                    <a:rPr lang="en-US" sz="2000" dirty="0">
                      <a:solidFill>
                        <a:srgbClr val="000000"/>
                      </a:solidFill>
                      <a:latin typeface="Book Antiqua"/>
                    </a:rPr>
                    <a:t>,</a:t>
                  </a:r>
                </a:p>
              </p:txBody>
            </p:sp>
            <p:sp>
              <p:nvSpPr>
                <p:cNvPr id="44050" name="Rectangle 18"/>
                <p:cNvSpPr>
                  <a:spLocks noChangeArrowheads="1"/>
                </p:cNvSpPr>
                <p:nvPr/>
              </p:nvSpPr>
              <p:spPr bwMode="auto">
                <a:xfrm>
                  <a:off x="1858" y="1040"/>
                  <a:ext cx="919" cy="2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 dirty="0">
                      <a:solidFill>
                        <a:srgbClr val="000000"/>
                      </a:solidFill>
                      <a:latin typeface="Book Antiqua"/>
                    </a:rPr>
                    <a:t>Read, Write, </a:t>
                  </a:r>
                </a:p>
              </p:txBody>
            </p:sp>
          </p:grpSp>
          <p:sp>
            <p:nvSpPr>
              <p:cNvPr id="44052" name="Rectangle 20"/>
              <p:cNvSpPr>
                <a:spLocks noChangeArrowheads="1"/>
              </p:cNvSpPr>
              <p:nvPr/>
            </p:nvSpPr>
            <p:spPr bwMode="auto">
              <a:xfrm>
                <a:off x="1825" y="1184"/>
                <a:ext cx="1057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Commit, Abort</a:t>
                </a:r>
              </a:p>
            </p:txBody>
          </p:sp>
        </p:grpSp>
        <p:grpSp>
          <p:nvGrpSpPr>
            <p:cNvPr id="44056" name="Group 24"/>
            <p:cNvGrpSpPr>
              <a:grpSpLocks/>
            </p:cNvGrpSpPr>
            <p:nvPr/>
          </p:nvGrpSpPr>
          <p:grpSpPr bwMode="auto">
            <a:xfrm>
              <a:off x="5375926" y="8225765"/>
              <a:ext cx="2326423" cy="875511"/>
              <a:chOff x="2382" y="3496"/>
              <a:chExt cx="1031" cy="388"/>
            </a:xfrm>
          </p:grpSpPr>
          <p:sp>
            <p:nvSpPr>
              <p:cNvPr id="44054" name="Rectangle 22"/>
              <p:cNvSpPr>
                <a:spLocks noChangeArrowheads="1"/>
              </p:cNvSpPr>
              <p:nvPr/>
            </p:nvSpPr>
            <p:spPr bwMode="auto">
              <a:xfrm>
                <a:off x="2601" y="3496"/>
                <a:ext cx="612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To data </a:t>
                </a:r>
              </a:p>
            </p:txBody>
          </p:sp>
          <p:sp>
            <p:nvSpPr>
              <p:cNvPr id="44055" name="Rectangle 23"/>
              <p:cNvSpPr>
                <a:spLocks noChangeArrowheads="1"/>
              </p:cNvSpPr>
              <p:nvPr/>
            </p:nvSpPr>
            <p:spPr bwMode="auto">
              <a:xfrm>
                <a:off x="2382" y="3664"/>
                <a:ext cx="1031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smtClean="0">
                    <a:solidFill>
                      <a:srgbClr val="000000"/>
                    </a:solidFill>
                    <a:latin typeface="Book Antiqua"/>
                  </a:rPr>
                  <a:t>processor (DP)</a:t>
                </a:r>
                <a:endParaRPr lang="en-US" sz="20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</p:grpSp>
        <p:sp>
          <p:nvSpPr>
            <p:cNvPr id="44057" name="Rectangle 25"/>
            <p:cNvSpPr>
              <a:spLocks noChangeArrowheads="1"/>
            </p:cNvSpPr>
            <p:nvPr/>
          </p:nvSpPr>
          <p:spPr bwMode="auto">
            <a:xfrm>
              <a:off x="6638864" y="3008797"/>
              <a:ext cx="1404894" cy="5635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Results</a:t>
              </a:r>
            </a:p>
          </p:txBody>
        </p:sp>
        <p:sp>
          <p:nvSpPr>
            <p:cNvPr id="44058" name="Rectangle 26"/>
            <p:cNvSpPr>
              <a:spLocks noChangeArrowheads="1"/>
            </p:cNvSpPr>
            <p:nvPr/>
          </p:nvSpPr>
          <p:spPr bwMode="auto">
            <a:xfrm>
              <a:off x="4953964" y="6343862"/>
              <a:ext cx="3095879" cy="704020"/>
            </a:xfrm>
            <a:prstGeom prst="rect">
              <a:avLst/>
            </a:prstGeom>
            <a:solidFill>
              <a:schemeClr val="accent3">
                <a:lumMod val="2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grpSp>
          <p:nvGrpSpPr>
            <p:cNvPr id="44061" name="Group 29"/>
            <p:cNvGrpSpPr>
              <a:grpSpLocks/>
            </p:cNvGrpSpPr>
            <p:nvPr/>
          </p:nvGrpSpPr>
          <p:grpSpPr bwMode="auto">
            <a:xfrm>
              <a:off x="5646701" y="6303249"/>
              <a:ext cx="1708150" cy="882281"/>
              <a:chOff x="2502" y="2644"/>
              <a:chExt cx="757" cy="391"/>
            </a:xfrm>
          </p:grpSpPr>
          <p:sp>
            <p:nvSpPr>
              <p:cNvPr id="44059" name="Rectangle 27"/>
              <p:cNvSpPr>
                <a:spLocks noChangeArrowheads="1"/>
              </p:cNvSpPr>
              <p:nvPr/>
            </p:nvSpPr>
            <p:spPr bwMode="auto">
              <a:xfrm>
                <a:off x="2502" y="2644"/>
                <a:ext cx="757" cy="3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  <a:latin typeface="Book Antiqua"/>
                  </a:rPr>
                  <a:t>Scheduler</a:t>
                </a:r>
              </a:p>
              <a:p>
                <a:endParaRPr lang="en-US" sz="2000" b="1" dirty="0">
                  <a:solidFill>
                    <a:schemeClr val="bg1"/>
                  </a:solidFill>
                  <a:latin typeface="Book Antiqua"/>
                </a:endParaRPr>
              </a:p>
            </p:txBody>
          </p:sp>
          <p:sp>
            <p:nvSpPr>
              <p:cNvPr id="44060" name="Rectangle 28"/>
              <p:cNvSpPr>
                <a:spLocks noChangeArrowheads="1"/>
              </p:cNvSpPr>
              <p:nvPr/>
            </p:nvSpPr>
            <p:spPr bwMode="auto">
              <a:xfrm>
                <a:off x="2646" y="2800"/>
                <a:ext cx="385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  <a:latin typeface="Book Antiqua"/>
                  </a:rPr>
                  <a:t>(SC)</a:t>
                </a:r>
              </a:p>
            </p:txBody>
          </p:sp>
        </p:grpSp>
        <p:sp>
          <p:nvSpPr>
            <p:cNvPr id="44062" name="Line 30"/>
            <p:cNvSpPr>
              <a:spLocks noChangeShapeType="1"/>
            </p:cNvSpPr>
            <p:nvPr/>
          </p:nvSpPr>
          <p:spPr bwMode="auto">
            <a:xfrm>
              <a:off x="8052098" y="5030596"/>
              <a:ext cx="2202316" cy="5505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63" name="Line 31"/>
            <p:cNvSpPr>
              <a:spLocks noChangeShapeType="1"/>
            </p:cNvSpPr>
            <p:nvPr/>
          </p:nvSpPr>
          <p:spPr bwMode="auto">
            <a:xfrm>
              <a:off x="5497773" y="3433014"/>
              <a:ext cx="0" cy="12004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64" name="Line 32"/>
            <p:cNvSpPr>
              <a:spLocks noChangeShapeType="1"/>
            </p:cNvSpPr>
            <p:nvPr/>
          </p:nvSpPr>
          <p:spPr bwMode="auto">
            <a:xfrm flipV="1">
              <a:off x="7122432" y="3396911"/>
              <a:ext cx="0" cy="12455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65" name="Line 33"/>
            <p:cNvSpPr>
              <a:spLocks noChangeShapeType="1"/>
            </p:cNvSpPr>
            <p:nvPr/>
          </p:nvSpPr>
          <p:spPr bwMode="auto">
            <a:xfrm>
              <a:off x="6501902" y="7034343"/>
              <a:ext cx="0" cy="12545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66" name="Line 34"/>
            <p:cNvSpPr>
              <a:spLocks noChangeShapeType="1"/>
            </p:cNvSpPr>
            <p:nvPr/>
          </p:nvSpPr>
          <p:spPr bwMode="auto">
            <a:xfrm>
              <a:off x="6501902" y="5436761"/>
              <a:ext cx="0" cy="9025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67" name="Line 35"/>
            <p:cNvSpPr>
              <a:spLocks noChangeShapeType="1"/>
            </p:cNvSpPr>
            <p:nvPr/>
          </p:nvSpPr>
          <p:spPr bwMode="auto">
            <a:xfrm>
              <a:off x="2771955" y="5626304"/>
              <a:ext cx="2175239" cy="1092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</p:grpSp>
      <p:sp>
        <p:nvSpPr>
          <p:cNvPr id="4" name="CasellaDiTesto 3"/>
          <p:cNvSpPr txBox="1"/>
          <p:nvPr/>
        </p:nvSpPr>
        <p:spPr>
          <a:xfrm>
            <a:off x="9055086" y="2644552"/>
            <a:ext cx="37840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200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TM:</a:t>
            </a:r>
            <a:r>
              <a:rPr lang="es-ES" sz="22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coordinates requests (OP) of transaction operations by applications, sends requests </a:t>
            </a:r>
            <a:r>
              <a:rPr lang="es-ES" sz="2200" smtClean="0">
                <a:solidFill>
                  <a:schemeClr val="tx2"/>
                </a:solidFill>
                <a:latin typeface="Book Antiqua" panose="02040602050305030304" pitchFamily="18" charset="0"/>
              </a:rPr>
              <a:t>to SC’s at </a:t>
            </a:r>
            <a:r>
              <a:rPr lang="es-ES" sz="22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same and different sites</a:t>
            </a:r>
          </a:p>
          <a:p>
            <a:pPr algn="l"/>
            <a:endParaRPr lang="es-ES" sz="2200" dirty="0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pPr algn="l"/>
            <a:r>
              <a:rPr lang="es-ES" sz="2200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SC:</a:t>
            </a:r>
            <a:r>
              <a:rPr lang="es-ES" sz="22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manages concurrent accesses to resources (DB entities)</a:t>
            </a:r>
          </a:p>
          <a:p>
            <a:pPr algn="l"/>
            <a:endParaRPr lang="es-ES" sz="2200" dirty="0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pPr algn="l"/>
            <a:r>
              <a:rPr lang="es-ES" sz="2200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DP:</a:t>
            </a:r>
            <a:r>
              <a:rPr lang="es-ES" sz="22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local DBMS module for query processing</a:t>
            </a:r>
            <a:endParaRPr lang="en-GB" sz="22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Transaction management protocol</a:t>
            </a:r>
            <a:endParaRPr lang="en-GB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42900" y="2489200"/>
            <a:ext cx="12293600" cy="6204024"/>
          </a:xfrm>
          <a:prstGeom prst="rect">
            <a:avLst/>
          </a:prstGeom>
          <a:noFill/>
          <a:ln/>
        </p:spPr>
        <p:txBody>
          <a:bodyPr>
            <a:normAutofit fontScale="77500" lnSpcReduction="20000"/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spcBef>
                <a:spcPct val="55000"/>
              </a:spcBef>
            </a:pPr>
            <a:r>
              <a:rPr lang="en-US" kern="0" dirty="0" smtClean="0"/>
              <a:t>Transactions originate at one site</a:t>
            </a:r>
          </a:p>
          <a:p>
            <a:pPr>
              <a:spcBef>
                <a:spcPct val="55000"/>
              </a:spcBef>
            </a:pPr>
            <a:r>
              <a:rPr lang="en-US" kern="0" dirty="0" smtClean="0"/>
              <a:t>TM of that site will be the coordinator for that transaction</a:t>
            </a:r>
          </a:p>
          <a:p>
            <a:pPr>
              <a:spcBef>
                <a:spcPct val="55000"/>
              </a:spcBef>
            </a:pPr>
            <a:r>
              <a:rPr lang="en-US" kern="0" dirty="0" smtClean="0"/>
              <a:t>Transaction operations (interface between TM and user/application)</a:t>
            </a:r>
          </a:p>
          <a:p>
            <a:pPr lvl="1">
              <a:spcBef>
                <a:spcPct val="55000"/>
              </a:spcBef>
            </a:pPr>
            <a:r>
              <a:rPr lang="en-US" kern="0" dirty="0" smtClean="0"/>
              <a:t>{ B, R, W, C, A }</a:t>
            </a:r>
          </a:p>
          <a:p>
            <a:pPr lvl="1">
              <a:spcBef>
                <a:spcPct val="55000"/>
              </a:spcBef>
            </a:pPr>
            <a:r>
              <a:rPr lang="en-US" kern="0" dirty="0" smtClean="0"/>
              <a:t>B (Begin): TM and DP do some bookkeeping (record transaction name, originating site, originating application, …)</a:t>
            </a:r>
          </a:p>
          <a:p>
            <a:pPr lvl="1">
              <a:spcBef>
                <a:spcPct val="55000"/>
              </a:spcBef>
            </a:pPr>
            <a:r>
              <a:rPr lang="en-US" kern="0" dirty="0" smtClean="0"/>
              <a:t>R (Read)/W (Write) – </a:t>
            </a:r>
            <a:r>
              <a:rPr lang="en-US" kern="0" dirty="0" smtClean="0">
                <a:solidFill>
                  <a:srgbClr val="1771A9"/>
                </a:solidFill>
              </a:rPr>
              <a:t>these have to do with concurrent access control (Consistency and Isolation) – Ch. 11</a:t>
            </a:r>
            <a:r>
              <a:rPr lang="it-IT" altLang="en-US" sz="2400" baseline="50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kern="0" dirty="0" smtClean="0"/>
              <a:t>:</a:t>
            </a:r>
          </a:p>
          <a:p>
            <a:pPr lvl="2">
              <a:spcBef>
                <a:spcPct val="55000"/>
              </a:spcBef>
            </a:pPr>
            <a:r>
              <a:rPr lang="en-US" kern="0" dirty="0" smtClean="0"/>
              <a:t>data item stored locally: TM sends request to DP to perform the read/update</a:t>
            </a:r>
          </a:p>
          <a:p>
            <a:pPr lvl="2">
              <a:spcBef>
                <a:spcPct val="55000"/>
              </a:spcBef>
            </a:pPr>
            <a:r>
              <a:rPr lang="en-US" kern="0" dirty="0" smtClean="0"/>
              <a:t>otherwise: TM locates site where data item is stored and request to remote DP to read/update after concurrent access controls is granted by remote SC</a:t>
            </a:r>
            <a:endParaRPr lang="en-US" kern="0" dirty="0" smtClean="0">
              <a:solidFill>
                <a:srgbClr val="FF0000"/>
              </a:solidFill>
            </a:endParaRPr>
          </a:p>
          <a:p>
            <a:pPr lvl="1">
              <a:spcBef>
                <a:spcPct val="55000"/>
              </a:spcBef>
            </a:pPr>
            <a:r>
              <a:rPr lang="en-US" kern="0" dirty="0"/>
              <a:t>C (Commit) – </a:t>
            </a:r>
            <a:r>
              <a:rPr lang="en-US" kern="0" dirty="0">
                <a:solidFill>
                  <a:srgbClr val="1771A9"/>
                </a:solidFill>
              </a:rPr>
              <a:t>this has to do with reliability (Atomicity and Durability) – Ch.  12</a:t>
            </a:r>
            <a:r>
              <a:rPr lang="it-IT" altLang="en-US" sz="2000" baseline="50000" dirty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kern="0" dirty="0"/>
              <a:t>:</a:t>
            </a:r>
          </a:p>
          <a:p>
            <a:pPr lvl="2">
              <a:spcBef>
                <a:spcPct val="55000"/>
              </a:spcBef>
            </a:pPr>
            <a:r>
              <a:rPr lang="en-US" kern="0" dirty="0"/>
              <a:t>TM coordinates all sites involved to make data permanently available</a:t>
            </a:r>
          </a:p>
          <a:p>
            <a:pPr lvl="1">
              <a:spcBef>
                <a:spcPct val="55000"/>
              </a:spcBef>
            </a:pPr>
            <a:r>
              <a:rPr lang="en-US" kern="0" dirty="0" smtClean="0"/>
              <a:t>A (Abort) </a:t>
            </a:r>
            <a:r>
              <a:rPr lang="en-US" kern="0" dirty="0"/>
              <a:t>– </a:t>
            </a:r>
            <a:r>
              <a:rPr lang="en-US" kern="0" dirty="0">
                <a:solidFill>
                  <a:srgbClr val="1771A9"/>
                </a:solidFill>
              </a:rPr>
              <a:t>this has to do with reliability (Atomicity and Durability) – Ch.  12</a:t>
            </a:r>
            <a:r>
              <a:rPr lang="it-IT" altLang="en-US" sz="2000" baseline="50000" dirty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kern="0" dirty="0"/>
              <a:t>:</a:t>
            </a:r>
          </a:p>
          <a:p>
            <a:pPr lvl="2">
              <a:spcBef>
                <a:spcPct val="55000"/>
              </a:spcBef>
            </a:pPr>
            <a:r>
              <a:rPr lang="en-US" kern="0" dirty="0"/>
              <a:t>TM coordinates </a:t>
            </a:r>
            <a:r>
              <a:rPr lang="en-US" kern="0" dirty="0" smtClean="0"/>
              <a:t>rollback; no effect of transaction is visible to other transactions</a:t>
            </a:r>
            <a:endParaRPr lang="en-US" kern="0" dirty="0"/>
          </a:p>
          <a:p>
            <a:pPr>
              <a:spcBef>
                <a:spcPct val="55000"/>
              </a:spcBef>
            </a:pPr>
            <a:r>
              <a:rPr lang="en-US" kern="0" dirty="0" smtClean="0">
                <a:solidFill>
                  <a:srgbClr val="FF0000"/>
                </a:solidFill>
              </a:rPr>
              <a:t>We ignore data </a:t>
            </a:r>
            <a:r>
              <a:rPr lang="en-US" kern="0" dirty="0">
                <a:solidFill>
                  <a:srgbClr val="FF0000"/>
                </a:solidFill>
              </a:rPr>
              <a:t>replication. </a:t>
            </a:r>
            <a:r>
              <a:rPr lang="en-US" kern="0" dirty="0" smtClean="0">
                <a:solidFill>
                  <a:srgbClr val="FF0000"/>
                </a:solidFill>
              </a:rPr>
              <a:t>To extend our discussion see </a:t>
            </a:r>
            <a:r>
              <a:rPr lang="en-US" kern="0" dirty="0">
                <a:solidFill>
                  <a:srgbClr val="FF0000"/>
                </a:solidFill>
              </a:rPr>
              <a:t>Ch. 13 (we do not cover that chapter)</a:t>
            </a:r>
            <a:endParaRPr lang="en-US" kern="0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3357082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933" y="162560"/>
            <a:ext cx="12273280" cy="1625600"/>
          </a:xfrm>
          <a:noFill/>
          <a:ln/>
        </p:spPr>
        <p:txBody>
          <a:bodyPr/>
          <a:lstStyle/>
          <a:p>
            <a:r>
              <a:rPr lang="en-US"/>
              <a:t>Centralized Transaction Execution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5924409" y="7848036"/>
            <a:ext cx="1553351" cy="65024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225974" y="3224107"/>
            <a:ext cx="3585351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Begin_Transaction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, 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Read, Write, Abort,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Commit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9435254" y="3224107"/>
            <a:ext cx="2661919" cy="8398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Results &amp;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User Notifications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139432" y="7017174"/>
            <a:ext cx="1714063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Scheduled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Operations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7276819" y="7191023"/>
            <a:ext cx="1237262" cy="4921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Results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7276819" y="5348677"/>
            <a:ext cx="1237262" cy="4921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Results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6502400" y="3004592"/>
            <a:ext cx="644616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Book Antiqua"/>
              </a:rPr>
              <a:t>…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4152055" y="5174827"/>
            <a:ext cx="1934915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Read, Write, 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Abort,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Commit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2914792" y="2371692"/>
            <a:ext cx="1923628" cy="848924"/>
          </a:xfrm>
          <a:prstGeom prst="roundRect">
            <a:avLst>
              <a:gd name="adj" fmla="val 41931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2984783" y="2376208"/>
            <a:ext cx="1788161" cy="796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latin typeface="Book Antiqua"/>
              </a:rPr>
              <a:t>User</a:t>
            </a:r>
          </a:p>
          <a:p>
            <a:pPr algn="ctr"/>
            <a:r>
              <a:rPr lang="en-US" sz="2300" b="1" dirty="0">
                <a:latin typeface="Book Antiqua"/>
              </a:rPr>
              <a:t>Application 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5820551" y="6111805"/>
            <a:ext cx="1905564" cy="821831"/>
          </a:xfrm>
          <a:prstGeom prst="rect">
            <a:avLst/>
          </a:prstGeom>
          <a:solidFill>
            <a:srgbClr val="FF8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5820551" y="7972214"/>
            <a:ext cx="1905564" cy="1228231"/>
          </a:xfrm>
          <a:prstGeom prst="rect">
            <a:avLst/>
          </a:prstGeom>
          <a:solidFill>
            <a:srgbClr val="618FF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6394027" y="5102578"/>
            <a:ext cx="0" cy="984391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V="1">
            <a:off x="7179733" y="5093547"/>
            <a:ext cx="0" cy="1002453"/>
          </a:xfrm>
          <a:prstGeom prst="line">
            <a:avLst/>
          </a:prstGeom>
          <a:noFill/>
          <a:ln w="19050" cmpd="sng">
            <a:solidFill>
              <a:schemeClr val="bg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6394027" y="6944925"/>
            <a:ext cx="0" cy="984391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flipV="1">
            <a:off x="7152640" y="6962987"/>
            <a:ext cx="0" cy="100245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85351" y="3220616"/>
            <a:ext cx="6348871" cy="626638"/>
            <a:chOff x="3585351" y="2871893"/>
            <a:chExt cx="6348871" cy="975361"/>
          </a:xfrm>
        </p:grpSpPr>
        <p:sp>
          <p:nvSpPr>
            <p:cNvPr id="46100" name="Line 20"/>
            <p:cNvSpPr>
              <a:spLocks noChangeShapeType="1"/>
            </p:cNvSpPr>
            <p:nvPr/>
          </p:nvSpPr>
          <p:spPr bwMode="auto">
            <a:xfrm flipV="1">
              <a:off x="7595164" y="2896730"/>
              <a:ext cx="2339058" cy="95052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101" name="Line 21"/>
            <p:cNvSpPr>
              <a:spLocks noChangeShapeType="1"/>
            </p:cNvSpPr>
            <p:nvPr/>
          </p:nvSpPr>
          <p:spPr bwMode="auto">
            <a:xfrm flipH="1">
              <a:off x="7125547" y="2876410"/>
              <a:ext cx="2429369" cy="961813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102" name="Line 22"/>
            <p:cNvSpPr>
              <a:spLocks noChangeShapeType="1"/>
            </p:cNvSpPr>
            <p:nvPr/>
          </p:nvSpPr>
          <p:spPr bwMode="auto">
            <a:xfrm>
              <a:off x="3585351" y="2876410"/>
              <a:ext cx="2411307" cy="961813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103" name="Line 23"/>
            <p:cNvSpPr>
              <a:spLocks noChangeShapeType="1"/>
            </p:cNvSpPr>
            <p:nvPr/>
          </p:nvSpPr>
          <p:spPr bwMode="auto">
            <a:xfrm flipH="1" flipV="1">
              <a:off x="4027875" y="2871893"/>
              <a:ext cx="2411307" cy="97536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46104" name="AutoShape 24"/>
          <p:cNvSpPr>
            <a:spLocks noChangeArrowheads="1"/>
          </p:cNvSpPr>
          <p:nvPr/>
        </p:nvSpPr>
        <p:spPr bwMode="auto">
          <a:xfrm>
            <a:off x="8823398" y="2371692"/>
            <a:ext cx="1923626" cy="848924"/>
          </a:xfrm>
          <a:prstGeom prst="roundRect">
            <a:avLst>
              <a:gd name="adj" fmla="val 41931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8893389" y="2376208"/>
            <a:ext cx="1788159" cy="796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latin typeface="Book Antiqua"/>
              </a:rPr>
              <a:t>User</a:t>
            </a:r>
          </a:p>
          <a:p>
            <a:pPr algn="ctr"/>
            <a:r>
              <a:rPr lang="en-US" sz="2300" b="1" dirty="0">
                <a:latin typeface="Book Antiqua"/>
              </a:rPr>
              <a:t>Application </a:t>
            </a: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5820551" y="3856285"/>
            <a:ext cx="1905564" cy="122823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5851684" y="3876606"/>
            <a:ext cx="1850074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Transaction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Manager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(TM)</a:t>
            </a: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5937955" y="6102774"/>
            <a:ext cx="1670756" cy="8398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Scheduler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(SC)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6007176" y="7992534"/>
            <a:ext cx="1539093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 smtClean="0">
                <a:solidFill>
                  <a:srgbClr val="000000"/>
                </a:solidFill>
                <a:latin typeface="Book Antiqua"/>
              </a:rPr>
              <a:t>Data</a:t>
            </a:r>
          </a:p>
          <a:p>
            <a:pPr algn="ctr"/>
            <a:r>
              <a:rPr lang="en-US" sz="2300" b="1" dirty="0" smtClean="0">
                <a:solidFill>
                  <a:srgbClr val="000000"/>
                </a:solidFill>
                <a:latin typeface="Book Antiqua"/>
              </a:rPr>
              <a:t>Processor</a:t>
            </a:r>
          </a:p>
          <a:p>
            <a:pPr algn="ctr"/>
            <a:r>
              <a:rPr lang="en-US" sz="2300" b="1" dirty="0" smtClean="0">
                <a:solidFill>
                  <a:srgbClr val="000000"/>
                </a:solidFill>
                <a:latin typeface="Book Antiqua"/>
              </a:rPr>
              <a:t>(DP)</a:t>
            </a:r>
            <a:endParaRPr lang="en-US" sz="2300" b="1" dirty="0">
              <a:solidFill>
                <a:srgbClr val="000000"/>
              </a:solidFill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Distributed Transaction Execution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7500" y="3092731"/>
            <a:ext cx="2674018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Begin_transaction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,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Read,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Write,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Commit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, Abort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2126827" y="2370242"/>
            <a:ext cx="2438400" cy="668302"/>
          </a:xfrm>
          <a:prstGeom prst="roundRect">
            <a:avLst>
              <a:gd name="adj" fmla="val 33333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2176498" y="2458295"/>
            <a:ext cx="2334542" cy="4447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User application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4064454" y="3038544"/>
            <a:ext cx="255715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Results &amp;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User notifications</a:t>
            </a:r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9760374" y="3264321"/>
            <a:ext cx="3142827" cy="12101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160303" y="5061513"/>
            <a:ext cx="2420714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Read, Write,</a:t>
            </a:r>
          </a:p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Commit, 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Abort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2763520" y="3047575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3901440" y="3029512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2126827" y="4167433"/>
            <a:ext cx="2438400" cy="812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2916269" y="4307415"/>
            <a:ext cx="859519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TM</a:t>
            </a: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2126827" y="6136215"/>
            <a:ext cx="2438400" cy="794738"/>
          </a:xfrm>
          <a:prstGeom prst="rect">
            <a:avLst/>
          </a:prstGeom>
          <a:solidFill>
            <a:srgbClr val="FF8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3003565" y="6255878"/>
            <a:ext cx="734597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SC</a:t>
            </a:r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2126827" y="8050810"/>
            <a:ext cx="2438400" cy="812800"/>
          </a:xfrm>
          <a:prstGeom prst="rect">
            <a:avLst/>
          </a:prstGeom>
          <a:solidFill>
            <a:srgbClr val="618FF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2950784" y="8190793"/>
            <a:ext cx="790490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Book Antiqua"/>
              </a:rPr>
              <a:t>DP</a:t>
            </a:r>
            <a:endParaRPr lang="en-US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2736427" y="5025388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2709333" y="6949015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 flipV="1">
            <a:off x="3901440" y="5016357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 flipV="1">
            <a:off x="3901440" y="6930952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7098453" y="5025388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>
            <a:off x="7071360" y="6949015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 flipV="1">
            <a:off x="8263467" y="5016357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 flipV="1">
            <a:off x="8263467" y="6930952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6488853" y="6136215"/>
            <a:ext cx="2438400" cy="794738"/>
          </a:xfrm>
          <a:prstGeom prst="rect">
            <a:avLst/>
          </a:prstGeom>
          <a:solidFill>
            <a:srgbClr val="FF8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7365592" y="6255878"/>
            <a:ext cx="734597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SC</a:t>
            </a:r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6488853" y="8050810"/>
            <a:ext cx="2438400" cy="812800"/>
          </a:xfrm>
          <a:prstGeom prst="rect">
            <a:avLst/>
          </a:prstGeom>
          <a:solidFill>
            <a:srgbClr val="618FF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7312810" y="8190793"/>
            <a:ext cx="790490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Book Antiqua"/>
              </a:rPr>
              <a:t>DP</a:t>
            </a:r>
            <a:endParaRPr lang="en-US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6488853" y="4194526"/>
            <a:ext cx="2438400" cy="812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9" name="Rectangle 31"/>
          <p:cNvSpPr>
            <a:spLocks noChangeArrowheads="1"/>
          </p:cNvSpPr>
          <p:nvPr/>
        </p:nvSpPr>
        <p:spPr bwMode="auto">
          <a:xfrm>
            <a:off x="7278295" y="4334508"/>
            <a:ext cx="859519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TM</a:t>
            </a:r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>
            <a:off x="4578774" y="4564802"/>
            <a:ext cx="1896533" cy="195975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1" name="Line 33"/>
          <p:cNvSpPr>
            <a:spLocks noChangeShapeType="1"/>
          </p:cNvSpPr>
          <p:nvPr/>
        </p:nvSpPr>
        <p:spPr bwMode="auto">
          <a:xfrm flipH="1">
            <a:off x="4569742" y="4625763"/>
            <a:ext cx="1887502" cy="190782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2" name="Oval 34"/>
          <p:cNvSpPr>
            <a:spLocks noChangeArrowheads="1"/>
          </p:cNvSpPr>
          <p:nvPr/>
        </p:nvSpPr>
        <p:spPr bwMode="auto">
          <a:xfrm>
            <a:off x="9760374" y="4591895"/>
            <a:ext cx="3142827" cy="12101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3" name="Oval 35"/>
          <p:cNvSpPr>
            <a:spLocks noChangeArrowheads="1"/>
          </p:cNvSpPr>
          <p:nvPr/>
        </p:nvSpPr>
        <p:spPr bwMode="auto">
          <a:xfrm>
            <a:off x="9760374" y="5948820"/>
            <a:ext cx="3142827" cy="12101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4" name="Oval 36"/>
          <p:cNvSpPr>
            <a:spLocks noChangeArrowheads="1"/>
          </p:cNvSpPr>
          <p:nvPr/>
        </p:nvSpPr>
        <p:spPr bwMode="auto">
          <a:xfrm>
            <a:off x="9760374" y="7843095"/>
            <a:ext cx="3142827" cy="12101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5" name="Rectangle 37"/>
          <p:cNvSpPr>
            <a:spLocks noChangeArrowheads="1"/>
          </p:cNvSpPr>
          <p:nvPr/>
        </p:nvSpPr>
        <p:spPr bwMode="auto">
          <a:xfrm>
            <a:off x="10367716" y="7906312"/>
            <a:ext cx="1928142" cy="1085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>
                <a:latin typeface="Book Antiqua"/>
              </a:rPr>
              <a:t>Local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latin typeface="Book Antiqua"/>
              </a:rPr>
              <a:t>Recovery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latin typeface="Book Antiqua"/>
              </a:rPr>
              <a:t>Protocol</a:t>
            </a:r>
          </a:p>
        </p:txBody>
      </p:sp>
      <p:sp>
        <p:nvSpPr>
          <p:cNvPr id="48166" name="Line 38"/>
          <p:cNvSpPr>
            <a:spLocks noChangeShapeType="1"/>
          </p:cNvSpPr>
          <p:nvPr/>
        </p:nvSpPr>
        <p:spPr bwMode="auto">
          <a:xfrm flipH="1">
            <a:off x="8940800" y="3914562"/>
            <a:ext cx="812800" cy="49671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7" name="Line 39"/>
          <p:cNvSpPr>
            <a:spLocks noChangeShapeType="1"/>
          </p:cNvSpPr>
          <p:nvPr/>
        </p:nvSpPr>
        <p:spPr bwMode="auto">
          <a:xfrm flipH="1" flipV="1">
            <a:off x="8940800" y="4799610"/>
            <a:ext cx="812800" cy="406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8" name="Line 40"/>
          <p:cNvSpPr>
            <a:spLocks noChangeShapeType="1"/>
          </p:cNvSpPr>
          <p:nvPr/>
        </p:nvSpPr>
        <p:spPr bwMode="auto">
          <a:xfrm flipH="1">
            <a:off x="8940800" y="6533584"/>
            <a:ext cx="812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>
            <a:off x="8949831" y="8484304"/>
            <a:ext cx="76764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70" name="Rectangle 42"/>
          <p:cNvSpPr>
            <a:spLocks noChangeArrowheads="1"/>
          </p:cNvSpPr>
          <p:nvPr/>
        </p:nvSpPr>
        <p:spPr bwMode="auto">
          <a:xfrm>
            <a:off x="9824844" y="6012039"/>
            <a:ext cx="3016146" cy="10892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Distributed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Concurrency Control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Protocol</a:t>
            </a:r>
          </a:p>
        </p:txBody>
      </p:sp>
      <p:sp>
        <p:nvSpPr>
          <p:cNvPr id="48171" name="Rectangle 43"/>
          <p:cNvSpPr>
            <a:spLocks noChangeArrowheads="1"/>
          </p:cNvSpPr>
          <p:nvPr/>
        </p:nvSpPr>
        <p:spPr bwMode="auto">
          <a:xfrm>
            <a:off x="10185182" y="4777033"/>
            <a:ext cx="2295471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Replica Control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Protocol</a:t>
            </a:r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9767148" y="3379470"/>
            <a:ext cx="3131538" cy="10859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Distributed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Transaction Execution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Model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84512"/>
            <a:ext cx="12231730" cy="6592816"/>
          </a:xfrm>
          <a:ln/>
        </p:spPr>
        <p:txBody>
          <a:bodyPr>
            <a:normAutofit/>
          </a:bodyPr>
          <a:lstStyle/>
          <a:p>
            <a:r>
              <a:rPr lang="en-GB" dirty="0" smtClean="0"/>
              <a:t>Introduction to transaction management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10)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Definitions of transaction</a:t>
            </a:r>
          </a:p>
          <a:p>
            <a:pPr lvl="1"/>
            <a:r>
              <a:rPr lang="en-US" dirty="0"/>
              <a:t>Properties of </a:t>
            </a:r>
            <a:r>
              <a:rPr lang="en-US" dirty="0" smtClean="0"/>
              <a:t>Transactions (ACID)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Atomicity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Consistency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Isolation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Durability</a:t>
            </a:r>
          </a:p>
          <a:p>
            <a:pPr lvl="1"/>
            <a:r>
              <a:rPr lang="en-US" dirty="0" smtClean="0"/>
              <a:t>Architecture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12304" y="2356520"/>
            <a:ext cx="12554792" cy="2841948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A transaction is a collection of actions that make </a:t>
            </a:r>
            <a:r>
              <a:rPr lang="en-US" sz="2600" dirty="0" smtClean="0"/>
              <a:t>transformations </a:t>
            </a:r>
            <a:r>
              <a:rPr lang="en-US" sz="2600" dirty="0"/>
              <a:t>of system states while preserving system </a:t>
            </a:r>
            <a:r>
              <a:rPr lang="en-US" sz="2600" dirty="0" smtClean="0"/>
              <a:t>consistency (from consistent state to another consistent state)</a:t>
            </a:r>
            <a:endParaRPr lang="en-US" sz="2600" dirty="0"/>
          </a:p>
          <a:p>
            <a:pPr marL="432000" lvl="1" indent="-432000">
              <a:spcBef>
                <a:spcPts val="300"/>
              </a:spcBef>
            </a:pPr>
            <a:r>
              <a:rPr lang="en-US" sz="2400" dirty="0" smtClean="0"/>
              <a:t>concurrency: expected behavior when 2 queries modify the DB simultaneously</a:t>
            </a:r>
            <a:endParaRPr lang="en-US" sz="2400" dirty="0"/>
          </a:p>
          <a:p>
            <a:pPr marL="432000" lvl="1" indent="-432000">
              <a:spcBef>
                <a:spcPts val="300"/>
              </a:spcBef>
            </a:pPr>
            <a:r>
              <a:rPr lang="en-US" sz="2400" dirty="0" smtClean="0"/>
              <a:t>Integrity: integrity constraints (e.g., primary/foreign keys), replicated copies have same values</a:t>
            </a:r>
          </a:p>
          <a:p>
            <a:pPr marL="432000" lvl="1" indent="-432000">
              <a:spcBef>
                <a:spcPts val="300"/>
              </a:spcBef>
            </a:pPr>
            <a:r>
              <a:rPr lang="en-US" sz="2400" dirty="0" smtClean="0"/>
              <a:t>failure: restart or abort on failure while updating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2346807" y="5489350"/>
            <a:ext cx="7721048" cy="3563914"/>
            <a:chOff x="2346806" y="5273326"/>
            <a:chExt cx="8345055" cy="3851946"/>
          </a:xfrm>
        </p:grpSpPr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2750212" y="5562322"/>
              <a:ext cx="2016787" cy="11894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Database in a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consistent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state</a:t>
              </a:r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5206256" y="5273326"/>
              <a:ext cx="2566616" cy="15434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Database may be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temporarily in an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inconsistent state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during execution</a:t>
              </a:r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2346806" y="8289717"/>
              <a:ext cx="1786211" cy="835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Begin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Transaction</a:t>
              </a:r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8905650" y="8289717"/>
              <a:ext cx="1786211" cy="835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End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Transaction</a:t>
              </a:r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5515850" y="8289717"/>
              <a:ext cx="1880532" cy="835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Execution of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Transaction</a:t>
              </a:r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2989298" y="7738820"/>
              <a:ext cx="689976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>
              <a:off x="3133796" y="7070517"/>
              <a:ext cx="0" cy="12824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9762631" y="7070517"/>
              <a:ext cx="0" cy="12824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75" name="Oval 31"/>
            <p:cNvSpPr>
              <a:spLocks noChangeArrowheads="1"/>
            </p:cNvSpPr>
            <p:nvPr/>
          </p:nvSpPr>
          <p:spPr bwMode="auto">
            <a:xfrm>
              <a:off x="3079609" y="7702695"/>
              <a:ext cx="72249" cy="5418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76" name="Oval 32"/>
            <p:cNvSpPr>
              <a:spLocks noChangeArrowheads="1"/>
            </p:cNvSpPr>
            <p:nvPr/>
          </p:nvSpPr>
          <p:spPr bwMode="auto">
            <a:xfrm>
              <a:off x="9726507" y="7702695"/>
              <a:ext cx="36124" cy="5418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85" name="Rectangle 41"/>
            <p:cNvSpPr>
              <a:spLocks noChangeArrowheads="1"/>
            </p:cNvSpPr>
            <p:nvPr/>
          </p:nvSpPr>
          <p:spPr bwMode="auto">
            <a:xfrm>
              <a:off x="8366836" y="5562322"/>
              <a:ext cx="2016787" cy="11894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Database in a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consistent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state</a:t>
              </a:r>
            </a:p>
          </p:txBody>
        </p:sp>
        <p:sp>
          <p:nvSpPr>
            <p:cNvPr id="6186" name="Line 42"/>
            <p:cNvSpPr>
              <a:spLocks noChangeShapeType="1"/>
            </p:cNvSpPr>
            <p:nvPr/>
          </p:nvSpPr>
          <p:spPr bwMode="auto">
            <a:xfrm>
              <a:off x="6502400" y="6826677"/>
              <a:ext cx="0" cy="8669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grpSp>
          <p:nvGrpSpPr>
            <p:cNvPr id="6191" name="Group 47"/>
            <p:cNvGrpSpPr>
              <a:grpSpLocks/>
            </p:cNvGrpSpPr>
            <p:nvPr/>
          </p:nvGrpSpPr>
          <p:grpSpPr bwMode="auto">
            <a:xfrm>
              <a:off x="3251200" y="6826678"/>
              <a:ext cx="433493" cy="758613"/>
              <a:chOff x="1440" y="2928"/>
              <a:chExt cx="192" cy="336"/>
            </a:xfrm>
          </p:grpSpPr>
          <p:sp>
            <p:nvSpPr>
              <p:cNvPr id="6189" name="Line 45"/>
              <p:cNvSpPr>
                <a:spLocks noChangeShapeType="1"/>
              </p:cNvSpPr>
              <p:nvPr/>
            </p:nvSpPr>
            <p:spPr bwMode="auto">
              <a:xfrm>
                <a:off x="1632" y="2928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6190" name="Line 46"/>
              <p:cNvSpPr>
                <a:spLocks noChangeShapeType="1"/>
              </p:cNvSpPr>
              <p:nvPr/>
            </p:nvSpPr>
            <p:spPr bwMode="auto">
              <a:xfrm flipH="1">
                <a:off x="1440" y="316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grpSp>
          <p:nvGrpSpPr>
            <p:cNvPr id="6192" name="Group 48"/>
            <p:cNvGrpSpPr>
              <a:grpSpLocks/>
            </p:cNvGrpSpPr>
            <p:nvPr/>
          </p:nvGrpSpPr>
          <p:grpSpPr bwMode="auto">
            <a:xfrm flipH="1">
              <a:off x="9211734" y="6826678"/>
              <a:ext cx="433493" cy="758613"/>
              <a:chOff x="1440" y="2928"/>
              <a:chExt cx="192" cy="336"/>
            </a:xfrm>
          </p:grpSpPr>
          <p:sp>
            <p:nvSpPr>
              <p:cNvPr id="6193" name="Line 49"/>
              <p:cNvSpPr>
                <a:spLocks noChangeShapeType="1"/>
              </p:cNvSpPr>
              <p:nvPr/>
            </p:nvSpPr>
            <p:spPr bwMode="auto">
              <a:xfrm>
                <a:off x="1632" y="2928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6194" name="Line 50"/>
              <p:cNvSpPr>
                <a:spLocks noChangeShapeType="1"/>
              </p:cNvSpPr>
              <p:nvPr/>
            </p:nvSpPr>
            <p:spPr bwMode="auto">
              <a:xfrm flipH="1">
                <a:off x="1440" y="316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sp>
          <p:nvSpPr>
            <p:cNvPr id="6195" name="AutoShape 51"/>
            <p:cNvSpPr>
              <a:spLocks/>
            </p:cNvSpPr>
            <p:nvPr/>
          </p:nvSpPr>
          <p:spPr bwMode="auto">
            <a:xfrm rot="5400000">
              <a:off x="6285653" y="4659211"/>
              <a:ext cx="325120" cy="6610773"/>
            </a:xfrm>
            <a:prstGeom prst="rightBrace">
              <a:avLst>
                <a:gd name="adj1" fmla="val 169444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Alternative definitions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600" dirty="0" smtClean="0"/>
              <a:t>One way to see transactions: we often treat a transaction as a program, that is, a sequence of DB operations, Write (W) and Read (R), interleaved with computation steps (e.g., </a:t>
            </a:r>
            <a:r>
              <a:rPr lang="es-ES" sz="2600" i="1" dirty="0" smtClean="0"/>
              <a:t>x</a:t>
            </a:r>
            <a:r>
              <a:rPr lang="es-ES" sz="2600" dirty="0" smtClean="0"/>
              <a:t> := </a:t>
            </a:r>
            <a:r>
              <a:rPr lang="es-ES" sz="2600" i="1" dirty="0" smtClean="0"/>
              <a:t>x</a:t>
            </a:r>
            <a:r>
              <a:rPr lang="es-ES" sz="2600" dirty="0" smtClean="0"/>
              <a:t>+1) and delimited by Begin (B) and Commit (C)/Abort (A)</a:t>
            </a:r>
          </a:p>
          <a:p>
            <a:r>
              <a:rPr lang="es-ES" sz="2600" dirty="0" smtClean="0"/>
              <a:t>Another way to see then: a transaction is just a single execution the program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xmlns="" val="2698909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Transaction Example – </a:t>
            </a:r>
            <a:br>
              <a:rPr lang="en-US"/>
            </a:br>
            <a:r>
              <a:rPr lang="en-US"/>
              <a:t>A Simple SQL Query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908" y="3251200"/>
            <a:ext cx="10186988" cy="4144963"/>
          </a:xfrm>
          <a:noFill/>
          <a:ln/>
        </p:spPr>
        <p:txBody>
          <a:bodyPr/>
          <a:lstStyle/>
          <a:p>
            <a:pPr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b="1" dirty="0"/>
              <a:t>Transaction</a:t>
            </a:r>
            <a:r>
              <a:rPr lang="en-US" dirty="0"/>
              <a:t>   BUDGET_UPDATE</a:t>
            </a:r>
          </a:p>
          <a:p>
            <a:pPr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b="1" dirty="0"/>
              <a:t>begin</a:t>
            </a:r>
          </a:p>
          <a:p>
            <a:pPr lvl="1"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dirty="0"/>
              <a:t>EXEC SQL	UPDATE	PROJ</a:t>
            </a:r>
          </a:p>
          <a:p>
            <a:pPr lvl="1">
              <a:lnSpc>
                <a:spcPct val="103000"/>
              </a:lnSpc>
              <a:spcBef>
                <a:spcPct val="10000"/>
              </a:spcBef>
              <a:buNone/>
              <a:tabLst>
                <a:tab pos="2763477" algn="l"/>
                <a:tab pos="4551609" algn="l"/>
              </a:tabLst>
            </a:pPr>
            <a:r>
              <a:rPr lang="en-US" dirty="0"/>
              <a:t>		SET 	BUDGET = </a:t>
            </a:r>
            <a:r>
              <a:rPr lang="en-US" dirty="0" smtClean="0"/>
              <a:t>BUDGET</a:t>
            </a:r>
            <a:r>
              <a:rPr lang="en-US" dirty="0" smtClean="0">
                <a:latin typeface="Symbol" charset="2"/>
              </a:rPr>
              <a:t>*</a:t>
            </a:r>
            <a:r>
              <a:rPr lang="en-US" dirty="0" smtClean="0"/>
              <a:t>1.1</a:t>
            </a:r>
            <a:endParaRPr lang="en-US" dirty="0"/>
          </a:p>
          <a:p>
            <a:pPr lvl="1">
              <a:lnSpc>
                <a:spcPct val="103000"/>
              </a:lnSpc>
              <a:spcBef>
                <a:spcPct val="10000"/>
              </a:spcBef>
              <a:buNone/>
              <a:tabLst>
                <a:tab pos="2763477" algn="l"/>
                <a:tab pos="4551609" algn="l"/>
              </a:tabLst>
            </a:pPr>
            <a:r>
              <a:rPr lang="en-US" dirty="0"/>
              <a:t>		WHERE	PNAME = “CAD/CAM”</a:t>
            </a:r>
          </a:p>
          <a:p>
            <a:pPr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b="1" dirty="0"/>
              <a:t>end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Database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7900" y="3106738"/>
            <a:ext cx="10186988" cy="3557587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an airline reservation example with the relations:</a:t>
            </a:r>
          </a:p>
          <a:p>
            <a:pPr marL="0" indent="0">
              <a:buNone/>
            </a:pPr>
            <a:endParaRPr lang="en-US" dirty="0"/>
          </a:p>
          <a:p>
            <a:pPr marL="975345" lvl="1" indent="-325115">
              <a:buNone/>
            </a:pPr>
            <a:r>
              <a:rPr lang="en-US" dirty="0"/>
              <a:t>FLIGHT(</a:t>
            </a:r>
            <a:r>
              <a:rPr lang="en-US" u="sng" dirty="0"/>
              <a:t>FNO, DATE</a:t>
            </a:r>
            <a:r>
              <a:rPr lang="en-US" dirty="0"/>
              <a:t>, SRC, DEST, STSOLD, CAP)</a:t>
            </a:r>
          </a:p>
          <a:p>
            <a:pPr marL="975345" lvl="1" indent="-325115">
              <a:buNone/>
            </a:pPr>
            <a:r>
              <a:rPr lang="en-US" dirty="0"/>
              <a:t>CUST(</a:t>
            </a:r>
            <a:r>
              <a:rPr lang="en-US" u="sng" dirty="0"/>
              <a:t>CNAME</a:t>
            </a:r>
            <a:r>
              <a:rPr lang="en-US" dirty="0"/>
              <a:t>, </a:t>
            </a:r>
            <a:r>
              <a:rPr lang="en-US" dirty="0" smtClean="0"/>
              <a:t>ADDR)</a:t>
            </a:r>
            <a:endParaRPr lang="en-US" dirty="0"/>
          </a:p>
          <a:p>
            <a:pPr marL="975345" lvl="1" indent="-325115">
              <a:buNone/>
            </a:pPr>
            <a:r>
              <a:rPr lang="en-US" dirty="0"/>
              <a:t>FC(</a:t>
            </a:r>
            <a:r>
              <a:rPr lang="en-US" u="sng" dirty="0"/>
              <a:t>FNO, DATE, CNAME</a:t>
            </a:r>
            <a:r>
              <a:rPr lang="en-US" dirty="0"/>
              <a:t>,SPECIAL)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 dirty="0"/>
              <a:t>Example Transaction – </a:t>
            </a:r>
            <a:r>
              <a:rPr lang="en-US" dirty="0" smtClean="0"/>
              <a:t>A Simple Program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7981" y="2790825"/>
            <a:ext cx="11649075" cy="5635625"/>
          </a:xfrm>
          <a:noFill/>
          <a:ln/>
        </p:spPr>
        <p:txBody>
          <a:bodyPr/>
          <a:lstStyle/>
          <a:p>
            <a:pPr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600" b="1" dirty="0" err="1"/>
              <a:t>Begin_transaction</a:t>
            </a:r>
            <a:r>
              <a:rPr lang="en-US" sz="2600" dirty="0"/>
              <a:t> Reservation</a:t>
            </a:r>
          </a:p>
          <a:p>
            <a:pPr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600" b="1" dirty="0"/>
              <a:t>begin</a:t>
            </a:r>
            <a:endParaRPr lang="en-US" sz="2600" dirty="0"/>
          </a:p>
          <a:p>
            <a:pPr marL="975345" lvl="1" indent="-325115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b="1" dirty="0"/>
              <a:t>input</a:t>
            </a:r>
            <a:r>
              <a:rPr lang="en-US" dirty="0"/>
              <a:t>(</a:t>
            </a:r>
            <a:r>
              <a:rPr lang="en-US" dirty="0" err="1"/>
              <a:t>flight_no</a:t>
            </a:r>
            <a:r>
              <a:rPr lang="en-US" dirty="0"/>
              <a:t>, date, </a:t>
            </a:r>
            <a:r>
              <a:rPr lang="en-US" dirty="0" err="1"/>
              <a:t>customer_name</a:t>
            </a:r>
            <a:r>
              <a:rPr lang="en-US" dirty="0"/>
              <a:t>);</a:t>
            </a:r>
          </a:p>
          <a:p>
            <a:pPr marL="975345" lvl="1" indent="-325115"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dirty="0"/>
              <a:t>EXEC SQL	UPDATE	FLIGHT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SET	STSOLD = STSOLD + 1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WHERE	FNO = </a:t>
            </a:r>
            <a:r>
              <a:rPr lang="en-US" sz="2800" dirty="0" err="1"/>
              <a:t>flight_no</a:t>
            </a:r>
            <a:r>
              <a:rPr lang="en-US" sz="2800" dirty="0"/>
              <a:t> AND DATE = date;</a:t>
            </a:r>
          </a:p>
          <a:p>
            <a:pPr marL="975345" lvl="1" indent="-325115"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dirty="0"/>
              <a:t>EXEC SQL	INSERT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INTO	FC(FNO, DATE, CNAME, SPECIAL);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VALUES	(</a:t>
            </a:r>
            <a:r>
              <a:rPr lang="en-US" sz="2800" dirty="0" err="1"/>
              <a:t>flight_no</a:t>
            </a:r>
            <a:r>
              <a:rPr lang="en-US" sz="2800" dirty="0"/>
              <a:t>, date, </a:t>
            </a:r>
            <a:r>
              <a:rPr lang="en-US" sz="2800" dirty="0" err="1"/>
              <a:t>customer_name</a:t>
            </a:r>
            <a:r>
              <a:rPr lang="en-US" sz="2800" dirty="0"/>
              <a:t>, </a:t>
            </a:r>
            <a:r>
              <a:rPr lang="en-US" sz="2800" b="1" dirty="0"/>
              <a:t>null</a:t>
            </a:r>
            <a:r>
              <a:rPr lang="en-US" sz="2800" dirty="0"/>
              <a:t>);</a:t>
            </a:r>
          </a:p>
          <a:p>
            <a:pPr marL="975345" lvl="1" indent="-325115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b="1" dirty="0"/>
              <a:t>output</a:t>
            </a:r>
            <a:r>
              <a:rPr lang="en-US" dirty="0"/>
              <a:t>(“reservation completed”)</a:t>
            </a:r>
            <a:endParaRPr lang="en-US" sz="2300" b="1" dirty="0"/>
          </a:p>
          <a:p>
            <a:pPr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600" b="1" dirty="0"/>
              <a:t>end</a:t>
            </a:r>
            <a:r>
              <a:rPr lang="en-US" sz="2600" dirty="0"/>
              <a:t> . {Reservation}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Termination condition</a:t>
            </a:r>
            <a:endParaRPr lang="en-GB" dirty="0"/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342900" y="2428528"/>
            <a:ext cx="12293600" cy="6840760"/>
          </a:xfrm>
          <a:prstGeom prst="rect">
            <a:avLst/>
          </a:prstGeom>
        </p:spPr>
        <p:txBody>
          <a:bodyPr>
            <a:normAutofit/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s-ES" sz="2600" kern="0" dirty="0" smtClean="0"/>
              <a:t>Commit (C) vs. Abort </a:t>
            </a:r>
            <a:r>
              <a:rPr lang="es-ES" sz="2600" kern="0" dirty="0" smtClean="0"/>
              <a:t>(A)</a:t>
            </a:r>
            <a:endParaRPr lang="es-ES" sz="2600" kern="0" dirty="0" smtClean="0"/>
          </a:p>
          <a:p>
            <a:r>
              <a:rPr lang="es-ES" sz="2600" kern="0" dirty="0" smtClean="0"/>
              <a:t>Commit (C) denotes success</a:t>
            </a:r>
          </a:p>
          <a:p>
            <a:pPr lvl="1"/>
            <a:r>
              <a:rPr lang="es-ES" sz="2400" kern="0" dirty="0" smtClean="0"/>
              <a:t>DB goes into a new state, visible to everybody</a:t>
            </a:r>
          </a:p>
          <a:p>
            <a:pPr lvl="1"/>
            <a:r>
              <a:rPr lang="es-ES" sz="2400" kern="0" dirty="0" smtClean="0"/>
              <a:t>Cannot be undone</a:t>
            </a:r>
          </a:p>
          <a:p>
            <a:r>
              <a:rPr lang="es-ES" sz="2600" kern="0" smtClean="0"/>
              <a:t>Abort </a:t>
            </a:r>
            <a:r>
              <a:rPr lang="es-ES" sz="2600" kern="0" smtClean="0"/>
              <a:t>(A) happens </a:t>
            </a:r>
            <a:r>
              <a:rPr lang="es-ES" sz="2600" kern="0" dirty="0" smtClean="0"/>
              <a:t>on failure</a:t>
            </a:r>
          </a:p>
          <a:p>
            <a:pPr lvl="1"/>
            <a:r>
              <a:rPr lang="es-ES" sz="2400" kern="0" dirty="0" smtClean="0"/>
              <a:t>Application logic reach a failure state (Abort keyword in the program)</a:t>
            </a:r>
          </a:p>
          <a:p>
            <a:pPr lvl="2"/>
            <a:r>
              <a:rPr lang="es-ES" sz="2200" kern="0" dirty="0" smtClean="0"/>
              <a:t>Bad input, unfulfilled condition</a:t>
            </a:r>
          </a:p>
          <a:p>
            <a:pPr lvl="2"/>
            <a:r>
              <a:rPr lang="es-ES" sz="2200" kern="0" dirty="0" smtClean="0"/>
              <a:t>Controlled through the program flow control (e.g., if-then-else)</a:t>
            </a:r>
          </a:p>
          <a:p>
            <a:pPr lvl="2"/>
            <a:r>
              <a:rPr lang="es-ES" sz="2200" kern="0" dirty="0" smtClean="0"/>
              <a:t>E.g., a seat is reserved but payment does not go through</a:t>
            </a:r>
          </a:p>
          <a:p>
            <a:pPr lvl="1"/>
            <a:r>
              <a:rPr lang="es-ES" sz="2400" kern="0" dirty="0" smtClean="0"/>
              <a:t>Deadlock (Abort command is sent by DBMS or OS)</a:t>
            </a:r>
          </a:p>
          <a:p>
            <a:pPr lvl="1"/>
            <a:r>
              <a:rPr lang="es-ES" sz="2400" kern="0" dirty="0" smtClean="0"/>
              <a:t>Node/hardware failure</a:t>
            </a:r>
          </a:p>
          <a:p>
            <a:pPr lvl="1"/>
            <a:r>
              <a:rPr lang="es-ES" sz="2400" kern="0" dirty="0" smtClean="0"/>
              <a:t>Abort causes </a:t>
            </a:r>
            <a:r>
              <a:rPr lang="es-ES" sz="2400" b="1" kern="0" dirty="0"/>
              <a:t>rollback</a:t>
            </a:r>
            <a:r>
              <a:rPr lang="es-ES" sz="2400" kern="0" dirty="0"/>
              <a:t> (restore the state before transaction started)</a:t>
            </a:r>
            <a:endParaRPr lang="en-GB" sz="2400" kern="0" dirty="0"/>
          </a:p>
        </p:txBody>
      </p:sp>
    </p:spTree>
    <p:extLst>
      <p:ext uri="{BB962C8B-B14F-4D97-AF65-F5344CB8AC3E}">
        <p14:creationId xmlns:p14="http://schemas.microsoft.com/office/powerpoint/2010/main" xmlns="" val="27480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288</TotalTime>
  <Pages>0</Pages>
  <Words>1386</Words>
  <Characters>0</Characters>
  <Application>Microsoft Office PowerPoint</Application>
  <PresentationFormat>Personalizzato</PresentationFormat>
  <Lines>0</Lines>
  <Paragraphs>285</Paragraphs>
  <Slides>24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Book</vt:lpstr>
      <vt:lpstr>Introduction to transaction management</vt:lpstr>
      <vt:lpstr>Outline (distributed DB)</vt:lpstr>
      <vt:lpstr>Outline (today)</vt:lpstr>
      <vt:lpstr>Transactions</vt:lpstr>
      <vt:lpstr>Alternative definitions</vt:lpstr>
      <vt:lpstr>Transaction Example –  A Simple SQL Query</vt:lpstr>
      <vt:lpstr>Example Database</vt:lpstr>
      <vt:lpstr>Example Transaction – A Simple Program</vt:lpstr>
      <vt:lpstr>Termination condition</vt:lpstr>
      <vt:lpstr>Termination of Transactions</vt:lpstr>
      <vt:lpstr>Properties of Transactions</vt:lpstr>
      <vt:lpstr>Atomicity</vt:lpstr>
      <vt:lpstr>Consistency</vt:lpstr>
      <vt:lpstr>Consistency Degrees</vt:lpstr>
      <vt:lpstr>Consistency Degrees (cont’d)</vt:lpstr>
      <vt:lpstr>Isolation</vt:lpstr>
      <vt:lpstr>Isolation Example</vt:lpstr>
      <vt:lpstr>SQL-92 Isolation Levels</vt:lpstr>
      <vt:lpstr>SQL-92 Isolation Levels (cont’d)</vt:lpstr>
      <vt:lpstr>Durability</vt:lpstr>
      <vt:lpstr>Architecture</vt:lpstr>
      <vt:lpstr>Transaction management protocol</vt:lpstr>
      <vt:lpstr>Centralized Transaction Execution</vt:lpstr>
      <vt:lpstr>Distributed Transaction Execution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darioVB</cp:lastModifiedBy>
  <cp:revision>83</cp:revision>
  <dcterms:modified xsi:type="dcterms:W3CDTF">2019-04-15T09:30:42Z</dcterms:modified>
</cp:coreProperties>
</file>