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notesMasterIdLst>
    <p:notesMasterId r:id="rId30"/>
  </p:notesMasterIdLst>
  <p:sldIdLst>
    <p:sldId id="299" r:id="rId13"/>
    <p:sldId id="300" r:id="rId14"/>
    <p:sldId id="302" r:id="rId15"/>
    <p:sldId id="286" r:id="rId16"/>
    <p:sldId id="303" r:id="rId17"/>
    <p:sldId id="287" r:id="rId18"/>
    <p:sldId id="304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008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438" y="-1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2401219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917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0211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1108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0473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124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41936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266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1504453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3077284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0062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75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5741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392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713502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359EAE-0552-744D-84DF-B1E6AA94427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9554234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1511E0-7C7E-3A4C-9C68-ABD85E59519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628431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6749A7-914D-EE43-9996-8B390CD1500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5577021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55F67D-0EBC-B348-9D45-3360E21F864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558708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78505A-7AD0-7C47-AFED-600B3A2FCDD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0618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A5113-2A5C-1741-BC7F-816F09ACA19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405260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2A37D-49A8-E14C-9068-614A972C9CE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3011309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916E23-29CC-8241-A8B4-8DBCD9F51C0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607136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125C4B-1E83-C348-A109-BD89A031DB6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640664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A176AD-C6DF-094F-95A9-6F44824A2C8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0107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6364424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5DAAF-590F-4742-A78D-BC8BC9C35D2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788136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79B18-8FEA-5F40-88AF-55046A2C88E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981266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CCDB8-1B01-814D-8D00-9B583EBA5A7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83792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5F3484-453F-C54E-9B6C-E895D13F008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5300962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A0654C-38F8-804A-AC9E-A187F26DCE6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9286504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FB848C-6132-A84E-A22C-C3435B696D4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240640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3CD11B-6D31-7940-AE2A-29A7CFB0503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693413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BC7562-2916-0142-94B6-FB5CA347633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965648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2C04A3-1CAB-A741-BBA7-70F6121750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1424271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A1805F-9654-BD46-B2A7-117803BA2BB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64194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4985173" cy="5852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5307" y="2384213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75307" y="5418667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FFD4B-88A6-8B45-90F2-56A94F3CBC6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9300079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31D22-7C1E-C147-9FAA-5E45DEF4230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2491397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D38B7F-8344-0D40-8EF1-3862A8DF4A0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46120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775CAA-4AFC-DC44-8D5C-DCF80609DBE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367360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2973E5-7442-F145-AB15-60E558D7A4F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0258859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243DCD-C84D-0445-B3D7-8A972AED47D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578620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A95CD1-F463-1542-BCB5-23E0572F646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4804423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CC9AB5-8FF0-EF41-9F61-5F12FB0F722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6937326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402762-10AC-5D4B-B6F4-43056D5EED3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1886679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D03A96-4872-6543-8AFD-1096345C93C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18830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4BEE10-C28D-F444-9256-6B2F5EE4C75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216177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E9424A-0FF6-5240-8C28-D18651801F7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8684889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3DA9B7-2107-7E4F-8645-73E42F5B8F6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7715003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F5DD54-8E1D-9E4E-B4A2-EAA4F6A4197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1180907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2677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26770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D8D565-96DE-954E-B657-F0BFB8DF838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595146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CA74D-6C18-D145-B192-057659BCCA5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163464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8F4648-5D0A-9041-9D7A-AC273F14152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21244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9CA013-7E71-494B-863E-11AC7C918BB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145569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E54A1-05A9-5445-A118-6D991B214DB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12521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18369-3219-6A44-BC88-523AA9DFEB3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182355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E4E61A-E2CD-354B-BD6F-3FB45204633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75914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700831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DF5EFC-2493-FB43-816A-B6F3C19CF8D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824363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917239-FC49-5942-8B7E-EBA1EF7844F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840854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39504E-9DE5-354B-8400-AEDA8DB9CFD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046299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938872-F20F-2446-B1FA-D99240F9CB9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227175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7F9654-861B-BE4F-8A8C-C0CAEB66512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05359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CB8A46-561E-9C46-9DFF-DE881E54EDE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640696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F809DB-D184-F249-A2FB-931AFD41E2C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54793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458AFC-ABC7-BC4B-BF57-02A2BAB5FEB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543483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2C9AE8-3CAC-0F4E-ADE6-36E7B1650A8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84979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6EC680-B2A4-FB4D-81DC-B9B95D63040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162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079465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B944D4-2D04-6C43-AF08-EB82B6891C4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438808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F4FFE-1C95-5049-BC81-073636EF17F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166194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2E6A67-5E79-2245-9872-F72824568E6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934832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1F77FD-0C6C-1D48-9295-DFB741FB6CA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338250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632CE0-D81F-5E4B-829E-026AD25E294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308492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7482B-BE6D-ED43-9325-C585F538484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435290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A2D78D-0443-7547-91E9-D146A4038BA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765600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A63134-53D5-2343-8564-4A4EB506A28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13562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F316E-4796-394B-ACA9-6C6629697AA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038697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5BFDDC-83C4-C343-AE44-519A165823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377589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655384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CDC652-6158-C84B-9E42-8566CBB8C44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76721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98B99B-877B-BC42-A56F-7AD90AEE283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78288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96D625-5F87-DD4D-B272-F630100E910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107508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2EA784-DE0C-B246-9D34-46E6ABFF4CF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17181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2640AD-21B4-B84D-80AB-6565C483FD6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228869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C724A2-7856-5D4F-9EB6-8437CFC501E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800300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660549-5405-4743-A0FF-629ECC22F83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979351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D1B1B-264F-924C-91BA-EBEA0D44F85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11971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04281-95B3-194C-8E62-8211045C5F5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1929245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163CA6-D1C7-9642-8E50-6860EE17D25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28086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605966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2ECE17-90A4-0D4A-9E39-E7BF6A94DF6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0408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0A29D1-5A94-D442-9D9A-20D4DDA80EB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685176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88FC87-B6F8-904A-9C09-02EDB66BE25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41852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2A07B0-FE6D-D74A-91D5-2CD762FB154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292720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7DE1F-97BA-CA46-9084-4EECB3DF072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921016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8B5090-08BA-C846-8817-FB5E0C2BA77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1596643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9BDF4C-D254-2D4C-B4A7-4F32A4D930C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46888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C4B8FF-471E-F241-8AF3-AA6655DF171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836586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4C8DEF-60FB-5341-8F58-B6DC1D0035F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349478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2D54BE-95A5-8445-AB37-AE4B6BDFDA7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42251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965515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90434B-828B-024C-93ED-0FD4C4035E1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857850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43B2DE-296A-A948-ABE7-595443CA279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765094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1E7D0-2783-0E4B-9EA1-3F1FDFA957D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674153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26C373-72A2-E644-97F9-66A461C72D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102662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741E7-582E-4A43-B8F1-9FAC3F97950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847000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13FF87-A8AB-F94A-9745-EEBDC6E4CC6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670574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7B6D4-513A-2547-ADCE-30114549165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6965333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8D2845-8EC9-5D47-B948-BE3217F2E75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762303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79E84F-F43C-ED42-9341-A6CE5032AB23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01614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7FEA8-0F51-3E42-A795-68ACEDB40CE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77660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9933715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283FB0-1B9E-0B46-9C24-7B01D463FFE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2546062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965C4F-42A7-7849-9A95-DFF463CC300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196108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075A29-F351-094E-A93C-658E19AFD92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281843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0D57EE-652A-7C4D-8502-AB6A367B3BD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336851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423FF2-2C77-1743-88E0-99B723794B1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189042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EF0F4-D48A-9C4E-AE64-E14A4A6F99F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4303753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FB7412-2CDC-C646-AE18-277E614BFFB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3805238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2C8DEE-2D0E-AA42-AD3F-B929A45E2F8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081437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297EAA-ABEC-BF4E-A199-2E62640F9DC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619192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A6BD2-6FBC-BE4B-BD11-2615E176E9F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26523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15646226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27ACAD-666F-3E4C-8612-C1285E9E417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949706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47B9A-23A3-9B4E-BFF5-61DC261E467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866970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6A74-DCBA-1846-B311-21482EECFD2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9023233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9870F9-1B6F-9246-B69F-F72717E6C67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7637506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3A116-C1A3-2F4E-9764-798D0778C2E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2257089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BACC65-79E8-274B-AC28-0626682BAFE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2561383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5EBD0D-C01D-DA4E-BCBF-C669F7C7496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3957277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F0AA41-46B6-0E4C-BA22-C4EA4764090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786164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CF70A7-257A-E34E-8FD3-E0A1EB61E2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334532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E0CE9A-3047-124D-A834-D8386FCF25A3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45544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894691942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3CE946-9AF6-4946-8605-8DC5DDF4C4A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8009046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EF24F-F2B8-1840-818F-E436CDBAB6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1599977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2CF0ED-C798-684B-AE75-90B10F56177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531898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76A60D-1CA9-F944-BF2A-FDD0D22282E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5306121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362B5F-6A83-9748-8CEB-2DC1F53864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7316436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6B732D-809A-DE40-B580-15508D8BEAD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2303761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2E4879-1431-8545-95E1-4D27BD83C9A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6123741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92D3F-84E7-1D47-BFCB-DF4DB5FC921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19368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833D5F-D110-5B42-846D-EDE2D5739A2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49882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85AC4-BE4D-D046-A5F8-890C677F502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89152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11482" y="9461500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Ch.7/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4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127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B09F51DE-F6F2-4B4B-BEC9-8FB11D13C62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75F37172-CEB0-4745-BCB3-D0358C7CA56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17" name="Rectangle 5"/>
          <p:cNvSpPr>
            <a:spLocks/>
          </p:cNvSpPr>
          <p:nvPr/>
        </p:nvSpPr>
        <p:spPr bwMode="auto">
          <a:xfrm>
            <a:off x="425590" y="95342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5571370" y="9534267"/>
            <a:ext cx="19001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@ M.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04813" y="9321800"/>
            <a:ext cx="12193587" cy="50800"/>
            <a:chOff x="0" y="0"/>
            <a:chExt cx="7680" cy="32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22" name="Text Box 10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82500" y="9474200"/>
            <a:ext cx="266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B295316-976D-E649-99B3-47A3EDC3A18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A3E233E8-6698-A346-B25E-A5013C545E1E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10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608DE3A9-FD7A-B642-887D-773ACB23737B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12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2AE07ACE-F893-3F4E-998C-C44EF6B539C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404813" y="9347200"/>
            <a:ext cx="12193587" cy="50800"/>
            <a:chOff x="0" y="0"/>
            <a:chExt cx="7680" cy="32"/>
          </a:xfrm>
        </p:grpSpPr>
        <p:sp>
          <p:nvSpPr>
            <p:cNvPr id="6147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149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D15D30D1-B43D-B346-92FF-BF7C4B87DD56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717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472F327D-6A86-2641-98C1-53DB6CEAB7B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19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3A05355-D0BA-124D-B21B-12D8991DF1A7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04813" y="9385300"/>
            <a:ext cx="12193587" cy="50800"/>
            <a:chOff x="0" y="0"/>
            <a:chExt cx="7680" cy="32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25" name="Text Box 9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025AAAB6-C066-5142-89C6-952D56FC4EFA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024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9CFF26FA-D9D8-BB43-9CDA-4D79E1FA32C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Query decomposition and data localization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r>
              <a:rPr lang="en-GB" dirty="0" smtClean="0"/>
              <a:t>Data Management for Big Data</a:t>
            </a:r>
          </a:p>
          <a:p>
            <a:r>
              <a:rPr lang="en-GB" dirty="0" smtClean="0"/>
              <a:t>2018-2019 (</a:t>
            </a:r>
            <a:r>
              <a:rPr lang="en-GB" dirty="0"/>
              <a:t>s</a:t>
            </a:r>
            <a:r>
              <a:rPr lang="en-GB" dirty="0" smtClean="0"/>
              <a:t>pring semester)</a:t>
            </a:r>
          </a:p>
          <a:p>
            <a:pPr>
              <a:spcBef>
                <a:spcPts val="5000"/>
              </a:spcBef>
            </a:pPr>
            <a:r>
              <a:rPr lang="en-GB" dirty="0" smtClean="0"/>
              <a:t>Dario 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Reduction for </a:t>
            </a:r>
            <a:r>
              <a:rPr lang="en-US" dirty="0" smtClean="0"/>
              <a:t>PHF – Join</a:t>
            </a:r>
            <a:endParaRPr lang="en-US" dirty="0"/>
          </a:p>
        </p:txBody>
      </p:sp>
      <p:sp>
        <p:nvSpPr>
          <p:cNvPr id="214018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600" dirty="0" smtClean="0"/>
              <a:t>Reduction </a:t>
            </a:r>
            <a:r>
              <a:rPr lang="en-US" sz="2600" dirty="0"/>
              <a:t>with </a:t>
            </a:r>
            <a:r>
              <a:rPr lang="en-US" sz="2600" dirty="0" smtClean="0"/>
              <a:t>join (</a:t>
            </a:r>
            <a:r>
              <a:rPr lang="en-US" sz="2600" dirty="0"/>
              <a:t>ignore </a:t>
            </a:r>
            <a:r>
              <a:rPr lang="en-US" sz="2600" dirty="0" smtClean="0"/>
              <a:t>the join of 2 fragments </a:t>
            </a:r>
            <a:r>
              <a:rPr lang="en-US" sz="2600" dirty="0"/>
              <a:t>if </a:t>
            </a:r>
            <a:r>
              <a:rPr lang="en-US" sz="2600" dirty="0" smtClean="0"/>
              <a:t>their fragment predicates </a:t>
            </a:r>
            <a:r>
              <a:rPr lang="en-US" sz="2600" dirty="0"/>
              <a:t>are </a:t>
            </a:r>
            <a:r>
              <a:rPr lang="en-US" sz="2600" dirty="0" smtClean="0"/>
              <a:t>contradictory over the join attributes)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 smtClean="0">
                <a:latin typeface="Book Antiqua" pitchFamily="18" charset="0"/>
              </a:rPr>
              <a:t>Possible </a:t>
            </a:r>
            <a:r>
              <a:rPr lang="en-US" sz="2400" dirty="0">
                <a:latin typeface="Book Antiqua" pitchFamily="18" charset="0"/>
              </a:rPr>
              <a:t>if fragmentation is done on join attribute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>
                <a:latin typeface="Book Antiqua" pitchFamily="18" charset="0"/>
              </a:rPr>
              <a:t>Distribute join over </a:t>
            </a:r>
            <a:r>
              <a:rPr lang="en-US" sz="2400" dirty="0" smtClean="0">
                <a:latin typeface="Book Antiqua" pitchFamily="18" charset="0"/>
              </a:rPr>
              <a:t>union</a:t>
            </a:r>
          </a:p>
          <a:p>
            <a:pPr marL="0" lvl="1" indent="0">
              <a:lnSpc>
                <a:spcPts val="3413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943350" algn="r"/>
                <a:tab pos="4121150" algn="l"/>
              </a:tabLst>
            </a:pPr>
            <a:r>
              <a:rPr lang="en-US" i="1" dirty="0" smtClean="0">
                <a:latin typeface="Book Antiqua" pitchFamily="18" charset="0"/>
              </a:rPr>
              <a:t>	R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	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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  <a:sym typeface="Symbol"/>
              </a:rPr>
              <a:t></a:t>
            </a:r>
            <a:r>
              <a:rPr lang="en-US" dirty="0" smtClean="0">
                <a:latin typeface="Book Antiqua" pitchFamily="18" charset="0"/>
                <a:sym typeface="Symbol" charset="2"/>
              </a:rPr>
              <a:t>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  <a:sym typeface="Symbol"/>
              </a:rPr>
              <a:t> </a:t>
            </a:r>
            <a:r>
              <a:rPr lang="en-US" dirty="0" smtClean="0">
                <a:latin typeface="Book Antiqua" pitchFamily="18" charset="0"/>
                <a:sym typeface="Symbol" charset="2"/>
              </a:rPr>
              <a:t>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</a:t>
            </a:r>
            <a:br>
              <a:rPr lang="en-US" dirty="0" smtClean="0">
                <a:latin typeface="Book Antiqua" pitchFamily="18" charset="0"/>
              </a:rPr>
            </a:br>
            <a:r>
              <a:rPr lang="en-US" dirty="0" smtClean="0">
                <a:latin typeface="Book Antiqua" pitchFamily="18" charset="0"/>
              </a:rPr>
              <a:t>		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</a:t>
            </a:r>
            <a:endParaRPr lang="en-US" dirty="0">
              <a:latin typeface="Book Antiqua" pitchFamily="18" charset="0"/>
            </a:endParaRP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 smtClean="0">
                <a:latin typeface="Book Antiqua" pitchFamily="18" charset="0"/>
              </a:rPr>
              <a:t>Then, join between 2 fragments can be simplified in some cases</a:t>
            </a:r>
          </a:p>
          <a:p>
            <a:pPr marL="1507897" lvl="2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>
                <a:latin typeface="Book Antiqua" pitchFamily="18" charset="0"/>
              </a:rPr>
              <a:t>Given </a:t>
            </a:r>
            <a:r>
              <a:rPr lang="en-US" i="1" dirty="0" err="1">
                <a:latin typeface="Book Antiqua" pitchFamily="18" charset="0"/>
              </a:rPr>
              <a:t>R</a:t>
            </a:r>
            <a:r>
              <a:rPr lang="en-US" i="1" baseline="-25000" dirty="0" err="1">
                <a:latin typeface="Book Antiqua" pitchFamily="18" charset="0"/>
              </a:rPr>
              <a:t>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=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i="1" baseline="-25000" dirty="0" smtClean="0">
                <a:latin typeface="Book Antiqua" pitchFamily="18" charset="0"/>
              </a:rPr>
              <a:t>p</a:t>
            </a:r>
            <a:r>
              <a:rPr lang="en-US" i="1" baseline="-50000" dirty="0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>
                <a:latin typeface="Book Antiqua" pitchFamily="18" charset="0"/>
              </a:rPr>
              <a:t>) and </a:t>
            </a:r>
            <a:r>
              <a:rPr lang="en-US" i="1" dirty="0" err="1">
                <a:latin typeface="Book Antiqua" pitchFamily="18" charset="0"/>
              </a:rPr>
              <a:t>R</a:t>
            </a:r>
            <a:r>
              <a:rPr lang="en-US" i="1" baseline="-25000" dirty="0" err="1">
                <a:latin typeface="Book Antiqua" pitchFamily="18" charset="0"/>
              </a:rPr>
              <a:t>j</a:t>
            </a:r>
            <a:r>
              <a:rPr lang="en-US" dirty="0">
                <a:latin typeface="Book Antiqua" pitchFamily="18" charset="0"/>
              </a:rPr>
              <a:t> =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i="1" baseline="-25000" dirty="0" err="1" smtClean="0">
                <a:latin typeface="Book Antiqua" pitchFamily="18" charset="0"/>
              </a:rPr>
              <a:t>p</a:t>
            </a:r>
            <a:r>
              <a:rPr lang="en-US" i="1" baseline="-50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 smtClean="0">
                <a:latin typeface="Book Antiqua" pitchFamily="18" charset="0"/>
              </a:rPr>
              <a:t>) 	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[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and </a:t>
            </a:r>
            <a:r>
              <a:rPr lang="en-US" i="1" dirty="0" err="1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i="1" baseline="-25000" dirty="0" err="1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defined over join attributes</a:t>
            </a:r>
            <a:r>
              <a:rPr lang="es-ES" dirty="0" smtClean="0">
                <a:solidFill>
                  <a:srgbClr val="1771A9"/>
                </a:solidFill>
                <a:latin typeface="Book Antiqua" pitchFamily="18" charset="0"/>
              </a:rPr>
              <a:t>]</a:t>
            </a:r>
            <a:endParaRPr lang="en-US" dirty="0">
              <a:solidFill>
                <a:srgbClr val="1771A9"/>
              </a:solidFill>
              <a:latin typeface="Book Antiqua" pitchFamily="18" charset="0"/>
            </a:endParaRPr>
          </a:p>
          <a:p>
            <a:pPr marL="2763477" lvl="2">
              <a:lnSpc>
                <a:spcPts val="4124"/>
              </a:lnSpc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err="1">
                <a:latin typeface="Book Antiqua" pitchFamily="18" charset="0"/>
              </a:rPr>
              <a:t>R</a:t>
            </a:r>
            <a:r>
              <a:rPr lang="en-US" i="1" baseline="-25000" dirty="0" err="1">
                <a:latin typeface="Book Antiqua" pitchFamily="18" charset="0"/>
              </a:rPr>
              <a:t>i</a:t>
            </a:r>
            <a:r>
              <a:rPr lang="en-US" spc="-427" dirty="0">
                <a:latin typeface="Book Antiqua" pitchFamily="18" charset="0"/>
                <a:ea typeface="MS PGothic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</a:t>
            </a:r>
            <a:r>
              <a:rPr lang="en-US" i="1" dirty="0" err="1" smtClean="0">
                <a:latin typeface="Book Antiqua" pitchFamily="18" charset="0"/>
              </a:rPr>
              <a:t>R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 =</a:t>
            </a:r>
            <a:r>
              <a:rPr lang="en-US" dirty="0" smtClean="0">
                <a:latin typeface="Book Antiqua" pitchFamily="18" charset="0"/>
                <a:sym typeface="Symbol"/>
              </a:rPr>
              <a:t>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if 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</a:t>
            </a:r>
            <a:r>
              <a:rPr lang="en-US" i="1" dirty="0" smtClean="0">
                <a:latin typeface="Book Antiqua" pitchFamily="18" charset="0"/>
              </a:rPr>
              <a:t>x </a:t>
            </a:r>
            <a:r>
              <a:rPr lang="en-US" dirty="0">
                <a:latin typeface="Book Antiqua" pitchFamily="18" charset="0"/>
              </a:rPr>
              <a:t>in </a:t>
            </a:r>
            <a:r>
              <a:rPr lang="en-US" i="1" dirty="0" err="1" smtClean="0">
                <a:latin typeface="Book Antiqua" pitchFamily="18" charset="0"/>
              </a:rPr>
              <a:t>R</a:t>
            </a:r>
            <a:r>
              <a:rPr lang="en-US" i="1" baseline="-25000" dirty="0" err="1" smtClean="0">
                <a:latin typeface="Book Antiqua" pitchFamily="18" charset="0"/>
              </a:rPr>
              <a:t>i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i="1" dirty="0" smtClean="0">
                <a:latin typeface="Book Antiqua" pitchFamily="18" charset="0"/>
              </a:rPr>
              <a:t>,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 </a:t>
            </a:r>
            <a:r>
              <a:rPr lang="en-US" i="1" dirty="0" smtClean="0">
                <a:latin typeface="Book Antiqua" pitchFamily="18" charset="0"/>
              </a:rPr>
              <a:t>y </a:t>
            </a:r>
            <a:r>
              <a:rPr lang="en-US" dirty="0">
                <a:latin typeface="Book Antiqua" pitchFamily="18" charset="0"/>
              </a:rPr>
              <a:t>in </a:t>
            </a:r>
            <a:r>
              <a:rPr lang="en-US" i="1" dirty="0" err="1" smtClean="0">
                <a:latin typeface="Book Antiqua" pitchFamily="18" charset="0"/>
              </a:rPr>
              <a:t>R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: </a:t>
            </a:r>
            <a:r>
              <a:rPr lang="en-US" dirty="0">
                <a:latin typeface="Book Antiqua" pitchFamily="18" charset="0"/>
              </a:rPr>
              <a:t>¬(</a:t>
            </a:r>
            <a:r>
              <a:rPr lang="en-US" i="1" dirty="0" smtClean="0">
                <a:latin typeface="Book Antiqua" pitchFamily="18" charset="0"/>
              </a:rPr>
              <a:t>p</a:t>
            </a:r>
            <a:r>
              <a:rPr lang="en-US" i="1" baseline="-25000" dirty="0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y</a:t>
            </a:r>
            <a:r>
              <a:rPr lang="en-US" dirty="0" smtClean="0">
                <a:latin typeface="Book Antiqua" pitchFamily="18" charset="0"/>
              </a:rPr>
              <a:t>)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 </a:t>
            </a:r>
            <a:r>
              <a:rPr lang="en-US" i="1" dirty="0" err="1" smtClean="0">
                <a:latin typeface="Book Antiqua" pitchFamily="18" charset="0"/>
              </a:rPr>
              <a:t>p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x</a:t>
            </a:r>
            <a:r>
              <a:rPr lang="en-US" dirty="0" smtClean="0">
                <a:latin typeface="Book Antiqua" pitchFamily="18" charset="0"/>
              </a:rPr>
              <a:t>))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for PHF </a:t>
            </a:r>
            <a:r>
              <a:rPr lang="en-US" dirty="0" smtClean="0"/>
              <a:t>– Join (Example)</a:t>
            </a:r>
            <a:endParaRPr lang="en-US" dirty="0"/>
          </a:p>
        </p:txBody>
      </p:sp>
      <p:sp>
        <p:nvSpPr>
          <p:cNvPr id="289797" name="Rectangle 5"/>
          <p:cNvSpPr>
            <a:spLocks noGrp="1" noChangeArrowheads="1"/>
          </p:cNvSpPr>
          <p:nvPr>
            <p:ph idx="1"/>
          </p:nvPr>
        </p:nvSpPr>
        <p:spPr>
          <a:xfrm>
            <a:off x="287294" y="5091114"/>
            <a:ext cx="6230938" cy="3673484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query</a:t>
            </a:r>
          </a:p>
          <a:p>
            <a:pPr marL="0" indent="0">
              <a:lnSpc>
                <a:spcPct val="90000"/>
              </a:lnSpc>
              <a:spcAft>
                <a:spcPts val="569"/>
              </a:spcAft>
              <a:buNone/>
              <a:tabLst>
                <a:tab pos="534988" algn="l"/>
                <a:tab pos="2066925" algn="l"/>
              </a:tabLst>
            </a:pPr>
            <a:r>
              <a:rPr lang="en-US" b="1" dirty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SELECT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*</a:t>
            </a:r>
            <a:br>
              <a:rPr lang="en-US" dirty="0" smtClean="0">
                <a:latin typeface="Courier New"/>
              </a:rPr>
            </a:br>
            <a:r>
              <a:rPr lang="en-US" dirty="0" smtClean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FROM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EMP,ASG</a:t>
            </a:r>
            <a:br>
              <a:rPr lang="en-US" dirty="0" smtClean="0">
                <a:latin typeface="Courier New"/>
              </a:rPr>
            </a:br>
            <a:r>
              <a:rPr lang="en-US" dirty="0" smtClean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WHERE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EMP.ENO=ASG.ENO</a:t>
            </a:r>
            <a:endParaRPr lang="en-US" dirty="0">
              <a:latin typeface="Courier New"/>
            </a:endParaRPr>
          </a:p>
          <a:p>
            <a:r>
              <a:rPr lang="en-US" dirty="0" smtClean="0"/>
              <a:t>Distribute join over unions</a:t>
            </a:r>
          </a:p>
          <a:p>
            <a:r>
              <a:rPr lang="en-US" dirty="0" smtClean="0"/>
              <a:t>Apply the reduction rule</a:t>
            </a:r>
            <a:endParaRPr lang="en-US" dirty="0"/>
          </a:p>
          <a:p>
            <a:pPr lvl="1"/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6385004" y="2472080"/>
            <a:ext cx="6407579" cy="2677726"/>
            <a:chOff x="6385004" y="2472080"/>
            <a:chExt cx="6407579" cy="2677726"/>
          </a:xfrm>
        </p:grpSpPr>
        <p:sp>
          <p:nvSpPr>
            <p:cNvPr id="289801" name="Text Box 9"/>
            <p:cNvSpPr txBox="1">
              <a:spLocks noChangeArrowheads="1"/>
            </p:cNvSpPr>
            <p:nvPr/>
          </p:nvSpPr>
          <p:spPr bwMode="auto">
            <a:xfrm>
              <a:off x="7583714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2" name="Text Box 10"/>
            <p:cNvSpPr txBox="1">
              <a:spLocks noChangeArrowheads="1"/>
            </p:cNvSpPr>
            <p:nvPr/>
          </p:nvSpPr>
          <p:spPr bwMode="auto">
            <a:xfrm>
              <a:off x="11119397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3" name="Text Box 11"/>
            <p:cNvSpPr txBox="1">
              <a:spLocks noChangeArrowheads="1"/>
            </p:cNvSpPr>
            <p:nvPr/>
          </p:nvSpPr>
          <p:spPr bwMode="auto">
            <a:xfrm>
              <a:off x="6385004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4" name="Text Box 12"/>
            <p:cNvSpPr txBox="1">
              <a:spLocks noChangeArrowheads="1"/>
            </p:cNvSpPr>
            <p:nvPr/>
          </p:nvSpPr>
          <p:spPr bwMode="auto">
            <a:xfrm>
              <a:off x="7480027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5" name="Text Box 13"/>
            <p:cNvSpPr txBox="1">
              <a:spLocks noChangeArrowheads="1"/>
            </p:cNvSpPr>
            <p:nvPr/>
          </p:nvSpPr>
          <p:spPr bwMode="auto">
            <a:xfrm>
              <a:off x="8559246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06" name="Text Box 14"/>
            <p:cNvSpPr txBox="1">
              <a:spLocks noChangeArrowheads="1"/>
            </p:cNvSpPr>
            <p:nvPr/>
          </p:nvSpPr>
          <p:spPr bwMode="auto">
            <a:xfrm>
              <a:off x="988004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1191430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8" name="Line 16"/>
            <p:cNvSpPr>
              <a:spLocks noChangeShapeType="1"/>
            </p:cNvSpPr>
            <p:nvPr/>
          </p:nvSpPr>
          <p:spPr bwMode="auto">
            <a:xfrm rot="10800000" flipH="1">
              <a:off x="7744187" y="3993823"/>
              <a:ext cx="11289" cy="74055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09" name="Line 17"/>
            <p:cNvSpPr>
              <a:spLocks noChangeShapeType="1"/>
            </p:cNvSpPr>
            <p:nvPr/>
          </p:nvSpPr>
          <p:spPr bwMode="auto">
            <a:xfrm rot="10800000" flipH="1">
              <a:off x="6658195" y="4016401"/>
              <a:ext cx="943752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0" name="Line 18"/>
            <p:cNvSpPr>
              <a:spLocks noChangeShapeType="1"/>
            </p:cNvSpPr>
            <p:nvPr/>
          </p:nvSpPr>
          <p:spPr bwMode="auto">
            <a:xfrm rot="10800000">
              <a:off x="7890943" y="4034463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1" name="Line 19"/>
            <p:cNvSpPr>
              <a:spLocks noChangeShapeType="1"/>
            </p:cNvSpPr>
            <p:nvPr/>
          </p:nvSpPr>
          <p:spPr bwMode="auto">
            <a:xfrm rot="10800000" flipH="1">
              <a:off x="10198394" y="3993823"/>
              <a:ext cx="941494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2" name="Line 20"/>
            <p:cNvSpPr>
              <a:spLocks noChangeShapeType="1"/>
            </p:cNvSpPr>
            <p:nvPr/>
          </p:nvSpPr>
          <p:spPr bwMode="auto">
            <a:xfrm rot="10800000">
              <a:off x="11286644" y="4011885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3" name="Line 21"/>
            <p:cNvSpPr>
              <a:spLocks noChangeShapeType="1"/>
            </p:cNvSpPr>
            <p:nvPr/>
          </p:nvSpPr>
          <p:spPr bwMode="auto">
            <a:xfrm rot="10800000" flipH="1">
              <a:off x="7737414" y="2962018"/>
              <a:ext cx="1684304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4" name="Line 22"/>
            <p:cNvSpPr>
              <a:spLocks noChangeShapeType="1"/>
            </p:cNvSpPr>
            <p:nvPr/>
          </p:nvSpPr>
          <p:spPr bwMode="auto">
            <a:xfrm rot="10800000">
              <a:off x="9516545" y="2984596"/>
              <a:ext cx="1697850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6" name="Text Box 24"/>
            <p:cNvSpPr txBox="1">
              <a:spLocks noChangeArrowheads="1"/>
            </p:cNvSpPr>
            <p:nvPr/>
          </p:nvSpPr>
          <p:spPr bwMode="auto">
            <a:xfrm>
              <a:off x="9062731" y="2472080"/>
              <a:ext cx="112663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77281" y="5976152"/>
            <a:ext cx="6613031" cy="3005104"/>
            <a:chOff x="6177281" y="5976152"/>
            <a:chExt cx="6613031" cy="3005104"/>
          </a:xfrm>
        </p:grpSpPr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9078525" y="5976152"/>
              <a:ext cx="279964" cy="532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34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20" name="Line 28"/>
            <p:cNvSpPr>
              <a:spLocks noChangeShapeType="1"/>
            </p:cNvSpPr>
            <p:nvPr/>
          </p:nvSpPr>
          <p:spPr bwMode="auto">
            <a:xfrm rot="10800000" flipH="1">
              <a:off x="7123290" y="6443512"/>
              <a:ext cx="1941689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1" name="Text Box 29"/>
            <p:cNvSpPr txBox="1">
              <a:spLocks noChangeArrowheads="1"/>
            </p:cNvSpPr>
            <p:nvPr/>
          </p:nvSpPr>
          <p:spPr bwMode="auto">
            <a:xfrm>
              <a:off x="6177281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7432605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3" name="Line 31"/>
            <p:cNvSpPr>
              <a:spLocks noChangeShapeType="1"/>
            </p:cNvSpPr>
            <p:nvPr/>
          </p:nvSpPr>
          <p:spPr bwMode="auto">
            <a:xfrm rot="10800000" flipH="1">
              <a:off x="6457245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4" name="Line 32"/>
            <p:cNvSpPr>
              <a:spLocks noChangeShapeType="1"/>
            </p:cNvSpPr>
            <p:nvPr/>
          </p:nvSpPr>
          <p:spPr bwMode="auto">
            <a:xfrm rot="10800000">
              <a:off x="7102970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5" name="Text Box 33"/>
            <p:cNvSpPr txBox="1">
              <a:spLocks noChangeArrowheads="1"/>
            </p:cNvSpPr>
            <p:nvPr/>
          </p:nvSpPr>
          <p:spPr bwMode="auto">
            <a:xfrm>
              <a:off x="8324428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6" name="Text Box 34"/>
            <p:cNvSpPr txBox="1">
              <a:spLocks noChangeArrowheads="1"/>
            </p:cNvSpPr>
            <p:nvPr/>
          </p:nvSpPr>
          <p:spPr bwMode="auto">
            <a:xfrm>
              <a:off x="9582010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7" name="Line 35"/>
            <p:cNvSpPr>
              <a:spLocks noChangeShapeType="1"/>
            </p:cNvSpPr>
            <p:nvPr/>
          </p:nvSpPr>
          <p:spPr bwMode="auto">
            <a:xfrm rot="10800000" flipH="1">
              <a:off x="8606650" y="7872686"/>
              <a:ext cx="550898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8" name="Line 36"/>
            <p:cNvSpPr>
              <a:spLocks noChangeShapeType="1"/>
            </p:cNvSpPr>
            <p:nvPr/>
          </p:nvSpPr>
          <p:spPr bwMode="auto">
            <a:xfrm rot="10800000">
              <a:off x="9252374" y="7872686"/>
              <a:ext cx="559929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9" name="Text Box 37"/>
            <p:cNvSpPr txBox="1">
              <a:spLocks noChangeArrowheads="1"/>
            </p:cNvSpPr>
            <p:nvPr/>
          </p:nvSpPr>
          <p:spPr bwMode="auto">
            <a:xfrm>
              <a:off x="10670259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30" name="Text Box 38"/>
            <p:cNvSpPr txBox="1">
              <a:spLocks noChangeArrowheads="1"/>
            </p:cNvSpPr>
            <p:nvPr/>
          </p:nvSpPr>
          <p:spPr bwMode="auto">
            <a:xfrm>
              <a:off x="11912036" y="858162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31" name="Line 39"/>
            <p:cNvSpPr>
              <a:spLocks noChangeShapeType="1"/>
            </p:cNvSpPr>
            <p:nvPr/>
          </p:nvSpPr>
          <p:spPr bwMode="auto">
            <a:xfrm rot="10800000" flipH="1">
              <a:off x="10950223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2" name="Line 40"/>
            <p:cNvSpPr>
              <a:spLocks noChangeShapeType="1"/>
            </p:cNvSpPr>
            <p:nvPr/>
          </p:nvSpPr>
          <p:spPr bwMode="auto">
            <a:xfrm rot="10800000">
              <a:off x="11595948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3" name="Line 41"/>
            <p:cNvSpPr>
              <a:spLocks noChangeShapeType="1"/>
            </p:cNvSpPr>
            <p:nvPr/>
          </p:nvSpPr>
          <p:spPr bwMode="auto">
            <a:xfrm rot="10800000">
              <a:off x="9437512" y="6443512"/>
              <a:ext cx="1952978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4" name="Line 42"/>
            <p:cNvSpPr>
              <a:spLocks noChangeShapeType="1"/>
            </p:cNvSpPr>
            <p:nvPr/>
          </p:nvSpPr>
          <p:spPr bwMode="auto">
            <a:xfrm rot="10800000" flipH="1">
              <a:off x="9227539" y="6443512"/>
              <a:ext cx="9031" cy="1009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6" name="Text Box 44"/>
            <p:cNvSpPr txBox="1">
              <a:spLocks noChangeArrowheads="1"/>
            </p:cNvSpPr>
            <p:nvPr/>
          </p:nvSpPr>
          <p:spPr bwMode="auto">
            <a:xfrm>
              <a:off x="6604001" y="7348882"/>
              <a:ext cx="1198880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6" name="Text Box 54"/>
            <p:cNvSpPr txBox="1">
              <a:spLocks noChangeArrowheads="1"/>
            </p:cNvSpPr>
            <p:nvPr/>
          </p:nvSpPr>
          <p:spPr bwMode="auto">
            <a:xfrm>
              <a:off x="8654063" y="7348882"/>
              <a:ext cx="111534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9" name="Text Box 57"/>
            <p:cNvSpPr txBox="1">
              <a:spLocks noChangeArrowheads="1"/>
            </p:cNvSpPr>
            <p:nvPr/>
          </p:nvSpPr>
          <p:spPr bwMode="auto">
            <a:xfrm>
              <a:off x="11008925" y="7348882"/>
              <a:ext cx="1126631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01608" y="2447908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Reduction for VF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2284512"/>
            <a:ext cx="12293600" cy="6480720"/>
          </a:xfrm>
          <a:noFill/>
        </p:spPr>
        <p:txBody>
          <a:bodyPr/>
          <a:lstStyle/>
          <a:p>
            <a:pPr marL="487672" indent="-487672">
              <a:spcBef>
                <a:spcPts val="1800"/>
              </a:spcBef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 smtClean="0"/>
              <a:t>Recall that the localization program consists in joins over key attributes</a:t>
            </a:r>
          </a:p>
          <a:p>
            <a:pPr marL="487672" indent="-487672">
              <a:spcBef>
                <a:spcPts val="1800"/>
              </a:spcBef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 smtClean="0"/>
              <a:t>Let </a:t>
            </a:r>
            <a:r>
              <a:rPr lang="en-US" i="1" dirty="0" smtClean="0"/>
              <a:t>R</a:t>
            </a:r>
            <a:r>
              <a:rPr lang="en-US" dirty="0" smtClean="0"/>
              <a:t> be a relation over set of attributes {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/>
              <a:t>, ...,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} </a:t>
            </a:r>
            <a:r>
              <a:rPr lang="en-US" dirty="0" smtClean="0"/>
              <a:t>and </a:t>
            </a:r>
            <a:r>
              <a:rPr lang="en-US" i="1" dirty="0" smtClean="0">
                <a:latin typeface="Book Antiqua" panose="02040602050305030304" pitchFamily="18" charset="0"/>
              </a:rPr>
              <a:t>R</a:t>
            </a:r>
            <a:r>
              <a:rPr lang="en-US" i="1" baseline="-25000" dirty="0" smtClean="0">
                <a:latin typeface="Book Antiqua" panose="02040602050305030304" pitchFamily="18" charset="0"/>
              </a:rPr>
              <a:t>1</a:t>
            </a:r>
            <a:r>
              <a:rPr lang="en-US" dirty="0" smtClean="0">
                <a:latin typeface="Book Antiqua" panose="02040602050305030304" pitchFamily="18" charset="0"/>
              </a:rPr>
              <a:t> be a fragment of </a:t>
            </a:r>
            <a:r>
              <a:rPr lang="en-US" i="1" dirty="0" smtClean="0">
                <a:latin typeface="Book Antiqua" panose="02040602050305030304" pitchFamily="18" charset="0"/>
              </a:rPr>
              <a:t>R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dirty="0" smtClean="0"/>
              <a:t>obtained as </a:t>
            </a:r>
            <a:r>
              <a:rPr lang="en-US" i="1" dirty="0" smtClean="0"/>
              <a:t>R</a:t>
            </a:r>
            <a:r>
              <a:rPr lang="en-US" i="1" baseline="-25000" dirty="0" smtClean="0"/>
              <a:t>1</a:t>
            </a:r>
            <a:r>
              <a:rPr lang="en-US" dirty="0" smtClean="0"/>
              <a:t> =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  <a:sym typeface="Symbol"/>
              </a:rPr>
              <a:t></a:t>
            </a:r>
            <a:r>
              <a:rPr lang="en-US" i="1" baseline="-25000" dirty="0" smtClean="0"/>
              <a:t>A’ 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/>
              <a:t>) where </a:t>
            </a:r>
            <a:r>
              <a:rPr lang="en-US" i="1" dirty="0" smtClean="0"/>
              <a:t>A</a:t>
            </a:r>
            <a:r>
              <a:rPr lang="en-US" dirty="0" smtClean="0"/>
              <a:t>’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  <a:cs typeface="Symbol" charset="2"/>
                <a:sym typeface="Symbol" charset="2"/>
              </a:rPr>
              <a:t></a:t>
            </a:r>
            <a:r>
              <a:rPr lang="en-US" dirty="0" smtClean="0">
                <a:latin typeface="Book Antiqua" panose="02040602050305030304" pitchFamily="18" charset="0"/>
                <a:cs typeface="Symbol" charset="2"/>
                <a:sym typeface="Symbol"/>
              </a:rPr>
              <a:t> </a:t>
            </a:r>
            <a:r>
              <a:rPr lang="en-US" dirty="0"/>
              <a:t>{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...,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 smtClean="0"/>
              <a:t>} :</a:t>
            </a:r>
            <a:endParaRPr lang="en-US" dirty="0"/>
          </a:p>
          <a:p>
            <a:pPr marL="881372" lvl="1" indent="-487672">
              <a:spcBef>
                <a:spcPts val="1800"/>
              </a:spcBef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 smtClean="0"/>
              <a:t>Reduction for a projection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i="1" baseline="-50000" dirty="0" smtClean="0"/>
              <a:t>P</a:t>
            </a:r>
            <a:r>
              <a:rPr lang="en-US" dirty="0" smtClean="0">
                <a:latin typeface="Book Antiqua" panose="02040602050305030304" pitchFamily="18" charset="0"/>
              </a:rPr>
              <a:t> over a </a:t>
            </a:r>
            <a:r>
              <a:rPr lang="en-US" i="1" dirty="0" smtClean="0">
                <a:latin typeface="Book Antiqua" panose="02040602050305030304" pitchFamily="18" charset="0"/>
              </a:rPr>
              <a:t>R</a:t>
            </a:r>
            <a:r>
              <a:rPr lang="en-US" i="1" baseline="-25000" dirty="0" smtClean="0">
                <a:latin typeface="Book Antiqua" panose="02040602050305030304" pitchFamily="18" charset="0"/>
              </a:rPr>
              <a:t>1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dirty="0" smtClean="0"/>
              <a:t>is possible when set </a:t>
            </a:r>
            <a:r>
              <a:rPr lang="en-US" i="1" dirty="0" smtClean="0"/>
              <a:t>A</a:t>
            </a:r>
            <a:r>
              <a:rPr lang="en-US" i="1" baseline="-25000" dirty="0" smtClean="0"/>
              <a:t>P</a:t>
            </a:r>
            <a:r>
              <a:rPr lang="en-US" dirty="0" smtClean="0"/>
              <a:t> of projection attributes intersected with set </a:t>
            </a:r>
            <a:r>
              <a:rPr lang="en-US" i="1" dirty="0"/>
              <a:t>A</a:t>
            </a:r>
            <a:r>
              <a:rPr lang="en-US" dirty="0" smtClean="0"/>
              <a:t>’ of fragmentation attributes is contained in the primary key</a:t>
            </a:r>
          </a:p>
          <a:p>
            <a:pPr marL="881372" lvl="1" indent="-487672">
              <a:spcBef>
                <a:spcPts val="1800"/>
              </a:spcBef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endParaRPr lang="en-US" dirty="0"/>
          </a:p>
          <a:p>
            <a:pPr marL="393700" lvl="1" indent="0">
              <a:spcBef>
                <a:spcPts val="1800"/>
              </a:spcBef>
              <a:spcAft>
                <a:spcPts val="0"/>
              </a:spcAft>
              <a:buNone/>
              <a:tabLst>
                <a:tab pos="1257300" algn="l"/>
                <a:tab pos="20304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dirty="0" smtClean="0"/>
              <a:t>Ex.: 	EMP</a:t>
            </a:r>
            <a:r>
              <a:rPr lang="en-US" baseline="-25000" dirty="0" smtClean="0"/>
              <a:t>1 </a:t>
            </a:r>
            <a:r>
              <a:rPr lang="en-US" dirty="0" smtClean="0"/>
              <a:t>=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EMP</a:t>
            </a:r>
            <a:r>
              <a:rPr lang="en-US" baseline="-25000" dirty="0" smtClean="0"/>
              <a:t>2 </a:t>
            </a:r>
            <a:r>
              <a:rPr lang="en-US" dirty="0" smtClean="0"/>
              <a:t>=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ENO,TITLE </a:t>
            </a:r>
            <a:r>
              <a:rPr lang="en-US" dirty="0"/>
              <a:t>(</a:t>
            </a:r>
            <a:r>
              <a:rPr lang="en-US" dirty="0" smtClean="0"/>
              <a:t>EMP)</a:t>
            </a:r>
          </a:p>
          <a:p>
            <a:pPr marL="393700" lvl="1" indent="0">
              <a:spcBef>
                <a:spcPts val="1800"/>
              </a:spcBef>
              <a:spcAft>
                <a:spcPts val="0"/>
              </a:spcAft>
              <a:buNone/>
              <a:tabLst>
                <a:tab pos="1257300" algn="l"/>
                <a:tab pos="20304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endParaRPr lang="en-US" dirty="0" smtClean="0"/>
          </a:p>
          <a:p>
            <a:pPr marL="1463017" lvl="1" indent="0">
              <a:buNone/>
              <a:tabLst>
                <a:tab pos="1217613" algn="l"/>
                <a:tab pos="2030413" algn="l"/>
                <a:tab pos="3048000" algn="l"/>
                <a:tab pos="3441700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b="1" dirty="0" smtClean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ENAME</a:t>
            </a:r>
          </a:p>
          <a:p>
            <a:pPr marL="1463017" lvl="1" indent="0">
              <a:spcBef>
                <a:spcPct val="0"/>
              </a:spcBef>
              <a:buNone/>
              <a:tabLst>
                <a:tab pos="1217613" algn="l"/>
                <a:tab pos="2030413" algn="l"/>
                <a:tab pos="3048000" algn="l"/>
                <a:tab pos="3441700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b="1" dirty="0" smtClean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</a:t>
            </a:r>
            <a:endParaRPr lang="en-US" dirty="0">
              <a:latin typeface="Courier New"/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11530975" y="8008668"/>
            <a:ext cx="914399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 rot="10800000" flipH="1">
            <a:off x="12077357" y="6103104"/>
            <a:ext cx="15804" cy="18423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6487712" y="8035762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9305419" y="8035762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7881368" y="5452864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098" name="Line 10"/>
          <p:cNvSpPr>
            <a:spLocks noChangeShapeType="1"/>
          </p:cNvSpPr>
          <p:nvPr/>
        </p:nvSpPr>
        <p:spPr bwMode="auto">
          <a:xfrm rot="10800000" flipH="1">
            <a:off x="7079250" y="7322304"/>
            <a:ext cx="1038578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9" name="Line 11"/>
          <p:cNvSpPr>
            <a:spLocks noChangeShapeType="1"/>
          </p:cNvSpPr>
          <p:nvPr/>
        </p:nvSpPr>
        <p:spPr bwMode="auto">
          <a:xfrm rot="10800000">
            <a:off x="8722912" y="7322304"/>
            <a:ext cx="1056640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rot="10800000" flipH="1">
            <a:off x="8524228" y="6157290"/>
            <a:ext cx="18062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7869508" y="6780438"/>
            <a:ext cx="1151433" cy="42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11326123" y="5452864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10102800" y="6381023"/>
            <a:ext cx="792088" cy="720080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18123" name="Rectangle 11"/>
          <p:cNvSpPr>
            <a:spLocks noGrp="1" noChangeArrowheads="1"/>
          </p:cNvSpPr>
          <p:nvPr>
            <p:ph idx="1"/>
          </p:nvPr>
        </p:nvSpPr>
        <p:spPr>
          <a:xfrm>
            <a:off x="342900" y="2428528"/>
            <a:ext cx="12293600" cy="669674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Similar to the case PHF</a:t>
            </a:r>
          </a:p>
          <a:p>
            <a:r>
              <a:rPr lang="en-US" dirty="0" smtClean="0"/>
              <a:t>DHF: 2 relations </a:t>
            </a:r>
            <a:r>
              <a:rPr lang="en-US" i="1" dirty="0" smtClean="0"/>
              <a:t>R</a:t>
            </a:r>
            <a:r>
              <a:rPr lang="en-US" dirty="0" smtClean="0"/>
              <a:t> (member) and </a:t>
            </a:r>
            <a:r>
              <a:rPr lang="en-US" i="1" dirty="0" smtClean="0"/>
              <a:t>S</a:t>
            </a:r>
            <a:r>
              <a:rPr lang="en-US" dirty="0" smtClean="0"/>
              <a:t> (owner) in association one-to-many</a:t>
            </a:r>
          </a:p>
          <a:p>
            <a:pPr lvl="1"/>
            <a:r>
              <a:rPr lang="en-US" i="1" dirty="0" smtClean="0"/>
              <a:t>R</a:t>
            </a:r>
            <a:r>
              <a:rPr lang="en-US" dirty="0" smtClean="0"/>
              <a:t> participates with cardinality 1, </a:t>
            </a:r>
            <a:r>
              <a:rPr lang="en-US" i="1" dirty="0" smtClean="0"/>
              <a:t>S</a:t>
            </a:r>
            <a:r>
              <a:rPr lang="en-US" dirty="0" smtClean="0"/>
              <a:t> participates with cardinality N</a:t>
            </a:r>
          </a:p>
          <a:p>
            <a:pPr lvl="1"/>
            <a:r>
              <a:rPr lang="en-US" i="1" dirty="0" smtClean="0"/>
              <a:t>R</a:t>
            </a:r>
            <a:r>
              <a:rPr lang="en-US" dirty="0" smtClean="0"/>
              <a:t> can be fragmented following fragmentation on </a:t>
            </a:r>
            <a:r>
              <a:rPr lang="en-US" i="1" dirty="0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Fragments that agree on the values of join attributes are placed at the same site</a:t>
            </a:r>
          </a:p>
          <a:p>
            <a:pPr lvl="1"/>
            <a:r>
              <a:rPr lang="en-US" dirty="0" smtClean="0"/>
              <a:t>Localization program: union</a:t>
            </a:r>
          </a:p>
          <a:p>
            <a:r>
              <a:rPr lang="en-US" dirty="0" smtClean="0"/>
              <a:t>Rule 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Distribute joins over unions</a:t>
            </a:r>
          </a:p>
          <a:p>
            <a:pPr lvl="1"/>
            <a:r>
              <a:rPr lang="en-US" sz="2800" dirty="0"/>
              <a:t>Apply the join reduction for horizontal fragmentation</a:t>
            </a:r>
          </a:p>
          <a:p>
            <a:r>
              <a:rPr lang="en-US" dirty="0" smtClean="0"/>
              <a:t>Example		</a:t>
            </a:r>
            <a:r>
              <a:rPr lang="en-US" dirty="0" smtClean="0">
                <a:solidFill>
                  <a:srgbClr val="1771A9"/>
                </a:solidFill>
              </a:rPr>
              <a:t>[ASG is member, EMP is owner]</a:t>
            </a:r>
            <a:endParaRPr lang="en-US" dirty="0">
              <a:solidFill>
                <a:srgbClr val="1771A9"/>
              </a:solidFill>
            </a:endParaRPr>
          </a:p>
          <a:p>
            <a:pPr lvl="1">
              <a:buFont typeface="Wingdings" charset="2"/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1</a:t>
            </a:r>
            <a:r>
              <a:rPr lang="en-US" sz="2800" dirty="0"/>
              <a:t>: 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/>
              <a:t>TITLE=“Programmer”</a:t>
            </a:r>
            <a:r>
              <a:rPr lang="en-US" sz="2800" dirty="0"/>
              <a:t> (EMP) </a:t>
            </a:r>
          </a:p>
          <a:p>
            <a:pPr lvl="1"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2</a:t>
            </a:r>
            <a:r>
              <a:rPr lang="en-US" sz="2800" dirty="0"/>
              <a:t>: 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/>
              <a:t>TITLE</a:t>
            </a:r>
            <a:r>
              <a:rPr lang="en-GB" sz="2000" baseline="-25000" dirty="0"/>
              <a:t> ≠</a:t>
            </a:r>
            <a:r>
              <a:rPr lang="en-US" sz="2800" baseline="-25000" dirty="0"/>
              <a:t>“Programmer”</a:t>
            </a:r>
            <a:r>
              <a:rPr lang="en-US" sz="2800" dirty="0"/>
              <a:t> (EMP)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 smtClean="0"/>
              <a:t>	ASG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: ASG </a:t>
            </a:r>
            <a:r>
              <a:rPr lang="en-US" sz="4000" dirty="0" smtClean="0">
                <a:latin typeface="MS PGothic"/>
                <a:ea typeface="MS PGothic"/>
              </a:rPr>
              <a:t>⋉</a:t>
            </a:r>
            <a:r>
              <a:rPr lang="en-US" sz="2800" baseline="-25000" dirty="0" smtClean="0"/>
              <a:t>ENO</a:t>
            </a:r>
            <a:r>
              <a:rPr lang="en-US" sz="2800" dirty="0" smtClean="0"/>
              <a:t> EMP</a:t>
            </a:r>
            <a:r>
              <a:rPr lang="en-US" sz="2800" baseline="-25000" dirty="0" smtClean="0"/>
              <a:t>1</a:t>
            </a:r>
          </a:p>
          <a:p>
            <a:pPr marL="1144405" lvl="1">
              <a:spcBef>
                <a:spcPts val="0"/>
              </a:spcBef>
              <a:buNone/>
            </a:pPr>
            <a:r>
              <a:rPr lang="en-US" sz="2800" dirty="0" smtClean="0"/>
              <a:t>ASG</a:t>
            </a:r>
            <a:r>
              <a:rPr lang="en-US" sz="2800" baseline="-25000" dirty="0" smtClean="0"/>
              <a:t>2</a:t>
            </a:r>
            <a:r>
              <a:rPr lang="en-US" sz="2800" dirty="0"/>
              <a:t>: ASG </a:t>
            </a:r>
            <a:r>
              <a:rPr lang="en-US" sz="4000" dirty="0">
                <a:latin typeface="MS PGothic"/>
                <a:ea typeface="MS PGothic"/>
              </a:rPr>
              <a:t>⋉</a:t>
            </a:r>
            <a:r>
              <a:rPr lang="en-US" sz="2800" baseline="-25000" dirty="0"/>
              <a:t>ENO</a:t>
            </a:r>
            <a:r>
              <a:rPr lang="en-US" sz="2800" dirty="0"/>
              <a:t> EMP</a:t>
            </a:r>
            <a:r>
              <a:rPr lang="en-US" sz="2800" baseline="-25000" dirty="0"/>
              <a:t>2</a:t>
            </a:r>
          </a:p>
          <a:p>
            <a:r>
              <a:rPr lang="en-US" dirty="0" smtClean="0"/>
              <a:t>Query</a:t>
            </a:r>
            <a:r>
              <a:rPr lang="en-US" dirty="0"/>
              <a:t>	</a:t>
            </a:r>
            <a:r>
              <a:rPr lang="en-US" sz="2800" b="1" dirty="0" smtClean="0">
                <a:latin typeface="Courier New"/>
              </a:rPr>
              <a:t>SELECT</a:t>
            </a:r>
            <a:r>
              <a:rPr lang="en-US" sz="2800" dirty="0" smtClean="0">
                <a:latin typeface="Courier New"/>
              </a:rPr>
              <a:t> </a:t>
            </a:r>
            <a:r>
              <a:rPr lang="en-US" sz="2800" dirty="0">
                <a:latin typeface="Courier New"/>
              </a:rPr>
              <a:t>	*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		FROM</a:t>
            </a:r>
            <a:r>
              <a:rPr lang="en-US" sz="2800" dirty="0">
                <a:latin typeface="Courier New"/>
              </a:rPr>
              <a:t>	</a:t>
            </a:r>
            <a:r>
              <a:rPr lang="en-US" sz="2800" dirty="0" smtClean="0">
                <a:latin typeface="Courier New"/>
              </a:rPr>
              <a:t>	EMP</a:t>
            </a:r>
            <a:r>
              <a:rPr lang="en-US" sz="2800" dirty="0">
                <a:latin typeface="Courier New"/>
              </a:rPr>
              <a:t>, ASG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		WHERE		</a:t>
            </a:r>
            <a:r>
              <a:rPr lang="en-US" sz="2800" dirty="0" smtClean="0">
                <a:latin typeface="Courier New"/>
              </a:rPr>
              <a:t>ASG.ENO </a:t>
            </a:r>
            <a:r>
              <a:rPr lang="en-US" sz="2800" dirty="0">
                <a:latin typeface="Courier New"/>
              </a:rPr>
              <a:t>= EMP.ENO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		AND</a:t>
            </a:r>
            <a:r>
              <a:rPr lang="en-US" sz="2800" dirty="0">
                <a:latin typeface="Courier New"/>
              </a:rPr>
              <a:t>	</a:t>
            </a:r>
            <a:r>
              <a:rPr lang="en-US" sz="2800" dirty="0" smtClean="0">
                <a:latin typeface="Courier New"/>
              </a:rPr>
              <a:t>	EMP.TITLE </a:t>
            </a:r>
            <a:r>
              <a:rPr lang="en-US" sz="2800" dirty="0">
                <a:latin typeface="Courier New"/>
              </a:rPr>
              <a:t>= "Mech. Eng."</a:t>
            </a:r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1148907" y="650240"/>
            <a:ext cx="13547" cy="15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525736" y="2102204"/>
            <a:ext cx="3440853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800" dirty="0">
                <a:latin typeface="Book Antiqua"/>
              </a:rPr>
              <a:t>Generic query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597985" y="5990636"/>
            <a:ext cx="3440853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800" dirty="0">
                <a:latin typeface="Book Antiqua"/>
              </a:rPr>
              <a:t>Selections first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3456362" y="4133419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auto">
          <a:xfrm>
            <a:off x="9489144" y="4142450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1847" name="Rectangle 7"/>
          <p:cNvSpPr>
            <a:spLocks noChangeArrowheads="1"/>
          </p:cNvSpPr>
          <p:nvPr/>
        </p:nvSpPr>
        <p:spPr bwMode="auto">
          <a:xfrm>
            <a:off x="1932191" y="5357134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7384804" y="3056460"/>
            <a:ext cx="2684623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8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1849" name="Rectangle 9"/>
          <p:cNvSpPr>
            <a:spLocks noChangeArrowheads="1"/>
          </p:cNvSpPr>
          <p:nvPr/>
        </p:nvSpPr>
        <p:spPr bwMode="auto">
          <a:xfrm>
            <a:off x="4560244" y="5357134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50" name="Rectangle 10"/>
          <p:cNvSpPr>
            <a:spLocks noChangeArrowheads="1"/>
          </p:cNvSpPr>
          <p:nvPr/>
        </p:nvSpPr>
        <p:spPr bwMode="auto">
          <a:xfrm>
            <a:off x="8007343" y="5357134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51" name="Rectangle 11"/>
          <p:cNvSpPr>
            <a:spLocks noChangeArrowheads="1"/>
          </p:cNvSpPr>
          <p:nvPr/>
        </p:nvSpPr>
        <p:spPr bwMode="auto">
          <a:xfrm>
            <a:off x="10581209" y="5357134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52" name="Line 12"/>
          <p:cNvSpPr>
            <a:spLocks noChangeShapeType="1"/>
          </p:cNvSpPr>
          <p:nvPr/>
        </p:nvSpPr>
        <p:spPr bwMode="auto">
          <a:xfrm flipV="1">
            <a:off x="2528711" y="4530788"/>
            <a:ext cx="1038578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3" name="Line 13"/>
          <p:cNvSpPr>
            <a:spLocks noChangeShapeType="1"/>
          </p:cNvSpPr>
          <p:nvPr/>
        </p:nvSpPr>
        <p:spPr bwMode="auto">
          <a:xfrm flipH="1" flipV="1">
            <a:off x="3955627" y="4530788"/>
            <a:ext cx="1056640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4" name="Line 14"/>
          <p:cNvSpPr>
            <a:spLocks noChangeShapeType="1"/>
          </p:cNvSpPr>
          <p:nvPr/>
        </p:nvSpPr>
        <p:spPr bwMode="auto">
          <a:xfrm flipV="1">
            <a:off x="8516338" y="4557881"/>
            <a:ext cx="1038578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5" name="Line 15"/>
          <p:cNvSpPr>
            <a:spLocks noChangeShapeType="1"/>
          </p:cNvSpPr>
          <p:nvPr/>
        </p:nvSpPr>
        <p:spPr bwMode="auto">
          <a:xfrm flipH="1" flipV="1">
            <a:off x="9943253" y="4557881"/>
            <a:ext cx="1056640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6" name="Line 16"/>
          <p:cNvSpPr>
            <a:spLocks noChangeShapeType="1"/>
          </p:cNvSpPr>
          <p:nvPr/>
        </p:nvSpPr>
        <p:spPr bwMode="auto">
          <a:xfrm flipH="1" flipV="1">
            <a:off x="8588587" y="3663801"/>
            <a:ext cx="1083733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7" name="Line 17"/>
          <p:cNvSpPr>
            <a:spLocks noChangeShapeType="1"/>
          </p:cNvSpPr>
          <p:nvPr/>
        </p:nvSpPr>
        <p:spPr bwMode="auto">
          <a:xfrm flipH="1" flipV="1">
            <a:off x="6990080" y="2823908"/>
            <a:ext cx="1083733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8" name="Line 18"/>
          <p:cNvSpPr>
            <a:spLocks noChangeShapeType="1"/>
          </p:cNvSpPr>
          <p:nvPr/>
        </p:nvSpPr>
        <p:spPr bwMode="auto">
          <a:xfrm flipV="1">
            <a:off x="3720818" y="2688441"/>
            <a:ext cx="2095218" cy="15172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9" name="Rectangle 19"/>
          <p:cNvSpPr>
            <a:spLocks noChangeArrowheads="1"/>
          </p:cNvSpPr>
          <p:nvPr/>
        </p:nvSpPr>
        <p:spPr bwMode="auto">
          <a:xfrm>
            <a:off x="3618922" y="7524327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1860" name="Rectangle 20"/>
          <p:cNvSpPr>
            <a:spLocks noChangeArrowheads="1"/>
          </p:cNvSpPr>
          <p:nvPr/>
        </p:nvSpPr>
        <p:spPr bwMode="auto">
          <a:xfrm>
            <a:off x="2040564" y="8813518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61" name="Rectangle 21"/>
          <p:cNvSpPr>
            <a:spLocks noChangeArrowheads="1"/>
          </p:cNvSpPr>
          <p:nvPr/>
        </p:nvSpPr>
        <p:spPr bwMode="auto">
          <a:xfrm>
            <a:off x="4668617" y="8813518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62" name="Line 22"/>
          <p:cNvSpPr>
            <a:spLocks noChangeShapeType="1"/>
          </p:cNvSpPr>
          <p:nvPr/>
        </p:nvSpPr>
        <p:spPr bwMode="auto">
          <a:xfrm flipV="1">
            <a:off x="2691271" y="7987171"/>
            <a:ext cx="1038578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3" name="Line 23"/>
          <p:cNvSpPr>
            <a:spLocks noChangeShapeType="1"/>
          </p:cNvSpPr>
          <p:nvPr/>
        </p:nvSpPr>
        <p:spPr bwMode="auto">
          <a:xfrm flipH="1" flipV="1">
            <a:off x="4118187" y="7987171"/>
            <a:ext cx="1056640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4" name="Rectangle 24"/>
          <p:cNvSpPr>
            <a:spLocks noChangeArrowheads="1"/>
          </p:cNvSpPr>
          <p:nvPr/>
        </p:nvSpPr>
        <p:spPr bwMode="auto">
          <a:xfrm>
            <a:off x="8603396" y="8813518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65" name="Rectangle 25"/>
          <p:cNvSpPr>
            <a:spLocks noChangeArrowheads="1"/>
          </p:cNvSpPr>
          <p:nvPr/>
        </p:nvSpPr>
        <p:spPr bwMode="auto">
          <a:xfrm>
            <a:off x="7926671" y="7481429"/>
            <a:ext cx="2684623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8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1866" name="Line 26"/>
          <p:cNvSpPr>
            <a:spLocks noChangeShapeType="1"/>
          </p:cNvSpPr>
          <p:nvPr/>
        </p:nvSpPr>
        <p:spPr bwMode="auto">
          <a:xfrm flipV="1">
            <a:off x="3883378" y="6632504"/>
            <a:ext cx="1986844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7" name="Line 27"/>
          <p:cNvSpPr>
            <a:spLocks noChangeShapeType="1"/>
          </p:cNvSpPr>
          <p:nvPr/>
        </p:nvSpPr>
        <p:spPr bwMode="auto">
          <a:xfrm flipH="1" flipV="1">
            <a:off x="7125547" y="6713784"/>
            <a:ext cx="189653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8" name="Line 28"/>
          <p:cNvSpPr>
            <a:spLocks noChangeShapeType="1"/>
          </p:cNvSpPr>
          <p:nvPr/>
        </p:nvSpPr>
        <p:spPr bwMode="auto">
          <a:xfrm flipV="1">
            <a:off x="9157547" y="8095544"/>
            <a:ext cx="0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73" name="Rectangle 33"/>
          <p:cNvSpPr>
            <a:spLocks noChangeArrowheads="1"/>
          </p:cNvSpPr>
          <p:nvPr/>
        </p:nvSpPr>
        <p:spPr bwMode="auto">
          <a:xfrm>
            <a:off x="5887932" y="6096066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5785522" y="2135780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309712" y="2356520"/>
            <a:ext cx="4118187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800" dirty="0" smtClean="0">
                <a:latin typeface="Book Antiqua"/>
                <a:cs typeface="Book Antiqua"/>
              </a:rPr>
              <a:t>Push join inside </a:t>
            </a:r>
            <a:r>
              <a:rPr lang="en-US" sz="2800" dirty="0">
                <a:latin typeface="Book Antiqua"/>
                <a:cs typeface="Book Antiqua"/>
              </a:rPr>
              <a:t>unions</a:t>
            </a: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9712" y="5817840"/>
            <a:ext cx="10188575" cy="1219200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/>
              <a:t>Elimination of the empty intermediate relations </a:t>
            </a:r>
          </a:p>
          <a:p>
            <a:pPr>
              <a:buFont typeface="Wingdings" charset="2"/>
              <a:buNone/>
            </a:pPr>
            <a:r>
              <a:rPr lang="en-US" dirty="0"/>
              <a:t>(left sub-tree)</a:t>
            </a:r>
          </a:p>
        </p:txBody>
      </p:sp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7195247" y="2164877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2870" name="Rectangle 6"/>
          <p:cNvSpPr>
            <a:spLocks noChangeArrowheads="1"/>
          </p:cNvSpPr>
          <p:nvPr/>
        </p:nvSpPr>
        <p:spPr bwMode="auto">
          <a:xfrm>
            <a:off x="3117529" y="5285126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2871" name="Rectangle 7"/>
          <p:cNvSpPr>
            <a:spLocks noChangeArrowheads="1"/>
          </p:cNvSpPr>
          <p:nvPr/>
        </p:nvSpPr>
        <p:spPr bwMode="auto">
          <a:xfrm>
            <a:off x="5803756" y="5285126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2" name="Line 8"/>
          <p:cNvSpPr>
            <a:spLocks noChangeShapeType="1"/>
          </p:cNvSpPr>
          <p:nvPr/>
        </p:nvSpPr>
        <p:spPr bwMode="auto">
          <a:xfrm flipV="1">
            <a:off x="3711793" y="3808539"/>
            <a:ext cx="878275" cy="14630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73" name="Rectangle 9"/>
          <p:cNvSpPr>
            <a:spLocks noChangeArrowheads="1"/>
          </p:cNvSpPr>
          <p:nvPr/>
        </p:nvSpPr>
        <p:spPr bwMode="auto">
          <a:xfrm>
            <a:off x="10802476" y="5285126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10067262" y="4291704"/>
            <a:ext cx="248381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75" name="Line 11"/>
          <p:cNvSpPr>
            <a:spLocks noChangeShapeType="1"/>
          </p:cNvSpPr>
          <p:nvPr/>
        </p:nvSpPr>
        <p:spPr bwMode="auto">
          <a:xfrm flipV="1">
            <a:off x="5014531" y="2697712"/>
            <a:ext cx="2201334" cy="7857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76" name="Line 12"/>
          <p:cNvSpPr>
            <a:spLocks noChangeShapeType="1"/>
          </p:cNvSpPr>
          <p:nvPr/>
        </p:nvSpPr>
        <p:spPr bwMode="auto">
          <a:xfrm flipH="1" flipV="1">
            <a:off x="7766762" y="2724806"/>
            <a:ext cx="2007164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77" name="Rectangle 13"/>
          <p:cNvSpPr>
            <a:spLocks noChangeArrowheads="1"/>
          </p:cNvSpPr>
          <p:nvPr/>
        </p:nvSpPr>
        <p:spPr bwMode="auto">
          <a:xfrm>
            <a:off x="8129796" y="5285126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8" name="Rectangle 14"/>
          <p:cNvSpPr>
            <a:spLocks noChangeArrowheads="1"/>
          </p:cNvSpPr>
          <p:nvPr/>
        </p:nvSpPr>
        <p:spPr bwMode="auto">
          <a:xfrm>
            <a:off x="5113641" y="4291704"/>
            <a:ext cx="248381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79" name="Line 15"/>
          <p:cNvSpPr>
            <a:spLocks noChangeShapeType="1"/>
          </p:cNvSpPr>
          <p:nvPr/>
        </p:nvSpPr>
        <p:spPr bwMode="auto">
          <a:xfrm flipV="1">
            <a:off x="6330815" y="4865179"/>
            <a:ext cx="0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0" name="Line 16"/>
          <p:cNvSpPr>
            <a:spLocks noChangeShapeType="1"/>
          </p:cNvSpPr>
          <p:nvPr/>
        </p:nvSpPr>
        <p:spPr bwMode="auto">
          <a:xfrm flipH="1" flipV="1">
            <a:off x="5574459" y="3889819"/>
            <a:ext cx="704427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1" name="Line 17"/>
          <p:cNvSpPr>
            <a:spLocks noChangeShapeType="1"/>
          </p:cNvSpPr>
          <p:nvPr/>
        </p:nvSpPr>
        <p:spPr bwMode="auto">
          <a:xfrm flipV="1">
            <a:off x="8724060" y="3808539"/>
            <a:ext cx="878275" cy="14630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2" name="Line 18"/>
          <p:cNvSpPr>
            <a:spLocks noChangeShapeType="1"/>
          </p:cNvSpPr>
          <p:nvPr/>
        </p:nvSpPr>
        <p:spPr bwMode="auto">
          <a:xfrm flipH="1" flipV="1">
            <a:off x="10640912" y="3889819"/>
            <a:ext cx="704427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3" name="Line 19"/>
          <p:cNvSpPr>
            <a:spLocks noChangeShapeType="1"/>
          </p:cNvSpPr>
          <p:nvPr/>
        </p:nvSpPr>
        <p:spPr bwMode="auto">
          <a:xfrm flipV="1">
            <a:off x="11343082" y="4919366"/>
            <a:ext cx="0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4" name="Rectangle 20"/>
          <p:cNvSpPr>
            <a:spLocks noChangeArrowheads="1"/>
          </p:cNvSpPr>
          <p:nvPr/>
        </p:nvSpPr>
        <p:spPr bwMode="auto">
          <a:xfrm>
            <a:off x="4785815" y="8813518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85" name="Rectangle 21"/>
          <p:cNvSpPr>
            <a:spLocks noChangeArrowheads="1"/>
          </p:cNvSpPr>
          <p:nvPr/>
        </p:nvSpPr>
        <p:spPr bwMode="auto">
          <a:xfrm>
            <a:off x="8731881" y="8813518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86" name="Rectangle 22"/>
          <p:cNvSpPr>
            <a:spLocks noChangeArrowheads="1"/>
          </p:cNvSpPr>
          <p:nvPr/>
        </p:nvSpPr>
        <p:spPr bwMode="auto">
          <a:xfrm>
            <a:off x="8123046" y="7467882"/>
            <a:ext cx="248381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87" name="Line 23"/>
          <p:cNvSpPr>
            <a:spLocks noChangeShapeType="1"/>
          </p:cNvSpPr>
          <p:nvPr/>
        </p:nvSpPr>
        <p:spPr bwMode="auto">
          <a:xfrm flipV="1">
            <a:off x="5436522" y="6876344"/>
            <a:ext cx="1499164" cy="19507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8" name="Line 24"/>
          <p:cNvSpPr>
            <a:spLocks noChangeShapeType="1"/>
          </p:cNvSpPr>
          <p:nvPr/>
        </p:nvSpPr>
        <p:spPr bwMode="auto">
          <a:xfrm flipH="1" flipV="1">
            <a:off x="7730424" y="6984717"/>
            <a:ext cx="1544320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9" name="Line 25"/>
          <p:cNvSpPr>
            <a:spLocks noChangeShapeType="1"/>
          </p:cNvSpPr>
          <p:nvPr/>
        </p:nvSpPr>
        <p:spPr bwMode="auto">
          <a:xfrm flipV="1">
            <a:off x="9301837" y="8068450"/>
            <a:ext cx="0" cy="7857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6790836" y="6326962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4398651" y="3265614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9519222" y="3265614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Reduction for Hybrid Fragmentation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Combine the rules already </a:t>
            </a:r>
            <a:r>
              <a:rPr lang="en-US" dirty="0" smtClean="0"/>
              <a:t>specified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 smtClean="0"/>
              <a:t>Remove </a:t>
            </a:r>
            <a:r>
              <a:rPr lang="en-US" dirty="0">
                <a:solidFill>
                  <a:schemeClr val="hlink"/>
                </a:solidFill>
              </a:rPr>
              <a:t>empty relations </a:t>
            </a:r>
            <a:r>
              <a:rPr lang="en-US" dirty="0"/>
              <a:t>generated by contradicting </a:t>
            </a:r>
            <a:r>
              <a:rPr lang="en-US" dirty="0" smtClean="0"/>
              <a:t>predicates (inside selections or joins) </a:t>
            </a:r>
            <a:r>
              <a:rPr lang="en-US" dirty="0"/>
              <a:t>on horizontal </a:t>
            </a:r>
            <a:r>
              <a:rPr lang="en-US" dirty="0" smtClean="0"/>
              <a:t>fragments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Remove </a:t>
            </a:r>
            <a:r>
              <a:rPr lang="en-US" dirty="0">
                <a:solidFill>
                  <a:schemeClr val="hlink"/>
                </a:solidFill>
              </a:rPr>
              <a:t>useless relations </a:t>
            </a:r>
            <a:r>
              <a:rPr lang="en-US" dirty="0"/>
              <a:t>generated by projections on vertical </a:t>
            </a:r>
            <a:r>
              <a:rPr lang="en-US" dirty="0" smtClean="0"/>
              <a:t>fragments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Distribute </a:t>
            </a:r>
            <a:r>
              <a:rPr lang="en-US" dirty="0" smtClean="0">
                <a:solidFill>
                  <a:schemeClr val="hlink"/>
                </a:solidFill>
              </a:rPr>
              <a:t>joins/selections/projections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over </a:t>
            </a:r>
            <a:r>
              <a:rPr lang="en-US" dirty="0">
                <a:solidFill>
                  <a:schemeClr val="hlink"/>
                </a:solidFill>
              </a:rPr>
              <a:t>unions </a:t>
            </a:r>
            <a:r>
              <a:rPr lang="en-US" dirty="0"/>
              <a:t>in order to isolate and remove useless </a:t>
            </a:r>
            <a:r>
              <a:rPr lang="en-US" dirty="0" smtClean="0"/>
              <a:t>operands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en-US" smtClean="0"/>
              <a:t>Hybrid Fragmentation</a:t>
            </a:r>
            <a:endParaRPr lang="en-US" dirty="0"/>
          </a:p>
        </p:txBody>
      </p:sp>
      <p:sp>
        <p:nvSpPr>
          <p:cNvPr id="29389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44016" y="2460699"/>
            <a:ext cx="6502400" cy="6232525"/>
          </a:xfrm>
          <a:noFill/>
          <a:ln/>
        </p:spPr>
        <p:txBody>
          <a:bodyPr/>
          <a:lstStyle/>
          <a:p>
            <a:pPr marL="0" indent="0">
              <a:spcBef>
                <a:spcPct val="65000"/>
              </a:spcBef>
              <a:buNone/>
            </a:pPr>
            <a:r>
              <a:rPr lang="en-US" dirty="0"/>
              <a:t>Example</a:t>
            </a:r>
          </a:p>
          <a:p>
            <a:pPr marL="325115" lvl="1" indent="0">
              <a:spcBef>
                <a:spcPct val="65000"/>
              </a:spcBef>
              <a:buNone/>
            </a:pPr>
            <a:r>
              <a:rPr lang="en-US" dirty="0"/>
              <a:t>Consider the following hybrid fragmentation: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dirty="0"/>
              <a:t>EMP</a:t>
            </a:r>
            <a:r>
              <a:rPr lang="en-US" baseline="-25000" dirty="0"/>
              <a:t>1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≤"E4" </a:t>
            </a:r>
            <a:r>
              <a:rPr lang="en-US" dirty="0" smtClean="0"/>
              <a:t>(</a:t>
            </a:r>
            <a:r>
              <a:rPr lang="en-US" sz="2800" dirty="0" smtClean="0">
                <a:latin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dirty="0"/>
              <a:t>EMP</a:t>
            </a:r>
            <a:r>
              <a:rPr lang="en-US" baseline="-25000" dirty="0"/>
              <a:t>2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&gt;"E4" </a:t>
            </a:r>
            <a:r>
              <a:rPr lang="en-US" dirty="0" smtClean="0"/>
              <a:t>(</a:t>
            </a:r>
            <a:r>
              <a:rPr lang="en-US" sz="2800" dirty="0" smtClean="0">
                <a:latin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dirty="0"/>
              <a:t>EMP</a:t>
            </a:r>
            <a:r>
              <a:rPr lang="en-US" baseline="-25000" dirty="0"/>
              <a:t>3</a:t>
            </a:r>
            <a:r>
              <a:rPr lang="en-US" smtClean="0"/>
              <a:t>=</a:t>
            </a:r>
            <a:r>
              <a:rPr lang="en-US" smtClean="0">
                <a:latin typeface="Symbol" charset="2"/>
                <a:sym typeface="Symbol"/>
              </a:rPr>
              <a:t> </a:t>
            </a:r>
            <a:r>
              <a:rPr lang="en-US" sz="2800" smtClean="0">
                <a:latin typeface="Symbol" charset="2"/>
                <a:sym typeface="Symbol"/>
              </a:rPr>
              <a:t></a:t>
            </a:r>
            <a:r>
              <a:rPr lang="en-US" baseline="-25000" smtClean="0"/>
              <a:t>ENO,TITLE </a:t>
            </a:r>
            <a:r>
              <a:rPr lang="en-US" dirty="0"/>
              <a:t>(EMP)</a:t>
            </a:r>
          </a:p>
          <a:p>
            <a:pPr marL="325115" lvl="1" indent="0">
              <a:spcBef>
                <a:spcPct val="65000"/>
              </a:spcBef>
              <a:buNone/>
            </a:pPr>
            <a:r>
              <a:rPr lang="en-US" dirty="0"/>
              <a:t>and the query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WHERE	</a:t>
            </a:r>
            <a:r>
              <a:rPr lang="en-US" dirty="0">
                <a:latin typeface="Courier New"/>
              </a:rPr>
              <a:t>ENO</a:t>
            </a:r>
            <a:r>
              <a:rPr lang="en-US" dirty="0" smtClean="0">
                <a:latin typeface="Courier New"/>
              </a:rPr>
              <a:t>="E5"</a:t>
            </a:r>
            <a:endParaRPr lang="en-US" dirty="0">
              <a:latin typeface="Courier New"/>
            </a:endParaRPr>
          </a:p>
        </p:txBody>
      </p:sp>
      <p:grpSp>
        <p:nvGrpSpPr>
          <p:cNvPr id="23" name="Gruppo 22"/>
          <p:cNvGrpSpPr/>
          <p:nvPr/>
        </p:nvGrpSpPr>
        <p:grpSpPr>
          <a:xfrm>
            <a:off x="6490116" y="2734170"/>
            <a:ext cx="6038626" cy="5555848"/>
            <a:chOff x="6490116" y="2734170"/>
            <a:chExt cx="6038626" cy="5555848"/>
          </a:xfrm>
        </p:grpSpPr>
        <p:sp>
          <p:nvSpPr>
            <p:cNvPr id="293892" name="Rectangle 4"/>
            <p:cNvSpPr>
              <a:spLocks noChangeArrowheads="1"/>
            </p:cNvSpPr>
            <p:nvPr/>
          </p:nvSpPr>
          <p:spPr bwMode="auto">
            <a:xfrm>
              <a:off x="6490116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3893" name="Rectangle 5"/>
            <p:cNvSpPr>
              <a:spLocks noChangeArrowheads="1"/>
            </p:cNvSpPr>
            <p:nvPr/>
          </p:nvSpPr>
          <p:spPr bwMode="auto">
            <a:xfrm>
              <a:off x="7600943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3894" name="Rectangle 6"/>
            <p:cNvSpPr>
              <a:spLocks noChangeArrowheads="1"/>
            </p:cNvSpPr>
            <p:nvPr/>
          </p:nvSpPr>
          <p:spPr bwMode="auto">
            <a:xfrm>
              <a:off x="7314904" y="6403058"/>
              <a:ext cx="53568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93895" name="Line 7"/>
            <p:cNvSpPr>
              <a:spLocks noChangeShapeType="1"/>
            </p:cNvSpPr>
            <p:nvPr/>
          </p:nvSpPr>
          <p:spPr bwMode="auto">
            <a:xfrm flipV="1">
              <a:off x="7057814" y="6881707"/>
              <a:ext cx="442524" cy="8940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6" name="Line 8"/>
            <p:cNvSpPr>
              <a:spLocks noChangeShapeType="1"/>
            </p:cNvSpPr>
            <p:nvPr/>
          </p:nvSpPr>
          <p:spPr bwMode="auto">
            <a:xfrm flipH="1" flipV="1">
              <a:off x="7671929" y="6881707"/>
              <a:ext cx="460587" cy="8940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7" name="Line 9"/>
            <p:cNvSpPr>
              <a:spLocks noChangeShapeType="1"/>
            </p:cNvSpPr>
            <p:nvPr/>
          </p:nvSpPr>
          <p:spPr bwMode="auto">
            <a:xfrm flipV="1">
              <a:off x="7599680" y="5716694"/>
              <a:ext cx="388338" cy="75861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8" name="Rectangle 10"/>
            <p:cNvSpPr>
              <a:spLocks noChangeArrowheads="1"/>
            </p:cNvSpPr>
            <p:nvPr/>
          </p:nvSpPr>
          <p:spPr bwMode="auto">
            <a:xfrm>
              <a:off x="8522116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93899" name="Line 11"/>
            <p:cNvSpPr>
              <a:spLocks noChangeShapeType="1"/>
            </p:cNvSpPr>
            <p:nvPr/>
          </p:nvSpPr>
          <p:spPr bwMode="auto">
            <a:xfrm flipH="1" flipV="1">
              <a:off x="8186702" y="5770880"/>
              <a:ext cx="812800" cy="200490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0" name="Rectangle 12"/>
            <p:cNvSpPr>
              <a:spLocks noChangeArrowheads="1"/>
            </p:cNvSpPr>
            <p:nvPr/>
          </p:nvSpPr>
          <p:spPr bwMode="auto">
            <a:xfrm>
              <a:off x="7200708" y="4005299"/>
              <a:ext cx="1507849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ENO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=“E5”</a:t>
              </a:r>
            </a:p>
          </p:txBody>
        </p:sp>
        <p:sp>
          <p:nvSpPr>
            <p:cNvPr id="293901" name="Line 13"/>
            <p:cNvSpPr>
              <a:spLocks noChangeShapeType="1"/>
            </p:cNvSpPr>
            <p:nvPr/>
          </p:nvSpPr>
          <p:spPr bwMode="auto">
            <a:xfrm flipV="1">
              <a:off x="7997049" y="4660053"/>
              <a:ext cx="0" cy="70442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2" name="Line 14"/>
            <p:cNvSpPr>
              <a:spLocks noChangeShapeType="1"/>
            </p:cNvSpPr>
            <p:nvPr/>
          </p:nvSpPr>
          <p:spPr bwMode="auto">
            <a:xfrm flipV="1">
              <a:off x="7997049" y="3522133"/>
              <a:ext cx="0" cy="70442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3" name="Rectangle 15"/>
            <p:cNvSpPr>
              <a:spLocks noChangeArrowheads="1"/>
            </p:cNvSpPr>
            <p:nvPr/>
          </p:nvSpPr>
          <p:spPr bwMode="auto">
            <a:xfrm>
              <a:off x="7321068" y="2734170"/>
              <a:ext cx="1385257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400" dirty="0" smtClean="0">
                  <a:solidFill>
                    <a:srgbClr val="000000"/>
                  </a:solidFill>
                  <a:latin typeface="Symbol" charset="2"/>
                  <a:sym typeface="Symbol"/>
                </a:rPr>
                <a:t>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ENAME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3904" name="Rectangle 16"/>
            <p:cNvSpPr>
              <a:spLocks noChangeArrowheads="1"/>
            </p:cNvSpPr>
            <p:nvPr/>
          </p:nvSpPr>
          <p:spPr bwMode="auto">
            <a:xfrm>
              <a:off x="11290151" y="6651413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3905" name="Rectangle 17"/>
            <p:cNvSpPr>
              <a:spLocks noChangeArrowheads="1"/>
            </p:cNvSpPr>
            <p:nvPr/>
          </p:nvSpPr>
          <p:spPr bwMode="auto">
            <a:xfrm>
              <a:off x="10973453" y="4924215"/>
              <a:ext cx="1507849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ENO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=“E5”</a:t>
              </a:r>
            </a:p>
          </p:txBody>
        </p:sp>
        <p:sp>
          <p:nvSpPr>
            <p:cNvPr id="293906" name="Rectangle 18"/>
            <p:cNvSpPr>
              <a:spLocks noChangeArrowheads="1"/>
            </p:cNvSpPr>
            <p:nvPr/>
          </p:nvSpPr>
          <p:spPr bwMode="auto">
            <a:xfrm>
              <a:off x="11143485" y="3303130"/>
              <a:ext cx="1385257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400" dirty="0" smtClean="0">
                  <a:solidFill>
                    <a:srgbClr val="000000"/>
                  </a:solidFill>
                  <a:latin typeface="Symbol" charset="2"/>
                  <a:sym typeface="Symbol"/>
                </a:rPr>
                <a:t>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ENAME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3907" name="Line 19"/>
            <p:cNvSpPr>
              <a:spLocks noChangeShapeType="1"/>
            </p:cNvSpPr>
            <p:nvPr/>
          </p:nvSpPr>
          <p:spPr bwMode="auto">
            <a:xfrm flipV="1">
              <a:off x="11837530" y="5581227"/>
              <a:ext cx="0" cy="1137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8" name="Line 20"/>
            <p:cNvSpPr>
              <a:spLocks noChangeShapeType="1"/>
            </p:cNvSpPr>
            <p:nvPr/>
          </p:nvSpPr>
          <p:spPr bwMode="auto">
            <a:xfrm flipV="1">
              <a:off x="11837530" y="4009813"/>
              <a:ext cx="0" cy="1137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9" name="Rectangle 21"/>
            <p:cNvSpPr>
              <a:spLocks noChangeArrowheads="1"/>
            </p:cNvSpPr>
            <p:nvPr/>
          </p:nvSpPr>
          <p:spPr bwMode="auto">
            <a:xfrm>
              <a:off x="9441904" y="4669085"/>
              <a:ext cx="866976" cy="9124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5100" dirty="0">
                  <a:latin typeface="Monotype Sorts" charset="2"/>
                  <a:sym typeface="Symbol"/>
                </a:rPr>
                <a:t></a:t>
              </a:r>
              <a:endParaRPr lang="en-US" sz="5100" dirty="0">
                <a:latin typeface="Monotype Sorts" charset="2"/>
              </a:endParaRPr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7526516" y="5184035"/>
              <a:ext cx="1126524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Overview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="1" baseline="25000" dirty="0" smtClean="0">
                <a:solidFill>
                  <a:srgbClr val="1771A9"/>
                </a:solidFill>
                <a:ea typeface="ＭＳ Ｐゴシック" pitchFamily="34" charset="-128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it-IT" altLang="en-US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Query decomposition and </a:t>
            </a:r>
            <a:r>
              <a:rPr lang="en-GB" b="1" dirty="0" smtClean="0">
                <a:solidFill>
                  <a:srgbClr val="FF0000"/>
                </a:solidFill>
              </a:rPr>
              <a:t>data localization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7)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The problem of distributed data localization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A naïve algorithm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Optimization steps (reductions)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PHF (selection, join)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VF (projection)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DHF (selection, join)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Hybrid Fragmentation (selection/join + projection)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Localization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sz="2600" dirty="0">
                <a:solidFill>
                  <a:schemeClr val="hlink"/>
                </a:solidFill>
              </a:rPr>
              <a:t>Input:  </a:t>
            </a:r>
            <a:r>
              <a:rPr lang="en-US" sz="2600" dirty="0" smtClean="0"/>
              <a:t>Relational algebra expression on global, distributed relations (</a:t>
            </a:r>
            <a:r>
              <a:rPr lang="en-US" sz="2600" dirty="0" smtClean="0">
                <a:solidFill>
                  <a:srgbClr val="008080"/>
                </a:solidFill>
              </a:rPr>
              <a:t>distributed query</a:t>
            </a:r>
            <a:r>
              <a:rPr lang="en-US" sz="2600" dirty="0" smtClean="0"/>
              <a:t>)</a:t>
            </a:r>
            <a:endParaRPr lang="en-US" sz="2600" dirty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/>
              <a:t>Determine which fragments are </a:t>
            </a:r>
            <a:r>
              <a:rPr lang="en-US" sz="2600" dirty="0" smtClean="0"/>
              <a:t>involved in a query (over global, distributed relations) and transform such a query into an equivalent one over such fragments (</a:t>
            </a:r>
            <a:r>
              <a:rPr lang="en-US" sz="2600" dirty="0" smtClean="0">
                <a:solidFill>
                  <a:srgbClr val="008080"/>
                </a:solidFill>
              </a:rPr>
              <a:t>localized query</a:t>
            </a:r>
            <a:r>
              <a:rPr lang="en-US" sz="2600" dirty="0" smtClean="0"/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/>
              <a:t>Localization uses information about distribution of fragments stored in the fragment schema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>
                <a:latin typeface="Book Antiqua" panose="02040602050305030304" pitchFamily="18" charset="0"/>
              </a:rPr>
              <a:t>Recall that fragmentation is obtained by several application of rules expressed by relational algebra …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p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rimary horizontal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</a:rPr>
              <a:t>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selection σ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derived horizontal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</a:rPr>
              <a:t>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semijoin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endParaRPr lang="en-US" sz="2400" dirty="0" smtClean="0">
              <a:solidFill>
                <a:srgbClr val="1771A9"/>
              </a:solidFill>
              <a:latin typeface="Book Antiqua" pitchFamily="18" charset="0"/>
            </a:endParaRP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vertical</a:t>
            </a:r>
            <a:r>
              <a:rPr lang="en-US" sz="24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projection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  <a:sym typeface="Symbol"/>
              </a:rPr>
              <a:t>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… and that reconstruction (reverse fragmentation) rules are also expressed in relational algebra</a:t>
            </a:r>
          </a:p>
          <a:p>
            <a:pPr lvl="1">
              <a:spcBef>
                <a:spcPct val="50000"/>
              </a:spcBef>
            </a:pPr>
            <a:r>
              <a:rPr lang="en-GB" sz="2400" dirty="0">
                <a:solidFill>
                  <a:srgbClr val="1771A9"/>
                </a:solidFill>
              </a:rPr>
              <a:t>horizontal</a:t>
            </a:r>
            <a:r>
              <a:rPr lang="en-GB" sz="2400" dirty="0"/>
              <a:t> </a:t>
            </a:r>
            <a:r>
              <a:rPr lang="en-GB" sz="2400" dirty="0" smtClean="0"/>
              <a:t>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  <a:sym typeface="Symbol"/>
              </a:rPr>
              <a:t>union </a:t>
            </a:r>
            <a:r>
              <a:rPr lang="en-GB" sz="2400" dirty="0" smtClean="0">
                <a:solidFill>
                  <a:srgbClr val="1771A9"/>
                </a:solidFill>
              </a:rPr>
              <a:t>∪</a:t>
            </a:r>
          </a:p>
          <a:p>
            <a:pPr lvl="1">
              <a:spcBef>
                <a:spcPct val="50000"/>
              </a:spcBef>
            </a:pPr>
            <a:r>
              <a:rPr lang="en-GB" sz="2400" dirty="0" smtClean="0">
                <a:solidFill>
                  <a:srgbClr val="1771A9"/>
                </a:solidFill>
              </a:rPr>
              <a:t>vertical</a:t>
            </a:r>
            <a:r>
              <a:rPr lang="en-GB" sz="2400" dirty="0" smtClean="0"/>
              <a:t> fragmentation: </a:t>
            </a:r>
            <a:r>
              <a:rPr lang="en-GB" sz="2400" dirty="0" smtClean="0">
                <a:solidFill>
                  <a:srgbClr val="1771A9"/>
                </a:solidFill>
              </a:rPr>
              <a:t>join </a:t>
            </a:r>
            <a:r>
              <a:rPr lang="en-US" sz="2400" dirty="0" smtClean="0">
                <a:solidFill>
                  <a:srgbClr val="1771A9"/>
                </a:solidFill>
              </a:rPr>
              <a:t>⋈</a:t>
            </a:r>
            <a:r>
              <a:rPr lang="en-GB" sz="2400" dirty="0" smtClean="0">
                <a:solidFill>
                  <a:srgbClr val="1771A9"/>
                </a:solidFill>
              </a:rPr>
              <a:t> </a:t>
            </a:r>
            <a:endParaRPr lang="en-US" sz="2400" dirty="0">
              <a:solidFill>
                <a:srgbClr val="1771A9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 naïve algorithm to localize distribute queries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008080"/>
                </a:solidFill>
              </a:rPr>
              <a:t>Localization program:</a:t>
            </a:r>
            <a:r>
              <a:rPr lang="en-US" dirty="0" smtClean="0">
                <a:solidFill>
                  <a:schemeClr val="tx2"/>
                </a:solidFill>
              </a:rPr>
              <a:t> relational </a:t>
            </a:r>
            <a:r>
              <a:rPr lang="en-US" smtClean="0">
                <a:solidFill>
                  <a:schemeClr val="tx2"/>
                </a:solidFill>
              </a:rPr>
              <a:t>algebra expression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hat reconstructs a global relation from its fragments, by reverting the rules employed for fragmentation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rgbClr val="008080"/>
                </a:solidFill>
              </a:rPr>
              <a:t>localized query</a:t>
            </a:r>
            <a:r>
              <a:rPr lang="en-US" dirty="0" smtClean="0">
                <a:solidFill>
                  <a:schemeClr val="tx2"/>
                </a:solidFill>
              </a:rPr>
              <a:t> is obtained from distributed, global query by replacing leaves (global relations) with (</a:t>
            </a:r>
            <a:r>
              <a:rPr lang="en-US" dirty="0">
                <a:solidFill>
                  <a:schemeClr val="tx2"/>
                </a:solidFill>
              </a:rPr>
              <a:t>the tree </a:t>
            </a:r>
            <a:r>
              <a:rPr lang="en-US" dirty="0" smtClean="0">
                <a:solidFill>
                  <a:schemeClr val="tx2"/>
                </a:solidFill>
              </a:rPr>
              <a:t>of) its corresponding localization program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Leaves of localized queries are fragments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This approach to obtain a localized query from a distributed one is inefficient and the result can be improved through several optimizations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2687215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Example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212504"/>
            <a:ext cx="6016624" cy="6950576"/>
          </a:xfrm>
          <a:noFill/>
        </p:spPr>
        <p:txBody>
          <a:bodyPr/>
          <a:lstStyle/>
          <a:p>
            <a:pPr>
              <a:lnSpc>
                <a:spcPts val="3413"/>
              </a:lnSpc>
              <a:spcAft>
                <a:spcPts val="853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Assume </a:t>
            </a:r>
          </a:p>
          <a:p>
            <a:pPr marL="699047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EMP is fragmented into </a:t>
            </a:r>
            <a:r>
              <a:rPr lang="en-US" sz="2600" dirty="0" smtClean="0"/>
              <a:t>EMP</a:t>
            </a:r>
            <a:r>
              <a:rPr lang="en-US" sz="2600" baseline="-25000" dirty="0" smtClean="0"/>
              <a:t>1 </a:t>
            </a:r>
            <a:r>
              <a:rPr lang="en-US" sz="2600" dirty="0" smtClean="0"/>
              <a:t>, EMP</a:t>
            </a:r>
            <a:r>
              <a:rPr lang="en-US" sz="2600" baseline="-25000" dirty="0" smtClean="0"/>
              <a:t>2 </a:t>
            </a:r>
            <a:r>
              <a:rPr lang="en-US" sz="2600" dirty="0" smtClean="0"/>
              <a:t>, </a:t>
            </a:r>
            <a:r>
              <a:rPr lang="en-US" sz="2600" dirty="0"/>
              <a:t>EMP</a:t>
            </a:r>
            <a:r>
              <a:rPr lang="en-US" sz="2600" baseline="-25000" dirty="0"/>
              <a:t>3</a:t>
            </a:r>
            <a:r>
              <a:rPr lang="en-US" sz="2600" dirty="0"/>
              <a:t> as follows: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1</a:t>
            </a:r>
            <a:r>
              <a:rPr lang="en-US" sz="2400" dirty="0" smtClean="0">
                <a:latin typeface="Book Antiqua" pitchFamily="18" charset="0"/>
              </a:rPr>
              <a:t>=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≤“E3”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2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“</a:t>
            </a:r>
            <a:r>
              <a:rPr lang="en-US" sz="2400" baseline="-25000" dirty="0">
                <a:latin typeface="Book Antiqua" pitchFamily="18" charset="0"/>
              </a:rPr>
              <a:t>E3”&lt;ENO≤“E6”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3</a:t>
            </a:r>
            <a:r>
              <a:rPr lang="en-US" sz="2400" dirty="0" smtClean="0">
                <a:latin typeface="Book Antiqua" pitchFamily="18" charset="0"/>
              </a:rPr>
              <a:t>=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≥“E6”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699047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ASG fragmented into ASG</a:t>
            </a:r>
            <a:r>
              <a:rPr lang="en-US" sz="2600" baseline="-25000" dirty="0"/>
              <a:t>1</a:t>
            </a:r>
            <a:r>
              <a:rPr lang="en-US" sz="2600" dirty="0"/>
              <a:t> and ASG</a:t>
            </a:r>
            <a:r>
              <a:rPr lang="en-US" sz="2600" baseline="-25000" dirty="0"/>
              <a:t>2</a:t>
            </a:r>
            <a:r>
              <a:rPr lang="en-US" sz="2600" dirty="0"/>
              <a:t> as follows: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ASG</a:t>
            </a:r>
            <a:r>
              <a:rPr lang="en-US" sz="2400" baseline="-25000" dirty="0">
                <a:latin typeface="Book Antiqua" pitchFamily="18" charset="0"/>
              </a:rPr>
              <a:t>1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≤“E3”</a:t>
            </a:r>
            <a:r>
              <a:rPr lang="en-US" sz="2400" dirty="0">
                <a:latin typeface="Book Antiqua" pitchFamily="18" charset="0"/>
              </a:rPr>
              <a:t>(ASG)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ASG</a:t>
            </a:r>
            <a:r>
              <a:rPr lang="en-US" sz="2400" baseline="-25000" dirty="0">
                <a:latin typeface="Book Antiqua" pitchFamily="18" charset="0"/>
              </a:rPr>
              <a:t>2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&gt;“E3”</a:t>
            </a:r>
            <a:r>
              <a:rPr lang="en-US" sz="2400" dirty="0">
                <a:latin typeface="Book Antiqua" pitchFamily="18" charset="0"/>
              </a:rPr>
              <a:t>(ASG</a:t>
            </a:r>
            <a:r>
              <a:rPr lang="en-US" sz="2400" dirty="0" smtClean="0">
                <a:latin typeface="Book Antiqua" pitchFamily="18" charset="0"/>
              </a:rPr>
              <a:t>)</a:t>
            </a:r>
            <a:endParaRPr lang="en-US" sz="2400" dirty="0">
              <a:latin typeface="Book Antiqua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Replace EMP by (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2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) 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and 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ASG by (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  <a:sym typeface="Symbol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US" sz="2400" baseline="-25000" dirty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) in any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query</a:t>
            </a:r>
            <a:endParaRPr lang="en-US" sz="2400" dirty="0">
              <a:solidFill>
                <a:srgbClr val="1771A9"/>
              </a:solidFill>
              <a:latin typeface="Book Antiqua" pitchFamily="18" charset="0"/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6931028" y="4906745"/>
            <a:ext cx="5809646" cy="3256203"/>
            <a:chOff x="7080392" y="5960534"/>
            <a:chExt cx="5809646" cy="3256203"/>
          </a:xfrm>
        </p:grpSpPr>
        <p:sp>
          <p:nvSpPr>
            <p:cNvPr id="209932" name="Line 12"/>
            <p:cNvSpPr>
              <a:spLocks noChangeShapeType="1"/>
            </p:cNvSpPr>
            <p:nvPr/>
          </p:nvSpPr>
          <p:spPr bwMode="auto">
            <a:xfrm>
              <a:off x="9401387" y="6538525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3" name="Line 13"/>
            <p:cNvSpPr>
              <a:spLocks noChangeShapeType="1"/>
            </p:cNvSpPr>
            <p:nvPr/>
          </p:nvSpPr>
          <p:spPr bwMode="auto">
            <a:xfrm>
              <a:off x="10792178" y="7423574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4" name="Line 14"/>
            <p:cNvSpPr>
              <a:spLocks noChangeShapeType="1"/>
            </p:cNvSpPr>
            <p:nvPr/>
          </p:nvSpPr>
          <p:spPr bwMode="auto">
            <a:xfrm flipH="1">
              <a:off x="9356231" y="7423574"/>
              <a:ext cx="812800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5" name="Text Box 15"/>
            <p:cNvSpPr txBox="1">
              <a:spLocks noChangeArrowheads="1"/>
            </p:cNvSpPr>
            <p:nvPr/>
          </p:nvSpPr>
          <p:spPr bwMode="auto">
            <a:xfrm>
              <a:off x="7080392" y="7846731"/>
              <a:ext cx="972844" cy="361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800" dirty="0">
                  <a:solidFill>
                    <a:schemeClr val="tx2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209936" name="Line 16"/>
            <p:cNvSpPr>
              <a:spLocks noChangeShapeType="1"/>
            </p:cNvSpPr>
            <p:nvPr/>
          </p:nvSpPr>
          <p:spPr bwMode="auto">
            <a:xfrm flipH="1">
              <a:off x="7613227" y="6484338"/>
              <a:ext cx="1146951" cy="130951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7" name="Text Box 17"/>
            <p:cNvSpPr txBox="1">
              <a:spLocks noChangeArrowheads="1"/>
            </p:cNvSpPr>
            <p:nvPr/>
          </p:nvSpPr>
          <p:spPr bwMode="auto">
            <a:xfrm>
              <a:off x="9194349" y="7848036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endParaRPr>
            </a:p>
          </p:txBody>
        </p:sp>
        <p:sp>
          <p:nvSpPr>
            <p:cNvPr id="209938" name="Text Box 18"/>
            <p:cNvSpPr txBox="1">
              <a:spLocks noChangeArrowheads="1"/>
            </p:cNvSpPr>
            <p:nvPr/>
          </p:nvSpPr>
          <p:spPr bwMode="auto">
            <a:xfrm>
              <a:off x="11549811" y="7884161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09939" name="Line 19"/>
            <p:cNvSpPr>
              <a:spLocks noChangeShapeType="1"/>
            </p:cNvSpPr>
            <p:nvPr/>
          </p:nvSpPr>
          <p:spPr bwMode="auto">
            <a:xfrm>
              <a:off x="9302045" y="8308622"/>
              <a:ext cx="18062" cy="37930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0" name="Line 20"/>
            <p:cNvSpPr>
              <a:spLocks noChangeShapeType="1"/>
            </p:cNvSpPr>
            <p:nvPr/>
          </p:nvSpPr>
          <p:spPr bwMode="auto">
            <a:xfrm flipH="1">
              <a:off x="8507307" y="8308622"/>
              <a:ext cx="415431" cy="41543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1" name="Line 21"/>
            <p:cNvSpPr>
              <a:spLocks noChangeShapeType="1"/>
            </p:cNvSpPr>
            <p:nvPr/>
          </p:nvSpPr>
          <p:spPr bwMode="auto">
            <a:xfrm>
              <a:off x="9645227" y="8308622"/>
              <a:ext cx="397369" cy="41543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2" name="Line 22"/>
            <p:cNvSpPr>
              <a:spLocks noChangeShapeType="1"/>
            </p:cNvSpPr>
            <p:nvPr/>
          </p:nvSpPr>
          <p:spPr bwMode="auto">
            <a:xfrm>
              <a:off x="11921067" y="8308622"/>
              <a:ext cx="397369" cy="41543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3" name="Line 23"/>
            <p:cNvSpPr>
              <a:spLocks noChangeShapeType="1"/>
            </p:cNvSpPr>
            <p:nvPr/>
          </p:nvSpPr>
          <p:spPr bwMode="auto">
            <a:xfrm flipH="1">
              <a:off x="11162453" y="8308622"/>
              <a:ext cx="415431" cy="41543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4" name="Text Box 24"/>
            <p:cNvSpPr txBox="1">
              <a:spLocks noChangeArrowheads="1"/>
            </p:cNvSpPr>
            <p:nvPr/>
          </p:nvSpPr>
          <p:spPr bwMode="auto">
            <a:xfrm>
              <a:off x="7947378" y="8855005"/>
              <a:ext cx="925705" cy="361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8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8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9945" name="Text Box 25"/>
            <p:cNvSpPr txBox="1">
              <a:spLocks noChangeArrowheads="1"/>
            </p:cNvSpPr>
            <p:nvPr/>
          </p:nvSpPr>
          <p:spPr bwMode="auto">
            <a:xfrm>
              <a:off x="8848232" y="8855005"/>
              <a:ext cx="925705" cy="361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8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8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09946" name="Text Box 26"/>
            <p:cNvSpPr txBox="1">
              <a:spLocks noChangeArrowheads="1"/>
            </p:cNvSpPr>
            <p:nvPr/>
          </p:nvSpPr>
          <p:spPr bwMode="auto">
            <a:xfrm>
              <a:off x="9803255" y="8855005"/>
              <a:ext cx="925705" cy="361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8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800" baseline="-25000" dirty="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09947" name="Text Box 27"/>
            <p:cNvSpPr txBox="1">
              <a:spLocks noChangeArrowheads="1"/>
            </p:cNvSpPr>
            <p:nvPr/>
          </p:nvSpPr>
          <p:spPr bwMode="auto">
            <a:xfrm>
              <a:off x="10780504" y="8855005"/>
              <a:ext cx="923816" cy="361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8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8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9948" name="Text Box 28"/>
            <p:cNvSpPr txBox="1">
              <a:spLocks noChangeArrowheads="1"/>
            </p:cNvSpPr>
            <p:nvPr/>
          </p:nvSpPr>
          <p:spPr bwMode="auto">
            <a:xfrm>
              <a:off x="11966222" y="8855005"/>
              <a:ext cx="923816" cy="361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8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8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09950" name="Text Box 30"/>
            <p:cNvSpPr txBox="1">
              <a:spLocks noChangeArrowheads="1"/>
            </p:cNvSpPr>
            <p:nvPr/>
          </p:nvSpPr>
          <p:spPr bwMode="auto">
            <a:xfrm>
              <a:off x="8653039" y="5960534"/>
              <a:ext cx="896020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PNO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9953" name="Text Box 33"/>
            <p:cNvSpPr txBox="1">
              <a:spLocks noChangeArrowheads="1"/>
            </p:cNvSpPr>
            <p:nvPr/>
          </p:nvSpPr>
          <p:spPr bwMode="auto">
            <a:xfrm>
              <a:off x="10145739" y="6935893"/>
              <a:ext cx="948948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32" name="CasellaDiTesto 31"/>
          <p:cNvSpPr txBox="1"/>
          <p:nvPr/>
        </p:nvSpPr>
        <p:spPr>
          <a:xfrm>
            <a:off x="6645276" y="3162288"/>
            <a:ext cx="52149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200" dirty="0" smtClean="0">
                <a:solidFill>
                  <a:schemeClr val="tx2"/>
                </a:solidFill>
                <a:latin typeface="Book Antiqua" pitchFamily="18" charset="0"/>
              </a:rPr>
              <a:t>PROJ 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⋈ ( EMP ⋈ ASG )</a:t>
            </a:r>
            <a:endParaRPr lang="en-US" sz="22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Provides Parallellism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449635" y="7981888"/>
            <a:ext cx="783122" cy="43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EMP</a:t>
            </a:r>
            <a:r>
              <a: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rPr>
              <a:t>2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670081" y="7981888"/>
            <a:ext cx="760976" cy="43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ASG</a:t>
            </a:r>
            <a:r>
              <a: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rPr>
              <a:t>2</a:t>
            </a: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6918026" y="7332761"/>
            <a:ext cx="350071" cy="69372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 flipV="1">
            <a:off x="7718947" y="7332761"/>
            <a:ext cx="360680" cy="69372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4582587" y="7981888"/>
            <a:ext cx="783121" cy="7079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Book Antiqua" panose="02040602050305030304" pitchFamily="18" charset="0"/>
              </a:rPr>
              <a:t>EMP</a:t>
            </a:r>
            <a:r>
              <a: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rPr>
              <a:t>2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5714133" y="7981888"/>
            <a:ext cx="760976" cy="43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ASG</a:t>
            </a:r>
            <a:r>
              <a: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V="1">
            <a:off x="5050978" y="7332761"/>
            <a:ext cx="350071" cy="69372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 flipV="1">
            <a:off x="5851899" y="7332761"/>
            <a:ext cx="254409" cy="6731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630673" y="7981888"/>
            <a:ext cx="783121" cy="7079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Book Antiqua" panose="02040602050305030304" pitchFamily="18" charset="0"/>
              </a:rPr>
              <a:t>EMP</a:t>
            </a:r>
            <a:r>
              <a: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851119" y="7981888"/>
            <a:ext cx="760976" cy="43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ASG</a:t>
            </a:r>
            <a:r>
              <a: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rPr>
              <a:t>2</a:t>
            </a:r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V="1">
            <a:off x="3099064" y="7332761"/>
            <a:ext cx="350071" cy="69372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 flipV="1">
            <a:off x="3899985" y="7332761"/>
            <a:ext cx="360680" cy="69372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6355601" y="4129254"/>
            <a:ext cx="444407" cy="7079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  <a:latin typeface="Book Antiqua" panose="02040602050305030304" pitchFamily="18" charset="0"/>
                <a:cs typeface="Symbol" charset="2"/>
                <a:sym typeface="Symbol" charset="2"/>
              </a:rPr>
              <a:t> </a:t>
            </a:r>
            <a:endParaRPr lang="en-US" sz="22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3608258" y="4785812"/>
            <a:ext cx="2630841" cy="182349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H="1" flipV="1">
            <a:off x="6711165" y="4894826"/>
            <a:ext cx="838050" cy="172439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8380332" y="7981888"/>
            <a:ext cx="783121" cy="7079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Book Antiqua" panose="02040602050305030304" pitchFamily="18" charset="0"/>
              </a:rPr>
              <a:t>EMP</a:t>
            </a:r>
            <a:r>
              <a: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rPr>
              <a:t>3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9600779" y="7981888"/>
            <a:ext cx="760975" cy="43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ASG</a:t>
            </a:r>
            <a:r>
              <a:rPr lang="en-US" sz="2200" baseline="-25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1</a:t>
            </a:r>
            <a:endParaRPr lang="en-US" sz="2200" baseline="-25000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 flipV="1">
            <a:off x="8848723" y="7332761"/>
            <a:ext cx="350071" cy="69372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 flipH="1" flipV="1">
            <a:off x="9639036" y="7332761"/>
            <a:ext cx="371288" cy="69372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 flipV="1">
            <a:off x="5602606" y="4875003"/>
            <a:ext cx="859266" cy="178385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 flipV="1">
            <a:off x="6891505" y="4785812"/>
            <a:ext cx="2588407" cy="182349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V="1">
            <a:off x="6577804" y="3487561"/>
            <a:ext cx="0" cy="61444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pic>
        <p:nvPicPr>
          <p:cNvPr id="50205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3377" y="2932584"/>
            <a:ext cx="328855" cy="376592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3392531" y="6648950"/>
            <a:ext cx="709012" cy="60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⋈</a:t>
            </a:r>
            <a:r>
              <a:rPr lang="en-US" sz="2200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ENO</a:t>
            </a:r>
            <a:endParaRPr lang="en-US" sz="2200" baseline="-250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5196966" y="6648950"/>
            <a:ext cx="781921" cy="60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⋈</a:t>
            </a:r>
            <a:r>
              <a:rPr lang="en-US" sz="2200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ENO</a:t>
            </a:r>
            <a:endParaRPr lang="en-US" sz="2200" baseline="-250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7112288" y="6648950"/>
            <a:ext cx="791328" cy="60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⋈</a:t>
            </a:r>
            <a:r>
              <a:rPr lang="en-US" sz="2200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ENO</a:t>
            </a:r>
            <a:endParaRPr lang="en-US" sz="2200" baseline="-250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40" name="Text Box 46"/>
          <p:cNvSpPr txBox="1">
            <a:spLocks noChangeArrowheads="1"/>
          </p:cNvSpPr>
          <p:nvPr/>
        </p:nvSpPr>
        <p:spPr bwMode="auto">
          <a:xfrm>
            <a:off x="9106575" y="6648950"/>
            <a:ext cx="719433" cy="60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⋈</a:t>
            </a:r>
            <a:r>
              <a:rPr lang="en-US" sz="2200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ENO</a:t>
            </a:r>
            <a:endParaRPr lang="en-US" sz="2200" baseline="-250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723341" y="7961354"/>
            <a:ext cx="783121" cy="7079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Book Antiqua" panose="02040602050305030304" pitchFamily="18" charset="0"/>
              </a:rPr>
              <a:t>EMP</a:t>
            </a:r>
            <a:r>
              <a: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1854887" y="7961354"/>
            <a:ext cx="760975" cy="7079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Book Antiqua" panose="02040602050305030304" pitchFamily="18" charset="0"/>
              </a:rPr>
              <a:t>ASG</a:t>
            </a:r>
            <a:r>
              <a: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 flipV="1">
            <a:off x="1191731" y="7312227"/>
            <a:ext cx="350071" cy="69372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H="1" flipV="1">
            <a:off x="1992653" y="7312227"/>
            <a:ext cx="254596" cy="64912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1485199" y="6628416"/>
            <a:ext cx="709012" cy="60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⋈</a:t>
            </a:r>
            <a:r>
              <a:rPr lang="en-US" sz="2200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ENO</a:t>
            </a:r>
            <a:endParaRPr lang="en-US" sz="2200" baseline="-250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 flipV="1">
            <a:off x="1992722" y="4560976"/>
            <a:ext cx="4113586" cy="202704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10534848" y="7985287"/>
            <a:ext cx="783121" cy="7079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Book Antiqua" panose="02040602050305030304" pitchFamily="18" charset="0"/>
              </a:rPr>
              <a:t>EMP</a:t>
            </a:r>
            <a:r>
              <a: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rPr>
              <a:t>3</a:t>
            </a:r>
          </a:p>
        </p:txBody>
      </p:sp>
      <p:sp>
        <p:nvSpPr>
          <p:cNvPr id="42" name="Rectangle 22"/>
          <p:cNvSpPr>
            <a:spLocks noChangeArrowheads="1"/>
          </p:cNvSpPr>
          <p:nvPr/>
        </p:nvSpPr>
        <p:spPr bwMode="auto">
          <a:xfrm>
            <a:off x="11755295" y="7985287"/>
            <a:ext cx="760975" cy="7079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Book Antiqua" panose="02040602050305030304" pitchFamily="18" charset="0"/>
              </a:rPr>
              <a:t>ASG</a:t>
            </a:r>
            <a:r>
              <a: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rPr>
              <a:t>2</a:t>
            </a:r>
          </a:p>
        </p:txBody>
      </p:sp>
      <p:sp>
        <p:nvSpPr>
          <p:cNvPr id="43" name="Line 24"/>
          <p:cNvSpPr>
            <a:spLocks noChangeShapeType="1"/>
          </p:cNvSpPr>
          <p:nvPr/>
        </p:nvSpPr>
        <p:spPr bwMode="auto">
          <a:xfrm flipV="1">
            <a:off x="11003239" y="7336161"/>
            <a:ext cx="350071" cy="69372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44" name="Line 25"/>
          <p:cNvSpPr>
            <a:spLocks noChangeShapeType="1"/>
          </p:cNvSpPr>
          <p:nvPr/>
        </p:nvSpPr>
        <p:spPr bwMode="auto">
          <a:xfrm flipH="1" flipV="1">
            <a:off x="11793552" y="7336161"/>
            <a:ext cx="371288" cy="69372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11261090" y="6652350"/>
            <a:ext cx="719433" cy="60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⋈</a:t>
            </a:r>
            <a:r>
              <a:rPr lang="en-US" sz="2200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ENO</a:t>
            </a:r>
            <a:endParaRPr lang="en-US" sz="2200" baseline="-250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H="1" flipV="1">
            <a:off x="7049301" y="4560976"/>
            <a:ext cx="4011500" cy="202704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>
          <a:xfrm>
            <a:off x="287294" y="2733660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</p:spTree>
    <p:extLst>
      <p:ext uri="{BB962C8B-B14F-4D97-AF65-F5344CB8AC3E}">
        <p14:creationId xmlns="" xmlns:p14="http://schemas.microsoft.com/office/powerpoint/2010/main" val="443613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Eliminates Unnecessary Work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735215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798571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5463822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 flipV="1">
            <a:off x="6827520" y="6387597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411767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3475122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2140374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 flipV="1">
            <a:off x="3504071" y="6387597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V="1">
            <a:off x="3007360" y="4093695"/>
            <a:ext cx="2980267" cy="16436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 flipV="1">
            <a:off x="6899769" y="4111757"/>
            <a:ext cx="2817707" cy="162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8076727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10140082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8805334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H="1" flipV="1">
            <a:off x="10150969" y="6387597"/>
            <a:ext cx="632178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V="1">
            <a:off x="6345381" y="4220130"/>
            <a:ext cx="0" cy="153528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flipV="1">
            <a:off x="6350316" y="3015068"/>
            <a:ext cx="0" cy="43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pic>
        <p:nvPicPr>
          <p:cNvPr id="52247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0352" y="2572544"/>
            <a:ext cx="559929" cy="343182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6173022" y="3434424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3400" dirty="0">
              <a:solidFill>
                <a:schemeClr val="tx2"/>
              </a:solidFill>
              <a:latin typeface="Symbol" charset="2"/>
              <a:sym typeface="Symbol" charset="2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2405946" y="5827669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5887933" y="5827669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9165097" y="5866932"/>
            <a:ext cx="1331346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3688" y="8181617"/>
            <a:ext cx="12745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771A9"/>
                </a:solidFill>
              </a:rPr>
              <a:t>Identify </a:t>
            </a:r>
            <a:r>
              <a:rPr lang="en-GB" dirty="0" smtClean="0">
                <a:solidFill>
                  <a:srgbClr val="1771A9"/>
                </a:solidFill>
              </a:rPr>
              <a:t>(pairs of) fragments </a:t>
            </a:r>
            <a:r>
              <a:rPr lang="en-GB" dirty="0">
                <a:solidFill>
                  <a:srgbClr val="1771A9"/>
                </a:solidFill>
              </a:rPr>
              <a:t>that can be ignored </a:t>
            </a:r>
            <a:r>
              <a:rPr lang="en-GB" dirty="0" smtClean="0">
                <a:solidFill>
                  <a:srgbClr val="1771A9"/>
                </a:solidFill>
              </a:rPr>
              <a:t>because they produce empty relations (e.g., when a selection or a join is applied to them)</a:t>
            </a:r>
            <a:endParaRPr lang="en-GB" dirty="0">
              <a:solidFill>
                <a:srgbClr val="1771A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en-US" dirty="0" smtClean="0"/>
              <a:t>PHF – Selection</a:t>
            </a: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60000"/>
              </a:spcBef>
              <a:tabLst>
                <a:tab pos="3251149" algn="l"/>
              </a:tabLst>
            </a:pPr>
            <a:r>
              <a:rPr lang="en-US" sz="2600" dirty="0"/>
              <a:t>Reduction with </a:t>
            </a:r>
            <a:r>
              <a:rPr lang="en-US" sz="2600" dirty="0" smtClean="0"/>
              <a:t>selection (ignore a fragment if selection predicate and fragment predicate are contradictory)</a:t>
            </a:r>
            <a:endParaRPr lang="en-US" sz="2600" dirty="0"/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sz="2400" dirty="0">
                <a:latin typeface="Book Antiqua" pitchFamily="18" charset="0"/>
              </a:rPr>
              <a:t>Relation </a:t>
            </a:r>
            <a:r>
              <a:rPr lang="en-US" sz="2400" i="1" dirty="0">
                <a:latin typeface="Book Antiqua" pitchFamily="18" charset="0"/>
              </a:rPr>
              <a:t>R</a:t>
            </a:r>
            <a:r>
              <a:rPr lang="en-US" sz="2400" dirty="0">
                <a:latin typeface="Book Antiqua" pitchFamily="18" charset="0"/>
              </a:rPr>
              <a:t> and </a:t>
            </a:r>
            <a:r>
              <a:rPr lang="en-US" sz="2400" i="1" dirty="0">
                <a:latin typeface="Book Antiqua" pitchFamily="18" charset="0"/>
              </a:rPr>
              <a:t>F</a:t>
            </a:r>
            <a:r>
              <a:rPr lang="en-US" sz="2400" i="1" baseline="-25000" dirty="0">
                <a:latin typeface="Book Antiqua" pitchFamily="18" charset="0"/>
              </a:rPr>
              <a:t>R</a:t>
            </a:r>
            <a:r>
              <a:rPr lang="en-US" sz="2400" dirty="0">
                <a:latin typeface="Book Antiqua" pitchFamily="18" charset="0"/>
              </a:rPr>
              <a:t>={</a:t>
            </a:r>
            <a:r>
              <a:rPr lang="en-US" sz="2400" i="1" dirty="0">
                <a:latin typeface="Book Antiqua" pitchFamily="18" charset="0"/>
              </a:rPr>
              <a:t>R</a:t>
            </a:r>
            <a:r>
              <a:rPr lang="en-US" sz="2400" baseline="-25000" dirty="0">
                <a:latin typeface="Book Antiqua" pitchFamily="18" charset="0"/>
              </a:rPr>
              <a:t>1</a:t>
            </a:r>
            <a:r>
              <a:rPr lang="en-US" sz="2400" dirty="0">
                <a:latin typeface="Book Antiqua" pitchFamily="18" charset="0"/>
              </a:rPr>
              <a:t>,  </a:t>
            </a:r>
            <a:r>
              <a:rPr lang="en-US" sz="2400" i="1" dirty="0">
                <a:latin typeface="Book Antiqua" pitchFamily="18" charset="0"/>
              </a:rPr>
              <a:t>R</a:t>
            </a:r>
            <a:r>
              <a:rPr lang="en-US" sz="2400" baseline="-25000" dirty="0">
                <a:latin typeface="Book Antiqua" pitchFamily="18" charset="0"/>
              </a:rPr>
              <a:t>2</a:t>
            </a:r>
            <a:r>
              <a:rPr lang="en-US" sz="2400" dirty="0">
                <a:latin typeface="Book Antiqua" pitchFamily="18" charset="0"/>
              </a:rPr>
              <a:t>, …, </a:t>
            </a:r>
            <a:r>
              <a:rPr lang="en-US" sz="2400" i="1" dirty="0" err="1">
                <a:latin typeface="Book Antiqua" pitchFamily="18" charset="0"/>
              </a:rPr>
              <a:t>R</a:t>
            </a:r>
            <a:r>
              <a:rPr lang="en-US" sz="2400" i="1" baseline="-25000" dirty="0" err="1">
                <a:latin typeface="Book Antiqua" pitchFamily="18" charset="0"/>
              </a:rPr>
              <a:t>w</a:t>
            </a:r>
            <a:r>
              <a:rPr lang="en-US" sz="2400" dirty="0">
                <a:latin typeface="Book Antiqua" pitchFamily="18" charset="0"/>
              </a:rPr>
              <a:t>} where </a:t>
            </a:r>
            <a:r>
              <a:rPr lang="en-US" sz="2400" i="1" dirty="0" err="1">
                <a:latin typeface="Book Antiqua" pitchFamily="18" charset="0"/>
              </a:rPr>
              <a:t>R</a:t>
            </a:r>
            <a:r>
              <a:rPr lang="en-US" sz="2400" i="1" baseline="-25000" dirty="0" err="1">
                <a:latin typeface="Book Antiqua" pitchFamily="18" charset="0"/>
              </a:rPr>
              <a:t>j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 smtClean="0">
                <a:latin typeface="Book Antiqua" pitchFamily="18" charset="0"/>
                <a:sym typeface="Symbol"/>
              </a:rPr>
              <a:t></a:t>
            </a:r>
            <a:r>
              <a:rPr lang="en-US" sz="2400" i="1" baseline="-25000" dirty="0" err="1" smtClean="0">
                <a:latin typeface="Book Antiqua" pitchFamily="18" charset="0"/>
              </a:rPr>
              <a:t>p</a:t>
            </a:r>
            <a:r>
              <a:rPr lang="en-US" sz="2400" i="1" baseline="-50000" dirty="0" err="1" smtClean="0">
                <a:latin typeface="Book Antiqua" pitchFamily="18" charset="0"/>
              </a:rPr>
              <a:t>j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en-US" sz="2400" i="1" dirty="0" smtClean="0">
                <a:latin typeface="Book Antiqua" pitchFamily="18" charset="0"/>
              </a:rPr>
              <a:t>R</a:t>
            </a:r>
            <a:r>
              <a:rPr lang="en-US" sz="2400" dirty="0" smtClean="0">
                <a:latin typeface="Book Antiqua" pitchFamily="18" charset="0"/>
              </a:rPr>
              <a:t>)</a:t>
            </a:r>
          </a:p>
          <a:p>
            <a:pPr marL="0" lvl="2" indent="0">
              <a:spcBef>
                <a:spcPts val="2400"/>
              </a:spcBef>
              <a:spcAft>
                <a:spcPts val="1200"/>
              </a:spcAft>
              <a:buNone/>
              <a:tabLst>
                <a:tab pos="4667250" algn="ctr"/>
              </a:tabLst>
            </a:pPr>
            <a:r>
              <a:rPr lang="en-US" sz="2600" dirty="0" smtClean="0">
                <a:latin typeface="Book Antiqua" pitchFamily="18" charset="0"/>
                <a:sym typeface="Symbol"/>
              </a:rPr>
              <a:t>	</a:t>
            </a:r>
            <a:r>
              <a:rPr lang="en-US" sz="2600" i="1" baseline="-25000" dirty="0" smtClean="0">
                <a:latin typeface="Book Antiqua" pitchFamily="18" charset="0"/>
              </a:rPr>
              <a:t>p</a:t>
            </a:r>
            <a:r>
              <a:rPr lang="en-US" sz="2600" i="1" baseline="-50000" dirty="0" smtClean="0">
                <a:latin typeface="Book Antiqua" pitchFamily="18" charset="0"/>
              </a:rPr>
              <a:t>i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err="1" smtClean="0">
                <a:latin typeface="Book Antiqua" pitchFamily="18" charset="0"/>
              </a:rPr>
              <a:t>R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)=</a:t>
            </a:r>
            <a:r>
              <a:rPr lang="en-US" sz="2600" dirty="0" smtClean="0">
                <a:latin typeface="Book Antiqua" pitchFamily="18" charset="0"/>
                <a:sym typeface="Symbol"/>
              </a:rPr>
              <a:t></a:t>
            </a:r>
            <a:r>
              <a:rPr lang="en-US" sz="2600" dirty="0" smtClean="0">
                <a:latin typeface="Book Antiqua" pitchFamily="18" charset="0"/>
              </a:rPr>
              <a:t> </a:t>
            </a:r>
            <a:r>
              <a:rPr lang="en-US" sz="2600" dirty="0" smtClean="0">
                <a:latin typeface="Book Antiqua" pitchFamily="18" charset="0"/>
                <a:sym typeface="Symbol"/>
              </a:rPr>
              <a:t> </a:t>
            </a:r>
            <a:r>
              <a:rPr lang="en-US" sz="2600" dirty="0" smtClean="0">
                <a:latin typeface="Book Antiqua" pitchFamily="18" charset="0"/>
              </a:rPr>
              <a:t>if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 charset="2"/>
              </a:rPr>
              <a:t> 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/>
              </a:rPr>
              <a:t></a:t>
            </a:r>
            <a:r>
              <a:rPr lang="en-US" sz="2600" i="1" dirty="0" smtClean="0">
                <a:latin typeface="Book Antiqua" pitchFamily="18" charset="0"/>
              </a:rPr>
              <a:t>x </a:t>
            </a:r>
            <a:r>
              <a:rPr lang="en-US" sz="2600" dirty="0" smtClean="0">
                <a:latin typeface="Book Antiqua" pitchFamily="18" charset="0"/>
              </a:rPr>
              <a:t>in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: ¬(</a:t>
            </a:r>
            <a:r>
              <a:rPr lang="en-US" sz="2600" i="1" dirty="0" smtClean="0">
                <a:latin typeface="Book Antiqua" pitchFamily="18" charset="0"/>
              </a:rPr>
              <a:t>p</a:t>
            </a:r>
            <a:r>
              <a:rPr lang="en-US" sz="2600" i="1" baseline="-25000" dirty="0" smtClean="0">
                <a:latin typeface="Book Antiqua" pitchFamily="18" charset="0"/>
              </a:rPr>
              <a:t>i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x</a:t>
            </a:r>
            <a:r>
              <a:rPr lang="en-US" sz="2600" dirty="0" smtClean="0">
                <a:latin typeface="Book Antiqua" pitchFamily="18" charset="0"/>
              </a:rPr>
              <a:t>)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 charset="2"/>
              </a:rPr>
              <a:t> </a:t>
            </a:r>
            <a:r>
              <a:rPr lang="en-US" sz="2600" i="1" dirty="0" err="1" smtClean="0">
                <a:latin typeface="Book Antiqua" pitchFamily="18" charset="0"/>
              </a:rPr>
              <a:t>p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x</a:t>
            </a:r>
            <a:r>
              <a:rPr lang="en-US" sz="2600" dirty="0" smtClean="0">
                <a:latin typeface="Book Antiqua" pitchFamily="18" charset="0"/>
              </a:rPr>
              <a:t>))</a:t>
            </a:r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 smtClean="0"/>
              <a:t>Example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600" b="1" dirty="0" smtClean="0">
                <a:latin typeface="Courier New"/>
              </a:rPr>
              <a:t>SELECT</a:t>
            </a:r>
            <a:r>
              <a:rPr lang="en-US" sz="2600" dirty="0">
                <a:latin typeface="Courier New"/>
              </a:rPr>
              <a:t>	</a:t>
            </a:r>
            <a:r>
              <a:rPr lang="en-US" sz="2600" dirty="0" smtClean="0">
                <a:latin typeface="Courier New"/>
              </a:rPr>
              <a:t>*</a:t>
            </a:r>
            <a:br>
              <a:rPr lang="en-US" sz="2600" dirty="0" smtClean="0">
                <a:latin typeface="Courier New"/>
              </a:rPr>
            </a:br>
            <a:r>
              <a:rPr lang="en-US" sz="2600" dirty="0" smtClean="0">
                <a:latin typeface="Courier New"/>
              </a:rPr>
              <a:t>		</a:t>
            </a:r>
            <a:r>
              <a:rPr lang="en-US" sz="2600" b="1" dirty="0" smtClean="0">
                <a:latin typeface="Courier New"/>
              </a:rPr>
              <a:t>FROM</a:t>
            </a:r>
            <a:r>
              <a:rPr lang="en-US" sz="2600" dirty="0">
                <a:latin typeface="Courier New"/>
              </a:rPr>
              <a:t>	</a:t>
            </a:r>
            <a:r>
              <a:rPr lang="en-US" sz="2600" dirty="0" smtClean="0">
                <a:latin typeface="Courier New"/>
              </a:rPr>
              <a:t>	EMP</a:t>
            </a:r>
            <a:r>
              <a:rPr lang="en-US" dirty="0">
                <a:latin typeface="Courier New"/>
              </a:rPr>
              <a:t/>
            </a:r>
            <a:br>
              <a:rPr lang="en-US" dirty="0">
                <a:latin typeface="Courier New"/>
              </a:rPr>
            </a:br>
            <a:r>
              <a:rPr lang="en-US" dirty="0" smtClean="0">
                <a:latin typeface="Courier New"/>
              </a:rPr>
              <a:t>		</a:t>
            </a:r>
            <a:r>
              <a:rPr lang="en-US" sz="2600" b="1" dirty="0" smtClean="0">
                <a:latin typeface="Courier New"/>
              </a:rPr>
              <a:t>WHERE</a:t>
            </a:r>
            <a:r>
              <a:rPr lang="en-US" sz="2600" dirty="0">
                <a:latin typeface="Courier New"/>
              </a:rPr>
              <a:t>	ENO="E5"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216822" y="6265334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095873" y="862019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4118187" y="6890738"/>
            <a:ext cx="0" cy="76764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563428" y="862019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5130326" y="862019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V="1">
            <a:off x="4118187" y="8073814"/>
            <a:ext cx="0" cy="51477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V="1">
            <a:off x="2664178" y="8073813"/>
            <a:ext cx="1255324" cy="59605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 flipV="1">
            <a:off x="4389120" y="8073813"/>
            <a:ext cx="1273387" cy="59605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8898558" y="862019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8581302" y="6265334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9509760" y="6908800"/>
            <a:ext cx="0" cy="173397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940835" y="7537965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latin typeface="Symbol" charset="2"/>
                <a:cs typeface="Symbol" charset="2"/>
                <a:sym typeface="Symbol" charset="2"/>
              </a:rPr>
              <a:t></a:t>
            </a:r>
            <a:endParaRPr lang="en-US" sz="3400" dirty="0">
              <a:latin typeface="Symbol" charset="2"/>
              <a:sym typeface="Symbol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8859854" y="3662354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663</TotalTime>
  <Pages>0</Pages>
  <Words>1134</Words>
  <Characters>0</Characters>
  <Application>Microsoft Office PowerPoint</Application>
  <PresentationFormat>Personalizzato</PresentationFormat>
  <Lines>0</Lines>
  <Paragraphs>251</Paragraphs>
  <Slides>17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12</vt:i4>
      </vt:variant>
      <vt:variant>
        <vt:lpstr>Titoli diapositive</vt:lpstr>
      </vt:variant>
      <vt:variant>
        <vt:i4>17</vt:i4>
      </vt:variant>
    </vt:vector>
  </HeadingPairs>
  <TitlesOfParts>
    <vt:vector size="29" baseType="lpstr">
      <vt:lpstr>Book</vt:lpstr>
      <vt:lpstr>Blank</vt:lpstr>
      <vt:lpstr>Photo - Horizontal</vt:lpstr>
      <vt:lpstr>Photo - Vertical</vt:lpstr>
      <vt:lpstr>Bullets</vt:lpstr>
      <vt:lpstr>Title - Center</vt:lpstr>
      <vt:lpstr>Title &amp; Bullets - Right</vt:lpstr>
      <vt:lpstr>Title &amp; Bullets - 2 Column</vt:lpstr>
      <vt:lpstr>Title &amp; Bullets - Left</vt:lpstr>
      <vt:lpstr>Title, Bullets &amp; Photo</vt:lpstr>
      <vt:lpstr>Photo - 2 Up</vt:lpstr>
      <vt:lpstr>Title - Top</vt:lpstr>
      <vt:lpstr>Query decomposition and data localization</vt:lpstr>
      <vt:lpstr>Outline (distributed DB)</vt:lpstr>
      <vt:lpstr>Outline (today)</vt:lpstr>
      <vt:lpstr>Data Localization</vt:lpstr>
      <vt:lpstr>A naïve algorithm to localize distribute queries</vt:lpstr>
      <vt:lpstr>Example</vt:lpstr>
      <vt:lpstr>Provides Parallellism</vt:lpstr>
      <vt:lpstr>Eliminates Unnecessary Work</vt:lpstr>
      <vt:lpstr>Reduction for PHF – Selection</vt:lpstr>
      <vt:lpstr>Reduction for PHF – Join</vt:lpstr>
      <vt:lpstr>Reduction for PHF – Join (Example)</vt:lpstr>
      <vt:lpstr>Reduction for VF</vt:lpstr>
      <vt:lpstr>Reduction for DHF</vt:lpstr>
      <vt:lpstr>Reduction for DHF</vt:lpstr>
      <vt:lpstr>Reduction for DHF</vt:lpstr>
      <vt:lpstr>Reduction for Hybrid Fragmentation</vt:lpstr>
      <vt:lpstr>Reduction for Hybrid Fragmentation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darioVB</cp:lastModifiedBy>
  <cp:revision>160</cp:revision>
  <dcterms:modified xsi:type="dcterms:W3CDTF">2019-04-09T14:17:39Z</dcterms:modified>
</cp:coreProperties>
</file>