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42"/>
  </p:notesMasterIdLst>
  <p:sldIdLst>
    <p:sldId id="324" r:id="rId2"/>
    <p:sldId id="257" r:id="rId3"/>
    <p:sldId id="325" r:id="rId4"/>
    <p:sldId id="259" r:id="rId5"/>
    <p:sldId id="326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327" r:id="rId23"/>
    <p:sldId id="328" r:id="rId24"/>
    <p:sldId id="279" r:id="rId25"/>
    <p:sldId id="329" r:id="rId26"/>
    <p:sldId id="330" r:id="rId27"/>
    <p:sldId id="283" r:id="rId28"/>
    <p:sldId id="292" r:id="rId29"/>
    <p:sldId id="293" r:id="rId30"/>
    <p:sldId id="291" r:id="rId31"/>
    <p:sldId id="296" r:id="rId32"/>
    <p:sldId id="297" r:id="rId33"/>
    <p:sldId id="298" r:id="rId34"/>
    <p:sldId id="299" r:id="rId35"/>
    <p:sldId id="300" r:id="rId36"/>
    <p:sldId id="301" r:id="rId37"/>
    <p:sldId id="311" r:id="rId38"/>
    <p:sldId id="312" r:id="rId39"/>
    <p:sldId id="313" r:id="rId40"/>
    <p:sldId id="331" r:id="rId41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1pPr>
    <a:lvl2pPr marL="4572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2pPr>
    <a:lvl3pPr marL="9144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3pPr>
    <a:lvl4pPr marL="13716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4pPr>
    <a:lvl5pPr marL="18288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5pPr>
    <a:lvl6pPr marL="22860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6pPr>
    <a:lvl7pPr marL="27432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7pPr>
    <a:lvl8pPr marL="32004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8pPr>
    <a:lvl9pPr marL="36576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71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1316" y="56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Book Antiqua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Book Antiqua"/>
              </a:defRPr>
            </a:lvl1pPr>
          </a:lstStyle>
          <a:p>
            <a:fld id="{E1EEBE56-20E2-E74D-9035-27D8EAEB0526}" type="datetimeFigureOut">
              <a:rPr lang="en-US" smtClean="0"/>
              <a:pPr/>
              <a:t>4/10/2019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Book Antiqua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Book Antiqua"/>
              </a:defRPr>
            </a:lvl1pPr>
          </a:lstStyle>
          <a:p>
            <a:fld id="{AC742AA2-86C2-2445-8FBF-A051532B6693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852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28990678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28761478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5468380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37291302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30693226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41787093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9437843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23155023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28908539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12978952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1297895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303879513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126377678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126377678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126377678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307799850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407894033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57485319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210354024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205578845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15275049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27868967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31748220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19222751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17138762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40441251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9694373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2715002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1758984" y="9499600"/>
            <a:ext cx="864816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>
                <a:latin typeface="Book Antiqua"/>
              </a:rPr>
              <a:t>Ch.x</a:t>
            </a:r>
            <a:r>
              <a:rPr lang="en-US" dirty="0" smtClean="0">
                <a:latin typeface="Book Antiqua"/>
              </a:rPr>
              <a:t>/</a:t>
            </a:r>
            <a:fld id="{B9BE72AF-AF1A-1E41-B881-D8119A052D15}" type="slidenum">
              <a:rPr lang="en-US" smtClean="0">
                <a:latin typeface="Book Antiqua"/>
              </a:rPr>
              <a:pPr/>
              <a:t>‹N›</a:t>
            </a:fld>
            <a:endParaRPr lang="en-US" dirty="0"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113165020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FDF4A1D1-6440-3F47-BC8E-C1E8499F2E5A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71350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2625" y="444500"/>
            <a:ext cx="3076575" cy="88138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444500"/>
            <a:ext cx="9077325" cy="88138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2F3FA9A2-5116-5544-A00E-FC7EF8204AF7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36442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1758984" y="9499600"/>
            <a:ext cx="864816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>
                <a:latin typeface="Book Antiqua"/>
              </a:rPr>
              <a:t>Ch.x</a:t>
            </a:r>
            <a:r>
              <a:rPr lang="en-US" dirty="0" smtClean="0">
                <a:latin typeface="Book Antiqua"/>
              </a:rPr>
              <a:t>/</a:t>
            </a:r>
            <a:fld id="{D01B99BC-F82C-D046-99BD-FBA1D66F1CB4}" type="slidenum">
              <a:rPr lang="en-US" smtClean="0">
                <a:latin typeface="Book Antiqua"/>
              </a:rPr>
              <a:pPr/>
              <a:t>‹N›</a:t>
            </a:fld>
            <a:endParaRPr lang="en-US" dirty="0"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408700831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C12595A0-9662-7443-BA62-0D3B6483FF39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9465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489200"/>
            <a:ext cx="6070600" cy="6769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5900" y="2489200"/>
            <a:ext cx="6070600" cy="6769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F0ED71BB-118A-9E4C-B08B-8FE12AFF2AE2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55384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65069F6B-CB1A-844B-A44A-5B7ABA595AA7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05966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8801E1DC-9A09-2845-A773-BB78DAEA547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65515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E37D4F0C-152B-054F-ABE3-C9D65816304B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33715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97C1C413-B9D3-E347-8928-0B2F53448097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64622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B604E31D-27C9-7146-8686-2BC96041BB70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69194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489200"/>
            <a:ext cx="12293600" cy="676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dirty="0" smtClean="0">
                <a:sym typeface="Palatino" charset="0"/>
              </a:rPr>
              <a:t>Click to edit Master text styles</a:t>
            </a:r>
          </a:p>
          <a:p>
            <a:pPr lvl="1"/>
            <a:r>
              <a:rPr lang="en-CA" dirty="0" smtClean="0">
                <a:sym typeface="Palatino" charset="0"/>
              </a:rPr>
              <a:t>Second level</a:t>
            </a:r>
          </a:p>
          <a:p>
            <a:pPr lvl="2"/>
            <a:r>
              <a:rPr lang="en-CA" dirty="0" smtClean="0">
                <a:sym typeface="Palatino" charset="0"/>
              </a:rPr>
              <a:t>Third level</a:t>
            </a:r>
          </a:p>
          <a:p>
            <a:pPr lvl="3"/>
            <a:r>
              <a:rPr lang="en-CA" dirty="0" smtClean="0">
                <a:sym typeface="Palatino" charset="0"/>
              </a:rPr>
              <a:t>Fourth level</a:t>
            </a:r>
          </a:p>
          <a:p>
            <a:pPr lvl="4"/>
            <a:r>
              <a:rPr lang="en-CA" dirty="0" smtClean="0">
                <a:sym typeface="Palatino" charset="0"/>
              </a:rPr>
              <a:t>Fifth level</a:t>
            </a:r>
            <a:endParaRPr lang="en-US" dirty="0">
              <a:sym typeface="Palatino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44500"/>
            <a:ext cx="12293600" cy="161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>
                <a:sym typeface="Didot" charset="0"/>
              </a:rPr>
              <a:t>Click to edit Master title style</a:t>
            </a:r>
            <a:endParaRPr lang="en-US">
              <a:sym typeface="Didot" charset="0"/>
            </a:endParaRPr>
          </a:p>
        </p:txBody>
      </p:sp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404813" y="2235200"/>
            <a:ext cx="12193587" cy="50800"/>
            <a:chOff x="0" y="0"/>
            <a:chExt cx="7680" cy="32"/>
          </a:xfrm>
        </p:grpSpPr>
        <p:sp>
          <p:nvSpPr>
            <p:cNvPr id="2052" name="Line 4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53" name="Line 5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grpSp>
        <p:nvGrpSpPr>
          <p:cNvPr id="2054" name="Group 6"/>
          <p:cNvGrpSpPr>
            <a:grpSpLocks/>
          </p:cNvGrpSpPr>
          <p:nvPr/>
        </p:nvGrpSpPr>
        <p:grpSpPr bwMode="auto">
          <a:xfrm>
            <a:off x="393700" y="9347200"/>
            <a:ext cx="12192000" cy="50800"/>
            <a:chOff x="0" y="0"/>
            <a:chExt cx="7680" cy="32"/>
          </a:xfrm>
        </p:grpSpPr>
        <p:sp>
          <p:nvSpPr>
            <p:cNvPr id="2055" name="Line 7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56" name="Line 8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2057" name="Rectangle 9"/>
          <p:cNvSpPr>
            <a:spLocks/>
          </p:cNvSpPr>
          <p:nvPr/>
        </p:nvSpPr>
        <p:spPr bwMode="auto">
          <a:xfrm>
            <a:off x="425590" y="9521567"/>
            <a:ext cx="12586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Distributed DBMS</a:t>
            </a:r>
          </a:p>
        </p:txBody>
      </p:sp>
      <p:sp>
        <p:nvSpPr>
          <p:cNvPr id="2058" name="Rectangle 10"/>
          <p:cNvSpPr>
            <a:spLocks/>
          </p:cNvSpPr>
          <p:nvPr/>
        </p:nvSpPr>
        <p:spPr bwMode="auto">
          <a:xfrm>
            <a:off x="5571333" y="9521567"/>
            <a:ext cx="190023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© </a:t>
            </a:r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M. T. </a:t>
            </a:r>
            <a:r>
              <a:rPr lang="en-US" sz="1200" dirty="0" err="1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Özsu</a:t>
            </a:r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 &amp; P. </a:t>
            </a:r>
            <a:r>
              <a:rPr lang="en-US" sz="1200" dirty="0" err="1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Valduriez</a:t>
            </a:r>
            <a:endParaRPr lang="en-US" sz="1200" dirty="0">
              <a:solidFill>
                <a:schemeClr val="tx1"/>
              </a:solidFill>
              <a:latin typeface="Book Antiqua"/>
              <a:ea typeface="ＭＳ Ｐゴシック" charset="0"/>
              <a:cs typeface="Book Antiqua"/>
            </a:endParaRPr>
          </a:p>
        </p:txBody>
      </p:sp>
      <p:sp>
        <p:nvSpPr>
          <p:cNvPr id="13" name="Rectangle 10"/>
          <p:cNvSpPr>
            <a:spLocks/>
          </p:cNvSpPr>
          <p:nvPr/>
        </p:nvSpPr>
        <p:spPr bwMode="auto">
          <a:xfrm>
            <a:off x="11254928" y="9538899"/>
            <a:ext cx="140384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r"/>
            <a:r>
              <a:rPr lang="en-US" sz="1200" dirty="0" smtClean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Ch.3/</a:t>
            </a:r>
            <a:fld id="{5E48BB5D-946E-5F48-82DF-AC330131550D}" type="slidenum">
              <a:rPr lang="en-US" sz="1200" smtClean="0">
                <a:latin typeface="Book Antiqua"/>
              </a:rPr>
              <a:pPr algn="r"/>
              <a:t>‹N›</a:t>
            </a:fld>
            <a:endParaRPr lang="en-US" sz="1200" dirty="0">
              <a:solidFill>
                <a:schemeClr val="tx1"/>
              </a:solidFill>
              <a:latin typeface="Book Antiqua"/>
              <a:ea typeface="ＭＳ Ｐゴシック" charset="0"/>
              <a:cs typeface="Book Antiqu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ransition/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150000"/>
        <a:buFont typeface="Palatino" charset="0"/>
        <a:buChar char="•"/>
        <a:defRPr sz="28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1pPr>
      <a:lvl2pPr marL="7620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85000"/>
        <a:buFont typeface="Zapf Dingbats" charset="0"/>
        <a:buChar char="➡"/>
        <a:defRPr sz="26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2pPr>
      <a:lvl3pPr marL="12065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80000"/>
        <a:buFont typeface="Zapf Dingbats" charset="0"/>
        <a:buChar char="✦"/>
        <a:defRPr sz="24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3pPr>
      <a:lvl4pPr marL="16510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69000"/>
        <a:buFont typeface="Lucida Grande" charset="0"/>
        <a:buChar char="✓"/>
        <a:defRPr sz="2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4pPr>
      <a:lvl5pPr marL="20955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5pPr>
      <a:lvl6pPr marL="25527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01674" y="2608276"/>
            <a:ext cx="11055350" cy="1268392"/>
          </a:xfrm>
        </p:spPr>
        <p:txBody>
          <a:bodyPr/>
          <a:lstStyle/>
          <a:p>
            <a:pPr algn="ctr"/>
            <a:r>
              <a:rPr lang="en-GB" smtClean="0"/>
              <a:t>Distribution Design</a:t>
            </a:r>
            <a:endParaRPr lang="en-GB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30368" y="4591048"/>
            <a:ext cx="9102725" cy="2214578"/>
          </a:xfrm>
        </p:spPr>
        <p:txBody>
          <a:bodyPr/>
          <a:lstStyle/>
          <a:p>
            <a:r>
              <a:rPr lang="en-GB" dirty="0" smtClean="0"/>
              <a:t>Data Management for Big Data</a:t>
            </a:r>
          </a:p>
          <a:p>
            <a:r>
              <a:rPr lang="en-GB" dirty="0" smtClean="0"/>
              <a:t>2018-2019 (</a:t>
            </a:r>
            <a:r>
              <a:rPr lang="en-GB" dirty="0"/>
              <a:t>s</a:t>
            </a:r>
            <a:r>
              <a:rPr lang="en-GB" dirty="0" smtClean="0"/>
              <a:t>pring semester)</a:t>
            </a:r>
          </a:p>
          <a:p>
            <a:pPr>
              <a:spcBef>
                <a:spcPts val="5000"/>
              </a:spcBef>
            </a:pPr>
            <a:r>
              <a:rPr lang="en-GB" dirty="0" smtClean="0"/>
              <a:t>Dario Della Monica</a:t>
            </a:r>
          </a:p>
        </p:txBody>
      </p:sp>
      <p:sp>
        <p:nvSpPr>
          <p:cNvPr id="5" name="Sottotitolo 2"/>
          <p:cNvSpPr txBox="1">
            <a:spLocks/>
          </p:cNvSpPr>
          <p:nvPr/>
        </p:nvSpPr>
        <p:spPr bwMode="auto">
          <a:xfrm>
            <a:off x="237704" y="7719500"/>
            <a:ext cx="12529392" cy="1515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None/>
              <a:defRPr sz="28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1pPr>
            <a:lvl2pPr marL="4572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5000"/>
              <a:buFont typeface="Zapf Dingbats" charset="0"/>
              <a:buNone/>
              <a:defRPr sz="26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2pPr>
            <a:lvl3pPr marL="9144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0000"/>
              <a:buFont typeface="Zapf Dingbats" charset="0"/>
              <a:buNone/>
              <a:defRPr sz="24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3pPr>
            <a:lvl4pPr marL="13716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69000"/>
              <a:buFont typeface="Lucida Grande" charset="0"/>
              <a:buNone/>
              <a:defRPr sz="20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4pPr>
            <a:lvl5pPr marL="18288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5pPr>
            <a:lvl6pPr marL="22860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6pPr>
            <a:lvl7pPr marL="27432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7pPr>
            <a:lvl8pPr marL="32004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8pPr>
            <a:lvl9pPr marL="36576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9pPr>
          </a:lstStyle>
          <a:p>
            <a:r>
              <a:rPr lang="en-GB" sz="2400" kern="0" dirty="0" smtClean="0"/>
              <a:t>These slides are a modified version of the slides provided with the book</a:t>
            </a:r>
          </a:p>
          <a:p>
            <a:r>
              <a:rPr lang="en-GB" sz="2400" kern="0" dirty="0" err="1"/>
              <a:t>Özsu</a:t>
            </a:r>
            <a:r>
              <a:rPr lang="en-GB" sz="2400" kern="0" dirty="0"/>
              <a:t> and </a:t>
            </a:r>
            <a:r>
              <a:rPr lang="en-GB" sz="2400" kern="0" dirty="0" err="1" smtClean="0"/>
              <a:t>Valduriez</a:t>
            </a:r>
            <a:r>
              <a:rPr lang="en-GB" sz="2400" kern="0" dirty="0" smtClean="0"/>
              <a:t>, </a:t>
            </a:r>
            <a:r>
              <a:rPr lang="en-GB" sz="2400" i="1" kern="0" dirty="0" smtClean="0"/>
              <a:t>Principles of </a:t>
            </a:r>
            <a:r>
              <a:rPr lang="en-GB" sz="2400" i="1" kern="0" dirty="0"/>
              <a:t>Distributed Database Systems</a:t>
            </a:r>
            <a:r>
              <a:rPr lang="en-GB" sz="2400" kern="0" dirty="0"/>
              <a:t> (3rd </a:t>
            </a:r>
            <a:r>
              <a:rPr lang="en-GB" sz="2400" kern="0" dirty="0" smtClean="0"/>
              <a:t>Ed.), 2011</a:t>
            </a:r>
          </a:p>
          <a:p>
            <a:r>
              <a:rPr lang="it-IT" sz="2000" kern="0" dirty="0" smtClean="0"/>
              <a:t>The </a:t>
            </a:r>
            <a:r>
              <a:rPr lang="it-IT" sz="2000" kern="0" dirty="0" err="1" smtClean="0"/>
              <a:t>original</a:t>
            </a:r>
            <a:r>
              <a:rPr lang="it-IT" sz="2000" kern="0" dirty="0" smtClean="0"/>
              <a:t> </a:t>
            </a:r>
            <a:r>
              <a:rPr lang="it-IT" sz="2000" kern="0" dirty="0" err="1" smtClean="0"/>
              <a:t>version</a:t>
            </a:r>
            <a:r>
              <a:rPr lang="it-IT" sz="2000" kern="0" dirty="0" smtClean="0"/>
              <a:t> of the </a:t>
            </a:r>
            <a:r>
              <a:rPr lang="it-IT" sz="2000" kern="0" dirty="0" err="1" smtClean="0"/>
              <a:t>slides</a:t>
            </a:r>
            <a:r>
              <a:rPr lang="it-IT" sz="2000" kern="0" dirty="0" smtClean="0"/>
              <a:t> </a:t>
            </a:r>
            <a:r>
              <a:rPr lang="it-IT" sz="2000" kern="0" dirty="0" err="1" smtClean="0"/>
              <a:t>is</a:t>
            </a:r>
            <a:r>
              <a:rPr lang="it-IT" sz="2000" kern="0" dirty="0" smtClean="0"/>
              <a:t> </a:t>
            </a:r>
            <a:r>
              <a:rPr lang="it-IT" sz="2000" kern="0" dirty="0" err="1" smtClean="0"/>
              <a:t>available</a:t>
            </a:r>
            <a:r>
              <a:rPr lang="it-IT" sz="2000" kern="0" dirty="0" smtClean="0"/>
              <a:t> </a:t>
            </a:r>
            <a:r>
              <a:rPr lang="it-IT" sz="2000" kern="0" dirty="0" err="1" smtClean="0"/>
              <a:t>at</a:t>
            </a:r>
            <a:r>
              <a:rPr lang="it-IT" sz="2000" kern="0" dirty="0"/>
              <a:t>: extras.springer.com</a:t>
            </a:r>
            <a:endParaRPr lang="en-GB" sz="2000" kern="0" dirty="0" smtClean="0"/>
          </a:p>
        </p:txBody>
      </p:sp>
    </p:spTree>
    <p:extLst>
      <p:ext uri="{BB962C8B-B14F-4D97-AF65-F5344CB8AC3E}">
        <p14:creationId xmlns:p14="http://schemas.microsoft.com/office/powerpoint/2010/main" val="38025899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for Fragmentation</a:t>
            </a:r>
            <a:endParaRPr lang="en-US" dirty="0"/>
          </a:p>
        </p:txBody>
      </p:sp>
      <p:sp>
        <p:nvSpPr>
          <p:cNvPr id="1536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Can't we just distribute </a:t>
            </a:r>
            <a:r>
              <a:rPr lang="en-US" dirty="0" smtClean="0"/>
              <a:t>relations (no intrinsic reason to fragment)?</a:t>
            </a:r>
          </a:p>
          <a:p>
            <a:pPr lvl="1"/>
            <a:r>
              <a:rPr lang="en-US" dirty="0" smtClean="0"/>
              <a:t>distributed file systems are not fragmented (i.e., distr. unit is the file)</a:t>
            </a:r>
            <a:endParaRPr lang="en-US" dirty="0"/>
          </a:p>
          <a:p>
            <a:r>
              <a:rPr lang="en-US" dirty="0"/>
              <a:t>What is a reasonable unit of distribution</a:t>
            </a:r>
            <a:r>
              <a:rPr lang="en-US" dirty="0" smtClean="0"/>
              <a:t>?</a:t>
            </a:r>
            <a:endParaRPr lang="en-US" dirty="0"/>
          </a:p>
          <a:p>
            <a:pPr lvl="1"/>
            <a:r>
              <a:rPr lang="en-US" dirty="0" smtClean="0"/>
              <a:t>advantages of fragmentation (why isn’t relation the best choice?)</a:t>
            </a:r>
            <a:endParaRPr lang="en-US" dirty="0"/>
          </a:p>
          <a:p>
            <a:pPr lvl="2"/>
            <a:r>
              <a:rPr lang="en-US" dirty="0" smtClean="0"/>
              <a:t>application views </a:t>
            </a:r>
            <a:r>
              <a:rPr lang="en-US" dirty="0"/>
              <a:t>are subsets of </a:t>
            </a:r>
            <a:r>
              <a:rPr lang="en-US" dirty="0" smtClean="0"/>
              <a:t>relations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locality</a:t>
            </a:r>
            <a:r>
              <a:rPr lang="en-US" dirty="0" smtClean="0"/>
              <a:t> for application accesses on subsets of relations</a:t>
            </a:r>
          </a:p>
          <a:p>
            <a:pPr lvl="3"/>
            <a:r>
              <a:rPr lang="en-US" dirty="0" smtClean="0"/>
              <a:t>2 applications accessing different portion of a relation: </a:t>
            </a:r>
            <a:r>
              <a:rPr lang="en-US" dirty="0" smtClean="0">
                <a:solidFill>
                  <a:srgbClr val="1771A9"/>
                </a:solidFill>
              </a:rPr>
              <a:t>without fragmentation</a:t>
            </a:r>
            <a:r>
              <a:rPr lang="en-US" dirty="0" smtClean="0"/>
              <a:t>, either unnecessary data replication or loss of locality</a:t>
            </a:r>
            <a:r>
              <a:rPr lang="en-US" dirty="0"/>
              <a:t> </a:t>
            </a:r>
            <a:r>
              <a:rPr lang="en-US" dirty="0" smtClean="0"/>
              <a:t>(extra communication)</a:t>
            </a:r>
          </a:p>
          <a:p>
            <a:pPr lvl="2"/>
            <a:r>
              <a:rPr lang="en-US" dirty="0" smtClean="0">
                <a:solidFill>
                  <a:srgbClr val="1771A9"/>
                </a:solidFill>
              </a:rPr>
              <a:t>without fragmentation</a:t>
            </a:r>
            <a:r>
              <a:rPr lang="en-US" dirty="0" smtClean="0"/>
              <a:t>, no room for </a:t>
            </a:r>
            <a:r>
              <a:rPr lang="en-US" b="1" dirty="0" smtClean="0">
                <a:solidFill>
                  <a:srgbClr val="FF0000"/>
                </a:solidFill>
              </a:rPr>
              <a:t>intra-query parallelism</a:t>
            </a:r>
            <a:endParaRPr lang="en-US" b="1" dirty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disadvantages of fragmentation</a:t>
            </a:r>
            <a:endParaRPr lang="en-US" dirty="0"/>
          </a:p>
          <a:p>
            <a:pPr lvl="2"/>
            <a:r>
              <a:rPr lang="en-US" dirty="0" smtClean="0"/>
              <a:t>might cause queries to be executed on more than one fragment (performance degradation, especially when fragments are not mutually exclusive)</a:t>
            </a:r>
          </a:p>
          <a:p>
            <a:pPr lvl="2"/>
            <a:r>
              <a:rPr lang="en-US" dirty="0" smtClean="0"/>
              <a:t>semantic </a:t>
            </a:r>
            <a:r>
              <a:rPr lang="en-US" dirty="0"/>
              <a:t>data control (especially integrity enforcement) more </a:t>
            </a:r>
            <a:r>
              <a:rPr lang="en-US" dirty="0" smtClean="0"/>
              <a:t>difficult and costly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2" name="Rectangle 9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Fragmentation </a:t>
            </a:r>
            <a:r>
              <a:rPr lang="en-US" dirty="0" smtClean="0"/>
              <a:t>Alternatives</a:t>
            </a:r>
            <a:endParaRPr lang="en-US" dirty="0"/>
          </a:p>
        </p:txBody>
      </p:sp>
      <p:sp>
        <p:nvSpPr>
          <p:cNvPr id="17439" name="Rectangle 31"/>
          <p:cNvSpPr>
            <a:spLocks noChangeArrowheads="1"/>
          </p:cNvSpPr>
          <p:nvPr/>
        </p:nvSpPr>
        <p:spPr bwMode="auto">
          <a:xfrm>
            <a:off x="189010" y="6377010"/>
            <a:ext cx="1098416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Book Antiqua"/>
              </a:rPr>
              <a:t>PROJ</a:t>
            </a:r>
            <a:r>
              <a:rPr lang="en-US" sz="2400" baseline="-25000" dirty="0">
                <a:solidFill>
                  <a:srgbClr val="000000"/>
                </a:solidFill>
                <a:latin typeface="Book Antiqua"/>
              </a:rPr>
              <a:t>1</a:t>
            </a:r>
          </a:p>
        </p:txBody>
      </p:sp>
      <p:grpSp>
        <p:nvGrpSpPr>
          <p:cNvPr id="138" name="Gruppo 137"/>
          <p:cNvGrpSpPr/>
          <p:nvPr/>
        </p:nvGrpSpPr>
        <p:grpSpPr>
          <a:xfrm>
            <a:off x="1358864" y="6404032"/>
            <a:ext cx="4357718" cy="1044548"/>
            <a:chOff x="1358864" y="5866844"/>
            <a:chExt cx="4357718" cy="1044548"/>
          </a:xfrm>
        </p:grpSpPr>
        <p:sp>
          <p:nvSpPr>
            <p:cNvPr id="17468" name="Rectangle 60"/>
            <p:cNvSpPr>
              <a:spLocks noChangeArrowheads="1"/>
            </p:cNvSpPr>
            <p:nvPr/>
          </p:nvSpPr>
          <p:spPr bwMode="auto">
            <a:xfrm>
              <a:off x="1378524" y="5867693"/>
              <a:ext cx="4289152" cy="1009371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69" name="Line 61"/>
            <p:cNvSpPr>
              <a:spLocks noChangeShapeType="1"/>
            </p:cNvSpPr>
            <p:nvPr/>
          </p:nvSpPr>
          <p:spPr bwMode="auto">
            <a:xfrm>
              <a:off x="1393014" y="6284681"/>
              <a:ext cx="42746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70" name="Line 62"/>
            <p:cNvSpPr>
              <a:spLocks noChangeShapeType="1"/>
            </p:cNvSpPr>
            <p:nvPr/>
          </p:nvSpPr>
          <p:spPr bwMode="auto">
            <a:xfrm>
              <a:off x="4693780" y="5866844"/>
              <a:ext cx="0" cy="1008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71" name="Rectangle 63"/>
            <p:cNvSpPr>
              <a:spLocks noChangeArrowheads="1"/>
            </p:cNvSpPr>
            <p:nvPr/>
          </p:nvSpPr>
          <p:spPr bwMode="auto">
            <a:xfrm>
              <a:off x="1358864" y="5978573"/>
              <a:ext cx="686295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17472" name="Rectangle 64"/>
            <p:cNvSpPr>
              <a:spLocks noChangeArrowheads="1"/>
            </p:cNvSpPr>
            <p:nvPr/>
          </p:nvSpPr>
          <p:spPr bwMode="auto">
            <a:xfrm>
              <a:off x="2356332" y="5978573"/>
              <a:ext cx="982849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17473" name="Rectangle 65"/>
            <p:cNvSpPr>
              <a:spLocks noChangeArrowheads="1"/>
            </p:cNvSpPr>
            <p:nvPr/>
          </p:nvSpPr>
          <p:spPr bwMode="auto">
            <a:xfrm>
              <a:off x="4910242" y="5935102"/>
              <a:ext cx="663853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grpSp>
          <p:nvGrpSpPr>
            <p:cNvPr id="17478" name="Group 70"/>
            <p:cNvGrpSpPr>
              <a:grpSpLocks/>
            </p:cNvGrpSpPr>
            <p:nvPr/>
          </p:nvGrpSpPr>
          <p:grpSpPr bwMode="auto">
            <a:xfrm>
              <a:off x="1496259" y="6326344"/>
              <a:ext cx="4135191" cy="320600"/>
              <a:chOff x="405" y="3087"/>
              <a:chExt cx="2283" cy="177"/>
            </a:xfrm>
          </p:grpSpPr>
          <p:sp>
            <p:nvSpPr>
              <p:cNvPr id="17474" name="Rectangle 66"/>
              <p:cNvSpPr>
                <a:spLocks noChangeArrowheads="1"/>
              </p:cNvSpPr>
              <p:nvPr/>
            </p:nvSpPr>
            <p:spPr bwMode="auto">
              <a:xfrm>
                <a:off x="405" y="3087"/>
                <a:ext cx="218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P1</a:t>
                </a:r>
              </a:p>
            </p:txBody>
          </p:sp>
          <p:sp>
            <p:nvSpPr>
              <p:cNvPr id="17475" name="Rectangle 67"/>
              <p:cNvSpPr>
                <a:spLocks noChangeArrowheads="1"/>
              </p:cNvSpPr>
              <p:nvPr/>
            </p:nvSpPr>
            <p:spPr bwMode="auto">
              <a:xfrm>
                <a:off x="645" y="3087"/>
                <a:ext cx="863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Instrumentation</a:t>
                </a:r>
              </a:p>
            </p:txBody>
          </p:sp>
          <p:sp>
            <p:nvSpPr>
              <p:cNvPr id="17476" name="Rectangle 68"/>
              <p:cNvSpPr>
                <a:spLocks noChangeArrowheads="1"/>
              </p:cNvSpPr>
              <p:nvPr/>
            </p:nvSpPr>
            <p:spPr bwMode="auto">
              <a:xfrm>
                <a:off x="1655" y="3087"/>
                <a:ext cx="494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150000</a:t>
                </a:r>
              </a:p>
            </p:txBody>
          </p:sp>
          <p:sp>
            <p:nvSpPr>
              <p:cNvPr id="17477" name="Rectangle 69"/>
              <p:cNvSpPr>
                <a:spLocks noChangeArrowheads="1"/>
              </p:cNvSpPr>
              <p:nvPr/>
            </p:nvSpPr>
            <p:spPr bwMode="auto">
              <a:xfrm>
                <a:off x="2147" y="3087"/>
                <a:ext cx="541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Montreal</a:t>
                </a:r>
              </a:p>
            </p:txBody>
          </p:sp>
        </p:grpSp>
        <p:grpSp>
          <p:nvGrpSpPr>
            <p:cNvPr id="17483" name="Group 75"/>
            <p:cNvGrpSpPr>
              <a:grpSpLocks/>
            </p:cNvGrpSpPr>
            <p:nvPr/>
          </p:nvGrpSpPr>
          <p:grpSpPr bwMode="auto">
            <a:xfrm>
              <a:off x="1496259" y="6590792"/>
              <a:ext cx="4220323" cy="320600"/>
              <a:chOff x="405" y="3233"/>
              <a:chExt cx="2330" cy="177"/>
            </a:xfrm>
          </p:grpSpPr>
          <p:sp>
            <p:nvSpPr>
              <p:cNvPr id="17479" name="Rectangle 71"/>
              <p:cNvSpPr>
                <a:spLocks noChangeArrowheads="1"/>
              </p:cNvSpPr>
              <p:nvPr/>
            </p:nvSpPr>
            <p:spPr bwMode="auto">
              <a:xfrm>
                <a:off x="405" y="3233"/>
                <a:ext cx="218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P2</a:t>
                </a:r>
              </a:p>
            </p:txBody>
          </p:sp>
          <p:sp>
            <p:nvSpPr>
              <p:cNvPr id="17480" name="Rectangle 72"/>
              <p:cNvSpPr>
                <a:spLocks noChangeArrowheads="1"/>
              </p:cNvSpPr>
              <p:nvPr/>
            </p:nvSpPr>
            <p:spPr bwMode="auto">
              <a:xfrm>
                <a:off x="651" y="3233"/>
                <a:ext cx="981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Database Develop.</a:t>
                </a:r>
              </a:p>
            </p:txBody>
          </p:sp>
          <p:sp>
            <p:nvSpPr>
              <p:cNvPr id="17481" name="Rectangle 73"/>
              <p:cNvSpPr>
                <a:spLocks noChangeArrowheads="1"/>
              </p:cNvSpPr>
              <p:nvPr/>
            </p:nvSpPr>
            <p:spPr bwMode="auto">
              <a:xfrm>
                <a:off x="1687" y="3233"/>
                <a:ext cx="422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135000</a:t>
                </a:r>
              </a:p>
            </p:txBody>
          </p:sp>
          <p:sp>
            <p:nvSpPr>
              <p:cNvPr id="17482" name="Rectangle 74"/>
              <p:cNvSpPr>
                <a:spLocks noChangeArrowheads="1"/>
              </p:cNvSpPr>
              <p:nvPr/>
            </p:nvSpPr>
            <p:spPr bwMode="auto">
              <a:xfrm>
                <a:off x="2149" y="3233"/>
                <a:ext cx="586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New York</a:t>
                </a:r>
              </a:p>
            </p:txBody>
          </p:sp>
        </p:grpSp>
        <p:sp>
          <p:nvSpPr>
            <p:cNvPr id="17484" name="Rectangle 76"/>
            <p:cNvSpPr>
              <a:spLocks noChangeArrowheads="1"/>
            </p:cNvSpPr>
            <p:nvPr/>
          </p:nvSpPr>
          <p:spPr bwMode="auto">
            <a:xfrm>
              <a:off x="3726378" y="5978573"/>
              <a:ext cx="1058191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17488" name="Line 80"/>
            <p:cNvSpPr>
              <a:spLocks noChangeShapeType="1"/>
            </p:cNvSpPr>
            <p:nvPr/>
          </p:nvSpPr>
          <p:spPr bwMode="auto">
            <a:xfrm>
              <a:off x="1958139" y="5867693"/>
              <a:ext cx="0" cy="1008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89" name="Line 81"/>
            <p:cNvSpPr>
              <a:spLocks noChangeShapeType="1"/>
            </p:cNvSpPr>
            <p:nvPr/>
          </p:nvSpPr>
          <p:spPr bwMode="auto">
            <a:xfrm>
              <a:off x="3740456" y="5869407"/>
              <a:ext cx="0" cy="1008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</p:grpSp>
      <p:grpSp>
        <p:nvGrpSpPr>
          <p:cNvPr id="140" name="Gruppo 139"/>
          <p:cNvGrpSpPr/>
          <p:nvPr/>
        </p:nvGrpSpPr>
        <p:grpSpPr>
          <a:xfrm>
            <a:off x="1358864" y="7485156"/>
            <a:ext cx="4353097" cy="1034982"/>
            <a:chOff x="1358864" y="7199405"/>
            <a:chExt cx="4353097" cy="1034982"/>
          </a:xfrm>
        </p:grpSpPr>
        <p:sp>
          <p:nvSpPr>
            <p:cNvPr id="17440" name="Rectangle 32"/>
            <p:cNvSpPr>
              <a:spLocks noChangeArrowheads="1"/>
            </p:cNvSpPr>
            <p:nvPr/>
          </p:nvSpPr>
          <p:spPr bwMode="auto">
            <a:xfrm>
              <a:off x="1378509" y="7199407"/>
              <a:ext cx="4285528" cy="103498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41" name="Line 33"/>
            <p:cNvSpPr>
              <a:spLocks noChangeShapeType="1"/>
            </p:cNvSpPr>
            <p:nvPr/>
          </p:nvSpPr>
          <p:spPr bwMode="auto">
            <a:xfrm>
              <a:off x="1957634" y="7199406"/>
              <a:ext cx="0" cy="41986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42" name="Line 34"/>
            <p:cNvSpPr>
              <a:spLocks noChangeShapeType="1"/>
            </p:cNvSpPr>
            <p:nvPr/>
          </p:nvSpPr>
          <p:spPr bwMode="auto">
            <a:xfrm>
              <a:off x="1957634" y="7199406"/>
              <a:ext cx="0" cy="41986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43" name="Line 35"/>
            <p:cNvSpPr>
              <a:spLocks noChangeShapeType="1"/>
            </p:cNvSpPr>
            <p:nvPr/>
          </p:nvSpPr>
          <p:spPr bwMode="auto">
            <a:xfrm>
              <a:off x="1957634" y="7199406"/>
              <a:ext cx="0" cy="41986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44" name="Line 36"/>
            <p:cNvSpPr>
              <a:spLocks noChangeShapeType="1"/>
            </p:cNvSpPr>
            <p:nvPr/>
          </p:nvSpPr>
          <p:spPr bwMode="auto">
            <a:xfrm>
              <a:off x="1957634" y="7199406"/>
              <a:ext cx="0" cy="1026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45" name="Line 37"/>
            <p:cNvSpPr>
              <a:spLocks noChangeShapeType="1"/>
            </p:cNvSpPr>
            <p:nvPr/>
          </p:nvSpPr>
          <p:spPr bwMode="auto">
            <a:xfrm>
              <a:off x="3738445" y="7199405"/>
              <a:ext cx="0" cy="434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46" name="Line 38"/>
            <p:cNvSpPr>
              <a:spLocks noChangeShapeType="1"/>
            </p:cNvSpPr>
            <p:nvPr/>
          </p:nvSpPr>
          <p:spPr bwMode="auto">
            <a:xfrm>
              <a:off x="3738445" y="7199405"/>
              <a:ext cx="0" cy="434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47" name="Line 39"/>
            <p:cNvSpPr>
              <a:spLocks noChangeShapeType="1"/>
            </p:cNvSpPr>
            <p:nvPr/>
          </p:nvSpPr>
          <p:spPr bwMode="auto">
            <a:xfrm>
              <a:off x="3738445" y="7199405"/>
              <a:ext cx="0" cy="434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48" name="Line 40"/>
            <p:cNvSpPr>
              <a:spLocks noChangeShapeType="1"/>
            </p:cNvSpPr>
            <p:nvPr/>
          </p:nvSpPr>
          <p:spPr bwMode="auto">
            <a:xfrm>
              <a:off x="3738445" y="7199406"/>
              <a:ext cx="0" cy="1026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49" name="Rectangle 41"/>
            <p:cNvSpPr>
              <a:spLocks noChangeArrowheads="1"/>
            </p:cNvSpPr>
            <p:nvPr/>
          </p:nvSpPr>
          <p:spPr bwMode="auto">
            <a:xfrm>
              <a:off x="1358864" y="7320661"/>
              <a:ext cx="686295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17450" name="Rectangle 42"/>
            <p:cNvSpPr>
              <a:spLocks noChangeArrowheads="1"/>
            </p:cNvSpPr>
            <p:nvPr/>
          </p:nvSpPr>
          <p:spPr bwMode="auto">
            <a:xfrm>
              <a:off x="2355489" y="7320661"/>
              <a:ext cx="982850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17451" name="Rectangle 43"/>
            <p:cNvSpPr>
              <a:spLocks noChangeArrowheads="1"/>
            </p:cNvSpPr>
            <p:nvPr/>
          </p:nvSpPr>
          <p:spPr bwMode="auto">
            <a:xfrm>
              <a:off x="3724378" y="7320661"/>
              <a:ext cx="1058191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17452" name="Rectangle 44"/>
            <p:cNvSpPr>
              <a:spLocks noChangeArrowheads="1"/>
            </p:cNvSpPr>
            <p:nvPr/>
          </p:nvSpPr>
          <p:spPr bwMode="auto">
            <a:xfrm>
              <a:off x="4907241" y="7277226"/>
              <a:ext cx="663853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sp>
          <p:nvSpPr>
            <p:cNvPr id="17453" name="Rectangle 45"/>
            <p:cNvSpPr>
              <a:spLocks noChangeArrowheads="1"/>
            </p:cNvSpPr>
            <p:nvPr/>
          </p:nvSpPr>
          <p:spPr bwMode="auto">
            <a:xfrm>
              <a:off x="1496145" y="7668134"/>
              <a:ext cx="44242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P3 </a:t>
              </a:r>
            </a:p>
          </p:txBody>
        </p:sp>
        <p:sp>
          <p:nvSpPr>
            <p:cNvPr id="17454" name="Rectangle 46"/>
            <p:cNvSpPr>
              <a:spLocks noChangeArrowheads="1"/>
            </p:cNvSpPr>
            <p:nvPr/>
          </p:nvSpPr>
          <p:spPr bwMode="auto">
            <a:xfrm>
              <a:off x="1982292" y="7668134"/>
              <a:ext cx="1200649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CAD/CAM</a:t>
              </a:r>
            </a:p>
          </p:txBody>
        </p:sp>
        <p:sp>
          <p:nvSpPr>
            <p:cNvPr id="17455" name="Rectangle 47"/>
            <p:cNvSpPr>
              <a:spLocks noChangeArrowheads="1"/>
            </p:cNvSpPr>
            <p:nvPr/>
          </p:nvSpPr>
          <p:spPr bwMode="auto">
            <a:xfrm>
              <a:off x="3816265" y="7668134"/>
              <a:ext cx="759822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250000</a:t>
              </a:r>
            </a:p>
          </p:txBody>
        </p:sp>
        <p:sp>
          <p:nvSpPr>
            <p:cNvPr id="17456" name="Rectangle 48"/>
            <p:cNvSpPr>
              <a:spLocks noChangeArrowheads="1"/>
            </p:cNvSpPr>
            <p:nvPr/>
          </p:nvSpPr>
          <p:spPr bwMode="auto">
            <a:xfrm>
              <a:off x="4652377" y="7668134"/>
              <a:ext cx="1059584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  <p:sp>
          <p:nvSpPr>
            <p:cNvPr id="17458" name="Rectangle 50"/>
            <p:cNvSpPr>
              <a:spLocks noChangeArrowheads="1"/>
            </p:cNvSpPr>
            <p:nvPr/>
          </p:nvSpPr>
          <p:spPr bwMode="auto">
            <a:xfrm>
              <a:off x="1496145" y="7913785"/>
              <a:ext cx="39433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P4</a:t>
              </a:r>
            </a:p>
          </p:txBody>
        </p:sp>
        <p:sp>
          <p:nvSpPr>
            <p:cNvPr id="17459" name="Rectangle 51"/>
            <p:cNvSpPr>
              <a:spLocks noChangeArrowheads="1"/>
            </p:cNvSpPr>
            <p:nvPr/>
          </p:nvSpPr>
          <p:spPr bwMode="auto">
            <a:xfrm>
              <a:off x="1982292" y="7913785"/>
              <a:ext cx="1279195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Maintenance</a:t>
              </a:r>
            </a:p>
          </p:txBody>
        </p:sp>
        <p:sp>
          <p:nvSpPr>
            <p:cNvPr id="17460" name="Rectangle 52"/>
            <p:cNvSpPr>
              <a:spLocks noChangeArrowheads="1"/>
            </p:cNvSpPr>
            <p:nvPr/>
          </p:nvSpPr>
          <p:spPr bwMode="auto">
            <a:xfrm>
              <a:off x="3816266" y="7913785"/>
              <a:ext cx="759822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310000</a:t>
              </a:r>
            </a:p>
          </p:txBody>
        </p:sp>
        <p:sp>
          <p:nvSpPr>
            <p:cNvPr id="17461" name="Rectangle 53"/>
            <p:cNvSpPr>
              <a:spLocks noChangeArrowheads="1"/>
            </p:cNvSpPr>
            <p:nvPr/>
          </p:nvSpPr>
          <p:spPr bwMode="auto">
            <a:xfrm>
              <a:off x="4672285" y="7913785"/>
              <a:ext cx="60753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Paris</a:t>
              </a:r>
            </a:p>
          </p:txBody>
        </p:sp>
        <p:sp>
          <p:nvSpPr>
            <p:cNvPr id="17493" name="Line 85"/>
            <p:cNvSpPr>
              <a:spLocks noChangeShapeType="1"/>
            </p:cNvSpPr>
            <p:nvPr/>
          </p:nvSpPr>
          <p:spPr bwMode="auto">
            <a:xfrm>
              <a:off x="1387559" y="7626510"/>
              <a:ext cx="42583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94" name="Line 86"/>
            <p:cNvSpPr>
              <a:spLocks noChangeShapeType="1"/>
            </p:cNvSpPr>
            <p:nvPr/>
          </p:nvSpPr>
          <p:spPr bwMode="auto">
            <a:xfrm>
              <a:off x="4697621" y="7199406"/>
              <a:ext cx="0" cy="1026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</p:grpSp>
      <p:sp>
        <p:nvSpPr>
          <p:cNvPr id="17495" name="Rectangle 87"/>
          <p:cNvSpPr>
            <a:spLocks noChangeArrowheads="1"/>
          </p:cNvSpPr>
          <p:nvPr/>
        </p:nvSpPr>
        <p:spPr bwMode="auto">
          <a:xfrm>
            <a:off x="189010" y="7498699"/>
            <a:ext cx="1098416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Book Antiqua"/>
              </a:rPr>
              <a:t>PROJ</a:t>
            </a:r>
            <a:r>
              <a:rPr lang="en-US" sz="2400" baseline="-25000" dirty="0">
                <a:solidFill>
                  <a:srgbClr val="000000"/>
                </a:solidFill>
                <a:latin typeface="Book Antiqua"/>
              </a:rPr>
              <a:t>2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2859062" y="2640073"/>
            <a:ext cx="918916" cy="458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Book Antiqua"/>
              </a:rPr>
              <a:t>PROJ</a:t>
            </a:r>
            <a:endParaRPr lang="en-US" sz="1600" dirty="0">
              <a:solidFill>
                <a:srgbClr val="000000"/>
              </a:solidFill>
              <a:latin typeface="Book Antiqua"/>
            </a:endParaRPr>
          </a:p>
        </p:txBody>
      </p:sp>
      <p:grpSp>
        <p:nvGrpSpPr>
          <p:cNvPr id="133" name="Gruppo 132"/>
          <p:cNvGrpSpPr/>
          <p:nvPr/>
        </p:nvGrpSpPr>
        <p:grpSpPr>
          <a:xfrm>
            <a:off x="3930632" y="2372891"/>
            <a:ext cx="4539119" cy="1530276"/>
            <a:chOff x="3930632" y="2372891"/>
            <a:chExt cx="4539119" cy="1530276"/>
          </a:xfrm>
        </p:grpSpPr>
        <p:sp>
          <p:nvSpPr>
            <p:cNvPr id="17425" name="Rectangle 17"/>
            <p:cNvSpPr>
              <a:spLocks noChangeArrowheads="1"/>
            </p:cNvSpPr>
            <p:nvPr/>
          </p:nvSpPr>
          <p:spPr bwMode="auto">
            <a:xfrm>
              <a:off x="7352458" y="3361791"/>
              <a:ext cx="111729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  <p:sp>
          <p:nvSpPr>
            <p:cNvPr id="17429" name="Rectangle 21"/>
            <p:cNvSpPr>
              <a:spLocks noChangeArrowheads="1"/>
            </p:cNvSpPr>
            <p:nvPr/>
          </p:nvSpPr>
          <p:spPr bwMode="auto">
            <a:xfrm>
              <a:off x="7352457" y="3118370"/>
              <a:ext cx="111729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  <p:sp>
          <p:nvSpPr>
            <p:cNvPr id="17412" name="Rectangle 4"/>
            <p:cNvSpPr>
              <a:spLocks noChangeArrowheads="1"/>
            </p:cNvSpPr>
            <p:nvPr/>
          </p:nvSpPr>
          <p:spPr bwMode="auto">
            <a:xfrm>
              <a:off x="3934437" y="2374793"/>
              <a:ext cx="4503299" cy="1501875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17414" name="Rectangle 6"/>
            <p:cNvSpPr>
              <a:spLocks noChangeArrowheads="1"/>
            </p:cNvSpPr>
            <p:nvPr/>
          </p:nvSpPr>
          <p:spPr bwMode="auto">
            <a:xfrm>
              <a:off x="3930632" y="2437550"/>
              <a:ext cx="6379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17415" name="Rectangle 7"/>
            <p:cNvSpPr>
              <a:spLocks noChangeArrowheads="1"/>
            </p:cNvSpPr>
            <p:nvPr/>
          </p:nvSpPr>
          <p:spPr bwMode="auto">
            <a:xfrm>
              <a:off x="4951862" y="2437550"/>
              <a:ext cx="955390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17416" name="Rectangle 8"/>
            <p:cNvSpPr>
              <a:spLocks noChangeArrowheads="1"/>
            </p:cNvSpPr>
            <p:nvPr/>
          </p:nvSpPr>
          <p:spPr bwMode="auto">
            <a:xfrm>
              <a:off x="6391473" y="2437550"/>
              <a:ext cx="1033936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17417" name="Rectangle 9"/>
            <p:cNvSpPr>
              <a:spLocks noChangeArrowheads="1"/>
            </p:cNvSpPr>
            <p:nvPr/>
          </p:nvSpPr>
          <p:spPr bwMode="auto">
            <a:xfrm>
              <a:off x="7633302" y="2437550"/>
              <a:ext cx="61555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sp>
          <p:nvSpPr>
            <p:cNvPr id="17418" name="Rectangle 10"/>
            <p:cNvSpPr>
              <a:spLocks noChangeArrowheads="1"/>
            </p:cNvSpPr>
            <p:nvPr/>
          </p:nvSpPr>
          <p:spPr bwMode="auto">
            <a:xfrm>
              <a:off x="4058048" y="2867341"/>
              <a:ext cx="408765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P1</a:t>
              </a:r>
            </a:p>
          </p:txBody>
        </p:sp>
        <p:sp>
          <p:nvSpPr>
            <p:cNvPr id="17419" name="Rectangle 11"/>
            <p:cNvSpPr>
              <a:spLocks noChangeArrowheads="1"/>
            </p:cNvSpPr>
            <p:nvPr/>
          </p:nvSpPr>
          <p:spPr bwMode="auto">
            <a:xfrm>
              <a:off x="4549038" y="2867341"/>
              <a:ext cx="1659108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Instrumentation</a:t>
              </a:r>
            </a:p>
          </p:txBody>
        </p:sp>
        <p:sp>
          <p:nvSpPr>
            <p:cNvPr id="17420" name="Rectangle 12"/>
            <p:cNvSpPr>
              <a:spLocks noChangeArrowheads="1"/>
            </p:cNvSpPr>
            <p:nvPr/>
          </p:nvSpPr>
          <p:spPr bwMode="auto">
            <a:xfrm>
              <a:off x="6506010" y="2867341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150000</a:t>
              </a:r>
            </a:p>
          </p:txBody>
        </p:sp>
        <p:sp>
          <p:nvSpPr>
            <p:cNvPr id="17421" name="Rectangle 13"/>
            <p:cNvSpPr>
              <a:spLocks noChangeArrowheads="1"/>
            </p:cNvSpPr>
            <p:nvPr/>
          </p:nvSpPr>
          <p:spPr bwMode="auto">
            <a:xfrm>
              <a:off x="7352457" y="2867341"/>
              <a:ext cx="1017906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Montreal</a:t>
              </a:r>
            </a:p>
          </p:txBody>
        </p:sp>
        <p:sp>
          <p:nvSpPr>
            <p:cNvPr id="17422" name="Rectangle 14"/>
            <p:cNvSpPr>
              <a:spLocks noChangeArrowheads="1"/>
            </p:cNvSpPr>
            <p:nvPr/>
          </p:nvSpPr>
          <p:spPr bwMode="auto">
            <a:xfrm>
              <a:off x="4058154" y="3316150"/>
              <a:ext cx="460061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P3 </a:t>
              </a:r>
            </a:p>
          </p:txBody>
        </p:sp>
        <p:sp>
          <p:nvSpPr>
            <p:cNvPr id="17423" name="Rectangle 15"/>
            <p:cNvSpPr>
              <a:spLocks noChangeArrowheads="1"/>
            </p:cNvSpPr>
            <p:nvPr/>
          </p:nvSpPr>
          <p:spPr bwMode="auto">
            <a:xfrm>
              <a:off x="4549038" y="3316150"/>
              <a:ext cx="127278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CAD/CAM</a:t>
              </a:r>
            </a:p>
          </p:txBody>
        </p:sp>
        <p:sp>
          <p:nvSpPr>
            <p:cNvPr id="17424" name="Rectangle 16"/>
            <p:cNvSpPr>
              <a:spLocks noChangeArrowheads="1"/>
            </p:cNvSpPr>
            <p:nvPr/>
          </p:nvSpPr>
          <p:spPr bwMode="auto">
            <a:xfrm>
              <a:off x="6506010" y="3316150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250000</a:t>
              </a:r>
            </a:p>
          </p:txBody>
        </p:sp>
        <p:sp>
          <p:nvSpPr>
            <p:cNvPr id="17426" name="Rectangle 18"/>
            <p:cNvSpPr>
              <a:spLocks noChangeArrowheads="1"/>
            </p:cNvSpPr>
            <p:nvPr/>
          </p:nvSpPr>
          <p:spPr bwMode="auto">
            <a:xfrm>
              <a:off x="4058048" y="3103156"/>
              <a:ext cx="408765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P2</a:t>
              </a:r>
            </a:p>
          </p:txBody>
        </p:sp>
        <p:sp>
          <p:nvSpPr>
            <p:cNvPr id="17427" name="Rectangle 19"/>
            <p:cNvSpPr>
              <a:spLocks noChangeArrowheads="1"/>
            </p:cNvSpPr>
            <p:nvPr/>
          </p:nvSpPr>
          <p:spPr bwMode="auto">
            <a:xfrm>
              <a:off x="4549038" y="3103156"/>
              <a:ext cx="188192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Database Develop.</a:t>
              </a:r>
            </a:p>
          </p:txBody>
        </p:sp>
        <p:sp>
          <p:nvSpPr>
            <p:cNvPr id="17428" name="Rectangle 20"/>
            <p:cNvSpPr>
              <a:spLocks noChangeArrowheads="1"/>
            </p:cNvSpPr>
            <p:nvPr/>
          </p:nvSpPr>
          <p:spPr bwMode="auto">
            <a:xfrm>
              <a:off x="6506010" y="3103156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135000</a:t>
              </a:r>
            </a:p>
          </p:txBody>
        </p:sp>
        <p:sp>
          <p:nvSpPr>
            <p:cNvPr id="17430" name="Rectangle 22"/>
            <p:cNvSpPr>
              <a:spLocks noChangeArrowheads="1"/>
            </p:cNvSpPr>
            <p:nvPr/>
          </p:nvSpPr>
          <p:spPr bwMode="auto">
            <a:xfrm>
              <a:off x="4058048" y="3567178"/>
              <a:ext cx="408765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P4</a:t>
              </a:r>
            </a:p>
          </p:txBody>
        </p:sp>
        <p:sp>
          <p:nvSpPr>
            <p:cNvPr id="17431" name="Rectangle 23"/>
            <p:cNvSpPr>
              <a:spLocks noChangeArrowheads="1"/>
            </p:cNvSpPr>
            <p:nvPr/>
          </p:nvSpPr>
          <p:spPr bwMode="auto">
            <a:xfrm>
              <a:off x="4549038" y="3567178"/>
              <a:ext cx="1356139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Maintenance</a:t>
              </a:r>
            </a:p>
          </p:txBody>
        </p:sp>
        <p:sp>
          <p:nvSpPr>
            <p:cNvPr id="17432" name="Rectangle 24"/>
            <p:cNvSpPr>
              <a:spLocks noChangeArrowheads="1"/>
            </p:cNvSpPr>
            <p:nvPr/>
          </p:nvSpPr>
          <p:spPr bwMode="auto">
            <a:xfrm>
              <a:off x="6506010" y="3567178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310000</a:t>
              </a:r>
            </a:p>
          </p:txBody>
        </p:sp>
        <p:sp>
          <p:nvSpPr>
            <p:cNvPr id="17433" name="Rectangle 25"/>
            <p:cNvSpPr>
              <a:spLocks noChangeArrowheads="1"/>
            </p:cNvSpPr>
            <p:nvPr/>
          </p:nvSpPr>
          <p:spPr bwMode="auto">
            <a:xfrm>
              <a:off x="7352457" y="3567178"/>
              <a:ext cx="636392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Paris</a:t>
              </a:r>
            </a:p>
          </p:txBody>
        </p:sp>
        <p:sp>
          <p:nvSpPr>
            <p:cNvPr id="17496" name="Line 88"/>
            <p:cNvSpPr>
              <a:spLocks noChangeShapeType="1"/>
            </p:cNvSpPr>
            <p:nvPr/>
          </p:nvSpPr>
          <p:spPr bwMode="auto">
            <a:xfrm>
              <a:off x="3934437" y="2810289"/>
              <a:ext cx="45090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17497" name="Line 89"/>
            <p:cNvSpPr>
              <a:spLocks noChangeShapeType="1"/>
            </p:cNvSpPr>
            <p:nvPr/>
          </p:nvSpPr>
          <p:spPr bwMode="auto">
            <a:xfrm>
              <a:off x="4514464" y="2372891"/>
              <a:ext cx="0" cy="1494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17498" name="Line 90"/>
            <p:cNvSpPr>
              <a:spLocks noChangeShapeType="1"/>
            </p:cNvSpPr>
            <p:nvPr/>
          </p:nvSpPr>
          <p:spPr bwMode="auto">
            <a:xfrm>
              <a:off x="6440918" y="2372891"/>
              <a:ext cx="0" cy="1494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17499" name="Line 91"/>
            <p:cNvSpPr>
              <a:spLocks noChangeShapeType="1"/>
            </p:cNvSpPr>
            <p:nvPr/>
          </p:nvSpPr>
          <p:spPr bwMode="auto">
            <a:xfrm>
              <a:off x="7357552" y="2372891"/>
              <a:ext cx="0" cy="1494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</p:grpSp>
      <p:sp>
        <p:nvSpPr>
          <p:cNvPr id="89" name="Rectangle 5"/>
          <p:cNvSpPr txBox="1">
            <a:spLocks noChangeArrowheads="1"/>
          </p:cNvSpPr>
          <p:nvPr/>
        </p:nvSpPr>
        <p:spPr>
          <a:xfrm>
            <a:off x="287294" y="4305296"/>
            <a:ext cx="5643602" cy="157163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8300" marR="0" lvl="0" indent="-3683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tabLst/>
              <a:defRPr/>
            </a:pP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1771A9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Horizontal fragmentation</a:t>
            </a:r>
          </a:p>
          <a:p>
            <a:pPr marL="180000" lvl="1" indent="-180000" algn="l">
              <a:spcBef>
                <a:spcPts val="600"/>
              </a:spcBef>
              <a:buClr>
                <a:srgbClr val="4A71A9"/>
              </a:buClr>
              <a:buSzPct val="85000"/>
              <a:buFont typeface="Arial" pitchFamily="34" charset="0"/>
              <a:buChar char="•"/>
            </a:pPr>
            <a:r>
              <a:rPr lang="en-US" sz="2000" kern="0" dirty="0" smtClean="0">
                <a:solidFill>
                  <a:srgbClr val="000000"/>
                </a:solidFill>
                <a:latin typeface="Book Antiqua"/>
                <a:ea typeface="+mn-ea"/>
                <a:cs typeface="+mn-cs"/>
              </a:rPr>
              <a:t>PROJ</a:t>
            </a:r>
            <a:r>
              <a:rPr lang="en-US" sz="2000" kern="0" baseline="-25000" dirty="0" smtClean="0">
                <a:solidFill>
                  <a:srgbClr val="000000"/>
                </a:solidFill>
                <a:latin typeface="Book Antiqua"/>
                <a:ea typeface="+mn-ea"/>
                <a:cs typeface="+mn-cs"/>
              </a:rPr>
              <a:t>1</a:t>
            </a:r>
            <a:r>
              <a:rPr lang="en-US" sz="2000" kern="0" dirty="0" smtClean="0">
                <a:solidFill>
                  <a:srgbClr val="000000"/>
                </a:solidFill>
                <a:latin typeface="Book Antiqua"/>
                <a:ea typeface="+mn-ea"/>
                <a:cs typeface="+mn-cs"/>
              </a:rPr>
              <a:t>: projects with budget less than $200,000</a:t>
            </a:r>
          </a:p>
          <a:p>
            <a:pPr marL="180000" lvl="1" indent="-180000" algn="l">
              <a:spcBef>
                <a:spcPts val="600"/>
              </a:spcBef>
              <a:buClr>
                <a:srgbClr val="4A71A9"/>
              </a:buClr>
              <a:buSzPct val="85000"/>
              <a:buFont typeface="Arial" pitchFamily="34" charset="0"/>
              <a:buChar char="•"/>
            </a:pPr>
            <a:r>
              <a:rPr lang="en-US" sz="2000" kern="0" dirty="0" smtClean="0">
                <a:solidFill>
                  <a:srgbClr val="000000"/>
                </a:solidFill>
                <a:latin typeface="Book Antiqua"/>
                <a:ea typeface="+mn-ea"/>
                <a:cs typeface="+mn-cs"/>
              </a:rPr>
              <a:t>PROJ</a:t>
            </a:r>
            <a:r>
              <a:rPr lang="en-US" sz="2000" kern="0" baseline="-25000" dirty="0" smtClean="0">
                <a:solidFill>
                  <a:srgbClr val="000000"/>
                </a:solidFill>
                <a:latin typeface="Book Antiqua"/>
                <a:ea typeface="+mn-ea"/>
                <a:cs typeface="+mn-cs"/>
              </a:rPr>
              <a:t>2</a:t>
            </a:r>
            <a:r>
              <a:rPr lang="en-US" sz="2000" kern="0" dirty="0" smtClean="0">
                <a:solidFill>
                  <a:srgbClr val="000000"/>
                </a:solidFill>
                <a:latin typeface="Book Antiqua"/>
                <a:ea typeface="+mn-ea"/>
                <a:cs typeface="+mn-cs"/>
              </a:rPr>
              <a:t>: projects with budget greater than or equal to $200,000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 Antiqua"/>
              <a:ea typeface="+mn-ea"/>
              <a:cs typeface="+mn-cs"/>
              <a:sym typeface="Palatino" charset="0"/>
            </a:endParaRPr>
          </a:p>
        </p:txBody>
      </p:sp>
      <p:grpSp>
        <p:nvGrpSpPr>
          <p:cNvPr id="142" name="Gruppo 141"/>
          <p:cNvGrpSpPr/>
          <p:nvPr/>
        </p:nvGrpSpPr>
        <p:grpSpPr>
          <a:xfrm>
            <a:off x="8570004" y="6731253"/>
            <a:ext cx="3790312" cy="1557138"/>
            <a:chOff x="8927194" y="6461149"/>
            <a:chExt cx="3790312" cy="1557138"/>
          </a:xfrm>
        </p:grpSpPr>
        <p:sp>
          <p:nvSpPr>
            <p:cNvPr id="109" name="Rectangle 52"/>
            <p:cNvSpPr>
              <a:spLocks noChangeArrowheads="1"/>
            </p:cNvSpPr>
            <p:nvPr/>
          </p:nvSpPr>
          <p:spPr bwMode="auto">
            <a:xfrm>
              <a:off x="8927194" y="6463087"/>
              <a:ext cx="3786438" cy="155520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10" name="Rectangle 53"/>
            <p:cNvSpPr>
              <a:spLocks noChangeArrowheads="1"/>
            </p:cNvSpPr>
            <p:nvPr/>
          </p:nvSpPr>
          <p:spPr bwMode="auto">
            <a:xfrm>
              <a:off x="8927194" y="6527000"/>
              <a:ext cx="609140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111" name="Rectangle 54"/>
            <p:cNvSpPr>
              <a:spLocks noChangeArrowheads="1"/>
            </p:cNvSpPr>
            <p:nvPr/>
          </p:nvSpPr>
          <p:spPr bwMode="auto">
            <a:xfrm>
              <a:off x="9967254" y="6527000"/>
              <a:ext cx="905695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112" name="Rectangle 55"/>
            <p:cNvSpPr>
              <a:spLocks noChangeArrowheads="1"/>
            </p:cNvSpPr>
            <p:nvPr/>
          </p:nvSpPr>
          <p:spPr bwMode="auto">
            <a:xfrm>
              <a:off x="11809148" y="6527000"/>
              <a:ext cx="58669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sp>
          <p:nvSpPr>
            <p:cNvPr id="113" name="Rectangle 56"/>
            <p:cNvSpPr>
              <a:spLocks noChangeArrowheads="1"/>
            </p:cNvSpPr>
            <p:nvPr/>
          </p:nvSpPr>
          <p:spPr bwMode="auto">
            <a:xfrm>
              <a:off x="9056959" y="6964716"/>
              <a:ext cx="39433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P1</a:t>
              </a:r>
            </a:p>
          </p:txBody>
        </p:sp>
        <p:sp>
          <p:nvSpPr>
            <p:cNvPr id="114" name="Rectangle 57"/>
            <p:cNvSpPr>
              <a:spLocks noChangeArrowheads="1"/>
            </p:cNvSpPr>
            <p:nvPr/>
          </p:nvSpPr>
          <p:spPr bwMode="auto">
            <a:xfrm>
              <a:off x="9558274" y="6964716"/>
              <a:ext cx="1562927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Instrumentation</a:t>
              </a:r>
            </a:p>
          </p:txBody>
        </p:sp>
        <p:sp>
          <p:nvSpPr>
            <p:cNvPr id="115" name="Rectangle 58"/>
            <p:cNvSpPr>
              <a:spLocks noChangeArrowheads="1"/>
            </p:cNvSpPr>
            <p:nvPr/>
          </p:nvSpPr>
          <p:spPr bwMode="auto">
            <a:xfrm>
              <a:off x="11541870" y="6964716"/>
              <a:ext cx="963404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Montreal</a:t>
              </a:r>
            </a:p>
          </p:txBody>
        </p:sp>
        <p:sp>
          <p:nvSpPr>
            <p:cNvPr id="116" name="Rectangle 59"/>
            <p:cNvSpPr>
              <a:spLocks noChangeArrowheads="1"/>
            </p:cNvSpPr>
            <p:nvPr/>
          </p:nvSpPr>
          <p:spPr bwMode="auto">
            <a:xfrm>
              <a:off x="9056959" y="7445042"/>
              <a:ext cx="44242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P3 </a:t>
              </a:r>
            </a:p>
          </p:txBody>
        </p:sp>
        <p:sp>
          <p:nvSpPr>
            <p:cNvPr id="117" name="Rectangle 60"/>
            <p:cNvSpPr>
              <a:spLocks noChangeArrowheads="1"/>
            </p:cNvSpPr>
            <p:nvPr/>
          </p:nvSpPr>
          <p:spPr bwMode="auto">
            <a:xfrm>
              <a:off x="9558274" y="7445042"/>
              <a:ext cx="1200649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CAD/CAM</a:t>
              </a:r>
            </a:p>
          </p:txBody>
        </p:sp>
        <p:sp>
          <p:nvSpPr>
            <p:cNvPr id="118" name="Rectangle 61"/>
            <p:cNvSpPr>
              <a:spLocks noChangeArrowheads="1"/>
            </p:cNvSpPr>
            <p:nvPr/>
          </p:nvSpPr>
          <p:spPr bwMode="auto">
            <a:xfrm>
              <a:off x="11541870" y="7445042"/>
              <a:ext cx="1059584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  <p:sp>
          <p:nvSpPr>
            <p:cNvPr id="119" name="Rectangle 62"/>
            <p:cNvSpPr>
              <a:spLocks noChangeArrowheads="1"/>
            </p:cNvSpPr>
            <p:nvPr/>
          </p:nvSpPr>
          <p:spPr bwMode="auto">
            <a:xfrm>
              <a:off x="9056959" y="7197132"/>
              <a:ext cx="39433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P2</a:t>
              </a:r>
            </a:p>
          </p:txBody>
        </p:sp>
        <p:sp>
          <p:nvSpPr>
            <p:cNvPr id="120" name="Rectangle 63"/>
            <p:cNvSpPr>
              <a:spLocks noChangeArrowheads="1"/>
            </p:cNvSpPr>
            <p:nvPr/>
          </p:nvSpPr>
          <p:spPr bwMode="auto">
            <a:xfrm>
              <a:off x="9558274" y="7197132"/>
              <a:ext cx="1776126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Database Develop.</a:t>
              </a:r>
            </a:p>
          </p:txBody>
        </p:sp>
        <p:sp>
          <p:nvSpPr>
            <p:cNvPr id="121" name="Rectangle 64"/>
            <p:cNvSpPr>
              <a:spLocks noChangeArrowheads="1"/>
            </p:cNvSpPr>
            <p:nvPr/>
          </p:nvSpPr>
          <p:spPr bwMode="auto">
            <a:xfrm>
              <a:off x="11541870" y="7197132"/>
              <a:ext cx="1059584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  <p:sp>
          <p:nvSpPr>
            <p:cNvPr id="122" name="Rectangle 65"/>
            <p:cNvSpPr>
              <a:spLocks noChangeArrowheads="1"/>
            </p:cNvSpPr>
            <p:nvPr/>
          </p:nvSpPr>
          <p:spPr bwMode="auto">
            <a:xfrm>
              <a:off x="9056959" y="7677458"/>
              <a:ext cx="39433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P4</a:t>
              </a:r>
            </a:p>
          </p:txBody>
        </p:sp>
        <p:sp>
          <p:nvSpPr>
            <p:cNvPr id="123" name="Rectangle 66"/>
            <p:cNvSpPr>
              <a:spLocks noChangeArrowheads="1"/>
            </p:cNvSpPr>
            <p:nvPr/>
          </p:nvSpPr>
          <p:spPr bwMode="auto">
            <a:xfrm>
              <a:off x="9558274" y="7677458"/>
              <a:ext cx="1279195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Maintenance</a:t>
              </a:r>
            </a:p>
          </p:txBody>
        </p:sp>
        <p:sp>
          <p:nvSpPr>
            <p:cNvPr id="124" name="Rectangle 67"/>
            <p:cNvSpPr>
              <a:spLocks noChangeArrowheads="1"/>
            </p:cNvSpPr>
            <p:nvPr/>
          </p:nvSpPr>
          <p:spPr bwMode="auto">
            <a:xfrm>
              <a:off x="11541870" y="7677458"/>
              <a:ext cx="60753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Paris</a:t>
              </a:r>
            </a:p>
          </p:txBody>
        </p:sp>
        <p:sp>
          <p:nvSpPr>
            <p:cNvPr id="128" name="Line 71"/>
            <p:cNvSpPr>
              <a:spLocks noChangeShapeType="1"/>
            </p:cNvSpPr>
            <p:nvPr/>
          </p:nvSpPr>
          <p:spPr bwMode="auto">
            <a:xfrm>
              <a:off x="8931068" y="6906612"/>
              <a:ext cx="378643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29" name="Line 72"/>
            <p:cNvSpPr>
              <a:spLocks noChangeShapeType="1"/>
            </p:cNvSpPr>
            <p:nvPr/>
          </p:nvSpPr>
          <p:spPr bwMode="auto">
            <a:xfrm>
              <a:off x="9521791" y="6461149"/>
              <a:ext cx="0" cy="1555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30" name="Line 73"/>
            <p:cNvSpPr>
              <a:spLocks noChangeShapeType="1"/>
            </p:cNvSpPr>
            <p:nvPr/>
          </p:nvSpPr>
          <p:spPr bwMode="auto">
            <a:xfrm>
              <a:off x="11483766" y="6461149"/>
              <a:ext cx="0" cy="1555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 dirty="0">
                <a:latin typeface="Book Antiqua"/>
              </a:endParaRPr>
            </a:p>
          </p:txBody>
        </p:sp>
      </p:grpSp>
      <p:grpSp>
        <p:nvGrpSpPr>
          <p:cNvPr id="141" name="Gruppo 140"/>
          <p:cNvGrpSpPr/>
          <p:nvPr/>
        </p:nvGrpSpPr>
        <p:grpSpPr>
          <a:xfrm>
            <a:off x="6502400" y="6732104"/>
            <a:ext cx="1921238" cy="1573720"/>
            <a:chOff x="6859590" y="6462000"/>
            <a:chExt cx="1921238" cy="1573720"/>
          </a:xfrm>
        </p:grpSpPr>
        <p:sp>
          <p:nvSpPr>
            <p:cNvPr id="94" name="Rectangle 36"/>
            <p:cNvSpPr>
              <a:spLocks noChangeArrowheads="1"/>
            </p:cNvSpPr>
            <p:nvPr/>
          </p:nvSpPr>
          <p:spPr bwMode="auto">
            <a:xfrm>
              <a:off x="6896484" y="6462000"/>
              <a:ext cx="1884344" cy="155606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95" name="Rectangle 37"/>
            <p:cNvSpPr>
              <a:spLocks noChangeArrowheads="1"/>
            </p:cNvSpPr>
            <p:nvPr/>
          </p:nvSpPr>
          <p:spPr bwMode="auto">
            <a:xfrm>
              <a:off x="6859590" y="6527863"/>
              <a:ext cx="686294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96" name="Rectangle 38"/>
            <p:cNvSpPr>
              <a:spLocks noChangeArrowheads="1"/>
            </p:cNvSpPr>
            <p:nvPr/>
          </p:nvSpPr>
          <p:spPr bwMode="auto">
            <a:xfrm>
              <a:off x="7573962" y="6527863"/>
              <a:ext cx="1058191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97" name="Rectangle 39"/>
            <p:cNvSpPr>
              <a:spLocks noChangeArrowheads="1"/>
            </p:cNvSpPr>
            <p:nvPr/>
          </p:nvSpPr>
          <p:spPr bwMode="auto">
            <a:xfrm>
              <a:off x="6990872" y="6965160"/>
              <a:ext cx="471492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P1</a:t>
              </a:r>
            </a:p>
          </p:txBody>
        </p:sp>
        <p:sp>
          <p:nvSpPr>
            <p:cNvPr id="98" name="Rectangle 40"/>
            <p:cNvSpPr>
              <a:spLocks noChangeArrowheads="1"/>
            </p:cNvSpPr>
            <p:nvPr/>
          </p:nvSpPr>
          <p:spPr bwMode="auto">
            <a:xfrm>
              <a:off x="7683185" y="6965160"/>
              <a:ext cx="836977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150000</a:t>
              </a:r>
            </a:p>
          </p:txBody>
        </p:sp>
        <p:sp>
          <p:nvSpPr>
            <p:cNvPr id="99" name="Rectangle 41"/>
            <p:cNvSpPr>
              <a:spLocks noChangeArrowheads="1"/>
            </p:cNvSpPr>
            <p:nvPr/>
          </p:nvSpPr>
          <p:spPr bwMode="auto">
            <a:xfrm>
              <a:off x="6990872" y="7445026"/>
              <a:ext cx="519582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P3 </a:t>
              </a:r>
            </a:p>
          </p:txBody>
        </p:sp>
        <p:sp>
          <p:nvSpPr>
            <p:cNvPr id="100" name="Rectangle 42"/>
            <p:cNvSpPr>
              <a:spLocks noChangeArrowheads="1"/>
            </p:cNvSpPr>
            <p:nvPr/>
          </p:nvSpPr>
          <p:spPr bwMode="auto">
            <a:xfrm>
              <a:off x="7683185" y="7445026"/>
              <a:ext cx="836977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250000</a:t>
              </a:r>
            </a:p>
          </p:txBody>
        </p:sp>
        <p:sp>
          <p:nvSpPr>
            <p:cNvPr id="101" name="Rectangle 43"/>
            <p:cNvSpPr>
              <a:spLocks noChangeArrowheads="1"/>
            </p:cNvSpPr>
            <p:nvPr/>
          </p:nvSpPr>
          <p:spPr bwMode="auto">
            <a:xfrm>
              <a:off x="6990872" y="7197353"/>
              <a:ext cx="471492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P2</a:t>
              </a:r>
            </a:p>
          </p:txBody>
        </p:sp>
        <p:sp>
          <p:nvSpPr>
            <p:cNvPr id="102" name="Rectangle 44"/>
            <p:cNvSpPr>
              <a:spLocks noChangeArrowheads="1"/>
            </p:cNvSpPr>
            <p:nvPr/>
          </p:nvSpPr>
          <p:spPr bwMode="auto">
            <a:xfrm>
              <a:off x="7683185" y="7197353"/>
              <a:ext cx="836977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135000</a:t>
              </a:r>
            </a:p>
          </p:txBody>
        </p:sp>
        <p:sp>
          <p:nvSpPr>
            <p:cNvPr id="103" name="Rectangle 45"/>
            <p:cNvSpPr>
              <a:spLocks noChangeArrowheads="1"/>
            </p:cNvSpPr>
            <p:nvPr/>
          </p:nvSpPr>
          <p:spPr bwMode="auto">
            <a:xfrm>
              <a:off x="6990872" y="7677219"/>
              <a:ext cx="471492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P4</a:t>
              </a:r>
            </a:p>
          </p:txBody>
        </p:sp>
        <p:sp>
          <p:nvSpPr>
            <p:cNvPr id="104" name="Rectangle 46"/>
            <p:cNvSpPr>
              <a:spLocks noChangeArrowheads="1"/>
            </p:cNvSpPr>
            <p:nvPr/>
          </p:nvSpPr>
          <p:spPr bwMode="auto">
            <a:xfrm>
              <a:off x="7683185" y="7677219"/>
              <a:ext cx="836977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310000</a:t>
              </a:r>
            </a:p>
          </p:txBody>
        </p:sp>
        <p:sp>
          <p:nvSpPr>
            <p:cNvPr id="107" name="Line 49"/>
            <p:cNvSpPr>
              <a:spLocks noChangeShapeType="1"/>
            </p:cNvSpPr>
            <p:nvPr/>
          </p:nvSpPr>
          <p:spPr bwMode="auto">
            <a:xfrm>
              <a:off x="6896484" y="6907111"/>
              <a:ext cx="18843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08" name="Line 50"/>
            <p:cNvSpPr>
              <a:spLocks noChangeShapeType="1"/>
            </p:cNvSpPr>
            <p:nvPr/>
          </p:nvSpPr>
          <p:spPr bwMode="auto">
            <a:xfrm>
              <a:off x="7495200" y="6462000"/>
              <a:ext cx="0" cy="1548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</p:grpSp>
      <p:sp>
        <p:nvSpPr>
          <p:cNvPr id="131" name="Rectangle 75"/>
          <p:cNvSpPr>
            <a:spLocks noChangeArrowheads="1"/>
          </p:cNvSpPr>
          <p:nvPr/>
        </p:nvSpPr>
        <p:spPr bwMode="auto">
          <a:xfrm>
            <a:off x="7002466" y="6194218"/>
            <a:ext cx="951963" cy="430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Book Antiqua"/>
              </a:rPr>
              <a:t>PROJ</a:t>
            </a:r>
            <a:r>
              <a:rPr lang="en-US" sz="2400" baseline="-25000" dirty="0">
                <a:solidFill>
                  <a:srgbClr val="000000"/>
                </a:solidFill>
                <a:latin typeface="Book Antiqua"/>
              </a:rPr>
              <a:t>1</a:t>
            </a:r>
          </a:p>
        </p:txBody>
      </p:sp>
      <p:sp>
        <p:nvSpPr>
          <p:cNvPr id="132" name="Rectangle 76"/>
          <p:cNvSpPr>
            <a:spLocks noChangeArrowheads="1"/>
          </p:cNvSpPr>
          <p:nvPr/>
        </p:nvSpPr>
        <p:spPr bwMode="auto">
          <a:xfrm>
            <a:off x="9690264" y="6199390"/>
            <a:ext cx="1098416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Book Antiqua"/>
              </a:rPr>
              <a:t>PROJ</a:t>
            </a:r>
            <a:r>
              <a:rPr lang="en-US" sz="2400" baseline="-25000" dirty="0">
                <a:solidFill>
                  <a:srgbClr val="000000"/>
                </a:solidFill>
                <a:latin typeface="Book Antiqua"/>
              </a:rPr>
              <a:t>2</a:t>
            </a:r>
          </a:p>
        </p:txBody>
      </p:sp>
      <p:sp>
        <p:nvSpPr>
          <p:cNvPr id="136" name="Rectangle 3"/>
          <p:cNvSpPr txBox="1">
            <a:spLocks noChangeArrowheads="1"/>
          </p:cNvSpPr>
          <p:nvPr/>
        </p:nvSpPr>
        <p:spPr bwMode="auto">
          <a:xfrm>
            <a:off x="6645276" y="4305296"/>
            <a:ext cx="6215106" cy="1643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  <a:normAutofit/>
          </a:bodyPr>
          <a:lstStyle/>
          <a:p>
            <a:pPr marL="1537523" lvl="0" indent="-1537523" algn="l">
              <a:spcBef>
                <a:spcPts val="1200"/>
              </a:spcBef>
              <a:buClr>
                <a:srgbClr val="4A71A9"/>
              </a:buClr>
              <a:buSzPct val="150000"/>
            </a:pPr>
            <a:r>
              <a:rPr lang="en-US" sz="2600" kern="0" dirty="0" smtClean="0">
                <a:solidFill>
                  <a:srgbClr val="1771A9"/>
                </a:solidFill>
                <a:latin typeface="Book Antiqua"/>
              </a:rPr>
              <a:t>Vertical fragmentation </a:t>
            </a:r>
          </a:p>
          <a:p>
            <a:pPr marL="180000" lvl="1" indent="-180000" algn="l">
              <a:spcBef>
                <a:spcPts val="600"/>
              </a:spcBef>
              <a:buClr>
                <a:srgbClr val="4A71A9"/>
              </a:buClr>
              <a:buSzPct val="85000"/>
              <a:buFont typeface="Arial" pitchFamily="34" charset="0"/>
              <a:buChar char="•"/>
            </a:pPr>
            <a:r>
              <a:rPr lang="en-US" sz="2000" kern="0" dirty="0" smtClean="0">
                <a:solidFill>
                  <a:srgbClr val="000000"/>
                </a:solidFill>
                <a:latin typeface="Book Antiqua"/>
                <a:ea typeface="+mn-ea"/>
                <a:cs typeface="+mn-cs"/>
              </a:rPr>
              <a:t>PROJ1: information about project budgets</a:t>
            </a:r>
          </a:p>
          <a:p>
            <a:pPr marL="180000" marR="0" lvl="1" indent="-180000" algn="l" defTabSz="91440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4A71A9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Book Antiqua"/>
                <a:ea typeface="+mn-ea"/>
                <a:cs typeface="+mn-cs"/>
              </a:rPr>
              <a:t>PROJ2:information about project names and locations</a:t>
            </a:r>
            <a:endParaRPr lang="en-US" sz="2000" kern="0" dirty="0">
              <a:solidFill>
                <a:srgbClr val="000000"/>
              </a:solidFill>
              <a:latin typeface="Book Antiqua"/>
              <a:ea typeface="+mn-ea"/>
              <a:cs typeface="+mn-cs"/>
            </a:endParaRPr>
          </a:p>
        </p:txBody>
      </p:sp>
      <p:sp>
        <p:nvSpPr>
          <p:cNvPr id="137" name="Rectangle 5"/>
          <p:cNvSpPr txBox="1">
            <a:spLocks noChangeArrowheads="1"/>
          </p:cNvSpPr>
          <p:nvPr/>
        </p:nvSpPr>
        <p:spPr>
          <a:xfrm>
            <a:off x="430170" y="8877328"/>
            <a:ext cx="12215898" cy="428628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68300" marR="0" lvl="0" indent="-368300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tabLst/>
              <a:defRPr/>
            </a:pP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1771A9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Hybrid fragmentation: </a:t>
            </a: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obtained by nesting horizontal</a:t>
            </a:r>
            <a:r>
              <a:rPr kumimoji="0" lang="en-US" sz="26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 and vertical fragmentation</a:t>
            </a:r>
            <a:endParaRPr kumimoji="0" lang="en-US" sz="26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Book Antiqua"/>
              <a:ea typeface="+mn-ea"/>
              <a:cs typeface="+mn-cs"/>
              <a:sym typeface="Palatino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Degree of Fragmentation</a:t>
            </a:r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3567289" y="4493107"/>
            <a:ext cx="5834098" cy="0"/>
          </a:xfrm>
          <a:prstGeom prst="line">
            <a:avLst/>
          </a:prstGeom>
          <a:noFill/>
          <a:ln w="19050" cmpd="sng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>
            <a:off x="3567289" y="4330547"/>
            <a:ext cx="0" cy="30705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9419449" y="4330547"/>
            <a:ext cx="0" cy="30705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2797774" y="4818227"/>
            <a:ext cx="1699332" cy="1382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800" dirty="0" smtClean="0">
                <a:solidFill>
                  <a:srgbClr val="000000"/>
                </a:solidFill>
                <a:latin typeface="Book Antiqua"/>
              </a:rPr>
              <a:t>tuples</a:t>
            </a:r>
          </a:p>
          <a:p>
            <a:r>
              <a:rPr lang="en-US" sz="2800" dirty="0" smtClean="0">
                <a:solidFill>
                  <a:srgbClr val="000000"/>
                </a:solidFill>
                <a:latin typeface="Book Antiqua"/>
              </a:rPr>
              <a:t>or</a:t>
            </a:r>
          </a:p>
          <a:p>
            <a:r>
              <a:rPr lang="en-US" sz="2800" dirty="0" smtClean="0">
                <a:solidFill>
                  <a:srgbClr val="000000"/>
                </a:solidFill>
                <a:latin typeface="Book Antiqua"/>
              </a:rPr>
              <a:t>attributes</a:t>
            </a:r>
            <a:endParaRPr lang="en-US" sz="28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8845988" y="4818227"/>
            <a:ext cx="1630087" cy="558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relations</a:t>
            </a:r>
          </a:p>
        </p:txBody>
      </p:sp>
      <p:sp>
        <p:nvSpPr>
          <p:cNvPr id="21524" name="Rectangle 20"/>
          <p:cNvSpPr>
            <a:spLocks noChangeArrowheads="1"/>
          </p:cNvSpPr>
          <p:nvPr/>
        </p:nvSpPr>
        <p:spPr bwMode="auto">
          <a:xfrm>
            <a:off x="4319669" y="2948787"/>
            <a:ext cx="4778636" cy="558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finite number of alternatives</a:t>
            </a:r>
          </a:p>
        </p:txBody>
      </p:sp>
      <p:sp>
        <p:nvSpPr>
          <p:cNvPr id="2" name="Right Brace 1"/>
          <p:cNvSpPr/>
          <p:nvPr/>
        </p:nvSpPr>
        <p:spPr bwMode="auto">
          <a:xfrm rot="16200000">
            <a:off x="6070352" y="904147"/>
            <a:ext cx="792088" cy="5832648"/>
          </a:xfrm>
          <a:prstGeom prst="rightBrace">
            <a:avLst/>
          </a:prstGeom>
          <a:noFill/>
          <a:ln w="19050" cmpd="sng">
            <a:solidFill>
              <a:schemeClr val="tx2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normalizeH="0" baseline="0" dirty="0">
              <a:ln>
                <a:noFill/>
              </a:ln>
              <a:solidFill>
                <a:srgbClr val="263750"/>
              </a:solidFill>
              <a:effectLst/>
              <a:latin typeface="Book Antiqua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  <p:sp>
        <p:nvSpPr>
          <p:cNvPr id="11" name="Rectangle 5"/>
          <p:cNvSpPr txBox="1">
            <a:spLocks noChangeArrowheads="1"/>
          </p:cNvSpPr>
          <p:nvPr/>
        </p:nvSpPr>
        <p:spPr>
          <a:xfrm>
            <a:off x="1343032" y="6805626"/>
            <a:ext cx="10517218" cy="2000264"/>
          </a:xfrm>
          <a:prstGeom prst="rect">
            <a:avLst/>
          </a:prstGeom>
        </p:spPr>
        <p:txBody>
          <a:bodyPr/>
          <a:lstStyle/>
          <a:p>
            <a:pPr marL="368300" lvl="0" indent="-368300" algn="l">
              <a:spcBef>
                <a:spcPts val="1200"/>
              </a:spcBef>
              <a:buClr>
                <a:srgbClr val="4A71A9"/>
              </a:buClr>
              <a:buSzPct val="150000"/>
              <a:buFont typeface="Palatino" charset="0"/>
              <a:buChar char="•"/>
            </a:pPr>
            <a:r>
              <a:rPr lang="en-US" sz="2800" dirty="0" smtClean="0">
                <a:solidFill>
                  <a:schemeClr val="tx2"/>
                </a:solidFill>
                <a:latin typeface="Book Antiqua"/>
              </a:rPr>
              <a:t>Finding the suitable level of partitioning within this range</a:t>
            </a:r>
          </a:p>
          <a:p>
            <a:pPr marL="368300" lvl="0" indent="-368300" algn="l">
              <a:spcBef>
                <a:spcPts val="1200"/>
              </a:spcBef>
              <a:buClr>
                <a:srgbClr val="4A71A9"/>
              </a:buClr>
              <a:buSzPct val="150000"/>
              <a:buFont typeface="Palatino" charset="0"/>
              <a:buChar char="•"/>
            </a:pPr>
            <a:r>
              <a:rPr lang="en-US" sz="2800" dirty="0" smtClean="0">
                <a:solidFill>
                  <a:schemeClr val="tx2"/>
                </a:solidFill>
                <a:latin typeface="Book Antiqua"/>
              </a:rPr>
              <a:t>It depends on the applications that will use the DB</a:t>
            </a:r>
          </a:p>
          <a:p>
            <a:pPr marL="368300" lvl="0" indent="-368300" algn="l">
              <a:spcBef>
                <a:spcPts val="1200"/>
              </a:spcBef>
              <a:buClr>
                <a:srgbClr val="4A71A9"/>
              </a:buClr>
              <a:buSzPct val="150000"/>
              <a:buFont typeface="Palatino" charset="0"/>
              <a:buChar char="•"/>
            </a:pPr>
            <a:r>
              <a:rPr lang="en-US" sz="2800" dirty="0" smtClean="0">
                <a:solidFill>
                  <a:srgbClr val="1771A9"/>
                </a:solidFill>
                <a:latin typeface="Book Antiqua"/>
              </a:rPr>
              <a:t>This is the real difficulty of fragmentation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 Antiqua"/>
              <a:ea typeface="+mn-ea"/>
              <a:cs typeface="+mn-cs"/>
              <a:sym typeface="Palatino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Correctness of </a:t>
            </a:r>
            <a:r>
              <a:rPr lang="en-US" dirty="0"/>
              <a:t>Fragmentation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Completeness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Decomposition of relation </a:t>
            </a:r>
            <a:r>
              <a:rPr lang="en-US" i="1" dirty="0"/>
              <a:t>R</a:t>
            </a:r>
            <a:r>
              <a:rPr lang="en-US" dirty="0"/>
              <a:t> into fragments </a:t>
            </a:r>
            <a:r>
              <a:rPr lang="en-US" i="1" dirty="0"/>
              <a:t>R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R</a:t>
            </a:r>
            <a:r>
              <a:rPr lang="en-US" baseline="-25000" dirty="0"/>
              <a:t>2</a:t>
            </a:r>
            <a:r>
              <a:rPr lang="en-US" dirty="0"/>
              <a:t>, ..., </a:t>
            </a:r>
            <a:r>
              <a:rPr lang="en-US" i="1" dirty="0" err="1"/>
              <a:t>R</a:t>
            </a:r>
            <a:r>
              <a:rPr lang="en-US" i="1" baseline="-25000" dirty="0" err="1"/>
              <a:t>n</a:t>
            </a:r>
            <a:r>
              <a:rPr lang="en-US" dirty="0"/>
              <a:t> is complete if and only if each data item in </a:t>
            </a:r>
            <a:r>
              <a:rPr lang="en-US" i="1" dirty="0"/>
              <a:t>R</a:t>
            </a:r>
            <a:r>
              <a:rPr lang="en-US" dirty="0"/>
              <a:t> can also be found in some </a:t>
            </a:r>
            <a:r>
              <a:rPr lang="en-US" i="1" dirty="0" err="1"/>
              <a:t>R</a:t>
            </a:r>
            <a:r>
              <a:rPr lang="en-US" i="1" baseline="-25000" dirty="0" err="1"/>
              <a:t>i</a:t>
            </a:r>
            <a:endParaRPr lang="en-US" i="1" dirty="0"/>
          </a:p>
          <a:p>
            <a:pPr>
              <a:lnSpc>
                <a:spcPct val="100000"/>
              </a:lnSpc>
            </a:pPr>
            <a:r>
              <a:rPr lang="en-US" dirty="0"/>
              <a:t>Reconstruction</a:t>
            </a:r>
          </a:p>
          <a:p>
            <a:pPr lvl="1"/>
            <a:r>
              <a:rPr lang="en-US" dirty="0"/>
              <a:t>If relation </a:t>
            </a:r>
            <a:r>
              <a:rPr lang="en-US" i="1" dirty="0"/>
              <a:t>R</a:t>
            </a:r>
            <a:r>
              <a:rPr lang="en-US" dirty="0"/>
              <a:t>  is decomposed into fragments </a:t>
            </a:r>
            <a:r>
              <a:rPr lang="en-US" i="1" dirty="0"/>
              <a:t>R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R</a:t>
            </a:r>
            <a:r>
              <a:rPr lang="en-US" baseline="-25000" dirty="0"/>
              <a:t>2</a:t>
            </a:r>
            <a:r>
              <a:rPr lang="en-US" dirty="0"/>
              <a:t>, ..., </a:t>
            </a:r>
            <a:r>
              <a:rPr lang="en-US" i="1" dirty="0" err="1"/>
              <a:t>R</a:t>
            </a:r>
            <a:r>
              <a:rPr lang="en-US" i="1" baseline="-25000" dirty="0" err="1"/>
              <a:t>n</a:t>
            </a:r>
            <a:r>
              <a:rPr lang="en-US" dirty="0"/>
              <a:t>, then there should exist some relational operator </a:t>
            </a:r>
            <a:r>
              <a:rPr lang="en-US" dirty="0" smtClean="0"/>
              <a:t>∇</a:t>
            </a:r>
            <a:r>
              <a:rPr lang="en-US" dirty="0" smtClean="0">
                <a:latin typeface="Symbol" charset="0"/>
              </a:rPr>
              <a:t> </a:t>
            </a:r>
            <a:r>
              <a:rPr lang="en-US" dirty="0" smtClean="0"/>
              <a:t>such </a:t>
            </a:r>
            <a:r>
              <a:rPr lang="en-US" dirty="0"/>
              <a:t>that</a:t>
            </a:r>
          </a:p>
          <a:p>
            <a:pPr lvl="4">
              <a:lnSpc>
                <a:spcPct val="100000"/>
              </a:lnSpc>
              <a:buFontTx/>
              <a:buNone/>
            </a:pPr>
            <a:r>
              <a:rPr lang="en-US" sz="2600" i="1" dirty="0"/>
              <a:t>R = </a:t>
            </a:r>
            <a:r>
              <a:rPr lang="en-US" sz="2800" dirty="0"/>
              <a:t>∇</a:t>
            </a:r>
            <a:r>
              <a:rPr lang="en-US" sz="2600" baseline="-25000" dirty="0" smtClean="0"/>
              <a:t>1</a:t>
            </a:r>
            <a:r>
              <a:rPr lang="en-US" sz="2600" baseline="-25000" dirty="0"/>
              <a:t>≤</a:t>
            </a:r>
            <a:r>
              <a:rPr lang="en-US" sz="2600" i="1" baseline="-25000" dirty="0"/>
              <a:t>i</a:t>
            </a:r>
            <a:r>
              <a:rPr lang="en-US" sz="2600" baseline="-25000" dirty="0"/>
              <a:t>≤</a:t>
            </a:r>
            <a:r>
              <a:rPr lang="en-US" sz="2600" i="1" baseline="-25000" dirty="0" smtClean="0"/>
              <a:t>n</a:t>
            </a:r>
            <a:r>
              <a:rPr lang="en-US" sz="2600" i="1" dirty="0" smtClean="0"/>
              <a:t>R</a:t>
            </a:r>
            <a:r>
              <a:rPr lang="en-US" sz="2600" i="1" baseline="-25000" dirty="0" smtClean="0"/>
              <a:t>i</a:t>
            </a:r>
            <a:endParaRPr lang="en-US" sz="1700" i="1" baseline="-25000" dirty="0"/>
          </a:p>
          <a:p>
            <a:pPr>
              <a:lnSpc>
                <a:spcPct val="100000"/>
              </a:lnSpc>
            </a:pPr>
            <a:r>
              <a:rPr lang="en-US" dirty="0" smtClean="0"/>
              <a:t>Disjointness </a:t>
            </a:r>
            <a:endParaRPr lang="en-US" dirty="0"/>
          </a:p>
          <a:p>
            <a:pPr lvl="1">
              <a:lnSpc>
                <a:spcPct val="100000"/>
              </a:lnSpc>
            </a:pPr>
            <a:r>
              <a:rPr lang="en-US" dirty="0"/>
              <a:t>If relation </a:t>
            </a:r>
            <a:r>
              <a:rPr lang="en-US" i="1" dirty="0"/>
              <a:t>R</a:t>
            </a:r>
            <a:r>
              <a:rPr lang="en-US" dirty="0"/>
              <a:t> is decomposed into fragments </a:t>
            </a:r>
            <a:r>
              <a:rPr lang="en-US" i="1" dirty="0"/>
              <a:t>R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R</a:t>
            </a:r>
            <a:r>
              <a:rPr lang="en-US" baseline="-25000" dirty="0"/>
              <a:t>2</a:t>
            </a:r>
            <a:r>
              <a:rPr lang="en-US" dirty="0"/>
              <a:t>, ..., </a:t>
            </a:r>
            <a:r>
              <a:rPr lang="en-US" i="1" dirty="0" err="1"/>
              <a:t>R</a:t>
            </a:r>
            <a:r>
              <a:rPr lang="en-US" i="1" baseline="-25000" dirty="0" err="1"/>
              <a:t>n</a:t>
            </a:r>
            <a:r>
              <a:rPr lang="en-US" dirty="0"/>
              <a:t>, and data item </a:t>
            </a:r>
            <a:r>
              <a:rPr lang="en-US" i="1" dirty="0"/>
              <a:t>d</a:t>
            </a:r>
            <a:r>
              <a:rPr lang="en-US" i="1" baseline="-25000" dirty="0"/>
              <a:t>i</a:t>
            </a:r>
            <a:r>
              <a:rPr lang="en-US" dirty="0"/>
              <a:t> is in </a:t>
            </a:r>
            <a:r>
              <a:rPr lang="en-US" i="1" dirty="0" err="1"/>
              <a:t>R</a:t>
            </a:r>
            <a:r>
              <a:rPr lang="en-US" i="1" baseline="-25000" dirty="0" err="1"/>
              <a:t>j</a:t>
            </a:r>
            <a:r>
              <a:rPr lang="en-US" i="1" dirty="0"/>
              <a:t>, </a:t>
            </a:r>
            <a:r>
              <a:rPr lang="en-US" dirty="0"/>
              <a:t>then </a:t>
            </a:r>
            <a:r>
              <a:rPr lang="en-US" i="1" dirty="0"/>
              <a:t>d</a:t>
            </a:r>
            <a:r>
              <a:rPr lang="en-US" i="1" baseline="-25000" dirty="0"/>
              <a:t>i</a:t>
            </a:r>
            <a:r>
              <a:rPr lang="en-US" dirty="0"/>
              <a:t> should not be in any other fragment </a:t>
            </a:r>
            <a:r>
              <a:rPr lang="en-US" i="1" dirty="0" err="1"/>
              <a:t>R</a:t>
            </a:r>
            <a:r>
              <a:rPr lang="en-US" i="1" baseline="-25000" dirty="0" err="1"/>
              <a:t>k</a:t>
            </a:r>
            <a:r>
              <a:rPr lang="en-US" dirty="0"/>
              <a:t> (</a:t>
            </a:r>
            <a:r>
              <a:rPr lang="en-US" i="1" dirty="0"/>
              <a:t>k</a:t>
            </a:r>
            <a:r>
              <a:rPr lang="en-US" dirty="0"/>
              <a:t> ≠</a:t>
            </a:r>
            <a:r>
              <a:rPr lang="en-US" i="1" dirty="0"/>
              <a:t> j </a:t>
            </a:r>
            <a:r>
              <a:rPr lang="en-US" dirty="0"/>
              <a:t>)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Allocation Alternatives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It is more about whether or not to replicate a fragment</a:t>
            </a:r>
          </a:p>
          <a:p>
            <a:pPr lvl="1">
              <a:lnSpc>
                <a:spcPct val="80000"/>
              </a:lnSpc>
            </a:pPr>
            <a:r>
              <a:rPr lang="en-US" i="1" dirty="0" smtClean="0"/>
              <a:t>Partitioned</a:t>
            </a:r>
            <a:r>
              <a:rPr lang="en-US" dirty="0" smtClean="0"/>
              <a:t> (aka </a:t>
            </a:r>
            <a:r>
              <a:rPr lang="en-US" i="1" dirty="0" smtClean="0"/>
              <a:t>non-replicated</a:t>
            </a:r>
            <a:r>
              <a:rPr lang="en-US" dirty="0" smtClean="0"/>
              <a:t>): </a:t>
            </a:r>
            <a:r>
              <a:rPr lang="en-US" dirty="0"/>
              <a:t>each fragment resides at only one site</a:t>
            </a:r>
          </a:p>
          <a:p>
            <a:pPr lvl="1">
              <a:lnSpc>
                <a:spcPct val="80000"/>
              </a:lnSpc>
            </a:pPr>
            <a:r>
              <a:rPr lang="en-US" i="1" dirty="0" smtClean="0"/>
              <a:t>fully replicated</a:t>
            </a:r>
            <a:r>
              <a:rPr lang="en-US" dirty="0" smtClean="0"/>
              <a:t>: </a:t>
            </a:r>
            <a:r>
              <a:rPr lang="en-US" dirty="0"/>
              <a:t>each fragment at each site</a:t>
            </a:r>
          </a:p>
          <a:p>
            <a:pPr lvl="1">
              <a:lnSpc>
                <a:spcPct val="80000"/>
              </a:lnSpc>
            </a:pPr>
            <a:r>
              <a:rPr lang="en-US" i="1" dirty="0"/>
              <a:t>partially </a:t>
            </a:r>
            <a:r>
              <a:rPr lang="en-US" i="1" dirty="0" smtClean="0"/>
              <a:t>replicated</a:t>
            </a:r>
            <a:r>
              <a:rPr lang="en-US" dirty="0" smtClean="0"/>
              <a:t>: </a:t>
            </a:r>
            <a:r>
              <a:rPr lang="en-US" dirty="0"/>
              <a:t>each fragment at some of the sites</a:t>
            </a:r>
          </a:p>
          <a:p>
            <a:pPr>
              <a:lnSpc>
                <a:spcPct val="80000"/>
              </a:lnSpc>
              <a:spcBef>
                <a:spcPts val="3000"/>
              </a:spcBef>
            </a:pPr>
            <a:r>
              <a:rPr lang="en-US" dirty="0"/>
              <a:t>Rule of thumb</a:t>
            </a:r>
            <a:r>
              <a:rPr lang="en-US" dirty="0" smtClean="0"/>
              <a:t>: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In case of partially replicated DDBS, the number of copies of replicated fragments can either be an input to the allocation algorithm or a decision variable to be computed by the algorithm</a:t>
            </a:r>
            <a:endParaRPr lang="en-US" dirty="0"/>
          </a:p>
          <a:p>
            <a:pPr>
              <a:lnSpc>
                <a:spcPct val="80000"/>
              </a:lnSpc>
              <a:buFont typeface="Monotype Sorts" charset="0"/>
              <a:buNone/>
            </a:pPr>
            <a:endParaRPr lang="en-US" dirty="0" smtClean="0"/>
          </a:p>
          <a:p>
            <a:pPr>
              <a:lnSpc>
                <a:spcPct val="80000"/>
              </a:lnSpc>
              <a:buFont typeface="Monotype Sorts" charset="0"/>
              <a:buNone/>
            </a:pPr>
            <a:endParaRPr lang="en-US" dirty="0"/>
          </a:p>
          <a:p>
            <a:pPr lvl="3">
              <a:lnSpc>
                <a:spcPct val="80000"/>
              </a:lnSpc>
              <a:buFont typeface="Monotype Sorts" charset="0"/>
              <a:buNone/>
            </a:pPr>
            <a:r>
              <a:rPr lang="en-US" dirty="0"/>
              <a:t>	</a:t>
            </a:r>
          </a:p>
          <a:p>
            <a:pPr>
              <a:lnSpc>
                <a:spcPct val="80000"/>
              </a:lnSpc>
            </a:pP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6373858"/>
              </p:ext>
            </p:extLst>
          </p:nvPr>
        </p:nvGraphicFramePr>
        <p:xfrm>
          <a:off x="1277938" y="5149850"/>
          <a:ext cx="7272337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7" name="Equazione" r:id="rId4" imgW="7264080" imgH="1015920" progId="Equation.3">
                  <p:embed/>
                </p:oleObj>
              </mc:Choice>
              <mc:Fallback>
                <p:oleObj name="Equazione" r:id="rId4" imgW="7264080" imgH="1015920" progId="Equation.3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7938" y="5149850"/>
                        <a:ext cx="7272337" cy="1041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Information Requirements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dirty="0" smtClean="0"/>
              <a:t>The difficulty of the distributed DB design problem is that too many factor affect the choices towards an optimal design</a:t>
            </a:r>
          </a:p>
          <a:p>
            <a:pPr lvl="1">
              <a:spcBef>
                <a:spcPct val="50000"/>
              </a:spcBef>
            </a:pPr>
            <a:r>
              <a:rPr lang="en-US" dirty="0" smtClean="0"/>
              <a:t>Logical organization of the DB</a:t>
            </a:r>
          </a:p>
          <a:p>
            <a:pPr lvl="1">
              <a:spcBef>
                <a:spcPct val="50000"/>
              </a:spcBef>
            </a:pPr>
            <a:r>
              <a:rPr lang="en-US" dirty="0" smtClean="0"/>
              <a:t>Location of DBMS applications</a:t>
            </a:r>
          </a:p>
          <a:p>
            <a:pPr lvl="1">
              <a:spcBef>
                <a:spcPct val="50000"/>
              </a:spcBef>
            </a:pPr>
            <a:r>
              <a:rPr lang="en-US" dirty="0" smtClean="0"/>
              <a:t>Characteristics of user applications (how </a:t>
            </a:r>
            <a:r>
              <a:rPr lang="en-US" smtClean="0"/>
              <a:t>they access the DB)</a:t>
            </a:r>
            <a:endParaRPr lang="en-US" dirty="0" smtClean="0"/>
          </a:p>
          <a:p>
            <a:pPr lvl="1">
              <a:spcBef>
                <a:spcPct val="50000"/>
              </a:spcBef>
            </a:pPr>
            <a:r>
              <a:rPr lang="en-US" dirty="0" smtClean="0"/>
              <a:t>Properties of (computers at) network nodes</a:t>
            </a:r>
          </a:p>
          <a:p>
            <a:pPr lvl="1">
              <a:spcBef>
                <a:spcPct val="50000"/>
              </a:spcBef>
            </a:pPr>
            <a:r>
              <a:rPr lang="en-US" dirty="0" smtClean="0"/>
              <a:t>…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dirty="0" smtClean="0"/>
              <a:t>Those can be grouped into four </a:t>
            </a:r>
            <a:r>
              <a:rPr lang="en-US" dirty="0"/>
              <a:t>categories</a:t>
            </a:r>
            <a:r>
              <a:rPr lang="en-US" dirty="0" smtClean="0"/>
              <a:t>:</a:t>
            </a:r>
            <a:endParaRPr lang="en-US" dirty="0"/>
          </a:p>
          <a:p>
            <a:pPr lvl="1">
              <a:lnSpc>
                <a:spcPct val="100000"/>
              </a:lnSpc>
              <a:spcBef>
                <a:spcPct val="50000"/>
              </a:spcBef>
            </a:pPr>
            <a:r>
              <a:rPr lang="en-US" dirty="0"/>
              <a:t>	Database information</a:t>
            </a:r>
          </a:p>
          <a:p>
            <a:pPr lvl="1">
              <a:lnSpc>
                <a:spcPct val="100000"/>
              </a:lnSpc>
              <a:spcBef>
                <a:spcPct val="50000"/>
              </a:spcBef>
            </a:pPr>
            <a:r>
              <a:rPr lang="en-US" dirty="0"/>
              <a:t>	Application information</a:t>
            </a:r>
          </a:p>
          <a:p>
            <a:pPr lvl="1">
              <a:lnSpc>
                <a:spcPct val="100000"/>
              </a:lnSpc>
              <a:spcBef>
                <a:spcPct val="50000"/>
              </a:spcBef>
            </a:pPr>
            <a:r>
              <a:rPr lang="en-US" dirty="0"/>
              <a:t>	Communication network information</a:t>
            </a:r>
          </a:p>
          <a:p>
            <a:pPr lvl="1">
              <a:lnSpc>
                <a:spcPct val="100000"/>
              </a:lnSpc>
              <a:spcBef>
                <a:spcPct val="50000"/>
              </a:spcBef>
            </a:pPr>
            <a:r>
              <a:rPr lang="en-US" dirty="0"/>
              <a:t>	Computer system information</a:t>
            </a:r>
          </a:p>
        </p:txBody>
      </p:sp>
      <p:sp>
        <p:nvSpPr>
          <p:cNvPr id="4" name="Parentesi graffa chiusa 3"/>
          <p:cNvSpPr/>
          <p:nvPr/>
        </p:nvSpPr>
        <p:spPr bwMode="auto">
          <a:xfrm>
            <a:off x="6859590" y="7948634"/>
            <a:ext cx="571504" cy="1071570"/>
          </a:xfrm>
          <a:prstGeom prst="rightBrace">
            <a:avLst/>
          </a:prstGeom>
          <a:noFill/>
          <a:ln>
            <a:solidFill>
              <a:schemeClr val="tx2"/>
            </a:solidFill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000" b="0" i="0" u="none" strike="noStrike" cap="none" normalizeH="0" baseline="0">
              <a:ln>
                <a:noFill/>
              </a:ln>
              <a:solidFill>
                <a:srgbClr val="263750"/>
              </a:solidFill>
              <a:effectLst/>
              <a:latin typeface="Palatino" charset="0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7502532" y="8091510"/>
            <a:ext cx="500066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300" dirty="0" err="1" smtClean="0">
                <a:solidFill>
                  <a:schemeClr val="tx2"/>
                </a:solidFill>
                <a:latin typeface="Book Antiqua" pitchFamily="18" charset="0"/>
              </a:rPr>
              <a:t>quantitive</a:t>
            </a:r>
            <a:r>
              <a:rPr lang="it-IT" sz="2300" dirty="0" smtClean="0">
                <a:solidFill>
                  <a:schemeClr val="tx2"/>
                </a:solidFill>
                <a:latin typeface="Book Antiqua" pitchFamily="18" charset="0"/>
              </a:rPr>
              <a:t> information, </a:t>
            </a:r>
            <a:r>
              <a:rPr lang="it-IT" sz="2300" dirty="0" err="1" smtClean="0">
                <a:solidFill>
                  <a:schemeClr val="tx2"/>
                </a:solidFill>
                <a:latin typeface="Book Antiqua" pitchFamily="18" charset="0"/>
              </a:rPr>
              <a:t>mostly</a:t>
            </a:r>
            <a:r>
              <a:rPr lang="it-IT" sz="23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300" dirty="0" err="1" smtClean="0">
                <a:solidFill>
                  <a:schemeClr val="tx2"/>
                </a:solidFill>
                <a:latin typeface="Book Antiqua" pitchFamily="18" charset="0"/>
              </a:rPr>
              <a:t>used</a:t>
            </a:r>
            <a:r>
              <a:rPr lang="it-IT" sz="23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300" dirty="0" err="1" smtClean="0">
                <a:solidFill>
                  <a:schemeClr val="tx2"/>
                </a:solidFill>
                <a:latin typeface="Book Antiqua" pitchFamily="18" charset="0"/>
              </a:rPr>
              <a:t>for</a:t>
            </a:r>
            <a:r>
              <a:rPr lang="it-IT" sz="23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300" dirty="0" err="1" smtClean="0">
                <a:solidFill>
                  <a:schemeClr val="tx2"/>
                </a:solidFill>
                <a:latin typeface="Book Antiqua" pitchFamily="18" charset="0"/>
              </a:rPr>
              <a:t>allocation</a:t>
            </a:r>
            <a:r>
              <a:rPr lang="it-IT" sz="2300" dirty="0" smtClean="0">
                <a:solidFill>
                  <a:schemeClr val="tx2"/>
                </a:solidFill>
                <a:latin typeface="Book Antiqua" pitchFamily="18" charset="0"/>
              </a:rPr>
              <a:t>, </a:t>
            </a:r>
            <a:r>
              <a:rPr lang="it-IT" sz="2300" dirty="0" err="1" smtClean="0">
                <a:solidFill>
                  <a:schemeClr val="tx2"/>
                </a:solidFill>
                <a:latin typeface="Book Antiqua" pitchFamily="18" charset="0"/>
              </a:rPr>
              <a:t>we</a:t>
            </a:r>
            <a:r>
              <a:rPr lang="it-IT" sz="23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300" dirty="0" err="1" smtClean="0">
                <a:solidFill>
                  <a:schemeClr val="tx2"/>
                </a:solidFill>
                <a:latin typeface="Book Antiqua" pitchFamily="18" charset="0"/>
              </a:rPr>
              <a:t>will</a:t>
            </a:r>
            <a:r>
              <a:rPr lang="it-IT" sz="23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300" dirty="0" err="1" smtClean="0">
                <a:solidFill>
                  <a:schemeClr val="tx2"/>
                </a:solidFill>
                <a:latin typeface="Book Antiqua" pitchFamily="18" charset="0"/>
              </a:rPr>
              <a:t>not</a:t>
            </a:r>
            <a:r>
              <a:rPr lang="it-IT" sz="23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300" dirty="0" err="1" smtClean="0">
                <a:solidFill>
                  <a:schemeClr val="tx2"/>
                </a:solidFill>
                <a:latin typeface="Book Antiqua" pitchFamily="18" charset="0"/>
              </a:rPr>
              <a:t>treat</a:t>
            </a:r>
            <a:r>
              <a:rPr lang="it-IT" sz="23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300" dirty="0" err="1" smtClean="0">
                <a:solidFill>
                  <a:schemeClr val="tx2"/>
                </a:solidFill>
                <a:latin typeface="Book Antiqua" pitchFamily="18" charset="0"/>
              </a:rPr>
              <a:t>them</a:t>
            </a:r>
            <a:endParaRPr lang="it-IT" sz="2300" dirty="0">
              <a:solidFill>
                <a:schemeClr val="tx2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Fragmentation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60000"/>
              </a:spcBef>
            </a:pPr>
            <a:r>
              <a:rPr lang="en-US" dirty="0"/>
              <a:t>Horizontal Fragmentation (HF)</a:t>
            </a:r>
          </a:p>
          <a:p>
            <a:pPr lvl="1">
              <a:lnSpc>
                <a:spcPct val="100000"/>
              </a:lnSpc>
              <a:spcBef>
                <a:spcPct val="60000"/>
              </a:spcBef>
            </a:pPr>
            <a:r>
              <a:rPr lang="en-US" dirty="0"/>
              <a:t>Primary Horizontal Fragmentation (PHF)</a:t>
            </a:r>
          </a:p>
          <a:p>
            <a:pPr lvl="1">
              <a:lnSpc>
                <a:spcPct val="100000"/>
              </a:lnSpc>
              <a:spcBef>
                <a:spcPct val="60000"/>
              </a:spcBef>
            </a:pPr>
            <a:r>
              <a:rPr lang="en-US" dirty="0"/>
              <a:t>Derived Horizontal Fragmentation (DHF)</a:t>
            </a:r>
          </a:p>
          <a:p>
            <a:pPr>
              <a:lnSpc>
                <a:spcPct val="100000"/>
              </a:lnSpc>
              <a:spcBef>
                <a:spcPct val="60000"/>
              </a:spcBef>
            </a:pPr>
            <a:r>
              <a:rPr lang="en-US" dirty="0"/>
              <a:t>Vertical Fragmentation (VF)</a:t>
            </a:r>
          </a:p>
          <a:p>
            <a:pPr>
              <a:lnSpc>
                <a:spcPct val="100000"/>
              </a:lnSpc>
              <a:spcBef>
                <a:spcPct val="60000"/>
              </a:spcBef>
            </a:pPr>
            <a:r>
              <a:rPr lang="en-US" dirty="0"/>
              <a:t>Hybrid Fragmentation (</a:t>
            </a:r>
            <a:r>
              <a:rPr lang="en-US" dirty="0" err="1" smtClean="0"/>
              <a:t>HyF</a:t>
            </a:r>
            <a:r>
              <a:rPr lang="en-US" dirty="0"/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cs typeface="Book Antiqua"/>
              </a:rPr>
              <a:t>HF – Information Requirements (DB Info)</a:t>
            </a:r>
            <a:endParaRPr lang="en-US" dirty="0">
              <a:cs typeface="Book Antiqua"/>
            </a:endParaRP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19868" y="2384425"/>
            <a:ext cx="10583126" cy="6664325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Database Information</a:t>
            </a:r>
          </a:p>
          <a:p>
            <a:pPr marL="1056623" lvl="1">
              <a:lnSpc>
                <a:spcPct val="80000"/>
              </a:lnSpc>
            </a:pPr>
            <a:r>
              <a:rPr lang="en-US" dirty="0"/>
              <a:t>relationship</a:t>
            </a:r>
          </a:p>
          <a:p>
            <a:pPr marL="1056623" lvl="1">
              <a:lnSpc>
                <a:spcPct val="80000"/>
              </a:lnSpc>
              <a:buNone/>
            </a:pPr>
            <a:endParaRPr lang="en-US" dirty="0"/>
          </a:p>
          <a:p>
            <a:pPr marL="1056623" lvl="1">
              <a:lnSpc>
                <a:spcPct val="80000"/>
              </a:lnSpc>
              <a:buNone/>
            </a:pPr>
            <a:endParaRPr lang="en-US" dirty="0"/>
          </a:p>
          <a:p>
            <a:pPr marL="1056623" lvl="1">
              <a:lnSpc>
                <a:spcPct val="80000"/>
              </a:lnSpc>
              <a:buNone/>
            </a:pPr>
            <a:endParaRPr lang="en-US" dirty="0"/>
          </a:p>
          <a:p>
            <a:pPr marL="1056623" lvl="1">
              <a:lnSpc>
                <a:spcPct val="80000"/>
              </a:lnSpc>
              <a:buNone/>
            </a:pPr>
            <a:endParaRPr lang="en-US" dirty="0"/>
          </a:p>
          <a:p>
            <a:pPr marL="1056623" lvl="1">
              <a:lnSpc>
                <a:spcPct val="80000"/>
              </a:lnSpc>
              <a:buNone/>
            </a:pPr>
            <a:endParaRPr lang="en-US" dirty="0"/>
          </a:p>
          <a:p>
            <a:pPr marL="1056623" lvl="1">
              <a:lnSpc>
                <a:spcPct val="80000"/>
              </a:lnSpc>
              <a:buNone/>
            </a:pPr>
            <a:endParaRPr lang="en-US" dirty="0"/>
          </a:p>
          <a:p>
            <a:pPr marL="1056623" lvl="1">
              <a:lnSpc>
                <a:spcPct val="80000"/>
              </a:lnSpc>
              <a:buNone/>
            </a:pPr>
            <a:endParaRPr lang="en-US" dirty="0"/>
          </a:p>
          <a:p>
            <a:pPr marL="1056623" lvl="1">
              <a:lnSpc>
                <a:spcPct val="80000"/>
              </a:lnSpc>
              <a:buNone/>
            </a:pPr>
            <a:endParaRPr lang="en-US" dirty="0"/>
          </a:p>
          <a:p>
            <a:pPr marL="1056623" lvl="1">
              <a:lnSpc>
                <a:spcPct val="80000"/>
              </a:lnSpc>
              <a:buNone/>
            </a:pPr>
            <a:endParaRPr lang="en-US" dirty="0"/>
          </a:p>
          <a:p>
            <a:pPr marL="1056623" lvl="1">
              <a:lnSpc>
                <a:spcPct val="80000"/>
              </a:lnSpc>
              <a:buNone/>
            </a:pPr>
            <a:endParaRPr lang="en-US" dirty="0"/>
          </a:p>
          <a:p>
            <a:pPr marL="1056623" lvl="1">
              <a:lnSpc>
                <a:spcPct val="80000"/>
              </a:lnSpc>
            </a:pPr>
            <a:r>
              <a:rPr lang="en-US" dirty="0"/>
              <a:t>cardinality of each relation: </a:t>
            </a:r>
            <a:r>
              <a:rPr lang="en-US" i="1" dirty="0"/>
              <a:t>card</a:t>
            </a:r>
            <a:r>
              <a:rPr lang="en-US" dirty="0"/>
              <a:t>(</a:t>
            </a:r>
            <a:r>
              <a:rPr lang="en-US" i="1" dirty="0"/>
              <a:t>R</a:t>
            </a:r>
            <a:r>
              <a:rPr lang="en-US" dirty="0"/>
              <a:t>)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3278293" y="3910471"/>
            <a:ext cx="2095218" cy="523804"/>
          </a:xfrm>
          <a:prstGeom prst="rect">
            <a:avLst/>
          </a:prstGeom>
          <a:noFill/>
          <a:ln w="19050" cmpd="sng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  <a:cs typeface="Book Antiqua"/>
            </a:endParaRP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2469952" y="5536071"/>
            <a:ext cx="3228680" cy="523804"/>
          </a:xfrm>
          <a:prstGeom prst="rect">
            <a:avLst/>
          </a:prstGeom>
          <a:noFill/>
          <a:ln w="19050" cmpd="sng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  <a:cs typeface="Book Antiqua"/>
            </a:endParaRP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4416212" y="7161671"/>
            <a:ext cx="3443510" cy="523804"/>
          </a:xfrm>
          <a:prstGeom prst="rect">
            <a:avLst/>
          </a:prstGeom>
          <a:noFill/>
          <a:ln w="19050" cmpd="sng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  <a:cs typeface="Book Antiqua"/>
            </a:endParaRP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6186310" y="5536071"/>
            <a:ext cx="4602370" cy="523804"/>
          </a:xfrm>
          <a:prstGeom prst="rect">
            <a:avLst/>
          </a:prstGeom>
          <a:noFill/>
          <a:ln w="19050" cmpd="sng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  <a:cs typeface="Book Antiqua"/>
            </a:endParaRP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3262040" y="3902554"/>
            <a:ext cx="1859642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u="sng" dirty="0">
                <a:solidFill>
                  <a:srgbClr val="000000"/>
                </a:solidFill>
                <a:latin typeface="Book Antiqua"/>
                <a:cs typeface="Book Antiqua"/>
              </a:rPr>
              <a:t>TITLE</a:t>
            </a:r>
            <a:r>
              <a:rPr lang="en-US" sz="2400" u="sng" dirty="0" smtClean="0">
                <a:solidFill>
                  <a:srgbClr val="000000"/>
                </a:solidFill>
                <a:latin typeface="Book Antiqua"/>
                <a:cs typeface="Book Antiqua"/>
              </a:rPr>
              <a:t>, </a:t>
            </a:r>
            <a:r>
              <a:rPr lang="en-US" sz="2400" dirty="0">
                <a:solidFill>
                  <a:srgbClr val="000000"/>
                </a:solidFill>
                <a:latin typeface="Book Antiqua"/>
                <a:cs typeface="Book Antiqua"/>
              </a:rPr>
              <a:t>SAL</a:t>
            </a:r>
            <a:endParaRPr lang="en-US" sz="2400" u="sng" dirty="0">
              <a:solidFill>
                <a:srgbClr val="000000"/>
              </a:solidFill>
              <a:latin typeface="Book Antiqua"/>
              <a:cs typeface="Book Antiqua"/>
            </a:endParaRPr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3123516" y="3436640"/>
            <a:ext cx="889876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Book Antiqua"/>
                <a:cs typeface="Book Antiqua"/>
              </a:rPr>
              <a:t>PAY</a:t>
            </a:r>
            <a:endParaRPr lang="en-US" sz="2400" dirty="0">
              <a:solidFill>
                <a:srgbClr val="000000"/>
              </a:solidFill>
              <a:latin typeface="Book Antiqua"/>
              <a:cs typeface="Book Antiqua"/>
            </a:endParaRP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2469952" y="5524872"/>
            <a:ext cx="3272589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u="sng" dirty="0">
                <a:solidFill>
                  <a:srgbClr val="000000"/>
                </a:solidFill>
                <a:latin typeface="Book Antiqua"/>
                <a:cs typeface="Book Antiqua"/>
              </a:rPr>
              <a:t>ENO</a:t>
            </a:r>
            <a:r>
              <a:rPr lang="en-US" sz="2400" u="sng" dirty="0" smtClean="0">
                <a:solidFill>
                  <a:srgbClr val="000000"/>
                </a:solidFill>
                <a:latin typeface="Book Antiqua"/>
                <a:cs typeface="Book Antiqua"/>
              </a:rPr>
              <a:t>, </a:t>
            </a:r>
            <a:r>
              <a:rPr lang="en-US" sz="2400" dirty="0">
                <a:solidFill>
                  <a:srgbClr val="000000"/>
                </a:solidFill>
                <a:latin typeface="Book Antiqua"/>
                <a:cs typeface="Book Antiqua"/>
              </a:rPr>
              <a:t>ENAME, </a:t>
            </a:r>
            <a:r>
              <a:rPr lang="en-US" sz="2400" dirty="0" smtClean="0">
                <a:solidFill>
                  <a:srgbClr val="000000"/>
                </a:solidFill>
                <a:latin typeface="Book Antiqua"/>
                <a:cs typeface="Book Antiqua"/>
              </a:rPr>
              <a:t>TITLE</a:t>
            </a:r>
            <a:endParaRPr lang="en-US" sz="2400" dirty="0">
              <a:solidFill>
                <a:srgbClr val="000000"/>
              </a:solidFill>
              <a:latin typeface="Book Antiqua"/>
              <a:cs typeface="Book Antiqua"/>
            </a:endParaRPr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6177280" y="5524873"/>
            <a:ext cx="4611400" cy="494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28691" tIns="63217" rIns="128691" bIns="63217">
            <a:spAutoFit/>
          </a:bodyPr>
          <a:lstStyle/>
          <a:p>
            <a:r>
              <a:rPr lang="en-US" sz="2400" u="sng" dirty="0">
                <a:solidFill>
                  <a:srgbClr val="000000"/>
                </a:solidFill>
                <a:latin typeface="Book Antiqua"/>
                <a:cs typeface="Book Antiqua"/>
              </a:rPr>
              <a:t>PNO, </a:t>
            </a:r>
            <a:r>
              <a:rPr lang="en-US" sz="2400" dirty="0">
                <a:solidFill>
                  <a:srgbClr val="000000"/>
                </a:solidFill>
                <a:latin typeface="Book Antiqua"/>
                <a:cs typeface="Book Antiqua"/>
              </a:rPr>
              <a:t>PNAME, </a:t>
            </a:r>
            <a:r>
              <a:rPr lang="en-US" sz="2400" dirty="0" smtClean="0">
                <a:solidFill>
                  <a:srgbClr val="000000"/>
                </a:solidFill>
                <a:latin typeface="Book Antiqua"/>
                <a:cs typeface="Book Antiqua"/>
              </a:rPr>
              <a:t>BUDGET, LOC</a:t>
            </a:r>
            <a:endParaRPr lang="en-US" sz="2400" dirty="0">
              <a:solidFill>
                <a:srgbClr val="000000"/>
              </a:solidFill>
              <a:latin typeface="Book Antiqua"/>
              <a:cs typeface="Book Antiqua"/>
            </a:endParaRPr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4391827" y="7181056"/>
            <a:ext cx="3478725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u="sng" dirty="0">
                <a:solidFill>
                  <a:srgbClr val="000000"/>
                </a:solidFill>
                <a:latin typeface="Book Antiqua"/>
                <a:cs typeface="Book Antiqua"/>
              </a:rPr>
              <a:t>ENO, PNO,</a:t>
            </a:r>
            <a:r>
              <a:rPr lang="en-US" sz="2400" dirty="0">
                <a:solidFill>
                  <a:srgbClr val="000000"/>
                </a:solidFill>
                <a:latin typeface="Book Antiqua"/>
                <a:cs typeface="Book Antiqua"/>
              </a:rPr>
              <a:t> RESP, DUR</a:t>
            </a:r>
          </a:p>
        </p:txBody>
      </p:sp>
      <p:sp>
        <p:nvSpPr>
          <p:cNvPr id="33809" name="Rectangle 17"/>
          <p:cNvSpPr>
            <a:spLocks noChangeArrowheads="1"/>
          </p:cNvSpPr>
          <p:nvPr/>
        </p:nvSpPr>
        <p:spPr bwMode="auto">
          <a:xfrm>
            <a:off x="2397944" y="5092824"/>
            <a:ext cx="924891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Book Antiqua"/>
                <a:cs typeface="Book Antiqua"/>
              </a:rPr>
              <a:t>EMP</a:t>
            </a:r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6125280" y="5020816"/>
            <a:ext cx="995824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Book Antiqua"/>
                <a:cs typeface="Book Antiqua"/>
              </a:rPr>
              <a:t>PROJ</a:t>
            </a:r>
          </a:p>
        </p:txBody>
      </p:sp>
      <p:sp>
        <p:nvSpPr>
          <p:cNvPr id="33811" name="Rectangle 19"/>
          <p:cNvSpPr>
            <a:spLocks noChangeArrowheads="1"/>
          </p:cNvSpPr>
          <p:nvPr/>
        </p:nvSpPr>
        <p:spPr bwMode="auto">
          <a:xfrm>
            <a:off x="4317171" y="6719149"/>
            <a:ext cx="895737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Book Antiqua"/>
                <a:cs typeface="Book Antiqua"/>
              </a:rPr>
              <a:t>ASG</a:t>
            </a:r>
          </a:p>
        </p:txBody>
      </p:sp>
      <p:sp>
        <p:nvSpPr>
          <p:cNvPr id="33813" name="Line 21"/>
          <p:cNvSpPr>
            <a:spLocks noChangeShapeType="1"/>
          </p:cNvSpPr>
          <p:nvPr/>
        </p:nvSpPr>
        <p:spPr bwMode="auto">
          <a:xfrm>
            <a:off x="4270152" y="4444752"/>
            <a:ext cx="19626" cy="1080120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dirty="0">
              <a:latin typeface="Book Antiqua"/>
              <a:cs typeface="Book Antiqua"/>
            </a:endParaRPr>
          </a:p>
        </p:txBody>
      </p:sp>
      <p:sp>
        <p:nvSpPr>
          <p:cNvPr id="33816" name="Line 24"/>
          <p:cNvSpPr>
            <a:spLocks noChangeShapeType="1"/>
          </p:cNvSpPr>
          <p:nvPr/>
        </p:nvSpPr>
        <p:spPr bwMode="auto">
          <a:xfrm>
            <a:off x="4270152" y="6067070"/>
            <a:ext cx="1103360" cy="1080120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dirty="0">
              <a:latin typeface="Book Antiqua"/>
              <a:cs typeface="Book Antiqua"/>
            </a:endParaRPr>
          </a:p>
        </p:txBody>
      </p:sp>
      <p:sp>
        <p:nvSpPr>
          <p:cNvPr id="33819" name="Line 27"/>
          <p:cNvSpPr>
            <a:spLocks noChangeShapeType="1"/>
          </p:cNvSpPr>
          <p:nvPr/>
        </p:nvSpPr>
        <p:spPr bwMode="auto">
          <a:xfrm flipV="1">
            <a:off x="6403058" y="6045861"/>
            <a:ext cx="1447200" cy="1108800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dirty="0">
              <a:latin typeface="Book Antiqua"/>
              <a:cs typeface="Book Antiqua"/>
            </a:endParaRPr>
          </a:p>
        </p:txBody>
      </p:sp>
      <p:sp>
        <p:nvSpPr>
          <p:cNvPr id="33821" name="Rectangle 29"/>
          <p:cNvSpPr>
            <a:spLocks noChangeArrowheads="1"/>
          </p:cNvSpPr>
          <p:nvPr/>
        </p:nvSpPr>
        <p:spPr bwMode="auto">
          <a:xfrm>
            <a:off x="4213311" y="4748108"/>
            <a:ext cx="560897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i="1" dirty="0" smtClean="0">
                <a:solidFill>
                  <a:srgbClr val="000000"/>
                </a:solidFill>
                <a:latin typeface="Book Antiqua"/>
                <a:cs typeface="Book Antiqua"/>
              </a:rPr>
              <a:t>L</a:t>
            </a:r>
            <a:r>
              <a:rPr lang="en-US" sz="2400" baseline="-25000" dirty="0" smtClean="0">
                <a:solidFill>
                  <a:srgbClr val="000000"/>
                </a:solidFill>
                <a:latin typeface="Book Antiqua"/>
                <a:cs typeface="Book Antiqua"/>
              </a:rPr>
              <a:t>1</a:t>
            </a:r>
            <a:endParaRPr lang="en-US" sz="2400" baseline="-25000" dirty="0">
              <a:solidFill>
                <a:srgbClr val="000000"/>
              </a:solidFill>
              <a:latin typeface="Book Antiqua"/>
              <a:cs typeface="Book Antiqua"/>
            </a:endParaRPr>
          </a:p>
        </p:txBody>
      </p:sp>
      <p:sp>
        <p:nvSpPr>
          <p:cNvPr id="20" name="Rectangle 29"/>
          <p:cNvSpPr>
            <a:spLocks noChangeArrowheads="1"/>
          </p:cNvSpPr>
          <p:nvPr/>
        </p:nvSpPr>
        <p:spPr bwMode="auto">
          <a:xfrm>
            <a:off x="4716450" y="6237187"/>
            <a:ext cx="534010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i="1" dirty="0" smtClean="0">
                <a:solidFill>
                  <a:srgbClr val="000000"/>
                </a:solidFill>
                <a:latin typeface="Book Antiqua"/>
                <a:cs typeface="Book Antiqua"/>
              </a:rPr>
              <a:t>L</a:t>
            </a:r>
            <a:r>
              <a:rPr lang="en-US" sz="2400" baseline="-25000" dirty="0" smtClean="0">
                <a:solidFill>
                  <a:srgbClr val="000000"/>
                </a:solidFill>
                <a:latin typeface="Book Antiqua"/>
                <a:cs typeface="Book Antiqua"/>
              </a:rPr>
              <a:t>2</a:t>
            </a:r>
            <a:endParaRPr lang="en-US" sz="2400" baseline="-25000" dirty="0">
              <a:solidFill>
                <a:srgbClr val="000000"/>
              </a:solidFill>
              <a:latin typeface="Book Antiqua"/>
              <a:cs typeface="Book Antiqua"/>
            </a:endParaRPr>
          </a:p>
        </p:txBody>
      </p:sp>
      <p:sp>
        <p:nvSpPr>
          <p:cNvPr id="21" name="Rectangle 29"/>
          <p:cNvSpPr>
            <a:spLocks noChangeArrowheads="1"/>
          </p:cNvSpPr>
          <p:nvPr/>
        </p:nvSpPr>
        <p:spPr bwMode="auto">
          <a:xfrm>
            <a:off x="6645276" y="6234122"/>
            <a:ext cx="534008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i="1" dirty="0" smtClean="0">
                <a:solidFill>
                  <a:srgbClr val="000000"/>
                </a:solidFill>
                <a:latin typeface="Book Antiqua"/>
                <a:cs typeface="Book Antiqua"/>
              </a:rPr>
              <a:t>L</a:t>
            </a:r>
            <a:r>
              <a:rPr lang="en-US" sz="2400" baseline="-25000" dirty="0" smtClean="0">
                <a:solidFill>
                  <a:srgbClr val="000000"/>
                </a:solidFill>
                <a:latin typeface="Book Antiqua"/>
                <a:cs typeface="Book Antiqua"/>
              </a:rPr>
              <a:t>3</a:t>
            </a:r>
            <a:endParaRPr lang="en-US" sz="2400" baseline="-25000" dirty="0">
              <a:solidFill>
                <a:srgbClr val="000000"/>
              </a:solidFill>
              <a:latin typeface="Book Antiqua"/>
              <a:cs typeface="Book Antiqua"/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9645672" y="7877196"/>
            <a:ext cx="15055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err="1" smtClean="0">
                <a:solidFill>
                  <a:srgbClr val="1771A9"/>
                </a:solidFill>
              </a:rPr>
              <a:t>member</a:t>
            </a:r>
            <a:endParaRPr lang="it-IT" sz="2800" dirty="0">
              <a:solidFill>
                <a:srgbClr val="1771A9"/>
              </a:solidFill>
            </a:endParaRPr>
          </a:p>
        </p:txBody>
      </p:sp>
      <p:cxnSp>
        <p:nvCxnSpPr>
          <p:cNvPr id="24" name="Connettore 2 23"/>
          <p:cNvCxnSpPr>
            <a:stCxn id="22" idx="1"/>
            <a:endCxn id="33807" idx="3"/>
          </p:cNvCxnSpPr>
          <p:nvPr/>
        </p:nvCxnSpPr>
        <p:spPr bwMode="auto">
          <a:xfrm rot="10800000">
            <a:off x="7870552" y="7429558"/>
            <a:ext cx="1775120" cy="709249"/>
          </a:xfrm>
          <a:prstGeom prst="straightConnector1">
            <a:avLst/>
          </a:prstGeom>
          <a:solidFill>
            <a:srgbClr val="6682AA"/>
          </a:solidFill>
          <a:ln w="31750">
            <a:solidFill>
              <a:srgbClr val="1771A9"/>
            </a:solidFill>
            <a:prstDash val="sysDot"/>
            <a:tailEnd type="triangle" w="med" len="lg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5" name="CasellaDiTesto 24"/>
          <p:cNvSpPr txBox="1"/>
          <p:nvPr/>
        </p:nvSpPr>
        <p:spPr>
          <a:xfrm>
            <a:off x="11211966" y="7282538"/>
            <a:ext cx="11657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err="1" smtClean="0">
                <a:solidFill>
                  <a:srgbClr val="1771A9"/>
                </a:solidFill>
              </a:rPr>
              <a:t>owner</a:t>
            </a:r>
            <a:endParaRPr lang="it-IT" sz="2800" dirty="0">
              <a:solidFill>
                <a:srgbClr val="1771A9"/>
              </a:solidFill>
            </a:endParaRPr>
          </a:p>
        </p:txBody>
      </p:sp>
      <p:cxnSp>
        <p:nvCxnSpPr>
          <p:cNvPr id="26" name="Connettore 2 25"/>
          <p:cNvCxnSpPr>
            <a:stCxn id="25" idx="0"/>
            <a:endCxn id="33799" idx="3"/>
          </p:cNvCxnSpPr>
          <p:nvPr/>
        </p:nvCxnSpPr>
        <p:spPr bwMode="auto">
          <a:xfrm rot="16200000" flipV="1">
            <a:off x="10549467" y="6037187"/>
            <a:ext cx="1484565" cy="1006138"/>
          </a:xfrm>
          <a:prstGeom prst="straightConnector1">
            <a:avLst/>
          </a:prstGeom>
          <a:solidFill>
            <a:srgbClr val="6682AA"/>
          </a:solidFill>
          <a:ln w="31750">
            <a:solidFill>
              <a:srgbClr val="1771A9"/>
            </a:solidFill>
            <a:prstDash val="sysDot"/>
            <a:tailEnd type="triangle" w="med" len="lg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0" name="CasellaDiTesto 29"/>
          <p:cNvSpPr txBox="1"/>
          <p:nvPr/>
        </p:nvSpPr>
        <p:spPr>
          <a:xfrm>
            <a:off x="8431226" y="3305164"/>
            <a:ext cx="26981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it-IT" sz="2400" i="1" dirty="0" err="1" smtClean="0">
                <a:latin typeface="Book Antiqua" pitchFamily="18" charset="0"/>
              </a:rPr>
              <a:t>owner</a:t>
            </a:r>
            <a:r>
              <a:rPr lang="it-IT" sz="2400" dirty="0" smtClean="0">
                <a:latin typeface="Book Antiqua" pitchFamily="18" charset="0"/>
              </a:rPr>
              <a:t>(</a:t>
            </a:r>
            <a:r>
              <a:rPr lang="it-IT" sz="2400" i="1" dirty="0" smtClean="0">
                <a:latin typeface="Book Antiqua" pitchFamily="18" charset="0"/>
              </a:rPr>
              <a:t>L</a:t>
            </a:r>
            <a:r>
              <a:rPr lang="it-IT" sz="2400" baseline="-25000" dirty="0" smtClean="0">
                <a:latin typeface="Book Antiqua" pitchFamily="18" charset="0"/>
              </a:rPr>
              <a:t>3</a:t>
            </a:r>
            <a:r>
              <a:rPr lang="it-IT" sz="2400" dirty="0" smtClean="0">
                <a:latin typeface="Book Antiqua" pitchFamily="18" charset="0"/>
              </a:rPr>
              <a:t>) = PROJ</a:t>
            </a:r>
          </a:p>
          <a:p>
            <a:pPr algn="l"/>
            <a:r>
              <a:rPr lang="it-IT" sz="2400" i="1" dirty="0" err="1" smtClean="0">
                <a:latin typeface="Book Antiqua" pitchFamily="18" charset="0"/>
              </a:rPr>
              <a:t>member</a:t>
            </a:r>
            <a:r>
              <a:rPr lang="it-IT" sz="2400" i="1" dirty="0" smtClean="0">
                <a:latin typeface="Book Antiqua" pitchFamily="18" charset="0"/>
              </a:rPr>
              <a:t> </a:t>
            </a:r>
            <a:r>
              <a:rPr lang="it-IT" sz="2400" dirty="0" smtClean="0">
                <a:latin typeface="Book Antiqua" pitchFamily="18" charset="0"/>
              </a:rPr>
              <a:t>(</a:t>
            </a:r>
            <a:r>
              <a:rPr lang="it-IT" sz="2400" i="1" dirty="0" smtClean="0">
                <a:latin typeface="Book Antiqua" pitchFamily="18" charset="0"/>
              </a:rPr>
              <a:t>L</a:t>
            </a:r>
            <a:r>
              <a:rPr lang="it-IT" sz="2400" baseline="-25000" dirty="0" smtClean="0">
                <a:latin typeface="Book Antiqua" pitchFamily="18" charset="0"/>
              </a:rPr>
              <a:t>3</a:t>
            </a:r>
            <a:r>
              <a:rPr lang="it-IT" sz="2400" dirty="0" smtClean="0">
                <a:latin typeface="Book Antiqua" pitchFamily="18" charset="0"/>
              </a:rPr>
              <a:t>) = ASG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HF – Information Requirements (Qualitative Application Info)</a:t>
            </a:r>
            <a:endParaRPr lang="en-US" dirty="0"/>
          </a:p>
        </p:txBody>
      </p:sp>
      <p:sp>
        <p:nvSpPr>
          <p:cNvPr id="35842" name="Rectangle 2"/>
          <p:cNvSpPr>
            <a:spLocks noGrp="1" noChangeArrowheads="1"/>
          </p:cNvSpPr>
          <p:nvPr>
            <p:ph idx="1"/>
          </p:nvPr>
        </p:nvSpPr>
        <p:spPr>
          <a:xfrm>
            <a:off x="430170" y="2447908"/>
            <a:ext cx="12287336" cy="6769100"/>
          </a:xfrm>
          <a:noFill/>
          <a:ln/>
        </p:spPr>
        <p:txBody>
          <a:bodyPr>
            <a:normAutofit fontScale="92500" lnSpcReduction="10000"/>
          </a:bodyPr>
          <a:lstStyle/>
          <a:p>
            <a:pPr marL="216000" indent="-252000"/>
            <a:r>
              <a:rPr lang="en-US" dirty="0" smtClean="0"/>
              <a:t>(qualitative) application information (for fragmentation)</a:t>
            </a:r>
          </a:p>
          <a:p>
            <a:pPr marL="504000" lvl="1" indent="-324000"/>
            <a:r>
              <a:rPr lang="en-US" dirty="0" smtClean="0"/>
              <a:t>Predicate used in queries</a:t>
            </a:r>
            <a:endParaRPr lang="en-US" dirty="0"/>
          </a:p>
          <a:p>
            <a:pPr marL="684000" lvl="2" indent="-252000"/>
            <a:r>
              <a:rPr lang="en-US" dirty="0" smtClean="0"/>
              <a:t>80/20 rule: the most active 20% of user applications account for 80% of accesses</a:t>
            </a:r>
            <a:endParaRPr lang="en-US" b="1" dirty="0" smtClean="0">
              <a:solidFill>
                <a:schemeClr val="tx2"/>
              </a:solidFill>
            </a:endParaRPr>
          </a:p>
          <a:p>
            <a:pPr marL="684000" lvl="2" indent="-252000"/>
            <a:r>
              <a:rPr lang="en-US" b="1" dirty="0" smtClean="0">
                <a:solidFill>
                  <a:schemeClr val="tx2"/>
                </a:solidFill>
              </a:rPr>
              <a:t>simple predicates</a:t>
            </a:r>
            <a:r>
              <a:rPr lang="en-US" dirty="0" smtClean="0"/>
              <a:t>: </a:t>
            </a:r>
            <a:r>
              <a:rPr lang="en-US" dirty="0"/>
              <a:t>Given </a:t>
            </a:r>
            <a:r>
              <a:rPr lang="en-US" i="1" dirty="0"/>
              <a:t>R</a:t>
            </a:r>
            <a:r>
              <a:rPr lang="en-US" dirty="0"/>
              <a:t>[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baseline="-25000" dirty="0"/>
              <a:t>2</a:t>
            </a:r>
            <a:r>
              <a:rPr lang="en-US" dirty="0"/>
              <a:t>, …, </a:t>
            </a:r>
            <a:r>
              <a:rPr lang="en-US" i="1" dirty="0"/>
              <a:t>A</a:t>
            </a:r>
            <a:r>
              <a:rPr lang="en-US" i="1" baseline="-25000" dirty="0"/>
              <a:t>n</a:t>
            </a:r>
            <a:r>
              <a:rPr lang="en-US" dirty="0"/>
              <a:t>], a </a:t>
            </a:r>
            <a:r>
              <a:rPr lang="en-US" b="1" dirty="0">
                <a:solidFill>
                  <a:srgbClr val="1771A9"/>
                </a:solidFill>
              </a:rPr>
              <a:t>simple predicate</a:t>
            </a:r>
            <a:r>
              <a:rPr lang="en-US" dirty="0"/>
              <a:t> </a:t>
            </a:r>
            <a:r>
              <a:rPr lang="en-US" i="1" dirty="0" err="1"/>
              <a:t>p</a:t>
            </a:r>
            <a:r>
              <a:rPr lang="en-US" i="1" baseline="-25000" dirty="0" err="1"/>
              <a:t>j</a:t>
            </a:r>
            <a:r>
              <a:rPr lang="en-US" dirty="0"/>
              <a:t>  </a:t>
            </a:r>
            <a:r>
              <a:rPr lang="en-US" dirty="0" smtClean="0"/>
              <a:t>over </a:t>
            </a:r>
            <a:r>
              <a:rPr lang="en-US" i="1" dirty="0" smtClean="0"/>
              <a:t>R</a:t>
            </a:r>
            <a:r>
              <a:rPr lang="en-US" dirty="0" smtClean="0"/>
              <a:t> is</a:t>
            </a:r>
            <a:endParaRPr lang="en-US" dirty="0"/>
          </a:p>
          <a:p>
            <a:pPr lvl="3" indent="-324000">
              <a:buFont typeface="Monotype Sorts" charset="0"/>
              <a:buNone/>
            </a:pPr>
            <a:r>
              <a:rPr lang="en-US" dirty="0"/>
              <a:t>		</a:t>
            </a:r>
            <a:r>
              <a:rPr lang="en-US" i="1" dirty="0" err="1"/>
              <a:t>p</a:t>
            </a:r>
            <a:r>
              <a:rPr lang="en-US" i="1" baseline="-25000" dirty="0" err="1"/>
              <a:t>j</a:t>
            </a:r>
            <a:r>
              <a:rPr lang="en-US" dirty="0"/>
              <a:t> : </a:t>
            </a:r>
            <a:r>
              <a:rPr lang="en-US" i="1" dirty="0"/>
              <a:t>A</a:t>
            </a:r>
            <a:r>
              <a:rPr lang="en-US" i="1" baseline="-25000" dirty="0"/>
              <a:t>i</a:t>
            </a:r>
            <a:r>
              <a:rPr lang="en-US" i="1" dirty="0"/>
              <a:t> </a:t>
            </a:r>
            <a:r>
              <a:rPr lang="en-US" dirty="0" smtClean="0">
                <a:cs typeface="Book Antiqua"/>
              </a:rPr>
              <a:t>θ </a:t>
            </a:r>
            <a:r>
              <a:rPr lang="en-US" i="1" dirty="0" smtClean="0"/>
              <a:t>Value</a:t>
            </a:r>
            <a:endParaRPr lang="en-US" i="1" dirty="0">
              <a:cs typeface="Book Antiqua"/>
            </a:endParaRPr>
          </a:p>
          <a:p>
            <a:pPr marL="684000" lvl="2" indent="-252000">
              <a:buFont typeface="Monotype Sorts" charset="0"/>
              <a:buNone/>
            </a:pPr>
            <a:r>
              <a:rPr lang="en-US" dirty="0"/>
              <a:t>	</a:t>
            </a:r>
            <a:r>
              <a:rPr lang="en-US" dirty="0" smtClean="0"/>
              <a:t>where </a:t>
            </a:r>
            <a:r>
              <a:rPr lang="en-US" sz="2200" dirty="0" smtClean="0">
                <a:cs typeface="Book Antiqua"/>
              </a:rPr>
              <a:t>θ</a:t>
            </a:r>
            <a:r>
              <a:rPr lang="en-US" sz="2200" i="1" dirty="0" smtClean="0">
                <a:cs typeface="Book Antiqua"/>
              </a:rPr>
              <a:t> </a:t>
            </a:r>
            <a:r>
              <a:rPr lang="en-US" dirty="0" smtClean="0">
                <a:latin typeface="Symbol" charset="0"/>
                <a:sym typeface="Symbol"/>
              </a:rPr>
              <a:t> </a:t>
            </a:r>
            <a:r>
              <a:rPr lang="en-US" dirty="0" smtClean="0"/>
              <a:t>{=,&lt;,</a:t>
            </a:r>
            <a:r>
              <a:rPr lang="en-US" dirty="0"/>
              <a:t>≤,&gt;,≥,≠}, </a:t>
            </a:r>
            <a:r>
              <a:rPr lang="en-US" i="1" dirty="0" smtClean="0"/>
              <a:t>Value </a:t>
            </a:r>
            <a:r>
              <a:rPr lang="en-US" dirty="0" smtClean="0">
                <a:latin typeface="Symbol" charset="0"/>
                <a:sym typeface="Symbol"/>
              </a:rPr>
              <a:t> </a:t>
            </a:r>
            <a:r>
              <a:rPr lang="en-US" i="1" dirty="0" smtClean="0"/>
              <a:t>D</a:t>
            </a:r>
            <a:r>
              <a:rPr lang="en-US" i="1" baseline="-25000" dirty="0" smtClean="0"/>
              <a:t>i</a:t>
            </a:r>
            <a:r>
              <a:rPr lang="en-US" b="1" dirty="0" smtClean="0"/>
              <a:t>  </a:t>
            </a:r>
            <a:r>
              <a:rPr lang="en-US" dirty="0"/>
              <a:t>and </a:t>
            </a:r>
            <a:r>
              <a:rPr lang="en-US" i="1" dirty="0"/>
              <a:t>D</a:t>
            </a:r>
            <a:r>
              <a:rPr lang="en-US" i="1" baseline="-25000" dirty="0"/>
              <a:t>i</a:t>
            </a:r>
            <a:r>
              <a:rPr lang="en-US" b="1" dirty="0"/>
              <a:t> </a:t>
            </a:r>
            <a:r>
              <a:rPr lang="en-US" dirty="0"/>
              <a:t> is the domain of </a:t>
            </a:r>
            <a:r>
              <a:rPr lang="en-US" i="1" dirty="0"/>
              <a:t>A</a:t>
            </a:r>
            <a:r>
              <a:rPr lang="en-US" i="1" baseline="-25000" dirty="0"/>
              <a:t>i</a:t>
            </a:r>
            <a:r>
              <a:rPr lang="en-US" dirty="0"/>
              <a:t>.</a:t>
            </a:r>
          </a:p>
          <a:p>
            <a:pPr marL="684000" lvl="2" indent="-252000">
              <a:buFont typeface="Monotype Sorts" charset="0"/>
              <a:buNone/>
            </a:pPr>
            <a:r>
              <a:rPr lang="en-US" dirty="0"/>
              <a:t>	</a:t>
            </a:r>
            <a:r>
              <a:rPr lang="en-US" dirty="0" smtClean="0"/>
              <a:t>Example:</a:t>
            </a:r>
            <a:endParaRPr lang="en-US" dirty="0"/>
          </a:p>
          <a:p>
            <a:pPr lvl="4" indent="-324000">
              <a:buFont typeface="Monotype Sorts" charset="0"/>
              <a:buNone/>
            </a:pPr>
            <a:r>
              <a:rPr lang="en-US" sz="2400" dirty="0"/>
              <a:t>PNAME = "Maintenance"</a:t>
            </a:r>
          </a:p>
          <a:p>
            <a:pPr lvl="4" indent="-324000">
              <a:buFont typeface="Monotype Sorts" charset="0"/>
              <a:buNone/>
            </a:pPr>
            <a:r>
              <a:rPr lang="en-US" sz="2400" dirty="0"/>
              <a:t>BUDGET ≤ 200000</a:t>
            </a:r>
          </a:p>
          <a:p>
            <a:pPr marL="684000" lvl="2" indent="-252000"/>
            <a:r>
              <a:rPr lang="en-US" b="1" dirty="0" smtClean="0">
                <a:solidFill>
                  <a:schemeClr val="tx2"/>
                </a:solidFill>
              </a:rPr>
              <a:t>minterms</a:t>
            </a:r>
            <a:r>
              <a:rPr lang="en-US" dirty="0" smtClean="0"/>
              <a:t>: </a:t>
            </a:r>
            <a:r>
              <a:rPr lang="en-US" dirty="0"/>
              <a:t>Given </a:t>
            </a:r>
            <a:r>
              <a:rPr lang="en-US" dirty="0" smtClean="0"/>
              <a:t>a set </a:t>
            </a:r>
            <a:r>
              <a:rPr lang="en-US" i="1" dirty="0" smtClean="0"/>
              <a:t>Pr </a:t>
            </a:r>
            <a:r>
              <a:rPr lang="en-US" dirty="0" smtClean="0"/>
              <a:t>= {</a:t>
            </a:r>
            <a:r>
              <a:rPr lang="en-US" i="1" dirty="0"/>
              <a:t>p</a:t>
            </a:r>
            <a:r>
              <a:rPr lang="en-US" i="1" baseline="-25000" dirty="0"/>
              <a:t>1</a:t>
            </a:r>
            <a:r>
              <a:rPr lang="en-US" dirty="0"/>
              <a:t>, </a:t>
            </a:r>
            <a:r>
              <a:rPr lang="en-US" i="1" dirty="0"/>
              <a:t>p</a:t>
            </a:r>
            <a:r>
              <a:rPr lang="en-US" i="1" baseline="-25000" dirty="0"/>
              <a:t>2</a:t>
            </a:r>
            <a:r>
              <a:rPr lang="en-US" dirty="0"/>
              <a:t>, …,</a:t>
            </a:r>
            <a:r>
              <a:rPr lang="en-US" i="1" dirty="0"/>
              <a:t>p</a:t>
            </a:r>
            <a:r>
              <a:rPr lang="en-US" i="1" baseline="-25000" dirty="0"/>
              <a:t>m</a:t>
            </a:r>
            <a:r>
              <a:rPr lang="en-US" dirty="0" smtClean="0"/>
              <a:t>} of simple predicates over a relation R, a </a:t>
            </a:r>
            <a:r>
              <a:rPr lang="en-US" b="1" dirty="0" smtClean="0">
                <a:solidFill>
                  <a:srgbClr val="1771A9"/>
                </a:solidFill>
              </a:rPr>
              <a:t>minterm</a:t>
            </a:r>
            <a:r>
              <a:rPr lang="en-US" dirty="0" smtClean="0"/>
              <a:t> (induced by </a:t>
            </a:r>
            <a:r>
              <a:rPr lang="en-US" i="1" dirty="0" smtClean="0"/>
              <a:t>Pr</a:t>
            </a:r>
            <a:r>
              <a:rPr lang="en-US" dirty="0" smtClean="0"/>
              <a:t>) is a conjunction </a:t>
            </a:r>
          </a:p>
          <a:p>
            <a:pPr lvl="2" indent="-324000">
              <a:spcBef>
                <a:spcPts val="0"/>
              </a:spcBef>
              <a:buFont typeface="Monotype Sorts" charset="0"/>
              <a:buNone/>
            </a:pPr>
            <a:r>
              <a:rPr lang="en-US" i="1" dirty="0" smtClean="0"/>
              <a:t>					</a:t>
            </a:r>
            <a:r>
              <a:rPr lang="en-US" sz="4200" dirty="0" smtClean="0">
                <a:latin typeface="Symbol" charset="2"/>
                <a:cs typeface="Symbol" charset="2"/>
                <a:sym typeface="Symbol"/>
              </a:rPr>
              <a:t></a:t>
            </a:r>
            <a:r>
              <a:rPr lang="en-US" i="1" baseline="-25000" dirty="0" err="1" smtClean="0"/>
              <a:t>p</a:t>
            </a:r>
            <a:r>
              <a:rPr lang="en-US" i="1" baseline="-50000" dirty="0" err="1" smtClean="0"/>
              <a:t>j</a:t>
            </a:r>
            <a:r>
              <a:rPr lang="en-US" baseline="-25000" dirty="0" err="1" smtClean="0">
                <a:latin typeface="Symbol" charset="0"/>
                <a:sym typeface="Symbol"/>
              </a:rPr>
              <a:t></a:t>
            </a:r>
            <a:r>
              <a:rPr lang="en-US" i="1" baseline="-25000" dirty="0" err="1" smtClean="0"/>
              <a:t>Pr</a:t>
            </a:r>
            <a:r>
              <a:rPr lang="en-US" dirty="0" smtClean="0">
                <a:latin typeface="Symbol" charset="0"/>
              </a:rPr>
              <a:t> </a:t>
            </a:r>
            <a:r>
              <a:rPr lang="en-US" i="1" dirty="0" smtClean="0"/>
              <a:t>p</a:t>
            </a:r>
            <a:r>
              <a:rPr lang="en-US" i="1" baseline="-25000" dirty="0" smtClean="0"/>
              <a:t>r</a:t>
            </a:r>
            <a:r>
              <a:rPr lang="en-US" dirty="0" smtClean="0"/>
              <a:t>*</a:t>
            </a:r>
            <a:endParaRPr lang="en-US" i="1" dirty="0" smtClean="0"/>
          </a:p>
          <a:p>
            <a:pPr marL="684000" lvl="2" indent="-252000">
              <a:buFont typeface="Monotype Sorts" charset="0"/>
              <a:buNone/>
            </a:pPr>
            <a:r>
              <a:rPr lang="en-US" dirty="0" smtClean="0"/>
              <a:t>	where</a:t>
            </a:r>
            <a:r>
              <a:rPr lang="en-US" i="1" dirty="0" smtClean="0"/>
              <a:t>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j</a:t>
            </a:r>
            <a:r>
              <a:rPr lang="en-US" dirty="0" smtClean="0"/>
              <a:t>* </a:t>
            </a:r>
            <a:r>
              <a:rPr lang="en-US" dirty="0" smtClean="0">
                <a:latin typeface="Symbol" charset="0"/>
                <a:sym typeface="Symbol"/>
              </a:rPr>
              <a:t> </a:t>
            </a:r>
            <a:r>
              <a:rPr lang="en-US" dirty="0" smtClean="0">
                <a:latin typeface="Book Antiqua" pitchFamily="18" charset="0"/>
                <a:sym typeface="Symbol"/>
              </a:rPr>
              <a:t>{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i="1" dirty="0" err="1" smtClean="0">
                <a:latin typeface="Book Antiqua" pitchFamily="18" charset="0"/>
              </a:rPr>
              <a:t>p</a:t>
            </a:r>
            <a:r>
              <a:rPr lang="en-US" i="1" baseline="-25000" dirty="0" err="1" smtClean="0"/>
              <a:t>j</a:t>
            </a:r>
            <a:r>
              <a:rPr lang="en-US" dirty="0" smtClean="0"/>
              <a:t> , ¬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j</a:t>
            </a:r>
            <a:r>
              <a:rPr lang="en-US" dirty="0" smtClean="0"/>
              <a:t> } , for all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j</a:t>
            </a:r>
            <a:r>
              <a:rPr lang="en-US" i="1" dirty="0" smtClean="0"/>
              <a:t> </a:t>
            </a:r>
            <a:r>
              <a:rPr lang="en-US" dirty="0" smtClean="0">
                <a:latin typeface="Symbol" charset="0"/>
                <a:sym typeface="Symbol"/>
              </a:rPr>
              <a:t></a:t>
            </a:r>
            <a:r>
              <a:rPr lang="en-US" i="1" dirty="0" smtClean="0"/>
              <a:t> Pr</a:t>
            </a:r>
          </a:p>
          <a:p>
            <a:pPr marL="684000" lvl="2" indent="-252000">
              <a:buNone/>
            </a:pPr>
            <a:endParaRPr lang="en-US" dirty="0"/>
          </a:p>
          <a:p>
            <a:pPr marL="684000" lvl="2" indent="-252000">
              <a:buFont typeface="Monotype Sorts" charset="0"/>
              <a:buNone/>
            </a:pPr>
            <a:r>
              <a:rPr lang="en-US" dirty="0"/>
              <a:t>	</a:t>
            </a:r>
            <a:r>
              <a:rPr lang="en-US" dirty="0" smtClean="0"/>
              <a:t>We let </a:t>
            </a:r>
            <a:r>
              <a:rPr lang="en-US" i="1" dirty="0" err="1" smtClean="0"/>
              <a:t>M</a:t>
            </a:r>
            <a:r>
              <a:rPr lang="en-US" i="1" baseline="-25000" dirty="0" err="1" smtClean="0"/>
              <a:t>Pr</a:t>
            </a:r>
            <a:r>
              <a:rPr lang="en-US" i="1" dirty="0" smtClean="0"/>
              <a:t> </a:t>
            </a:r>
            <a:r>
              <a:rPr lang="en-US" dirty="0" smtClean="0"/>
              <a:t>= {</a:t>
            </a:r>
            <a:r>
              <a:rPr lang="en-US" i="1" dirty="0"/>
              <a:t>m</a:t>
            </a:r>
            <a:r>
              <a:rPr lang="en-US" i="1" baseline="-25000" dirty="0"/>
              <a:t>1</a:t>
            </a:r>
            <a:r>
              <a:rPr lang="en-US" dirty="0"/>
              <a:t>,</a:t>
            </a:r>
            <a:r>
              <a:rPr lang="en-US" i="1" dirty="0"/>
              <a:t>m</a:t>
            </a:r>
            <a:r>
              <a:rPr lang="en-US" i="1" baseline="-25000" dirty="0"/>
              <a:t>2</a:t>
            </a:r>
            <a:r>
              <a:rPr lang="en-US" dirty="0"/>
              <a:t>,…,</a:t>
            </a:r>
            <a:r>
              <a:rPr lang="en-US" i="1" dirty="0" err="1"/>
              <a:t>m</a:t>
            </a:r>
            <a:r>
              <a:rPr lang="en-US" i="1" baseline="-25000" dirty="0" err="1"/>
              <a:t>r</a:t>
            </a:r>
            <a:r>
              <a:rPr lang="en-US" dirty="0"/>
              <a:t>} </a:t>
            </a:r>
            <a:r>
              <a:rPr lang="en-US" dirty="0" smtClean="0"/>
              <a:t>be the set of all minterms induced by a set of simple predicates </a:t>
            </a:r>
            <a:r>
              <a:rPr lang="en-US" i="1" dirty="0" smtClean="0"/>
              <a:t>Pr</a:t>
            </a:r>
            <a:endParaRPr lang="en-US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>
          <a:xfrm>
            <a:off x="354058" y="444500"/>
            <a:ext cx="12649200" cy="1612900"/>
          </a:xfrm>
          <a:noFill/>
          <a:ln/>
        </p:spPr>
        <p:txBody>
          <a:bodyPr>
            <a:normAutofit/>
          </a:bodyPr>
          <a:lstStyle/>
          <a:p>
            <a:r>
              <a:rPr lang="en-US" sz="5400" dirty="0" smtClean="0"/>
              <a:t>HF </a:t>
            </a:r>
            <a:r>
              <a:rPr lang="en-US" sz="5400" dirty="0"/>
              <a:t>– Information </a:t>
            </a:r>
            <a:r>
              <a:rPr lang="en-US" sz="5400" dirty="0" smtClean="0"/>
              <a:t>Requirements (Example of Qualitative Application Info)</a:t>
            </a:r>
            <a:endParaRPr lang="en-US" sz="5400" dirty="0"/>
          </a:p>
        </p:txBody>
      </p:sp>
      <p:sp>
        <p:nvSpPr>
          <p:cNvPr id="37890" name="Rectangle 2"/>
          <p:cNvSpPr>
            <a:spLocks noGrp="1" noChangeArrowheads="1"/>
          </p:cNvSpPr>
          <p:nvPr>
            <p:ph idx="1"/>
          </p:nvPr>
        </p:nvSpPr>
        <p:spPr>
          <a:xfrm>
            <a:off x="630932" y="2489200"/>
            <a:ext cx="11560100" cy="6769100"/>
          </a:xfrm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75000"/>
              </a:spcBef>
              <a:buFont typeface="Monotype Sorts" charset="0"/>
              <a:buNone/>
            </a:pPr>
            <a:r>
              <a:rPr lang="en-US" dirty="0">
                <a:solidFill>
                  <a:schemeClr val="hlink"/>
                </a:solidFill>
              </a:rPr>
              <a:t>Example</a:t>
            </a:r>
            <a:endParaRPr lang="en-US" dirty="0"/>
          </a:p>
          <a:p>
            <a:pPr lvl="1">
              <a:lnSpc>
                <a:spcPct val="100000"/>
              </a:lnSpc>
              <a:spcBef>
                <a:spcPct val="75000"/>
              </a:spcBef>
              <a:buFont typeface="Monotype Sorts" charset="0"/>
              <a:buNone/>
            </a:pPr>
            <a:r>
              <a:rPr lang="en-US" i="1" dirty="0" smtClean="0"/>
              <a:t>Pr = </a:t>
            </a:r>
            <a:r>
              <a:rPr lang="en-US" dirty="0" smtClean="0"/>
              <a:t>{</a:t>
            </a:r>
            <a:r>
              <a:rPr lang="en-US" i="1" dirty="0" smtClean="0"/>
              <a:t> </a:t>
            </a:r>
            <a:r>
              <a:rPr lang="en-US" dirty="0" smtClean="0"/>
              <a:t>PNAME="Maintenance"</a:t>
            </a:r>
            <a:r>
              <a:rPr lang="en-US" dirty="0" smtClean="0">
                <a:latin typeface="Book Antiqua" pitchFamily="18" charset="0"/>
                <a:cs typeface="Symbol" charset="2"/>
                <a:sym typeface="Symbol"/>
              </a:rPr>
              <a:t> ,</a:t>
            </a:r>
            <a:r>
              <a:rPr lang="en-US" dirty="0" smtClean="0"/>
              <a:t> BUDGET &lt; 200000 }</a:t>
            </a:r>
          </a:p>
          <a:p>
            <a:pPr lvl="1">
              <a:lnSpc>
                <a:spcPct val="100000"/>
              </a:lnSpc>
              <a:spcBef>
                <a:spcPct val="75000"/>
              </a:spcBef>
              <a:buFont typeface="Monotype Sorts" charset="0"/>
              <a:buNone/>
            </a:pPr>
            <a:r>
              <a:rPr lang="en-US" i="1" dirty="0" err="1" smtClean="0"/>
              <a:t>M</a:t>
            </a:r>
            <a:r>
              <a:rPr lang="en-US" i="1" baseline="-25000" dirty="0" err="1" smtClean="0"/>
              <a:t>Pr</a:t>
            </a:r>
            <a:r>
              <a:rPr lang="en-US" dirty="0" smtClean="0"/>
              <a:t> = { </a:t>
            </a:r>
            <a:r>
              <a:rPr lang="en-US" i="1" dirty="0" smtClean="0"/>
              <a:t>m</a:t>
            </a:r>
            <a:r>
              <a:rPr lang="en-US" i="1" baseline="-25000" dirty="0" smtClean="0"/>
              <a:t>1</a:t>
            </a:r>
            <a:r>
              <a:rPr lang="en-US" dirty="0" smtClean="0"/>
              <a:t> ,</a:t>
            </a:r>
            <a:r>
              <a:rPr lang="en-US" i="1" dirty="0" smtClean="0"/>
              <a:t> m</a:t>
            </a:r>
            <a:r>
              <a:rPr lang="en-US" i="1" baseline="-25000" dirty="0" smtClean="0"/>
              <a:t>2</a:t>
            </a:r>
            <a:r>
              <a:rPr lang="en-US" dirty="0" smtClean="0"/>
              <a:t> ,</a:t>
            </a:r>
            <a:r>
              <a:rPr lang="en-US" i="1" dirty="0" smtClean="0"/>
              <a:t> m</a:t>
            </a:r>
            <a:r>
              <a:rPr lang="en-US" i="1" baseline="-25000" dirty="0" smtClean="0"/>
              <a:t>3</a:t>
            </a:r>
            <a:r>
              <a:rPr lang="en-US" dirty="0" smtClean="0"/>
              <a:t> ,</a:t>
            </a:r>
            <a:r>
              <a:rPr lang="en-US" i="1" dirty="0" smtClean="0"/>
              <a:t> m</a:t>
            </a:r>
            <a:r>
              <a:rPr lang="en-US" i="1" baseline="-25000" dirty="0" smtClean="0"/>
              <a:t>4</a:t>
            </a:r>
            <a:r>
              <a:rPr lang="en-US" dirty="0" smtClean="0"/>
              <a:t> }</a:t>
            </a:r>
          </a:p>
          <a:p>
            <a:pPr lvl="1">
              <a:lnSpc>
                <a:spcPct val="100000"/>
              </a:lnSpc>
              <a:spcBef>
                <a:spcPct val="75000"/>
              </a:spcBef>
              <a:buFont typeface="Monotype Sorts" charset="0"/>
              <a:buNone/>
            </a:pPr>
            <a:r>
              <a:rPr lang="en-US" dirty="0" smtClean="0"/>
              <a:t>Where</a:t>
            </a:r>
            <a:endParaRPr lang="en-US" i="1" dirty="0" smtClean="0"/>
          </a:p>
          <a:p>
            <a:pPr lvl="1">
              <a:buFont typeface="Arial" pitchFamily="34" charset="0"/>
              <a:buChar char="•"/>
            </a:pPr>
            <a:r>
              <a:rPr lang="en-US" i="1" dirty="0" smtClean="0"/>
              <a:t>m</a:t>
            </a:r>
            <a:r>
              <a:rPr lang="en-US" baseline="-25000" dirty="0" smtClean="0"/>
              <a:t>1</a:t>
            </a:r>
            <a:r>
              <a:rPr lang="en-US" dirty="0"/>
              <a:t>: PNAME="Maintenance</a:t>
            </a:r>
            <a:r>
              <a:rPr lang="en-US" dirty="0" smtClean="0"/>
              <a:t>"</a:t>
            </a:r>
            <a:r>
              <a:rPr lang="en-US" dirty="0" smtClean="0">
                <a:latin typeface="Book Antiqua" pitchFamily="18" charset="0"/>
                <a:cs typeface="Symbol" charset="2"/>
                <a:sym typeface="Symbol"/>
              </a:rPr>
              <a:t> </a:t>
            </a:r>
            <a:r>
              <a:rPr lang="en-US" dirty="0" smtClean="0"/>
              <a:t> BUDGET &lt; 200000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i="1" dirty="0"/>
              <a:t>m</a:t>
            </a:r>
            <a:r>
              <a:rPr lang="en-US" baseline="-25000" dirty="0"/>
              <a:t>2</a:t>
            </a:r>
            <a:r>
              <a:rPr lang="en-US" dirty="0"/>
              <a:t>: </a:t>
            </a:r>
            <a:r>
              <a:rPr lang="en-US" dirty="0" smtClean="0"/>
              <a:t>¬(</a:t>
            </a:r>
            <a:r>
              <a:rPr lang="en-US" dirty="0"/>
              <a:t>PNAME="Maintenance"</a:t>
            </a:r>
            <a:r>
              <a:rPr lang="en-US" dirty="0" smtClean="0"/>
              <a:t>)</a:t>
            </a:r>
            <a:r>
              <a:rPr lang="en-US" dirty="0">
                <a:latin typeface="Book Antiqua" pitchFamily="18" charset="0"/>
                <a:cs typeface="Symbol" charset="2"/>
              </a:rPr>
              <a:t> </a:t>
            </a:r>
            <a:r>
              <a:rPr lang="en-US" dirty="0" smtClean="0"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dirty="0" smtClean="0"/>
              <a:t> BUDGET &lt; 200000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i="1" dirty="0"/>
              <a:t>m</a:t>
            </a:r>
            <a:r>
              <a:rPr lang="en-US" baseline="-25000" dirty="0"/>
              <a:t>3</a:t>
            </a:r>
            <a:r>
              <a:rPr lang="en-US" dirty="0"/>
              <a:t>: PNAME= "Maintenance</a:t>
            </a:r>
            <a:r>
              <a:rPr lang="en-US" dirty="0" smtClean="0"/>
              <a:t>"</a:t>
            </a:r>
            <a:r>
              <a:rPr lang="en-US" dirty="0" smtClean="0">
                <a:latin typeface="Book Antiqua" pitchFamily="18" charset="0"/>
                <a:cs typeface="Symbol" charset="2"/>
                <a:sym typeface="Symbol"/>
              </a:rPr>
              <a:t> </a:t>
            </a:r>
            <a:r>
              <a:rPr lang="en-US" dirty="0" smtClean="0"/>
              <a:t> ¬(BUDGET &lt; 200000</a:t>
            </a:r>
            <a:r>
              <a:rPr lang="en-US" dirty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en-US" i="1" dirty="0"/>
              <a:t>m</a:t>
            </a:r>
            <a:r>
              <a:rPr lang="en-US" baseline="-25000" dirty="0"/>
              <a:t>4</a:t>
            </a:r>
            <a:r>
              <a:rPr lang="en-US" dirty="0"/>
              <a:t>: </a:t>
            </a:r>
            <a:r>
              <a:rPr lang="en-US" dirty="0" smtClean="0"/>
              <a:t>¬(</a:t>
            </a:r>
            <a:r>
              <a:rPr lang="en-US" dirty="0"/>
              <a:t>PNAME="Maintenance"</a:t>
            </a:r>
            <a:r>
              <a:rPr lang="en-US" dirty="0" smtClean="0"/>
              <a:t>)</a:t>
            </a:r>
            <a:r>
              <a:rPr lang="en-US" dirty="0">
                <a:latin typeface="Book Antiqua" pitchFamily="18" charset="0"/>
                <a:cs typeface="Symbol" charset="2"/>
              </a:rPr>
              <a:t> </a:t>
            </a:r>
            <a:r>
              <a:rPr lang="en-US" dirty="0" smtClean="0"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dirty="0" smtClean="0"/>
              <a:t> ¬(BUDGET &lt; 200000</a:t>
            </a:r>
            <a:r>
              <a:rPr lang="en-US" dirty="0"/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smtClean="0"/>
              <a:t>Outline (distributed DB)</a:t>
            </a:r>
            <a:endParaRPr lang="en-US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42900" y="2288788"/>
            <a:ext cx="12293600" cy="5231218"/>
          </a:xfrm>
          <a:ln/>
        </p:spPr>
        <p:txBody>
          <a:bodyPr>
            <a:normAutofit/>
          </a:bodyPr>
          <a:lstStyle/>
          <a:p>
            <a:r>
              <a:rPr lang="en-US" dirty="0" smtClean="0"/>
              <a:t>Introduction</a:t>
            </a:r>
            <a:r>
              <a:rPr lang="en-US" dirty="0" smtClean="0">
                <a:cs typeface="Book Antiqua"/>
              </a:rPr>
              <a:t> (Ch. 1)</a:t>
            </a:r>
            <a:r>
              <a:rPr lang="it-IT" altLang="en-US" sz="32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1771A9"/>
                </a:solidFill>
              </a:rPr>
              <a:t>Distributed Database Design</a:t>
            </a:r>
            <a:r>
              <a:rPr lang="en-US" dirty="0" smtClean="0">
                <a:solidFill>
                  <a:srgbClr val="1771A9"/>
                </a:solidFill>
                <a:cs typeface="Book Antiqua"/>
              </a:rPr>
              <a:t> (Ch. 3)</a:t>
            </a:r>
            <a:r>
              <a:rPr lang="it-IT" altLang="en-US" sz="32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  <a:endParaRPr lang="en-US" dirty="0" smtClean="0">
              <a:solidFill>
                <a:srgbClr val="1771A9"/>
              </a:solidFill>
            </a:endParaRPr>
          </a:p>
          <a:p>
            <a:pPr lvl="1"/>
            <a:r>
              <a:rPr lang="en-US" dirty="0" smtClean="0">
                <a:solidFill>
                  <a:srgbClr val="1771A9"/>
                </a:solidFill>
              </a:rPr>
              <a:t>Fragmentation</a:t>
            </a:r>
          </a:p>
          <a:p>
            <a:pPr lvl="1"/>
            <a:r>
              <a:rPr lang="en-US" dirty="0" smtClean="0">
                <a:solidFill>
                  <a:srgbClr val="1771A9"/>
                </a:solidFill>
              </a:rPr>
              <a:t>Data distribution (allocation)</a:t>
            </a:r>
          </a:p>
          <a:p>
            <a:endParaRPr lang="en-US" dirty="0" smtClean="0"/>
          </a:p>
          <a:p>
            <a:r>
              <a:rPr lang="en-US" dirty="0" smtClean="0"/>
              <a:t>Distributed Query Processing</a:t>
            </a:r>
            <a:r>
              <a:rPr lang="en-US" dirty="0" smtClean="0">
                <a:cs typeface="Book Antiqua"/>
              </a:rPr>
              <a:t> (Ch. 6-8)</a:t>
            </a:r>
            <a:r>
              <a:rPr lang="it-IT" altLang="en-US" sz="32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</a:p>
          <a:p>
            <a:endParaRPr lang="en-US" dirty="0" smtClean="0"/>
          </a:p>
          <a:p>
            <a:r>
              <a:rPr lang="en-US" dirty="0" smtClean="0"/>
              <a:t>Distributed Transaction Management</a:t>
            </a:r>
            <a:r>
              <a:rPr lang="en-US" dirty="0" smtClean="0">
                <a:cs typeface="Book Antiqua"/>
              </a:rPr>
              <a:t> (Ch. 10-12)</a:t>
            </a:r>
            <a:r>
              <a:rPr lang="it-IT" altLang="en-US" sz="32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355600" y="8967402"/>
            <a:ext cx="12123464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r>
              <a:rPr lang="it-IT" altLang="en-US" sz="24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en-GB" sz="1600" kern="0" dirty="0" err="1" smtClean="0"/>
              <a:t>Özsu</a:t>
            </a:r>
            <a:r>
              <a:rPr lang="en-GB" sz="1600" kern="0" dirty="0" smtClean="0"/>
              <a:t> </a:t>
            </a:r>
            <a:r>
              <a:rPr lang="en-GB" sz="1600" kern="0" dirty="0"/>
              <a:t>and </a:t>
            </a:r>
            <a:r>
              <a:rPr lang="en-GB" sz="1600" kern="0" dirty="0" err="1"/>
              <a:t>Valduriez</a:t>
            </a:r>
            <a:r>
              <a:rPr lang="en-GB" sz="1600" kern="0" dirty="0"/>
              <a:t>, </a:t>
            </a:r>
            <a:r>
              <a:rPr lang="en-GB" sz="1600" i="1" kern="0" dirty="0"/>
              <a:t>Principles of Distributed Database Systems</a:t>
            </a:r>
            <a:r>
              <a:rPr lang="en-GB" sz="1600" kern="0" dirty="0"/>
              <a:t> (3rd Ed.), 2011</a:t>
            </a:r>
            <a:endParaRPr lang="en-GB" sz="1600" dirty="0"/>
          </a:p>
        </p:txBody>
      </p:sp>
      <p:cxnSp>
        <p:nvCxnSpPr>
          <p:cNvPr id="5" name="Connettore 1 4"/>
          <p:cNvCxnSpPr/>
          <p:nvPr/>
        </p:nvCxnSpPr>
        <p:spPr bwMode="auto">
          <a:xfrm>
            <a:off x="453728" y="8823386"/>
            <a:ext cx="3266480" cy="0"/>
          </a:xfrm>
          <a:prstGeom prst="line">
            <a:avLst/>
          </a:prstGeom>
          <a:solidFill>
            <a:srgbClr val="6682AA"/>
          </a:solidFill>
          <a:ln w="19050" cmpd="sng">
            <a:solidFill>
              <a:schemeClr val="accent1"/>
            </a:solidFill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title"/>
          </p:nvPr>
        </p:nvSpPr>
        <p:spPr>
          <a:xfrm>
            <a:off x="354058" y="444500"/>
            <a:ext cx="12649200" cy="1612900"/>
          </a:xfrm>
          <a:noFill/>
          <a:ln/>
        </p:spPr>
        <p:txBody>
          <a:bodyPr/>
          <a:lstStyle/>
          <a:p>
            <a:r>
              <a:rPr lang="en-US" dirty="0" smtClean="0"/>
              <a:t>HF </a:t>
            </a:r>
            <a:r>
              <a:rPr lang="en-US" dirty="0"/>
              <a:t>– </a:t>
            </a:r>
            <a:r>
              <a:rPr lang="en-US" dirty="0" smtClean="0"/>
              <a:t>Information Requirements (Quantitative Application Info)</a:t>
            </a:r>
            <a:endParaRPr lang="en-US" dirty="0"/>
          </a:p>
        </p:txBody>
      </p:sp>
      <p:sp>
        <p:nvSpPr>
          <p:cNvPr id="39938" name="Rectangle 2"/>
          <p:cNvSpPr>
            <a:spLocks noGrp="1" noChangeArrowheads="1"/>
          </p:cNvSpPr>
          <p:nvPr>
            <p:ph idx="1"/>
          </p:nvPr>
        </p:nvSpPr>
        <p:spPr>
          <a:xfrm>
            <a:off x="215856" y="2376470"/>
            <a:ext cx="7286676" cy="6357982"/>
          </a:xfrm>
          <a:noFill/>
          <a:ln/>
        </p:spPr>
        <p:txBody>
          <a:bodyPr>
            <a:normAutofit fontScale="92500"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400" dirty="0" smtClean="0"/>
              <a:t>(quantitative) application information (for allocation)</a:t>
            </a:r>
            <a:endParaRPr lang="en-US" sz="2400" dirty="0"/>
          </a:p>
          <a:p>
            <a:pPr lvl="1">
              <a:lnSpc>
                <a:spcPct val="100000"/>
              </a:lnSpc>
              <a:spcBef>
                <a:spcPct val="50000"/>
              </a:spcBef>
            </a:pPr>
            <a:r>
              <a:rPr lang="en-US" b="1" dirty="0">
                <a:solidFill>
                  <a:schemeClr val="tx2"/>
                </a:solidFill>
              </a:rPr>
              <a:t>minterm </a:t>
            </a:r>
            <a:r>
              <a:rPr lang="en-US" b="1" dirty="0" smtClean="0">
                <a:solidFill>
                  <a:schemeClr val="tx2"/>
                </a:solidFill>
              </a:rPr>
              <a:t>selectivity</a:t>
            </a:r>
            <a:r>
              <a:rPr lang="en-US" dirty="0" smtClean="0">
                <a:solidFill>
                  <a:schemeClr val="tx2"/>
                </a:solidFill>
              </a:rPr>
              <a:t> of a minterm </a:t>
            </a:r>
            <a:r>
              <a:rPr lang="en-US" i="1" dirty="0" smtClean="0">
                <a:solidFill>
                  <a:schemeClr val="tx2"/>
                </a:solidFill>
              </a:rPr>
              <a:t>m</a:t>
            </a:r>
            <a:r>
              <a:rPr lang="en-US" i="1" baseline="-25000" dirty="0" smtClean="0">
                <a:solidFill>
                  <a:schemeClr val="tx2"/>
                </a:solidFill>
              </a:rPr>
              <a:t>i</a:t>
            </a:r>
            <a:r>
              <a:rPr lang="en-US" dirty="0" smtClean="0"/>
              <a:t> (over relation </a:t>
            </a:r>
            <a:r>
              <a:rPr lang="en-US" i="1" dirty="0" smtClean="0"/>
              <a:t>R</a:t>
            </a:r>
            <a:r>
              <a:rPr lang="en-US" dirty="0" smtClean="0"/>
              <a:t>):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dirty="0" smtClean="0"/>
              <a:t>				</a:t>
            </a:r>
            <a:r>
              <a:rPr lang="en-US" i="1" dirty="0" err="1" smtClean="0"/>
              <a:t>sel</a:t>
            </a:r>
            <a:r>
              <a:rPr lang="en-US" dirty="0" smtClean="0"/>
              <a:t>(</a:t>
            </a:r>
            <a:r>
              <a:rPr lang="en-US" i="1" dirty="0" smtClean="0"/>
              <a:t>m</a:t>
            </a:r>
            <a:r>
              <a:rPr lang="en-US" i="1" baseline="-25000" dirty="0" smtClean="0"/>
              <a:t>i</a:t>
            </a:r>
            <a:r>
              <a:rPr lang="en-US" dirty="0"/>
              <a:t>)</a:t>
            </a:r>
          </a:p>
          <a:p>
            <a:pPr lvl="2">
              <a:lnSpc>
                <a:spcPct val="100000"/>
              </a:lnSpc>
              <a:spcBef>
                <a:spcPct val="50000"/>
              </a:spcBef>
              <a:buNone/>
            </a:pPr>
            <a:r>
              <a:rPr lang="en-US" dirty="0"/>
              <a:t>The </a:t>
            </a:r>
            <a:r>
              <a:rPr lang="en-US" dirty="0" smtClean="0"/>
              <a:t>rate of </a:t>
            </a:r>
            <a:r>
              <a:rPr lang="en-US" dirty="0"/>
              <a:t>tuples of </a:t>
            </a:r>
            <a:r>
              <a:rPr lang="en-US" i="1" dirty="0" smtClean="0"/>
              <a:t>R</a:t>
            </a:r>
            <a:r>
              <a:rPr lang="en-US" dirty="0" smtClean="0"/>
              <a:t> </a:t>
            </a:r>
            <a:r>
              <a:rPr lang="en-US" dirty="0"/>
              <a:t>that </a:t>
            </a:r>
            <a:r>
              <a:rPr lang="en-US" dirty="0" smtClean="0"/>
              <a:t>satisfy </a:t>
            </a:r>
            <a:r>
              <a:rPr lang="en-US" i="1" dirty="0" smtClean="0"/>
              <a:t>m</a:t>
            </a:r>
            <a:r>
              <a:rPr lang="en-US" i="1" baseline="-25000" dirty="0" smtClean="0"/>
              <a:t>i</a:t>
            </a:r>
            <a:endParaRPr lang="en-US" dirty="0"/>
          </a:p>
          <a:p>
            <a:pPr lvl="2">
              <a:spcBef>
                <a:spcPct val="50000"/>
              </a:spcBef>
            </a:pPr>
            <a:r>
              <a:rPr lang="en-US" dirty="0" smtClean="0">
                <a:solidFill>
                  <a:schemeClr val="tx2"/>
                </a:solidFill>
              </a:rPr>
              <a:t>Example: </a:t>
            </a:r>
            <a:r>
              <a:rPr lang="en-US" i="1" dirty="0" err="1" smtClean="0"/>
              <a:t>sel</a:t>
            </a:r>
            <a:r>
              <a:rPr lang="en-US" dirty="0" smtClean="0"/>
              <a:t>(</a:t>
            </a:r>
            <a:r>
              <a:rPr lang="en-US" i="1" dirty="0" smtClean="0"/>
              <a:t>m</a:t>
            </a:r>
            <a:r>
              <a:rPr lang="en-US" i="1" baseline="-25000" dirty="0" smtClean="0"/>
              <a:t>1</a:t>
            </a:r>
            <a:r>
              <a:rPr lang="en-US" dirty="0" smtClean="0"/>
              <a:t>) = 0, 	</a:t>
            </a:r>
            <a:r>
              <a:rPr lang="en-US" i="1" dirty="0" err="1" smtClean="0"/>
              <a:t>sel</a:t>
            </a:r>
            <a:r>
              <a:rPr lang="en-US" dirty="0" smtClean="0"/>
              <a:t>(</a:t>
            </a:r>
            <a:r>
              <a:rPr lang="en-US" i="1" dirty="0" smtClean="0"/>
              <a:t>m</a:t>
            </a:r>
            <a:r>
              <a:rPr lang="en-US" i="1" baseline="-25000" dirty="0" smtClean="0"/>
              <a:t>3</a:t>
            </a:r>
            <a:r>
              <a:rPr lang="en-US" dirty="0" smtClean="0"/>
              <a:t>) = 0.25</a:t>
            </a:r>
            <a:endParaRPr lang="en-US" dirty="0" smtClean="0">
              <a:solidFill>
                <a:schemeClr val="tx2"/>
              </a:solidFill>
            </a:endParaRPr>
          </a:p>
          <a:p>
            <a:pPr lvl="1">
              <a:lnSpc>
                <a:spcPct val="100000"/>
              </a:lnSpc>
              <a:spcBef>
                <a:spcPct val="50000"/>
              </a:spcBef>
            </a:pPr>
            <a:r>
              <a:rPr lang="en-US" b="1" dirty="0" smtClean="0">
                <a:solidFill>
                  <a:schemeClr val="tx2"/>
                </a:solidFill>
              </a:rPr>
              <a:t>access frequency</a:t>
            </a:r>
            <a:r>
              <a:rPr lang="en-US" dirty="0" smtClean="0"/>
              <a:t> of a query </a:t>
            </a:r>
            <a:r>
              <a:rPr lang="en-US" i="1" dirty="0"/>
              <a:t>q</a:t>
            </a:r>
            <a:r>
              <a:rPr lang="en-US" i="1" baseline="-25000" dirty="0"/>
              <a:t>i</a:t>
            </a:r>
            <a:r>
              <a:rPr lang="en-US" dirty="0" smtClean="0"/>
              <a:t>:</a:t>
            </a:r>
          </a:p>
          <a:p>
            <a:pPr marL="763200" lvl="1" indent="-36720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 	</a:t>
            </a:r>
            <a:r>
              <a:rPr lang="en-US" i="1" dirty="0" err="1" smtClean="0"/>
              <a:t>acc</a:t>
            </a:r>
            <a:r>
              <a:rPr lang="en-US" dirty="0" smtClean="0"/>
              <a:t>(</a:t>
            </a:r>
            <a:r>
              <a:rPr lang="en-US" i="1" dirty="0" smtClean="0"/>
              <a:t>q</a:t>
            </a:r>
            <a:r>
              <a:rPr lang="en-US" i="1" baseline="-25000" dirty="0" smtClean="0"/>
              <a:t>i</a:t>
            </a:r>
            <a:r>
              <a:rPr lang="en-US" dirty="0"/>
              <a:t>)</a:t>
            </a:r>
          </a:p>
          <a:p>
            <a:pPr marL="838200" lvl="2" indent="0">
              <a:lnSpc>
                <a:spcPct val="100000"/>
              </a:lnSpc>
              <a:spcBef>
                <a:spcPct val="50000"/>
              </a:spcBef>
              <a:buNone/>
            </a:pPr>
            <a:r>
              <a:rPr lang="en-US" dirty="0"/>
              <a:t>The frequency with which a user </a:t>
            </a:r>
            <a:r>
              <a:rPr lang="en-US" dirty="0" smtClean="0"/>
              <a:t>application (query) </a:t>
            </a:r>
            <a:r>
              <a:rPr lang="en-US" i="1" dirty="0"/>
              <a:t>q</a:t>
            </a:r>
            <a:r>
              <a:rPr lang="en-US" i="1" baseline="-25000" dirty="0"/>
              <a:t>i</a:t>
            </a:r>
            <a:r>
              <a:rPr lang="en-US" dirty="0"/>
              <a:t>  accesses </a:t>
            </a:r>
            <a:r>
              <a:rPr lang="en-US" dirty="0" smtClean="0"/>
              <a:t>data</a:t>
            </a:r>
            <a:endParaRPr lang="en-US" dirty="0"/>
          </a:p>
          <a:p>
            <a:pPr lvl="1">
              <a:spcBef>
                <a:spcPct val="50000"/>
              </a:spcBef>
            </a:pPr>
            <a:r>
              <a:rPr lang="en-US" b="1" dirty="0" smtClean="0">
                <a:solidFill>
                  <a:schemeClr val="tx2"/>
                </a:solidFill>
              </a:rPr>
              <a:t>access frequency</a:t>
            </a:r>
            <a:r>
              <a:rPr lang="en-US" dirty="0" smtClean="0"/>
              <a:t> for </a:t>
            </a:r>
            <a:r>
              <a:rPr lang="en-US" dirty="0"/>
              <a:t>a </a:t>
            </a:r>
            <a:r>
              <a:rPr lang="en-US" dirty="0" smtClean="0"/>
              <a:t>minterm </a:t>
            </a:r>
            <a:r>
              <a:rPr lang="en-US" i="1" dirty="0" smtClean="0"/>
              <a:t>m</a:t>
            </a:r>
            <a:r>
              <a:rPr lang="en-US" i="1" baseline="-25000" dirty="0" smtClean="0"/>
              <a:t>i</a:t>
            </a:r>
            <a:r>
              <a:rPr lang="en-US" dirty="0" smtClean="0"/>
              <a:t>:</a:t>
            </a:r>
          </a:p>
          <a:p>
            <a:pPr marL="393700" lvl="1" indent="0">
              <a:spcBef>
                <a:spcPts val="600"/>
              </a:spcBef>
              <a:buNone/>
            </a:pPr>
            <a:r>
              <a:rPr lang="en-US" i="1" dirty="0" smtClean="0"/>
              <a:t>			</a:t>
            </a:r>
            <a:r>
              <a:rPr lang="en-US" i="1" dirty="0" err="1" smtClean="0"/>
              <a:t>acc</a:t>
            </a:r>
            <a:r>
              <a:rPr lang="en-US" dirty="0" smtClean="0"/>
              <a:t>(</a:t>
            </a:r>
            <a:r>
              <a:rPr lang="en-US" i="1" dirty="0" smtClean="0"/>
              <a:t>m</a:t>
            </a:r>
            <a:r>
              <a:rPr lang="en-US" i="1" baseline="-25000" dirty="0" smtClean="0"/>
              <a:t>i</a:t>
            </a:r>
            <a:r>
              <a:rPr lang="en-US" dirty="0" smtClean="0"/>
              <a:t>)</a:t>
            </a:r>
          </a:p>
          <a:p>
            <a:pPr marL="792000" lvl="1" indent="0">
              <a:spcBef>
                <a:spcPts val="600"/>
              </a:spcBef>
              <a:buNone/>
            </a:pPr>
            <a:r>
              <a:rPr lang="en-US" dirty="0" smtClean="0"/>
              <a:t>can be derived from all </a:t>
            </a:r>
            <a:r>
              <a:rPr lang="en-US" i="1" dirty="0" err="1" smtClean="0"/>
              <a:t>acc</a:t>
            </a:r>
            <a:r>
              <a:rPr lang="en-US" dirty="0" smtClean="0"/>
              <a:t>(</a:t>
            </a:r>
            <a:r>
              <a:rPr lang="en-US" i="1" dirty="0" err="1" smtClean="0"/>
              <a:t>q</a:t>
            </a:r>
            <a:r>
              <a:rPr lang="en-US" i="1" baseline="-25000" dirty="0" err="1" smtClean="0"/>
              <a:t>j</a:t>
            </a:r>
            <a:r>
              <a:rPr lang="en-US" dirty="0" smtClean="0"/>
              <a:t>) </a:t>
            </a:r>
            <a:r>
              <a:rPr lang="en-US" dirty="0" err="1" smtClean="0"/>
              <a:t>s.t.</a:t>
            </a:r>
            <a:r>
              <a:rPr lang="en-US" dirty="0" smtClean="0"/>
              <a:t> </a:t>
            </a:r>
            <a:r>
              <a:rPr lang="en-US" i="1" dirty="0" smtClean="0"/>
              <a:t>m</a:t>
            </a:r>
            <a:r>
              <a:rPr lang="en-US" i="1" baseline="-25000" dirty="0" smtClean="0"/>
              <a:t>i</a:t>
            </a:r>
            <a:r>
              <a:rPr lang="en-US" dirty="0" smtClean="0"/>
              <a:t> occurs in </a:t>
            </a:r>
            <a:r>
              <a:rPr lang="en-US" i="1" dirty="0" err="1" smtClean="0"/>
              <a:t>q</a:t>
            </a:r>
            <a:r>
              <a:rPr lang="en-US" i="1" baseline="-25000" dirty="0" err="1" smtClean="0"/>
              <a:t>j</a:t>
            </a:r>
            <a:endParaRPr lang="en-US" dirty="0"/>
          </a:p>
        </p:txBody>
      </p:sp>
      <p:sp>
        <p:nvSpPr>
          <p:cNvPr id="52" name="CasellaDiTesto 51"/>
          <p:cNvSpPr txBox="1"/>
          <p:nvPr/>
        </p:nvSpPr>
        <p:spPr>
          <a:xfrm>
            <a:off x="7931160" y="2435766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PROJ</a:t>
            </a:r>
            <a:endParaRPr lang="it-IT" sz="1800" dirty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54" name="Rectangle 2"/>
          <p:cNvSpPr txBox="1">
            <a:spLocks noChangeArrowheads="1"/>
          </p:cNvSpPr>
          <p:nvPr/>
        </p:nvSpPr>
        <p:spPr bwMode="auto">
          <a:xfrm>
            <a:off x="7931160" y="4805362"/>
            <a:ext cx="4643470" cy="3786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  <a:noAutofit/>
          </a:bodyPr>
          <a:lstStyle/>
          <a:p>
            <a:pPr marL="0" lvl="1" algn="l" defTabSz="180000">
              <a:spcBef>
                <a:spcPts val="2400"/>
              </a:spcBef>
              <a:buClr>
                <a:srgbClr val="4A71A9"/>
              </a:buClr>
              <a:buSzPct val="85000"/>
            </a:pPr>
            <a:r>
              <a:rPr kumimoji="0" lang="en-US" sz="2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m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1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:	PNAME="Maintenance</a:t>
            </a:r>
            <a:r>
              <a:rPr lang="en-US" sz="2200" kern="0" dirty="0" smtClean="0">
                <a:solidFill>
                  <a:srgbClr val="000000"/>
                </a:solidFill>
                <a:latin typeface="Book Antiqua"/>
              </a:rPr>
              <a:t>“</a:t>
            </a:r>
            <a:br>
              <a:rPr lang="en-US" sz="2200" kern="0" dirty="0" smtClean="0">
                <a:solidFill>
                  <a:srgbClr val="000000"/>
                </a:solidFill>
                <a:latin typeface="Book Antiqua"/>
              </a:rPr>
            </a:br>
            <a:r>
              <a:rPr lang="en-US" sz="2200" kern="0" dirty="0" smtClean="0">
                <a:solidFill>
                  <a:srgbClr val="000000"/>
                </a:solidFill>
                <a:latin typeface="Book Antiqua"/>
              </a:rPr>
              <a:t>			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Symbol" charset="2"/>
                <a:sym typeface="Symbol"/>
              </a:rPr>
              <a:t></a:t>
            </a:r>
            <a:r>
              <a:rPr lang="en-US" sz="2200" kern="0" dirty="0" smtClean="0">
                <a:solidFill>
                  <a:srgbClr val="000000"/>
                </a:solidFill>
                <a:latin typeface="Book Antiqua" pitchFamily="18" charset="0"/>
                <a:ea typeface="+mn-ea"/>
                <a:cs typeface="Symbol" charset="2"/>
                <a:sym typeface="Symbol"/>
              </a:rPr>
              <a:t> 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BUDGET</a:t>
            </a:r>
            <a:r>
              <a:rPr lang="en-US" sz="2200" kern="0" dirty="0" smtClean="0">
                <a:solidFill>
                  <a:srgbClr val="000000"/>
                </a:solidFill>
                <a:latin typeface="Book Antiqua"/>
                <a:ea typeface="+mn-ea"/>
                <a:cs typeface="+mn-cs"/>
              </a:rPr>
              <a:t> &lt; 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200000</a:t>
            </a:r>
            <a:endParaRPr kumimoji="0" lang="en-US" sz="22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 Antiqua"/>
              <a:ea typeface="+mn-ea"/>
              <a:cs typeface="+mn-cs"/>
              <a:sym typeface="Palatino" charset="0"/>
            </a:endParaRPr>
          </a:p>
          <a:p>
            <a:pPr marL="0" lvl="1" algn="l" defTabSz="180000">
              <a:spcBef>
                <a:spcPts val="2400"/>
              </a:spcBef>
              <a:buClr>
                <a:srgbClr val="4A71A9"/>
              </a:buClr>
              <a:buSzPct val="85000"/>
              <a:defRPr/>
            </a:pPr>
            <a:r>
              <a:rPr kumimoji="0" lang="en-US" sz="2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m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2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:	</a:t>
            </a:r>
            <a:r>
              <a:rPr lang="en-US" sz="2200" dirty="0" smtClean="0">
                <a:latin typeface="Book Antiqua" pitchFamily="18" charset="0"/>
              </a:rPr>
              <a:t>¬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(PNAME="Maintenance")</a:t>
            </a:r>
            <a:b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</a:b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			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Symbol" charset="2"/>
                <a:sym typeface="Symbol"/>
              </a:rPr>
              <a:t> 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BUDGET</a:t>
            </a:r>
            <a:r>
              <a:rPr lang="en-US" sz="2200" kern="0" dirty="0" smtClean="0">
                <a:solidFill>
                  <a:srgbClr val="000000"/>
                </a:solidFill>
                <a:latin typeface="Book Antiqua"/>
                <a:ea typeface="+mn-ea"/>
                <a:cs typeface="+mn-cs"/>
              </a:rPr>
              <a:t> &lt; 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200000</a:t>
            </a:r>
          </a:p>
          <a:p>
            <a:pPr marL="0" lvl="1" algn="l" defTabSz="180000">
              <a:spcBef>
                <a:spcPts val="2400"/>
              </a:spcBef>
              <a:buClr>
                <a:srgbClr val="4A71A9"/>
              </a:buClr>
              <a:buSzPct val="85000"/>
            </a:pPr>
            <a:r>
              <a:rPr kumimoji="0" lang="en-US" sz="2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m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3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:	PNAME= "Maintenance</a:t>
            </a:r>
            <a:r>
              <a:rPr lang="en-US" sz="2200" kern="0" dirty="0" smtClean="0">
                <a:solidFill>
                  <a:srgbClr val="000000"/>
                </a:solidFill>
                <a:latin typeface="Book Antiqua"/>
              </a:rPr>
              <a:t>“</a:t>
            </a:r>
            <a:r>
              <a:rPr lang="en-US" sz="2200" kern="0" dirty="0" smtClean="0">
                <a:solidFill>
                  <a:srgbClr val="000000"/>
                </a:solidFill>
                <a:latin typeface="Book Antiqua"/>
                <a:ea typeface="+mn-ea"/>
                <a:cs typeface="+mn-cs"/>
              </a:rPr>
              <a:t/>
            </a:r>
            <a:br>
              <a:rPr lang="en-US" sz="2200" kern="0" dirty="0" smtClean="0">
                <a:solidFill>
                  <a:srgbClr val="000000"/>
                </a:solidFill>
                <a:latin typeface="Book Antiqua"/>
                <a:ea typeface="+mn-ea"/>
                <a:cs typeface="+mn-cs"/>
              </a:rPr>
            </a:br>
            <a:r>
              <a:rPr lang="en-US" sz="2200" kern="0" dirty="0" smtClean="0">
                <a:solidFill>
                  <a:srgbClr val="000000"/>
                </a:solidFill>
                <a:latin typeface="Book Antiqua"/>
                <a:ea typeface="+mn-ea"/>
                <a:cs typeface="+mn-cs"/>
              </a:rPr>
              <a:t>			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Symbol" charset="2"/>
                <a:sym typeface="Symbol"/>
              </a:rPr>
              <a:t> </a:t>
            </a:r>
            <a:r>
              <a:rPr lang="en-US" sz="2200" dirty="0" smtClean="0">
                <a:latin typeface="Book Antiqua" pitchFamily="18" charset="0"/>
              </a:rPr>
              <a:t>¬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(BUDGET &lt; 200000)</a:t>
            </a:r>
          </a:p>
          <a:p>
            <a:pPr marL="0" lvl="1" algn="l" defTabSz="180000">
              <a:spcBef>
                <a:spcPts val="2400"/>
              </a:spcBef>
              <a:buClr>
                <a:srgbClr val="4A71A9"/>
              </a:buClr>
              <a:buSzPct val="85000"/>
              <a:defRPr/>
            </a:pPr>
            <a:r>
              <a:rPr kumimoji="0" lang="en-US" sz="2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m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4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:	</a:t>
            </a:r>
            <a:r>
              <a:rPr lang="en-US" sz="2200" dirty="0" smtClean="0">
                <a:latin typeface="Book Antiqua" pitchFamily="18" charset="0"/>
              </a:rPr>
              <a:t>¬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(PNAME="Maintenance")</a:t>
            </a:r>
            <a:b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</a:b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			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Symbol" charset="2"/>
                <a:sym typeface="Symbol"/>
              </a:rPr>
              <a:t> </a:t>
            </a:r>
            <a:r>
              <a:rPr lang="en-US" sz="2200" kern="0" dirty="0" smtClean="0">
                <a:solidFill>
                  <a:srgbClr val="000000"/>
                </a:solidFill>
                <a:latin typeface="Book Antiqua" pitchFamily="18" charset="0"/>
                <a:ea typeface="+mn-ea"/>
                <a:cs typeface="Symbol" charset="2"/>
                <a:sym typeface="Symbol"/>
              </a:rPr>
              <a:t> </a:t>
            </a:r>
            <a:r>
              <a:rPr lang="en-US" sz="2200" dirty="0" smtClean="0">
                <a:latin typeface="Book Antiqua" pitchFamily="18" charset="0"/>
              </a:rPr>
              <a:t>¬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(BUDGET</a:t>
            </a:r>
            <a:r>
              <a:rPr kumimoji="0" lang="en-US" sz="22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 &lt; 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200000)</a:t>
            </a: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 Antiqua"/>
              <a:ea typeface="+mn-ea"/>
              <a:cs typeface="+mn-cs"/>
              <a:sym typeface="Palatino" charset="0"/>
            </a:endParaRPr>
          </a:p>
        </p:txBody>
      </p:sp>
      <p:grpSp>
        <p:nvGrpSpPr>
          <p:cNvPr id="56" name="Gruppo 55"/>
          <p:cNvGrpSpPr/>
          <p:nvPr/>
        </p:nvGrpSpPr>
        <p:grpSpPr>
          <a:xfrm>
            <a:off x="7976773" y="2805098"/>
            <a:ext cx="4539119" cy="1530276"/>
            <a:chOff x="3930632" y="2372891"/>
            <a:chExt cx="4539119" cy="1530276"/>
          </a:xfrm>
        </p:grpSpPr>
        <p:sp>
          <p:nvSpPr>
            <p:cNvPr id="57" name="Rectangle 17"/>
            <p:cNvSpPr>
              <a:spLocks noChangeArrowheads="1"/>
            </p:cNvSpPr>
            <p:nvPr/>
          </p:nvSpPr>
          <p:spPr bwMode="auto">
            <a:xfrm>
              <a:off x="7352458" y="3361791"/>
              <a:ext cx="111729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  <p:sp>
          <p:nvSpPr>
            <p:cNvPr id="58" name="Rectangle 21"/>
            <p:cNvSpPr>
              <a:spLocks noChangeArrowheads="1"/>
            </p:cNvSpPr>
            <p:nvPr/>
          </p:nvSpPr>
          <p:spPr bwMode="auto">
            <a:xfrm>
              <a:off x="7352457" y="3118370"/>
              <a:ext cx="111729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  <p:sp>
          <p:nvSpPr>
            <p:cNvPr id="59" name="Rectangle 4"/>
            <p:cNvSpPr>
              <a:spLocks noChangeArrowheads="1"/>
            </p:cNvSpPr>
            <p:nvPr/>
          </p:nvSpPr>
          <p:spPr bwMode="auto">
            <a:xfrm>
              <a:off x="3934437" y="2374793"/>
              <a:ext cx="4503299" cy="1501875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60" name="Rectangle 6"/>
            <p:cNvSpPr>
              <a:spLocks noChangeArrowheads="1"/>
            </p:cNvSpPr>
            <p:nvPr/>
          </p:nvSpPr>
          <p:spPr bwMode="auto">
            <a:xfrm>
              <a:off x="3930632" y="2437550"/>
              <a:ext cx="6379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61" name="Rectangle 7"/>
            <p:cNvSpPr>
              <a:spLocks noChangeArrowheads="1"/>
            </p:cNvSpPr>
            <p:nvPr/>
          </p:nvSpPr>
          <p:spPr bwMode="auto">
            <a:xfrm>
              <a:off x="4951862" y="2437550"/>
              <a:ext cx="955390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62" name="Rectangle 8"/>
            <p:cNvSpPr>
              <a:spLocks noChangeArrowheads="1"/>
            </p:cNvSpPr>
            <p:nvPr/>
          </p:nvSpPr>
          <p:spPr bwMode="auto">
            <a:xfrm>
              <a:off x="6391473" y="2437550"/>
              <a:ext cx="1033936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63" name="Rectangle 9"/>
            <p:cNvSpPr>
              <a:spLocks noChangeArrowheads="1"/>
            </p:cNvSpPr>
            <p:nvPr/>
          </p:nvSpPr>
          <p:spPr bwMode="auto">
            <a:xfrm>
              <a:off x="7633302" y="2437550"/>
              <a:ext cx="61555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sp>
          <p:nvSpPr>
            <p:cNvPr id="64" name="Rectangle 10"/>
            <p:cNvSpPr>
              <a:spLocks noChangeArrowheads="1"/>
            </p:cNvSpPr>
            <p:nvPr/>
          </p:nvSpPr>
          <p:spPr bwMode="auto">
            <a:xfrm>
              <a:off x="4058048" y="2867341"/>
              <a:ext cx="408765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P1</a:t>
              </a:r>
            </a:p>
          </p:txBody>
        </p:sp>
        <p:sp>
          <p:nvSpPr>
            <p:cNvPr id="65" name="Rectangle 11"/>
            <p:cNvSpPr>
              <a:spLocks noChangeArrowheads="1"/>
            </p:cNvSpPr>
            <p:nvPr/>
          </p:nvSpPr>
          <p:spPr bwMode="auto">
            <a:xfrm>
              <a:off x="4549038" y="2867341"/>
              <a:ext cx="1659108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Instrumentation</a:t>
              </a:r>
            </a:p>
          </p:txBody>
        </p:sp>
        <p:sp>
          <p:nvSpPr>
            <p:cNvPr id="66" name="Rectangle 12"/>
            <p:cNvSpPr>
              <a:spLocks noChangeArrowheads="1"/>
            </p:cNvSpPr>
            <p:nvPr/>
          </p:nvSpPr>
          <p:spPr bwMode="auto">
            <a:xfrm>
              <a:off x="6506010" y="2867341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150000</a:t>
              </a:r>
            </a:p>
          </p:txBody>
        </p:sp>
        <p:sp>
          <p:nvSpPr>
            <p:cNvPr id="67" name="Rectangle 13"/>
            <p:cNvSpPr>
              <a:spLocks noChangeArrowheads="1"/>
            </p:cNvSpPr>
            <p:nvPr/>
          </p:nvSpPr>
          <p:spPr bwMode="auto">
            <a:xfrm>
              <a:off x="7352457" y="2867341"/>
              <a:ext cx="1017906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Montreal</a:t>
              </a:r>
            </a:p>
          </p:txBody>
        </p:sp>
        <p:sp>
          <p:nvSpPr>
            <p:cNvPr id="68" name="Rectangle 14"/>
            <p:cNvSpPr>
              <a:spLocks noChangeArrowheads="1"/>
            </p:cNvSpPr>
            <p:nvPr/>
          </p:nvSpPr>
          <p:spPr bwMode="auto">
            <a:xfrm>
              <a:off x="4058154" y="3316150"/>
              <a:ext cx="460061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P3 </a:t>
              </a:r>
            </a:p>
          </p:txBody>
        </p:sp>
        <p:sp>
          <p:nvSpPr>
            <p:cNvPr id="69" name="Rectangle 15"/>
            <p:cNvSpPr>
              <a:spLocks noChangeArrowheads="1"/>
            </p:cNvSpPr>
            <p:nvPr/>
          </p:nvSpPr>
          <p:spPr bwMode="auto">
            <a:xfrm>
              <a:off x="4549038" y="3316150"/>
              <a:ext cx="127278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CAD/CAM</a:t>
              </a:r>
            </a:p>
          </p:txBody>
        </p:sp>
        <p:sp>
          <p:nvSpPr>
            <p:cNvPr id="70" name="Rectangle 16"/>
            <p:cNvSpPr>
              <a:spLocks noChangeArrowheads="1"/>
            </p:cNvSpPr>
            <p:nvPr/>
          </p:nvSpPr>
          <p:spPr bwMode="auto">
            <a:xfrm>
              <a:off x="6506010" y="3316150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250000</a:t>
              </a:r>
            </a:p>
          </p:txBody>
        </p:sp>
        <p:sp>
          <p:nvSpPr>
            <p:cNvPr id="71" name="Rectangle 18"/>
            <p:cNvSpPr>
              <a:spLocks noChangeArrowheads="1"/>
            </p:cNvSpPr>
            <p:nvPr/>
          </p:nvSpPr>
          <p:spPr bwMode="auto">
            <a:xfrm>
              <a:off x="4058048" y="3103156"/>
              <a:ext cx="408765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P2</a:t>
              </a:r>
            </a:p>
          </p:txBody>
        </p:sp>
        <p:sp>
          <p:nvSpPr>
            <p:cNvPr id="72" name="Rectangle 19"/>
            <p:cNvSpPr>
              <a:spLocks noChangeArrowheads="1"/>
            </p:cNvSpPr>
            <p:nvPr/>
          </p:nvSpPr>
          <p:spPr bwMode="auto">
            <a:xfrm>
              <a:off x="4549038" y="3103156"/>
              <a:ext cx="188192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Database Develop.</a:t>
              </a:r>
            </a:p>
          </p:txBody>
        </p:sp>
        <p:sp>
          <p:nvSpPr>
            <p:cNvPr id="73" name="Rectangle 20"/>
            <p:cNvSpPr>
              <a:spLocks noChangeArrowheads="1"/>
            </p:cNvSpPr>
            <p:nvPr/>
          </p:nvSpPr>
          <p:spPr bwMode="auto">
            <a:xfrm>
              <a:off x="6506010" y="3103156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135000</a:t>
              </a:r>
            </a:p>
          </p:txBody>
        </p:sp>
        <p:sp>
          <p:nvSpPr>
            <p:cNvPr id="74" name="Rectangle 22"/>
            <p:cNvSpPr>
              <a:spLocks noChangeArrowheads="1"/>
            </p:cNvSpPr>
            <p:nvPr/>
          </p:nvSpPr>
          <p:spPr bwMode="auto">
            <a:xfrm>
              <a:off x="4058048" y="3567178"/>
              <a:ext cx="408765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P4</a:t>
              </a:r>
            </a:p>
          </p:txBody>
        </p:sp>
        <p:sp>
          <p:nvSpPr>
            <p:cNvPr id="75" name="Rectangle 23"/>
            <p:cNvSpPr>
              <a:spLocks noChangeArrowheads="1"/>
            </p:cNvSpPr>
            <p:nvPr/>
          </p:nvSpPr>
          <p:spPr bwMode="auto">
            <a:xfrm>
              <a:off x="4549038" y="3567178"/>
              <a:ext cx="1356139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Maintenance</a:t>
              </a:r>
            </a:p>
          </p:txBody>
        </p:sp>
        <p:sp>
          <p:nvSpPr>
            <p:cNvPr id="76" name="Rectangle 24"/>
            <p:cNvSpPr>
              <a:spLocks noChangeArrowheads="1"/>
            </p:cNvSpPr>
            <p:nvPr/>
          </p:nvSpPr>
          <p:spPr bwMode="auto">
            <a:xfrm>
              <a:off x="6506010" y="3567178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310000</a:t>
              </a:r>
            </a:p>
          </p:txBody>
        </p:sp>
        <p:sp>
          <p:nvSpPr>
            <p:cNvPr id="77" name="Rectangle 25"/>
            <p:cNvSpPr>
              <a:spLocks noChangeArrowheads="1"/>
            </p:cNvSpPr>
            <p:nvPr/>
          </p:nvSpPr>
          <p:spPr bwMode="auto">
            <a:xfrm>
              <a:off x="7352457" y="3567178"/>
              <a:ext cx="636392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Paris</a:t>
              </a:r>
            </a:p>
          </p:txBody>
        </p:sp>
        <p:sp>
          <p:nvSpPr>
            <p:cNvPr id="78" name="Line 88"/>
            <p:cNvSpPr>
              <a:spLocks noChangeShapeType="1"/>
            </p:cNvSpPr>
            <p:nvPr/>
          </p:nvSpPr>
          <p:spPr bwMode="auto">
            <a:xfrm>
              <a:off x="3934437" y="2810289"/>
              <a:ext cx="45090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79" name="Line 89"/>
            <p:cNvSpPr>
              <a:spLocks noChangeShapeType="1"/>
            </p:cNvSpPr>
            <p:nvPr/>
          </p:nvSpPr>
          <p:spPr bwMode="auto">
            <a:xfrm>
              <a:off x="4514464" y="2372891"/>
              <a:ext cx="0" cy="1494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80" name="Line 90"/>
            <p:cNvSpPr>
              <a:spLocks noChangeShapeType="1"/>
            </p:cNvSpPr>
            <p:nvPr/>
          </p:nvSpPr>
          <p:spPr bwMode="auto">
            <a:xfrm>
              <a:off x="6440918" y="2372891"/>
              <a:ext cx="0" cy="1494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81" name="Line 91"/>
            <p:cNvSpPr>
              <a:spLocks noChangeShapeType="1"/>
            </p:cNvSpPr>
            <p:nvPr/>
          </p:nvSpPr>
          <p:spPr bwMode="auto">
            <a:xfrm>
              <a:off x="7357552" y="2372891"/>
              <a:ext cx="0" cy="1494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title"/>
          </p:nvPr>
        </p:nvSpPr>
        <p:spPr>
          <a:xfrm>
            <a:off x="237704" y="444500"/>
            <a:ext cx="12767096" cy="1612900"/>
          </a:xfrm>
          <a:noFill/>
          <a:ln/>
        </p:spPr>
        <p:txBody>
          <a:bodyPr/>
          <a:lstStyle/>
          <a:p>
            <a:r>
              <a:rPr lang="en-US" dirty="0"/>
              <a:t>Primary </a:t>
            </a:r>
            <a:r>
              <a:rPr lang="en-US" dirty="0" smtClean="0"/>
              <a:t>Horizontal Fragmentation</a:t>
            </a:r>
            <a:endParaRPr lang="en-US" dirty="0"/>
          </a:p>
        </p:txBody>
      </p:sp>
      <p:sp>
        <p:nvSpPr>
          <p:cNvPr id="41986" name="Rectangle 2"/>
          <p:cNvSpPr>
            <a:spLocks noGrp="1" noChangeArrowheads="1"/>
          </p:cNvSpPr>
          <p:nvPr>
            <p:ph idx="1"/>
          </p:nvPr>
        </p:nvSpPr>
        <p:spPr>
          <a:xfrm>
            <a:off x="473496" y="2489200"/>
            <a:ext cx="12293600" cy="6769100"/>
          </a:xfrm>
          <a:noFill/>
          <a:ln/>
        </p:spPr>
        <p:txBody>
          <a:bodyPr/>
          <a:lstStyle/>
          <a:p>
            <a:pPr>
              <a:tabLst>
                <a:tab pos="4714166" algn="l"/>
              </a:tabLst>
            </a:pPr>
            <a:r>
              <a:rPr lang="en-US" dirty="0" smtClean="0"/>
              <a:t>Primary horizontal fragmentation (</a:t>
            </a:r>
            <a:r>
              <a:rPr lang="en-US" b="1" dirty="0" smtClean="0"/>
              <a:t>PHF</a:t>
            </a:r>
            <a:r>
              <a:rPr lang="en-US" dirty="0" smtClean="0"/>
              <a:t>) is induced by a set of minterm.</a:t>
            </a:r>
          </a:p>
          <a:p>
            <a:pPr>
              <a:tabLst>
                <a:tab pos="4714166" algn="l"/>
              </a:tabLst>
            </a:pPr>
            <a:r>
              <a:rPr lang="en-US" b="1" dirty="0" smtClean="0">
                <a:solidFill>
                  <a:srgbClr val="1771A9"/>
                </a:solidFill>
              </a:rPr>
              <a:t>Definition:</a:t>
            </a:r>
            <a:r>
              <a:rPr lang="en-US" dirty="0" smtClean="0"/>
              <a:t> A set </a:t>
            </a:r>
            <a:r>
              <a:rPr lang="en-US" i="1" dirty="0" smtClean="0"/>
              <a:t>M</a:t>
            </a:r>
            <a:r>
              <a:rPr lang="en-US" dirty="0" smtClean="0"/>
              <a:t> of minterm induces the fragmentation</a:t>
            </a:r>
            <a:endParaRPr lang="en-US" dirty="0"/>
          </a:p>
          <a:p>
            <a:pPr marL="0" lvl="3" indent="0">
              <a:buNone/>
            </a:pPr>
            <a:r>
              <a:rPr lang="en-US" sz="2600" i="1" dirty="0" smtClean="0"/>
              <a:t>			F </a:t>
            </a:r>
            <a:r>
              <a:rPr lang="es-ES" sz="2600" i="1" dirty="0" smtClean="0"/>
              <a:t>= </a:t>
            </a:r>
            <a:r>
              <a:rPr lang="es-ES" sz="2600" dirty="0" smtClean="0"/>
              <a:t>{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R</a:t>
            </a:r>
            <a:r>
              <a:rPr lang="en-US" sz="2600" i="1" baseline="-25000" dirty="0" err="1" smtClean="0"/>
              <a:t>j</a:t>
            </a:r>
            <a:r>
              <a:rPr lang="en-US" sz="2600" dirty="0" smtClean="0"/>
              <a:t> | </a:t>
            </a:r>
            <a:r>
              <a:rPr lang="en-US" sz="2600" i="1" dirty="0" err="1"/>
              <a:t>R</a:t>
            </a:r>
            <a:r>
              <a:rPr lang="en-US" sz="2600" i="1" baseline="-25000" dirty="0" err="1"/>
              <a:t>j</a:t>
            </a:r>
            <a:r>
              <a:rPr lang="en-US" sz="2600" dirty="0" smtClean="0"/>
              <a:t> = </a:t>
            </a:r>
            <a:r>
              <a:rPr lang="en-US" sz="2600" dirty="0" smtClean="0">
                <a:latin typeface="Symbol" charset="0"/>
                <a:sym typeface="Symbol"/>
              </a:rPr>
              <a:t></a:t>
            </a:r>
            <a:r>
              <a:rPr lang="en-US" sz="2600" i="1" baseline="-25000" dirty="0" smtClean="0"/>
              <a:t>m</a:t>
            </a:r>
            <a:r>
              <a:rPr lang="en-US" sz="2600" dirty="0" smtClean="0"/>
              <a:t>(</a:t>
            </a:r>
            <a:r>
              <a:rPr lang="en-US" sz="2600" i="1" dirty="0" smtClean="0"/>
              <a:t>R</a:t>
            </a:r>
            <a:r>
              <a:rPr lang="en-US" sz="2600" dirty="0" smtClean="0"/>
              <a:t>)</a:t>
            </a:r>
            <a:r>
              <a:rPr lang="en-US" sz="2600" dirty="0"/>
              <a:t>,  </a:t>
            </a:r>
            <a:r>
              <a:rPr lang="en-US" sz="2600" dirty="0" smtClean="0"/>
              <a:t>m </a:t>
            </a:r>
            <a:r>
              <a:rPr lang="en-US" sz="2800" dirty="0">
                <a:latin typeface="Symbol" charset="0"/>
                <a:sym typeface="Symbol"/>
              </a:rPr>
              <a:t></a:t>
            </a:r>
            <a:r>
              <a:rPr lang="en-US" sz="2600" dirty="0" smtClean="0"/>
              <a:t> M</a:t>
            </a:r>
            <a:r>
              <a:rPr lang="en-US" sz="2600" i="1" dirty="0" smtClean="0"/>
              <a:t> </a:t>
            </a:r>
            <a:r>
              <a:rPr lang="en-US" sz="2600" dirty="0" smtClean="0"/>
              <a:t>}</a:t>
            </a:r>
            <a:endParaRPr lang="en-US" sz="2600" dirty="0"/>
          </a:p>
          <a:p>
            <a:pPr>
              <a:tabLst>
                <a:tab pos="4714166" algn="l"/>
              </a:tabLst>
            </a:pPr>
            <a:endParaRPr lang="en-US" dirty="0" smtClean="0"/>
          </a:p>
          <a:p>
            <a:pPr marL="367200" indent="-367200">
              <a:tabLst>
                <a:tab pos="4714166" algn="l"/>
              </a:tabLst>
            </a:pPr>
            <a:r>
              <a:rPr lang="en-US" dirty="0" smtClean="0"/>
              <a:t>Therefore, a </a:t>
            </a:r>
            <a:r>
              <a:rPr lang="en-US" dirty="0"/>
              <a:t>horizontal fragment </a:t>
            </a:r>
            <a:r>
              <a:rPr lang="en-US" i="1" dirty="0" err="1"/>
              <a:t>R</a:t>
            </a:r>
            <a:r>
              <a:rPr lang="en-US" i="1" baseline="-25000" dirty="0" err="1"/>
              <a:t>i</a:t>
            </a:r>
            <a:r>
              <a:rPr lang="en-US" i="1" dirty="0"/>
              <a:t> </a:t>
            </a:r>
            <a:r>
              <a:rPr lang="en-US" dirty="0"/>
              <a:t>of relation </a:t>
            </a:r>
            <a:r>
              <a:rPr lang="en-US" i="1" dirty="0"/>
              <a:t>R</a:t>
            </a:r>
            <a:r>
              <a:rPr lang="en-US" dirty="0"/>
              <a:t> consists of all the tuples of </a:t>
            </a:r>
            <a:r>
              <a:rPr lang="en-US" i="1" dirty="0"/>
              <a:t>R</a:t>
            </a:r>
            <a:r>
              <a:rPr lang="en-US" dirty="0"/>
              <a:t> which satisfy a minterm predicate </a:t>
            </a:r>
            <a:r>
              <a:rPr lang="en-US" i="1" dirty="0" smtClean="0"/>
              <a:t>m</a:t>
            </a:r>
            <a:r>
              <a:rPr lang="en-US" i="1" baseline="-25000" dirty="0" smtClean="0"/>
              <a:t>i</a:t>
            </a:r>
            <a:endParaRPr lang="en-US" dirty="0" smtClean="0">
              <a:latin typeface="Symbol" charset="0"/>
            </a:endParaRPr>
          </a:p>
          <a:p>
            <a:pPr marL="367200" indent="-367200">
              <a:buNone/>
              <a:tabLst>
                <a:tab pos="4714166" algn="l"/>
              </a:tabLst>
            </a:pPr>
            <a:r>
              <a:rPr lang="en-US" dirty="0">
                <a:latin typeface="Symbol" charset="0"/>
              </a:rPr>
              <a:t>		</a:t>
            </a:r>
            <a:r>
              <a:rPr lang="en-US" sz="4600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  <a:endParaRPr lang="en-US" dirty="0">
              <a:latin typeface="Symbol" charset="0"/>
            </a:endParaRPr>
          </a:p>
          <a:p>
            <a:pPr marL="367200" lvl="1" indent="-367200">
              <a:buSzPct val="150000"/>
              <a:buNone/>
              <a:tabLst>
                <a:tab pos="4714166" algn="l"/>
              </a:tabLst>
            </a:pPr>
            <a:r>
              <a:rPr lang="en-US" dirty="0" smtClean="0"/>
              <a:t>	Given </a:t>
            </a:r>
            <a:r>
              <a:rPr lang="en-US" dirty="0"/>
              <a:t>a set of minterm predicates </a:t>
            </a:r>
            <a:r>
              <a:rPr lang="en-US" i="1" dirty="0"/>
              <a:t>M,</a:t>
            </a:r>
            <a:r>
              <a:rPr lang="en-US" dirty="0"/>
              <a:t> there are as many horizontal fragments of relation </a:t>
            </a:r>
            <a:r>
              <a:rPr lang="en-US" i="1" dirty="0"/>
              <a:t>R</a:t>
            </a:r>
            <a:r>
              <a:rPr lang="en-US" dirty="0"/>
              <a:t> as there are minterm </a:t>
            </a:r>
            <a:r>
              <a:rPr lang="en-US" dirty="0" smtClean="0"/>
              <a:t>predicates (some fragments might be empty)</a:t>
            </a:r>
          </a:p>
          <a:p>
            <a:pPr marL="367200" lvl="1" indent="-367200">
              <a:buSzPct val="150000"/>
              <a:buFont typeface="Arial" pitchFamily="34" charset="0"/>
              <a:buChar char="•"/>
              <a:tabLst>
                <a:tab pos="4714166" algn="l"/>
              </a:tabLst>
            </a:pPr>
            <a:r>
              <a:rPr lang="en-US" dirty="0" smtClean="0"/>
              <a:t>Set </a:t>
            </a:r>
            <a:r>
              <a:rPr lang="en-US" dirty="0"/>
              <a:t>of horizontal fragments also referred to as </a:t>
            </a:r>
            <a:r>
              <a:rPr lang="en-US" dirty="0">
                <a:solidFill>
                  <a:srgbClr val="FF0000"/>
                </a:solidFill>
              </a:rPr>
              <a:t>minterm fragments</a:t>
            </a:r>
            <a:r>
              <a:rPr lang="en-US" i="1" dirty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2" name="Rectangle 9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PHF – Example (1) </a:t>
            </a:r>
            <a:endParaRPr lang="en-US" dirty="0"/>
          </a:p>
        </p:txBody>
      </p:sp>
      <p:sp>
        <p:nvSpPr>
          <p:cNvPr id="133" name="Rectangle 2"/>
          <p:cNvSpPr txBox="1">
            <a:spLocks noChangeArrowheads="1"/>
          </p:cNvSpPr>
          <p:nvPr/>
        </p:nvSpPr>
        <p:spPr>
          <a:xfrm>
            <a:off x="358732" y="2395045"/>
            <a:ext cx="12358774" cy="3267573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marL="3683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Char char="•"/>
              <a:defRPr sz="28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1pPr>
            <a:lvl2pPr marL="7620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5000"/>
              <a:buFont typeface="Zapf Dingbats" charset="0"/>
              <a:buChar char="➡"/>
              <a:defRPr sz="26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2pPr>
            <a:lvl3pPr marL="12065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0000"/>
              <a:buFont typeface="Zapf Dingbats" charset="0"/>
              <a:buChar char="✦"/>
              <a:defRPr sz="24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3pPr>
            <a:lvl4pPr marL="16510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69000"/>
              <a:buFont typeface="Lucida Grande" charset="0"/>
              <a:buChar char="✓"/>
              <a:defRPr sz="20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4pPr>
            <a:lvl5pPr marL="20955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5pPr>
            <a:lvl6pPr marL="25527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6pPr>
            <a:lvl7pPr marL="30099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7pPr>
            <a:lvl8pPr marL="34671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8pPr>
            <a:lvl9pPr marL="39243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9pPr>
          </a:lstStyle>
          <a:p>
            <a:pPr marL="288000" indent="-288000">
              <a:spcBef>
                <a:spcPct val="50000"/>
              </a:spcBef>
            </a:pPr>
            <a:r>
              <a:rPr lang="en-US" sz="2400" kern="0" dirty="0" smtClean="0"/>
              <a:t>Assume there is an application </a:t>
            </a:r>
            <a:r>
              <a:rPr lang="en-US" sz="2400" b="1" kern="0" dirty="0" smtClean="0">
                <a:solidFill>
                  <a:srgbClr val="1771A9"/>
                </a:solidFill>
              </a:rPr>
              <a:t>Q: find projects with budget less than 200 000 €</a:t>
            </a:r>
            <a:endParaRPr lang="en-US" sz="2400" kern="0" dirty="0" smtClean="0"/>
          </a:p>
          <a:p>
            <a:pPr marL="288000" indent="-288000">
              <a:spcBef>
                <a:spcPct val="50000"/>
              </a:spcBef>
            </a:pPr>
            <a:r>
              <a:rPr lang="en-US" sz="2400" kern="0" dirty="0" smtClean="0"/>
              <a:t>Then, it makes sense to consider the set of simple predicates    </a:t>
            </a:r>
            <a:r>
              <a:rPr lang="en-US" sz="2400" i="1" kern="0" dirty="0" smtClean="0">
                <a:solidFill>
                  <a:srgbClr val="1771A9"/>
                </a:solidFill>
              </a:rPr>
              <a:t>S</a:t>
            </a:r>
            <a:r>
              <a:rPr lang="en-US" sz="2400" kern="0" dirty="0" smtClean="0">
                <a:solidFill>
                  <a:srgbClr val="1771A9"/>
                </a:solidFill>
              </a:rPr>
              <a:t> = { BUDGET</a:t>
            </a:r>
            <a:r>
              <a:rPr lang="en-US" sz="2400" kern="0" dirty="0">
                <a:solidFill>
                  <a:srgbClr val="1771A9"/>
                </a:solidFill>
              </a:rPr>
              <a:t> </a:t>
            </a:r>
            <a:r>
              <a:rPr lang="en-US" sz="2400" kern="0" dirty="0" smtClean="0">
                <a:solidFill>
                  <a:srgbClr val="1771A9"/>
                </a:solidFill>
              </a:rPr>
              <a:t>&lt; 200000 }</a:t>
            </a:r>
          </a:p>
          <a:p>
            <a:pPr marL="288000" lvl="1" indent="0">
              <a:spcBef>
                <a:spcPct val="50000"/>
              </a:spcBef>
              <a:buNone/>
            </a:pPr>
            <a:r>
              <a:rPr lang="en-US" sz="2200" kern="0" dirty="0"/>
              <a:t>w</a:t>
            </a:r>
            <a:r>
              <a:rPr lang="en-US" sz="2200" kern="0" dirty="0" smtClean="0"/>
              <a:t>hich induces the set of minterms		</a:t>
            </a:r>
            <a:r>
              <a:rPr lang="en-US" sz="2200" i="1" kern="0" dirty="0" smtClean="0">
                <a:solidFill>
                  <a:srgbClr val="1771A9"/>
                </a:solidFill>
              </a:rPr>
              <a:t>M</a:t>
            </a:r>
            <a:r>
              <a:rPr lang="en-US" sz="2200" i="1" kern="0" baseline="-25000" dirty="0" smtClean="0">
                <a:solidFill>
                  <a:srgbClr val="1771A9"/>
                </a:solidFill>
              </a:rPr>
              <a:t>S</a:t>
            </a:r>
            <a:r>
              <a:rPr lang="en-US" sz="2200" kern="0" dirty="0" smtClean="0">
                <a:solidFill>
                  <a:srgbClr val="1771A9"/>
                </a:solidFill>
              </a:rPr>
              <a:t> = { BUDGET &lt; 200000, </a:t>
            </a:r>
            <a:r>
              <a:rPr lang="en-US" sz="22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2200" dirty="0" smtClean="0">
                <a:solidFill>
                  <a:srgbClr val="1771A9"/>
                </a:solidFill>
              </a:rPr>
              <a:t>(</a:t>
            </a:r>
            <a:r>
              <a:rPr lang="en-US" sz="2200" kern="0" dirty="0" smtClean="0">
                <a:solidFill>
                  <a:srgbClr val="1771A9"/>
                </a:solidFill>
              </a:rPr>
              <a:t>BUDGET</a:t>
            </a:r>
            <a:r>
              <a:rPr lang="en-US" sz="2200" kern="0" dirty="0">
                <a:solidFill>
                  <a:srgbClr val="1771A9"/>
                </a:solidFill>
              </a:rPr>
              <a:t> </a:t>
            </a:r>
            <a:r>
              <a:rPr lang="en-US" sz="2200" kern="0" dirty="0" smtClean="0">
                <a:solidFill>
                  <a:srgbClr val="1771A9"/>
                </a:solidFill>
              </a:rPr>
              <a:t>&lt; 200000</a:t>
            </a:r>
            <a:r>
              <a:rPr lang="en-US" sz="2200" kern="0" dirty="0">
                <a:solidFill>
                  <a:srgbClr val="1771A9"/>
                </a:solidFill>
              </a:rPr>
              <a:t>) </a:t>
            </a:r>
            <a:r>
              <a:rPr lang="en-US" sz="2200" kern="0" dirty="0" smtClean="0">
                <a:solidFill>
                  <a:srgbClr val="1771A9"/>
                </a:solidFill>
              </a:rPr>
              <a:t>}</a:t>
            </a:r>
          </a:p>
          <a:p>
            <a:pPr marL="288000" lvl="1" indent="0">
              <a:spcBef>
                <a:spcPct val="50000"/>
              </a:spcBef>
              <a:buNone/>
            </a:pPr>
            <a:r>
              <a:rPr lang="en-US" sz="2200" kern="0" dirty="0"/>
              <a:t>w</a:t>
            </a:r>
            <a:r>
              <a:rPr lang="en-US" sz="2200" kern="0" dirty="0" smtClean="0"/>
              <a:t>hich, in turn, induces fragmentation	</a:t>
            </a:r>
            <a:r>
              <a:rPr lang="en-US" sz="2400" i="1" kern="0" dirty="0" smtClean="0">
                <a:solidFill>
                  <a:srgbClr val="1771A9"/>
                </a:solidFill>
              </a:rPr>
              <a:t>F</a:t>
            </a:r>
            <a:r>
              <a:rPr lang="en-US" sz="2400" kern="0" dirty="0" smtClean="0">
                <a:solidFill>
                  <a:srgbClr val="1771A9"/>
                </a:solidFill>
              </a:rPr>
              <a:t> = { PROJ</a:t>
            </a:r>
            <a:r>
              <a:rPr lang="en-US" sz="2400" kern="0" baseline="-25000" dirty="0" smtClean="0">
                <a:solidFill>
                  <a:srgbClr val="1771A9"/>
                </a:solidFill>
              </a:rPr>
              <a:t>1</a:t>
            </a:r>
            <a:r>
              <a:rPr lang="en-US" sz="2400" kern="0" dirty="0" smtClean="0">
                <a:solidFill>
                  <a:srgbClr val="1771A9"/>
                </a:solidFill>
              </a:rPr>
              <a:t> </a:t>
            </a:r>
            <a:r>
              <a:rPr lang="en-US" sz="2400" kern="0" dirty="0">
                <a:solidFill>
                  <a:srgbClr val="1771A9"/>
                </a:solidFill>
              </a:rPr>
              <a:t>, </a:t>
            </a:r>
            <a:r>
              <a:rPr lang="en-US" sz="2400" kern="0" dirty="0" smtClean="0">
                <a:solidFill>
                  <a:srgbClr val="1771A9"/>
                </a:solidFill>
              </a:rPr>
              <a:t>PROJ</a:t>
            </a:r>
            <a:r>
              <a:rPr lang="en-US" sz="2400" kern="0" baseline="-25000" dirty="0" smtClean="0">
                <a:solidFill>
                  <a:srgbClr val="1771A9"/>
                </a:solidFill>
              </a:rPr>
              <a:t>2</a:t>
            </a:r>
            <a:r>
              <a:rPr lang="en-US" sz="2400" kern="0" dirty="0" smtClean="0">
                <a:solidFill>
                  <a:srgbClr val="1771A9"/>
                </a:solidFill>
              </a:rPr>
              <a:t> }</a:t>
            </a:r>
          </a:p>
          <a:p>
            <a:pPr marL="288000" lvl="1" indent="-288000">
              <a:spcBef>
                <a:spcPts val="1440"/>
              </a:spcBef>
              <a:buSzPct val="150000"/>
              <a:buFont typeface="Arial" pitchFamily="34" charset="0"/>
              <a:buChar char="•"/>
            </a:pPr>
            <a:r>
              <a:rPr lang="en-US" sz="2400" kern="0" dirty="0" smtClean="0">
                <a:solidFill>
                  <a:srgbClr val="1771A9"/>
                </a:solidFill>
              </a:rPr>
              <a:t>PROJ</a:t>
            </a:r>
            <a:r>
              <a:rPr lang="en-US" sz="2400" kern="0" baseline="-25000" dirty="0" smtClean="0">
                <a:solidFill>
                  <a:srgbClr val="1771A9"/>
                </a:solidFill>
              </a:rPr>
              <a:t>1</a:t>
            </a:r>
            <a:r>
              <a:rPr lang="en-US" sz="2400" kern="0" dirty="0" smtClean="0"/>
              <a:t> and </a:t>
            </a:r>
            <a:r>
              <a:rPr lang="en-US" sz="2400" kern="0" dirty="0" smtClean="0">
                <a:solidFill>
                  <a:srgbClr val="1771A9"/>
                </a:solidFill>
              </a:rPr>
              <a:t>PROJ</a:t>
            </a:r>
            <a:r>
              <a:rPr lang="en-US" sz="2400" kern="0" baseline="-25000" dirty="0" smtClean="0">
                <a:solidFill>
                  <a:srgbClr val="1771A9"/>
                </a:solidFill>
              </a:rPr>
              <a:t>2</a:t>
            </a:r>
            <a:r>
              <a:rPr lang="en-US" sz="2400" kern="0" dirty="0" smtClean="0"/>
              <a:t> are called </a:t>
            </a:r>
            <a:r>
              <a:rPr lang="en-US" sz="2400" b="1" kern="0" dirty="0" smtClean="0">
                <a:solidFill>
                  <a:srgbClr val="FF0000"/>
                </a:solidFill>
              </a:rPr>
              <a:t>minterm fragments defined on </a:t>
            </a:r>
            <a:r>
              <a:rPr lang="en-US" sz="2400" b="1" i="1" kern="0" dirty="0" smtClean="0">
                <a:solidFill>
                  <a:srgbClr val="FF0000"/>
                </a:solidFill>
              </a:rPr>
              <a:t>S</a:t>
            </a:r>
            <a:endParaRPr lang="en-US" sz="2400" i="1" kern="0" dirty="0" smtClean="0"/>
          </a:p>
        </p:txBody>
      </p:sp>
      <p:sp>
        <p:nvSpPr>
          <p:cNvPr id="86" name="Rectangle 5"/>
          <p:cNvSpPr>
            <a:spLocks noChangeArrowheads="1"/>
          </p:cNvSpPr>
          <p:nvPr/>
        </p:nvSpPr>
        <p:spPr bwMode="auto">
          <a:xfrm>
            <a:off x="463083" y="6971292"/>
            <a:ext cx="918916" cy="458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Book Antiqua"/>
              </a:rPr>
              <a:t>PROJ</a:t>
            </a:r>
            <a:endParaRPr lang="en-US" sz="1600" dirty="0">
              <a:solidFill>
                <a:srgbClr val="000000"/>
              </a:solidFill>
              <a:latin typeface="Book Antiqua"/>
            </a:endParaRPr>
          </a:p>
        </p:txBody>
      </p:sp>
      <p:grpSp>
        <p:nvGrpSpPr>
          <p:cNvPr id="87" name="Gruppo 86"/>
          <p:cNvGrpSpPr/>
          <p:nvPr/>
        </p:nvGrpSpPr>
        <p:grpSpPr>
          <a:xfrm>
            <a:off x="1534653" y="6704110"/>
            <a:ext cx="4539119" cy="1530276"/>
            <a:chOff x="3930632" y="2372891"/>
            <a:chExt cx="4539119" cy="1530276"/>
          </a:xfrm>
        </p:grpSpPr>
        <p:sp>
          <p:nvSpPr>
            <p:cNvPr id="88" name="Rectangle 17"/>
            <p:cNvSpPr>
              <a:spLocks noChangeArrowheads="1"/>
            </p:cNvSpPr>
            <p:nvPr/>
          </p:nvSpPr>
          <p:spPr bwMode="auto">
            <a:xfrm>
              <a:off x="7352458" y="3361791"/>
              <a:ext cx="111729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  <p:sp>
          <p:nvSpPr>
            <p:cNvPr id="89" name="Rectangle 21"/>
            <p:cNvSpPr>
              <a:spLocks noChangeArrowheads="1"/>
            </p:cNvSpPr>
            <p:nvPr/>
          </p:nvSpPr>
          <p:spPr bwMode="auto">
            <a:xfrm>
              <a:off x="7352457" y="3118370"/>
              <a:ext cx="111729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  <p:sp>
          <p:nvSpPr>
            <p:cNvPr id="90" name="Rectangle 4"/>
            <p:cNvSpPr>
              <a:spLocks noChangeArrowheads="1"/>
            </p:cNvSpPr>
            <p:nvPr/>
          </p:nvSpPr>
          <p:spPr bwMode="auto">
            <a:xfrm>
              <a:off x="3934437" y="2374793"/>
              <a:ext cx="4503299" cy="1501875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91" name="Rectangle 6"/>
            <p:cNvSpPr>
              <a:spLocks noChangeArrowheads="1"/>
            </p:cNvSpPr>
            <p:nvPr/>
          </p:nvSpPr>
          <p:spPr bwMode="auto">
            <a:xfrm>
              <a:off x="3930632" y="2437550"/>
              <a:ext cx="6379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92" name="Rectangle 7"/>
            <p:cNvSpPr>
              <a:spLocks noChangeArrowheads="1"/>
            </p:cNvSpPr>
            <p:nvPr/>
          </p:nvSpPr>
          <p:spPr bwMode="auto">
            <a:xfrm>
              <a:off x="4951862" y="2437550"/>
              <a:ext cx="955390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94" name="Rectangle 8"/>
            <p:cNvSpPr>
              <a:spLocks noChangeArrowheads="1"/>
            </p:cNvSpPr>
            <p:nvPr/>
          </p:nvSpPr>
          <p:spPr bwMode="auto">
            <a:xfrm>
              <a:off x="6391473" y="2437550"/>
              <a:ext cx="1033936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95" name="Rectangle 9"/>
            <p:cNvSpPr>
              <a:spLocks noChangeArrowheads="1"/>
            </p:cNvSpPr>
            <p:nvPr/>
          </p:nvSpPr>
          <p:spPr bwMode="auto">
            <a:xfrm>
              <a:off x="7633302" y="2437550"/>
              <a:ext cx="61555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sp>
          <p:nvSpPr>
            <p:cNvPr id="96" name="Rectangle 10"/>
            <p:cNvSpPr>
              <a:spLocks noChangeArrowheads="1"/>
            </p:cNvSpPr>
            <p:nvPr/>
          </p:nvSpPr>
          <p:spPr bwMode="auto">
            <a:xfrm>
              <a:off x="4058048" y="2867341"/>
              <a:ext cx="408765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P1</a:t>
              </a:r>
            </a:p>
          </p:txBody>
        </p:sp>
        <p:sp>
          <p:nvSpPr>
            <p:cNvPr id="97" name="Rectangle 11"/>
            <p:cNvSpPr>
              <a:spLocks noChangeArrowheads="1"/>
            </p:cNvSpPr>
            <p:nvPr/>
          </p:nvSpPr>
          <p:spPr bwMode="auto">
            <a:xfrm>
              <a:off x="4549038" y="2867341"/>
              <a:ext cx="1659108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Instrumentation</a:t>
              </a:r>
            </a:p>
          </p:txBody>
        </p:sp>
        <p:sp>
          <p:nvSpPr>
            <p:cNvPr id="98" name="Rectangle 12"/>
            <p:cNvSpPr>
              <a:spLocks noChangeArrowheads="1"/>
            </p:cNvSpPr>
            <p:nvPr/>
          </p:nvSpPr>
          <p:spPr bwMode="auto">
            <a:xfrm>
              <a:off x="6506010" y="2867341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150000</a:t>
              </a:r>
            </a:p>
          </p:txBody>
        </p:sp>
        <p:sp>
          <p:nvSpPr>
            <p:cNvPr id="99" name="Rectangle 13"/>
            <p:cNvSpPr>
              <a:spLocks noChangeArrowheads="1"/>
            </p:cNvSpPr>
            <p:nvPr/>
          </p:nvSpPr>
          <p:spPr bwMode="auto">
            <a:xfrm>
              <a:off x="7352457" y="2867341"/>
              <a:ext cx="1017906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Montreal</a:t>
              </a:r>
            </a:p>
          </p:txBody>
        </p:sp>
        <p:sp>
          <p:nvSpPr>
            <p:cNvPr id="100" name="Rectangle 14"/>
            <p:cNvSpPr>
              <a:spLocks noChangeArrowheads="1"/>
            </p:cNvSpPr>
            <p:nvPr/>
          </p:nvSpPr>
          <p:spPr bwMode="auto">
            <a:xfrm>
              <a:off x="4058154" y="3316150"/>
              <a:ext cx="460061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P3 </a:t>
              </a:r>
            </a:p>
          </p:txBody>
        </p:sp>
        <p:sp>
          <p:nvSpPr>
            <p:cNvPr id="101" name="Rectangle 15"/>
            <p:cNvSpPr>
              <a:spLocks noChangeArrowheads="1"/>
            </p:cNvSpPr>
            <p:nvPr/>
          </p:nvSpPr>
          <p:spPr bwMode="auto">
            <a:xfrm>
              <a:off x="4549038" y="3316150"/>
              <a:ext cx="127278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CAD/CAM</a:t>
              </a:r>
            </a:p>
          </p:txBody>
        </p:sp>
        <p:sp>
          <p:nvSpPr>
            <p:cNvPr id="102" name="Rectangle 16"/>
            <p:cNvSpPr>
              <a:spLocks noChangeArrowheads="1"/>
            </p:cNvSpPr>
            <p:nvPr/>
          </p:nvSpPr>
          <p:spPr bwMode="auto">
            <a:xfrm>
              <a:off x="6506010" y="3316150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250000</a:t>
              </a:r>
            </a:p>
          </p:txBody>
        </p:sp>
        <p:sp>
          <p:nvSpPr>
            <p:cNvPr id="103" name="Rectangle 18"/>
            <p:cNvSpPr>
              <a:spLocks noChangeArrowheads="1"/>
            </p:cNvSpPr>
            <p:nvPr/>
          </p:nvSpPr>
          <p:spPr bwMode="auto">
            <a:xfrm>
              <a:off x="4058048" y="3103156"/>
              <a:ext cx="408765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P2</a:t>
              </a:r>
            </a:p>
          </p:txBody>
        </p:sp>
        <p:sp>
          <p:nvSpPr>
            <p:cNvPr id="104" name="Rectangle 19"/>
            <p:cNvSpPr>
              <a:spLocks noChangeArrowheads="1"/>
            </p:cNvSpPr>
            <p:nvPr/>
          </p:nvSpPr>
          <p:spPr bwMode="auto">
            <a:xfrm>
              <a:off x="4549038" y="3103156"/>
              <a:ext cx="188192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Database Develop.</a:t>
              </a:r>
            </a:p>
          </p:txBody>
        </p:sp>
        <p:sp>
          <p:nvSpPr>
            <p:cNvPr id="105" name="Rectangle 20"/>
            <p:cNvSpPr>
              <a:spLocks noChangeArrowheads="1"/>
            </p:cNvSpPr>
            <p:nvPr/>
          </p:nvSpPr>
          <p:spPr bwMode="auto">
            <a:xfrm>
              <a:off x="6506010" y="3103156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135000</a:t>
              </a:r>
            </a:p>
          </p:txBody>
        </p:sp>
        <p:sp>
          <p:nvSpPr>
            <p:cNvPr id="106" name="Rectangle 22"/>
            <p:cNvSpPr>
              <a:spLocks noChangeArrowheads="1"/>
            </p:cNvSpPr>
            <p:nvPr/>
          </p:nvSpPr>
          <p:spPr bwMode="auto">
            <a:xfrm>
              <a:off x="4058048" y="3567178"/>
              <a:ext cx="408765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P4</a:t>
              </a:r>
            </a:p>
          </p:txBody>
        </p:sp>
        <p:sp>
          <p:nvSpPr>
            <p:cNvPr id="107" name="Rectangle 23"/>
            <p:cNvSpPr>
              <a:spLocks noChangeArrowheads="1"/>
            </p:cNvSpPr>
            <p:nvPr/>
          </p:nvSpPr>
          <p:spPr bwMode="auto">
            <a:xfrm>
              <a:off x="4549038" y="3567178"/>
              <a:ext cx="1356139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Maintenance</a:t>
              </a:r>
            </a:p>
          </p:txBody>
        </p:sp>
        <p:sp>
          <p:nvSpPr>
            <p:cNvPr id="108" name="Rectangle 24"/>
            <p:cNvSpPr>
              <a:spLocks noChangeArrowheads="1"/>
            </p:cNvSpPr>
            <p:nvPr/>
          </p:nvSpPr>
          <p:spPr bwMode="auto">
            <a:xfrm>
              <a:off x="6506010" y="3567178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310000</a:t>
              </a:r>
            </a:p>
          </p:txBody>
        </p:sp>
        <p:sp>
          <p:nvSpPr>
            <p:cNvPr id="109" name="Rectangle 25"/>
            <p:cNvSpPr>
              <a:spLocks noChangeArrowheads="1"/>
            </p:cNvSpPr>
            <p:nvPr/>
          </p:nvSpPr>
          <p:spPr bwMode="auto">
            <a:xfrm>
              <a:off x="7352457" y="3567178"/>
              <a:ext cx="636392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Paris</a:t>
              </a:r>
            </a:p>
          </p:txBody>
        </p:sp>
        <p:sp>
          <p:nvSpPr>
            <p:cNvPr id="110" name="Line 88"/>
            <p:cNvSpPr>
              <a:spLocks noChangeShapeType="1"/>
            </p:cNvSpPr>
            <p:nvPr/>
          </p:nvSpPr>
          <p:spPr bwMode="auto">
            <a:xfrm>
              <a:off x="3934437" y="2810289"/>
              <a:ext cx="45090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111" name="Line 89"/>
            <p:cNvSpPr>
              <a:spLocks noChangeShapeType="1"/>
            </p:cNvSpPr>
            <p:nvPr/>
          </p:nvSpPr>
          <p:spPr bwMode="auto">
            <a:xfrm>
              <a:off x="4514464" y="2372891"/>
              <a:ext cx="0" cy="1494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112" name="Line 90"/>
            <p:cNvSpPr>
              <a:spLocks noChangeShapeType="1"/>
            </p:cNvSpPr>
            <p:nvPr/>
          </p:nvSpPr>
          <p:spPr bwMode="auto">
            <a:xfrm>
              <a:off x="6440918" y="2372891"/>
              <a:ext cx="0" cy="1494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113" name="Line 91"/>
            <p:cNvSpPr>
              <a:spLocks noChangeShapeType="1"/>
            </p:cNvSpPr>
            <p:nvPr/>
          </p:nvSpPr>
          <p:spPr bwMode="auto">
            <a:xfrm>
              <a:off x="7357552" y="2372891"/>
              <a:ext cx="0" cy="1494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</p:grpSp>
      <p:sp>
        <p:nvSpPr>
          <p:cNvPr id="154" name="Rectangle 31"/>
          <p:cNvSpPr>
            <a:spLocks noChangeArrowheads="1"/>
          </p:cNvSpPr>
          <p:nvPr/>
        </p:nvSpPr>
        <p:spPr bwMode="auto">
          <a:xfrm>
            <a:off x="7002466" y="6305572"/>
            <a:ext cx="1098416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Book Antiqua"/>
              </a:rPr>
              <a:t>PROJ</a:t>
            </a:r>
            <a:r>
              <a:rPr lang="en-US" sz="2400" baseline="-25000" dirty="0">
                <a:solidFill>
                  <a:srgbClr val="000000"/>
                </a:solidFill>
                <a:latin typeface="Book Antiqua"/>
              </a:rPr>
              <a:t>1</a:t>
            </a:r>
          </a:p>
        </p:txBody>
      </p:sp>
      <p:grpSp>
        <p:nvGrpSpPr>
          <p:cNvPr id="155" name="Gruppo 154"/>
          <p:cNvGrpSpPr/>
          <p:nvPr/>
        </p:nvGrpSpPr>
        <p:grpSpPr>
          <a:xfrm>
            <a:off x="8172320" y="6332594"/>
            <a:ext cx="4357718" cy="1044548"/>
            <a:chOff x="1358864" y="5866844"/>
            <a:chExt cx="4357718" cy="1044548"/>
          </a:xfrm>
        </p:grpSpPr>
        <p:sp>
          <p:nvSpPr>
            <p:cNvPr id="156" name="Rectangle 60"/>
            <p:cNvSpPr>
              <a:spLocks noChangeArrowheads="1"/>
            </p:cNvSpPr>
            <p:nvPr/>
          </p:nvSpPr>
          <p:spPr bwMode="auto">
            <a:xfrm>
              <a:off x="1378524" y="5867693"/>
              <a:ext cx="4289152" cy="1009371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57" name="Line 61"/>
            <p:cNvSpPr>
              <a:spLocks noChangeShapeType="1"/>
            </p:cNvSpPr>
            <p:nvPr/>
          </p:nvSpPr>
          <p:spPr bwMode="auto">
            <a:xfrm>
              <a:off x="1393014" y="6284681"/>
              <a:ext cx="42746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58" name="Line 62"/>
            <p:cNvSpPr>
              <a:spLocks noChangeShapeType="1"/>
            </p:cNvSpPr>
            <p:nvPr/>
          </p:nvSpPr>
          <p:spPr bwMode="auto">
            <a:xfrm>
              <a:off x="4693780" y="5866844"/>
              <a:ext cx="0" cy="1008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59" name="Rectangle 63"/>
            <p:cNvSpPr>
              <a:spLocks noChangeArrowheads="1"/>
            </p:cNvSpPr>
            <p:nvPr/>
          </p:nvSpPr>
          <p:spPr bwMode="auto">
            <a:xfrm>
              <a:off x="1358864" y="5978573"/>
              <a:ext cx="686295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160" name="Rectangle 64"/>
            <p:cNvSpPr>
              <a:spLocks noChangeArrowheads="1"/>
            </p:cNvSpPr>
            <p:nvPr/>
          </p:nvSpPr>
          <p:spPr bwMode="auto">
            <a:xfrm>
              <a:off x="2356332" y="5978573"/>
              <a:ext cx="982849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161" name="Rectangle 65"/>
            <p:cNvSpPr>
              <a:spLocks noChangeArrowheads="1"/>
            </p:cNvSpPr>
            <p:nvPr/>
          </p:nvSpPr>
          <p:spPr bwMode="auto">
            <a:xfrm>
              <a:off x="4910242" y="5935102"/>
              <a:ext cx="663853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grpSp>
          <p:nvGrpSpPr>
            <p:cNvPr id="162" name="Group 70"/>
            <p:cNvGrpSpPr>
              <a:grpSpLocks/>
            </p:cNvGrpSpPr>
            <p:nvPr/>
          </p:nvGrpSpPr>
          <p:grpSpPr bwMode="auto">
            <a:xfrm>
              <a:off x="1496259" y="6326344"/>
              <a:ext cx="4135194" cy="320600"/>
              <a:chOff x="405" y="3087"/>
              <a:chExt cx="2283" cy="177"/>
            </a:xfrm>
          </p:grpSpPr>
          <p:sp>
            <p:nvSpPr>
              <p:cNvPr id="171" name="Rectangle 66"/>
              <p:cNvSpPr>
                <a:spLocks noChangeArrowheads="1"/>
              </p:cNvSpPr>
              <p:nvPr/>
            </p:nvSpPr>
            <p:spPr bwMode="auto">
              <a:xfrm>
                <a:off x="405" y="3087"/>
                <a:ext cx="218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P1</a:t>
                </a:r>
              </a:p>
            </p:txBody>
          </p:sp>
          <p:sp>
            <p:nvSpPr>
              <p:cNvPr id="172" name="Rectangle 67"/>
              <p:cNvSpPr>
                <a:spLocks noChangeArrowheads="1"/>
              </p:cNvSpPr>
              <p:nvPr/>
            </p:nvSpPr>
            <p:spPr bwMode="auto">
              <a:xfrm>
                <a:off x="645" y="3087"/>
                <a:ext cx="863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Instrumentation</a:t>
                </a:r>
              </a:p>
            </p:txBody>
          </p:sp>
          <p:sp>
            <p:nvSpPr>
              <p:cNvPr id="173" name="Rectangle 68"/>
              <p:cNvSpPr>
                <a:spLocks noChangeArrowheads="1"/>
              </p:cNvSpPr>
              <p:nvPr/>
            </p:nvSpPr>
            <p:spPr bwMode="auto">
              <a:xfrm>
                <a:off x="1655" y="3087"/>
                <a:ext cx="494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150000</a:t>
                </a:r>
              </a:p>
            </p:txBody>
          </p:sp>
          <p:sp>
            <p:nvSpPr>
              <p:cNvPr id="174" name="Rectangle 69"/>
              <p:cNvSpPr>
                <a:spLocks noChangeArrowheads="1"/>
              </p:cNvSpPr>
              <p:nvPr/>
            </p:nvSpPr>
            <p:spPr bwMode="auto">
              <a:xfrm>
                <a:off x="2147" y="3087"/>
                <a:ext cx="541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Montreal</a:t>
                </a:r>
              </a:p>
            </p:txBody>
          </p:sp>
        </p:grpSp>
        <p:grpSp>
          <p:nvGrpSpPr>
            <p:cNvPr id="163" name="Group 75"/>
            <p:cNvGrpSpPr>
              <a:grpSpLocks/>
            </p:cNvGrpSpPr>
            <p:nvPr/>
          </p:nvGrpSpPr>
          <p:grpSpPr bwMode="auto">
            <a:xfrm>
              <a:off x="1496259" y="6590792"/>
              <a:ext cx="4220325" cy="320600"/>
              <a:chOff x="405" y="3233"/>
              <a:chExt cx="2330" cy="177"/>
            </a:xfrm>
          </p:grpSpPr>
          <p:sp>
            <p:nvSpPr>
              <p:cNvPr id="167" name="Rectangle 71"/>
              <p:cNvSpPr>
                <a:spLocks noChangeArrowheads="1"/>
              </p:cNvSpPr>
              <p:nvPr/>
            </p:nvSpPr>
            <p:spPr bwMode="auto">
              <a:xfrm>
                <a:off x="405" y="3233"/>
                <a:ext cx="218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P2</a:t>
                </a:r>
              </a:p>
            </p:txBody>
          </p:sp>
          <p:sp>
            <p:nvSpPr>
              <p:cNvPr id="168" name="Rectangle 72"/>
              <p:cNvSpPr>
                <a:spLocks noChangeArrowheads="1"/>
              </p:cNvSpPr>
              <p:nvPr/>
            </p:nvSpPr>
            <p:spPr bwMode="auto">
              <a:xfrm>
                <a:off x="651" y="3233"/>
                <a:ext cx="981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Database Develop.</a:t>
                </a:r>
              </a:p>
            </p:txBody>
          </p:sp>
          <p:sp>
            <p:nvSpPr>
              <p:cNvPr id="169" name="Rectangle 73"/>
              <p:cNvSpPr>
                <a:spLocks noChangeArrowheads="1"/>
              </p:cNvSpPr>
              <p:nvPr/>
            </p:nvSpPr>
            <p:spPr bwMode="auto">
              <a:xfrm>
                <a:off x="1687" y="3233"/>
                <a:ext cx="422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135000</a:t>
                </a:r>
              </a:p>
            </p:txBody>
          </p:sp>
          <p:sp>
            <p:nvSpPr>
              <p:cNvPr id="170" name="Rectangle 74"/>
              <p:cNvSpPr>
                <a:spLocks noChangeArrowheads="1"/>
              </p:cNvSpPr>
              <p:nvPr/>
            </p:nvSpPr>
            <p:spPr bwMode="auto">
              <a:xfrm>
                <a:off x="2149" y="3233"/>
                <a:ext cx="586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New York</a:t>
                </a:r>
              </a:p>
            </p:txBody>
          </p:sp>
        </p:grpSp>
        <p:sp>
          <p:nvSpPr>
            <p:cNvPr id="164" name="Rectangle 76"/>
            <p:cNvSpPr>
              <a:spLocks noChangeArrowheads="1"/>
            </p:cNvSpPr>
            <p:nvPr/>
          </p:nvSpPr>
          <p:spPr bwMode="auto">
            <a:xfrm>
              <a:off x="3726378" y="5978573"/>
              <a:ext cx="1058191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165" name="Line 80"/>
            <p:cNvSpPr>
              <a:spLocks noChangeShapeType="1"/>
            </p:cNvSpPr>
            <p:nvPr/>
          </p:nvSpPr>
          <p:spPr bwMode="auto">
            <a:xfrm>
              <a:off x="1958139" y="5867693"/>
              <a:ext cx="0" cy="1008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66" name="Line 81"/>
            <p:cNvSpPr>
              <a:spLocks noChangeShapeType="1"/>
            </p:cNvSpPr>
            <p:nvPr/>
          </p:nvSpPr>
          <p:spPr bwMode="auto">
            <a:xfrm>
              <a:off x="3740456" y="5869407"/>
              <a:ext cx="0" cy="1008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</p:grpSp>
      <p:grpSp>
        <p:nvGrpSpPr>
          <p:cNvPr id="175" name="Gruppo 174"/>
          <p:cNvGrpSpPr/>
          <p:nvPr/>
        </p:nvGrpSpPr>
        <p:grpSpPr>
          <a:xfrm>
            <a:off x="8172320" y="7413718"/>
            <a:ext cx="4353097" cy="1034982"/>
            <a:chOff x="1358864" y="7199405"/>
            <a:chExt cx="4353097" cy="1034982"/>
          </a:xfrm>
        </p:grpSpPr>
        <p:sp>
          <p:nvSpPr>
            <p:cNvPr id="176" name="Rectangle 32"/>
            <p:cNvSpPr>
              <a:spLocks noChangeArrowheads="1"/>
            </p:cNvSpPr>
            <p:nvPr/>
          </p:nvSpPr>
          <p:spPr bwMode="auto">
            <a:xfrm>
              <a:off x="1378509" y="7199407"/>
              <a:ext cx="4285528" cy="103498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7" name="Line 33"/>
            <p:cNvSpPr>
              <a:spLocks noChangeShapeType="1"/>
            </p:cNvSpPr>
            <p:nvPr/>
          </p:nvSpPr>
          <p:spPr bwMode="auto">
            <a:xfrm>
              <a:off x="1957634" y="7199406"/>
              <a:ext cx="0" cy="41986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8" name="Line 34"/>
            <p:cNvSpPr>
              <a:spLocks noChangeShapeType="1"/>
            </p:cNvSpPr>
            <p:nvPr/>
          </p:nvSpPr>
          <p:spPr bwMode="auto">
            <a:xfrm>
              <a:off x="1957634" y="7199406"/>
              <a:ext cx="0" cy="41986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9" name="Line 35"/>
            <p:cNvSpPr>
              <a:spLocks noChangeShapeType="1"/>
            </p:cNvSpPr>
            <p:nvPr/>
          </p:nvSpPr>
          <p:spPr bwMode="auto">
            <a:xfrm>
              <a:off x="1957634" y="7199406"/>
              <a:ext cx="0" cy="41986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80" name="Line 36"/>
            <p:cNvSpPr>
              <a:spLocks noChangeShapeType="1"/>
            </p:cNvSpPr>
            <p:nvPr/>
          </p:nvSpPr>
          <p:spPr bwMode="auto">
            <a:xfrm>
              <a:off x="1957634" y="7199406"/>
              <a:ext cx="0" cy="1026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81" name="Line 37"/>
            <p:cNvSpPr>
              <a:spLocks noChangeShapeType="1"/>
            </p:cNvSpPr>
            <p:nvPr/>
          </p:nvSpPr>
          <p:spPr bwMode="auto">
            <a:xfrm>
              <a:off x="3738445" y="7199405"/>
              <a:ext cx="0" cy="434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82" name="Line 38"/>
            <p:cNvSpPr>
              <a:spLocks noChangeShapeType="1"/>
            </p:cNvSpPr>
            <p:nvPr/>
          </p:nvSpPr>
          <p:spPr bwMode="auto">
            <a:xfrm>
              <a:off x="3738445" y="7199405"/>
              <a:ext cx="0" cy="434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83" name="Line 39"/>
            <p:cNvSpPr>
              <a:spLocks noChangeShapeType="1"/>
            </p:cNvSpPr>
            <p:nvPr/>
          </p:nvSpPr>
          <p:spPr bwMode="auto">
            <a:xfrm>
              <a:off x="3738445" y="7199405"/>
              <a:ext cx="0" cy="434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84" name="Line 40"/>
            <p:cNvSpPr>
              <a:spLocks noChangeShapeType="1"/>
            </p:cNvSpPr>
            <p:nvPr/>
          </p:nvSpPr>
          <p:spPr bwMode="auto">
            <a:xfrm>
              <a:off x="3738445" y="7199406"/>
              <a:ext cx="0" cy="1026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85" name="Rectangle 41"/>
            <p:cNvSpPr>
              <a:spLocks noChangeArrowheads="1"/>
            </p:cNvSpPr>
            <p:nvPr/>
          </p:nvSpPr>
          <p:spPr bwMode="auto">
            <a:xfrm>
              <a:off x="1358864" y="7320661"/>
              <a:ext cx="686295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186" name="Rectangle 42"/>
            <p:cNvSpPr>
              <a:spLocks noChangeArrowheads="1"/>
            </p:cNvSpPr>
            <p:nvPr/>
          </p:nvSpPr>
          <p:spPr bwMode="auto">
            <a:xfrm>
              <a:off x="2355489" y="7320661"/>
              <a:ext cx="982850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187" name="Rectangle 43"/>
            <p:cNvSpPr>
              <a:spLocks noChangeArrowheads="1"/>
            </p:cNvSpPr>
            <p:nvPr/>
          </p:nvSpPr>
          <p:spPr bwMode="auto">
            <a:xfrm>
              <a:off x="3724378" y="7320661"/>
              <a:ext cx="1058191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188" name="Rectangle 44"/>
            <p:cNvSpPr>
              <a:spLocks noChangeArrowheads="1"/>
            </p:cNvSpPr>
            <p:nvPr/>
          </p:nvSpPr>
          <p:spPr bwMode="auto">
            <a:xfrm>
              <a:off x="4907241" y="7277226"/>
              <a:ext cx="663853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sp>
          <p:nvSpPr>
            <p:cNvPr id="189" name="Rectangle 45"/>
            <p:cNvSpPr>
              <a:spLocks noChangeArrowheads="1"/>
            </p:cNvSpPr>
            <p:nvPr/>
          </p:nvSpPr>
          <p:spPr bwMode="auto">
            <a:xfrm>
              <a:off x="1496145" y="7668134"/>
              <a:ext cx="44242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P3 </a:t>
              </a:r>
            </a:p>
          </p:txBody>
        </p:sp>
        <p:sp>
          <p:nvSpPr>
            <p:cNvPr id="190" name="Rectangle 46"/>
            <p:cNvSpPr>
              <a:spLocks noChangeArrowheads="1"/>
            </p:cNvSpPr>
            <p:nvPr/>
          </p:nvSpPr>
          <p:spPr bwMode="auto">
            <a:xfrm>
              <a:off x="1982292" y="7668134"/>
              <a:ext cx="1200649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CAD/CAM</a:t>
              </a:r>
            </a:p>
          </p:txBody>
        </p:sp>
        <p:sp>
          <p:nvSpPr>
            <p:cNvPr id="191" name="Rectangle 47"/>
            <p:cNvSpPr>
              <a:spLocks noChangeArrowheads="1"/>
            </p:cNvSpPr>
            <p:nvPr/>
          </p:nvSpPr>
          <p:spPr bwMode="auto">
            <a:xfrm>
              <a:off x="3816265" y="7668134"/>
              <a:ext cx="759822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250000</a:t>
              </a:r>
            </a:p>
          </p:txBody>
        </p:sp>
        <p:sp>
          <p:nvSpPr>
            <p:cNvPr id="192" name="Rectangle 48"/>
            <p:cNvSpPr>
              <a:spLocks noChangeArrowheads="1"/>
            </p:cNvSpPr>
            <p:nvPr/>
          </p:nvSpPr>
          <p:spPr bwMode="auto">
            <a:xfrm>
              <a:off x="4652377" y="7668134"/>
              <a:ext cx="1059584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  <p:sp>
          <p:nvSpPr>
            <p:cNvPr id="193" name="Rectangle 50"/>
            <p:cNvSpPr>
              <a:spLocks noChangeArrowheads="1"/>
            </p:cNvSpPr>
            <p:nvPr/>
          </p:nvSpPr>
          <p:spPr bwMode="auto">
            <a:xfrm>
              <a:off x="1496145" y="7913785"/>
              <a:ext cx="39433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P4</a:t>
              </a:r>
            </a:p>
          </p:txBody>
        </p:sp>
        <p:sp>
          <p:nvSpPr>
            <p:cNvPr id="194" name="Rectangle 51"/>
            <p:cNvSpPr>
              <a:spLocks noChangeArrowheads="1"/>
            </p:cNvSpPr>
            <p:nvPr/>
          </p:nvSpPr>
          <p:spPr bwMode="auto">
            <a:xfrm>
              <a:off x="1982292" y="7913785"/>
              <a:ext cx="1279195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Maintenance</a:t>
              </a:r>
            </a:p>
          </p:txBody>
        </p:sp>
        <p:sp>
          <p:nvSpPr>
            <p:cNvPr id="195" name="Rectangle 52"/>
            <p:cNvSpPr>
              <a:spLocks noChangeArrowheads="1"/>
            </p:cNvSpPr>
            <p:nvPr/>
          </p:nvSpPr>
          <p:spPr bwMode="auto">
            <a:xfrm>
              <a:off x="3816266" y="7913785"/>
              <a:ext cx="759822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310000</a:t>
              </a:r>
            </a:p>
          </p:txBody>
        </p:sp>
        <p:sp>
          <p:nvSpPr>
            <p:cNvPr id="196" name="Rectangle 53"/>
            <p:cNvSpPr>
              <a:spLocks noChangeArrowheads="1"/>
            </p:cNvSpPr>
            <p:nvPr/>
          </p:nvSpPr>
          <p:spPr bwMode="auto">
            <a:xfrm>
              <a:off x="4672285" y="7913785"/>
              <a:ext cx="60753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Paris</a:t>
              </a:r>
            </a:p>
          </p:txBody>
        </p:sp>
        <p:sp>
          <p:nvSpPr>
            <p:cNvPr id="197" name="Line 85"/>
            <p:cNvSpPr>
              <a:spLocks noChangeShapeType="1"/>
            </p:cNvSpPr>
            <p:nvPr/>
          </p:nvSpPr>
          <p:spPr bwMode="auto">
            <a:xfrm>
              <a:off x="1387559" y="7626510"/>
              <a:ext cx="42583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98" name="Line 86"/>
            <p:cNvSpPr>
              <a:spLocks noChangeShapeType="1"/>
            </p:cNvSpPr>
            <p:nvPr/>
          </p:nvSpPr>
          <p:spPr bwMode="auto">
            <a:xfrm>
              <a:off x="4697621" y="7199406"/>
              <a:ext cx="0" cy="1026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</p:grpSp>
      <p:sp>
        <p:nvSpPr>
          <p:cNvPr id="199" name="Rectangle 87"/>
          <p:cNvSpPr>
            <a:spLocks noChangeArrowheads="1"/>
          </p:cNvSpPr>
          <p:nvPr/>
        </p:nvSpPr>
        <p:spPr bwMode="auto">
          <a:xfrm>
            <a:off x="7002466" y="7427261"/>
            <a:ext cx="1098416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Book Antiqua"/>
              </a:rPr>
              <a:t>PROJ</a:t>
            </a:r>
            <a:r>
              <a:rPr lang="en-US" sz="2400" baseline="-25000" dirty="0">
                <a:solidFill>
                  <a:srgbClr val="000000"/>
                </a:solidFill>
                <a:latin typeface="Book Antiqua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477857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2" name="Rectangle 9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PHF – Example (2) </a:t>
            </a:r>
            <a:endParaRPr lang="en-US" dirty="0"/>
          </a:p>
        </p:txBody>
      </p:sp>
      <p:sp>
        <p:nvSpPr>
          <p:cNvPr id="17439" name="Rectangle 31"/>
          <p:cNvSpPr>
            <a:spLocks noChangeArrowheads="1"/>
          </p:cNvSpPr>
          <p:nvPr/>
        </p:nvSpPr>
        <p:spPr bwMode="auto">
          <a:xfrm>
            <a:off x="7023104" y="6448436"/>
            <a:ext cx="878655" cy="373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Book Antiqua"/>
              </a:rPr>
              <a:t>PROJ’</a:t>
            </a:r>
            <a:r>
              <a:rPr lang="en-US" sz="1600" baseline="-25000" dirty="0" smtClean="0">
                <a:solidFill>
                  <a:srgbClr val="000000"/>
                </a:solidFill>
                <a:latin typeface="Book Antiqua"/>
              </a:rPr>
              <a:t>1</a:t>
            </a:r>
            <a:endParaRPr lang="en-US" sz="1600" baseline="-25000" dirty="0">
              <a:solidFill>
                <a:srgbClr val="000000"/>
              </a:solidFill>
              <a:latin typeface="Book Antiqua"/>
            </a:endParaRPr>
          </a:p>
        </p:txBody>
      </p:sp>
      <p:grpSp>
        <p:nvGrpSpPr>
          <p:cNvPr id="104" name="Gruppo 103"/>
          <p:cNvGrpSpPr/>
          <p:nvPr/>
        </p:nvGrpSpPr>
        <p:grpSpPr>
          <a:xfrm>
            <a:off x="7788284" y="6475458"/>
            <a:ext cx="4308812" cy="794563"/>
            <a:chOff x="8145474" y="6877064"/>
            <a:chExt cx="4308812" cy="794563"/>
          </a:xfrm>
        </p:grpSpPr>
        <p:sp>
          <p:nvSpPr>
            <p:cNvPr id="17468" name="Rectangle 60"/>
            <p:cNvSpPr>
              <a:spLocks noChangeArrowheads="1"/>
            </p:cNvSpPr>
            <p:nvPr/>
          </p:nvSpPr>
          <p:spPr bwMode="auto">
            <a:xfrm>
              <a:off x="8165134" y="6877913"/>
              <a:ext cx="4289152" cy="784969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69" name="Line 61"/>
            <p:cNvSpPr>
              <a:spLocks noChangeShapeType="1"/>
            </p:cNvSpPr>
            <p:nvPr/>
          </p:nvSpPr>
          <p:spPr bwMode="auto">
            <a:xfrm>
              <a:off x="8179624" y="7294901"/>
              <a:ext cx="42746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70" name="Line 62"/>
            <p:cNvSpPr>
              <a:spLocks noChangeShapeType="1"/>
            </p:cNvSpPr>
            <p:nvPr/>
          </p:nvSpPr>
          <p:spPr bwMode="auto">
            <a:xfrm>
              <a:off x="11480390" y="6877064"/>
              <a:ext cx="0" cy="792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71" name="Rectangle 63"/>
            <p:cNvSpPr>
              <a:spLocks noChangeArrowheads="1"/>
            </p:cNvSpPr>
            <p:nvPr/>
          </p:nvSpPr>
          <p:spPr bwMode="auto">
            <a:xfrm>
              <a:off x="8145474" y="6988793"/>
              <a:ext cx="686295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17472" name="Rectangle 64"/>
            <p:cNvSpPr>
              <a:spLocks noChangeArrowheads="1"/>
            </p:cNvSpPr>
            <p:nvPr/>
          </p:nvSpPr>
          <p:spPr bwMode="auto">
            <a:xfrm>
              <a:off x="9142942" y="6988793"/>
              <a:ext cx="982849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17473" name="Rectangle 65"/>
            <p:cNvSpPr>
              <a:spLocks noChangeArrowheads="1"/>
            </p:cNvSpPr>
            <p:nvPr/>
          </p:nvSpPr>
          <p:spPr bwMode="auto">
            <a:xfrm>
              <a:off x="11696852" y="6945322"/>
              <a:ext cx="663853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grpSp>
          <p:nvGrpSpPr>
            <p:cNvPr id="3" name="Group 70"/>
            <p:cNvGrpSpPr>
              <a:grpSpLocks/>
            </p:cNvGrpSpPr>
            <p:nvPr/>
          </p:nvGrpSpPr>
          <p:grpSpPr bwMode="auto">
            <a:xfrm>
              <a:off x="8282869" y="7336564"/>
              <a:ext cx="4135191" cy="320600"/>
              <a:chOff x="405" y="3087"/>
              <a:chExt cx="2283" cy="177"/>
            </a:xfrm>
          </p:grpSpPr>
          <p:sp>
            <p:nvSpPr>
              <p:cNvPr id="17474" name="Rectangle 66"/>
              <p:cNvSpPr>
                <a:spLocks noChangeArrowheads="1"/>
              </p:cNvSpPr>
              <p:nvPr/>
            </p:nvSpPr>
            <p:spPr bwMode="auto">
              <a:xfrm>
                <a:off x="405" y="3087"/>
                <a:ext cx="218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P1</a:t>
                </a:r>
              </a:p>
            </p:txBody>
          </p:sp>
          <p:sp>
            <p:nvSpPr>
              <p:cNvPr id="17475" name="Rectangle 67"/>
              <p:cNvSpPr>
                <a:spLocks noChangeArrowheads="1"/>
              </p:cNvSpPr>
              <p:nvPr/>
            </p:nvSpPr>
            <p:spPr bwMode="auto">
              <a:xfrm>
                <a:off x="645" y="3087"/>
                <a:ext cx="863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Instrumentation</a:t>
                </a:r>
              </a:p>
            </p:txBody>
          </p:sp>
          <p:sp>
            <p:nvSpPr>
              <p:cNvPr id="17476" name="Rectangle 68"/>
              <p:cNvSpPr>
                <a:spLocks noChangeArrowheads="1"/>
              </p:cNvSpPr>
              <p:nvPr/>
            </p:nvSpPr>
            <p:spPr bwMode="auto">
              <a:xfrm>
                <a:off x="1655" y="3087"/>
                <a:ext cx="494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150000</a:t>
                </a:r>
              </a:p>
            </p:txBody>
          </p:sp>
          <p:sp>
            <p:nvSpPr>
              <p:cNvPr id="17477" name="Rectangle 69"/>
              <p:cNvSpPr>
                <a:spLocks noChangeArrowheads="1"/>
              </p:cNvSpPr>
              <p:nvPr/>
            </p:nvSpPr>
            <p:spPr bwMode="auto">
              <a:xfrm>
                <a:off x="2147" y="3087"/>
                <a:ext cx="541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Montreal</a:t>
                </a:r>
              </a:p>
            </p:txBody>
          </p:sp>
        </p:grpSp>
        <p:sp>
          <p:nvSpPr>
            <p:cNvPr id="17484" name="Rectangle 76"/>
            <p:cNvSpPr>
              <a:spLocks noChangeArrowheads="1"/>
            </p:cNvSpPr>
            <p:nvPr/>
          </p:nvSpPr>
          <p:spPr bwMode="auto">
            <a:xfrm>
              <a:off x="10512988" y="6988793"/>
              <a:ext cx="1058191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17488" name="Line 80"/>
            <p:cNvSpPr>
              <a:spLocks noChangeShapeType="1"/>
            </p:cNvSpPr>
            <p:nvPr/>
          </p:nvSpPr>
          <p:spPr bwMode="auto">
            <a:xfrm>
              <a:off x="8744749" y="6877913"/>
              <a:ext cx="0" cy="792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89" name="Line 81"/>
            <p:cNvSpPr>
              <a:spLocks noChangeShapeType="1"/>
            </p:cNvSpPr>
            <p:nvPr/>
          </p:nvSpPr>
          <p:spPr bwMode="auto">
            <a:xfrm>
              <a:off x="10527066" y="6879627"/>
              <a:ext cx="0" cy="792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</p:grpSp>
      <p:grpSp>
        <p:nvGrpSpPr>
          <p:cNvPr id="122" name="Gruppo 121"/>
          <p:cNvGrpSpPr/>
          <p:nvPr/>
        </p:nvGrpSpPr>
        <p:grpSpPr>
          <a:xfrm>
            <a:off x="7788284" y="7330584"/>
            <a:ext cx="4357718" cy="1047186"/>
            <a:chOff x="8145474" y="7317884"/>
            <a:chExt cx="4357718" cy="1047186"/>
          </a:xfrm>
        </p:grpSpPr>
        <p:grpSp>
          <p:nvGrpSpPr>
            <p:cNvPr id="4" name="Group 75"/>
            <p:cNvGrpSpPr>
              <a:grpSpLocks/>
            </p:cNvGrpSpPr>
            <p:nvPr/>
          </p:nvGrpSpPr>
          <p:grpSpPr bwMode="auto">
            <a:xfrm>
              <a:off x="8282869" y="7783102"/>
              <a:ext cx="4220323" cy="320600"/>
              <a:chOff x="405" y="3233"/>
              <a:chExt cx="2330" cy="177"/>
            </a:xfrm>
          </p:grpSpPr>
          <p:sp>
            <p:nvSpPr>
              <p:cNvPr id="17479" name="Rectangle 71"/>
              <p:cNvSpPr>
                <a:spLocks noChangeArrowheads="1"/>
              </p:cNvSpPr>
              <p:nvPr/>
            </p:nvSpPr>
            <p:spPr bwMode="auto">
              <a:xfrm>
                <a:off x="405" y="3233"/>
                <a:ext cx="218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P2</a:t>
                </a:r>
              </a:p>
            </p:txBody>
          </p:sp>
          <p:sp>
            <p:nvSpPr>
              <p:cNvPr id="17480" name="Rectangle 72"/>
              <p:cNvSpPr>
                <a:spLocks noChangeArrowheads="1"/>
              </p:cNvSpPr>
              <p:nvPr/>
            </p:nvSpPr>
            <p:spPr bwMode="auto">
              <a:xfrm>
                <a:off x="651" y="3233"/>
                <a:ext cx="981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Database Develop.</a:t>
                </a:r>
              </a:p>
            </p:txBody>
          </p:sp>
          <p:sp>
            <p:nvSpPr>
              <p:cNvPr id="17481" name="Rectangle 73"/>
              <p:cNvSpPr>
                <a:spLocks noChangeArrowheads="1"/>
              </p:cNvSpPr>
              <p:nvPr/>
            </p:nvSpPr>
            <p:spPr bwMode="auto">
              <a:xfrm>
                <a:off x="1687" y="3233"/>
                <a:ext cx="422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135000</a:t>
                </a:r>
              </a:p>
            </p:txBody>
          </p:sp>
          <p:sp>
            <p:nvSpPr>
              <p:cNvPr id="17482" name="Rectangle 74"/>
              <p:cNvSpPr>
                <a:spLocks noChangeArrowheads="1"/>
              </p:cNvSpPr>
              <p:nvPr/>
            </p:nvSpPr>
            <p:spPr bwMode="auto">
              <a:xfrm>
                <a:off x="2149" y="3233"/>
                <a:ext cx="586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New York</a:t>
                </a:r>
              </a:p>
            </p:txBody>
          </p:sp>
        </p:grpSp>
        <p:sp>
          <p:nvSpPr>
            <p:cNvPr id="17440" name="Rectangle 32"/>
            <p:cNvSpPr>
              <a:spLocks noChangeArrowheads="1"/>
            </p:cNvSpPr>
            <p:nvPr/>
          </p:nvSpPr>
          <p:spPr bwMode="auto">
            <a:xfrm>
              <a:off x="8165119" y="7317885"/>
              <a:ext cx="4285528" cy="990577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44" name="Line 36"/>
            <p:cNvSpPr>
              <a:spLocks noChangeShapeType="1"/>
            </p:cNvSpPr>
            <p:nvPr/>
          </p:nvSpPr>
          <p:spPr bwMode="auto">
            <a:xfrm>
              <a:off x="8744244" y="7317885"/>
              <a:ext cx="0" cy="990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45" name="Line 37"/>
            <p:cNvSpPr>
              <a:spLocks noChangeShapeType="1"/>
            </p:cNvSpPr>
            <p:nvPr/>
          </p:nvSpPr>
          <p:spPr bwMode="auto">
            <a:xfrm>
              <a:off x="10525055" y="7317884"/>
              <a:ext cx="0" cy="434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46" name="Line 38"/>
            <p:cNvSpPr>
              <a:spLocks noChangeShapeType="1"/>
            </p:cNvSpPr>
            <p:nvPr/>
          </p:nvSpPr>
          <p:spPr bwMode="auto">
            <a:xfrm>
              <a:off x="10525055" y="7317884"/>
              <a:ext cx="0" cy="434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47" name="Line 39"/>
            <p:cNvSpPr>
              <a:spLocks noChangeShapeType="1"/>
            </p:cNvSpPr>
            <p:nvPr/>
          </p:nvSpPr>
          <p:spPr bwMode="auto">
            <a:xfrm>
              <a:off x="10525055" y="7317884"/>
              <a:ext cx="0" cy="434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48" name="Line 40"/>
            <p:cNvSpPr>
              <a:spLocks noChangeShapeType="1"/>
            </p:cNvSpPr>
            <p:nvPr/>
          </p:nvSpPr>
          <p:spPr bwMode="auto">
            <a:xfrm>
              <a:off x="10525055" y="7317885"/>
              <a:ext cx="0" cy="990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49" name="Rectangle 41"/>
            <p:cNvSpPr>
              <a:spLocks noChangeArrowheads="1"/>
            </p:cNvSpPr>
            <p:nvPr/>
          </p:nvSpPr>
          <p:spPr bwMode="auto">
            <a:xfrm>
              <a:off x="8145474" y="7439140"/>
              <a:ext cx="686295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17450" name="Rectangle 42"/>
            <p:cNvSpPr>
              <a:spLocks noChangeArrowheads="1"/>
            </p:cNvSpPr>
            <p:nvPr/>
          </p:nvSpPr>
          <p:spPr bwMode="auto">
            <a:xfrm>
              <a:off x="9142099" y="7439140"/>
              <a:ext cx="982850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17451" name="Rectangle 43"/>
            <p:cNvSpPr>
              <a:spLocks noChangeArrowheads="1"/>
            </p:cNvSpPr>
            <p:nvPr/>
          </p:nvSpPr>
          <p:spPr bwMode="auto">
            <a:xfrm>
              <a:off x="10510988" y="7439140"/>
              <a:ext cx="1058191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17452" name="Rectangle 44"/>
            <p:cNvSpPr>
              <a:spLocks noChangeArrowheads="1"/>
            </p:cNvSpPr>
            <p:nvPr/>
          </p:nvSpPr>
          <p:spPr bwMode="auto">
            <a:xfrm>
              <a:off x="11693851" y="7395705"/>
              <a:ext cx="663853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sp>
          <p:nvSpPr>
            <p:cNvPr id="17453" name="Rectangle 45"/>
            <p:cNvSpPr>
              <a:spLocks noChangeArrowheads="1"/>
            </p:cNvSpPr>
            <p:nvPr/>
          </p:nvSpPr>
          <p:spPr bwMode="auto">
            <a:xfrm>
              <a:off x="8282755" y="8044469"/>
              <a:ext cx="44242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P3 </a:t>
              </a:r>
            </a:p>
          </p:txBody>
        </p:sp>
        <p:sp>
          <p:nvSpPr>
            <p:cNvPr id="17454" name="Rectangle 46"/>
            <p:cNvSpPr>
              <a:spLocks noChangeArrowheads="1"/>
            </p:cNvSpPr>
            <p:nvPr/>
          </p:nvSpPr>
          <p:spPr bwMode="auto">
            <a:xfrm>
              <a:off x="8716978" y="8044469"/>
              <a:ext cx="1200649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CAD/CAM</a:t>
              </a:r>
            </a:p>
          </p:txBody>
        </p:sp>
        <p:sp>
          <p:nvSpPr>
            <p:cNvPr id="17455" name="Rectangle 47"/>
            <p:cNvSpPr>
              <a:spLocks noChangeArrowheads="1"/>
            </p:cNvSpPr>
            <p:nvPr/>
          </p:nvSpPr>
          <p:spPr bwMode="auto">
            <a:xfrm>
              <a:off x="10602875" y="8044469"/>
              <a:ext cx="759822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250000</a:t>
              </a:r>
            </a:p>
          </p:txBody>
        </p:sp>
        <p:sp>
          <p:nvSpPr>
            <p:cNvPr id="17456" name="Rectangle 48"/>
            <p:cNvSpPr>
              <a:spLocks noChangeArrowheads="1"/>
            </p:cNvSpPr>
            <p:nvPr/>
          </p:nvSpPr>
          <p:spPr bwMode="auto">
            <a:xfrm>
              <a:off x="11438987" y="8044469"/>
              <a:ext cx="1059584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  <p:sp>
          <p:nvSpPr>
            <p:cNvPr id="17493" name="Line 85"/>
            <p:cNvSpPr>
              <a:spLocks noChangeShapeType="1"/>
            </p:cNvSpPr>
            <p:nvPr/>
          </p:nvSpPr>
          <p:spPr bwMode="auto">
            <a:xfrm>
              <a:off x="8174169" y="7744989"/>
              <a:ext cx="42583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94" name="Line 86"/>
            <p:cNvSpPr>
              <a:spLocks noChangeShapeType="1"/>
            </p:cNvSpPr>
            <p:nvPr/>
          </p:nvSpPr>
          <p:spPr bwMode="auto">
            <a:xfrm>
              <a:off x="11484231" y="7317885"/>
              <a:ext cx="0" cy="990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</p:grpSp>
      <p:sp>
        <p:nvSpPr>
          <p:cNvPr id="17495" name="Rectangle 87"/>
          <p:cNvSpPr>
            <a:spLocks noChangeArrowheads="1"/>
          </p:cNvSpPr>
          <p:nvPr/>
        </p:nvSpPr>
        <p:spPr bwMode="auto">
          <a:xfrm>
            <a:off x="7023104" y="7305692"/>
            <a:ext cx="878655" cy="373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Book Antiqua"/>
              </a:rPr>
              <a:t>PROJ’</a:t>
            </a:r>
            <a:r>
              <a:rPr lang="en-US" sz="1600" baseline="-25000" dirty="0" smtClean="0">
                <a:solidFill>
                  <a:srgbClr val="000000"/>
                </a:solidFill>
                <a:latin typeface="Book Antiqua"/>
              </a:rPr>
              <a:t>2</a:t>
            </a:r>
            <a:endParaRPr lang="en-US" sz="1600" baseline="-25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593259" y="7162815"/>
            <a:ext cx="918916" cy="458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Book Antiqua"/>
              </a:rPr>
              <a:t>PROJ</a:t>
            </a:r>
            <a:endParaRPr lang="en-US" sz="1600" dirty="0">
              <a:solidFill>
                <a:srgbClr val="000000"/>
              </a:solidFill>
              <a:latin typeface="Book Antiqua"/>
            </a:endParaRPr>
          </a:p>
        </p:txBody>
      </p:sp>
      <p:grpSp>
        <p:nvGrpSpPr>
          <p:cNvPr id="123" name="Gruppo 122"/>
          <p:cNvGrpSpPr/>
          <p:nvPr/>
        </p:nvGrpSpPr>
        <p:grpSpPr>
          <a:xfrm>
            <a:off x="1664829" y="6895633"/>
            <a:ext cx="4551819" cy="1553067"/>
            <a:chOff x="1664829" y="7252824"/>
            <a:chExt cx="4551819" cy="1553067"/>
          </a:xfrm>
        </p:grpSpPr>
        <p:sp>
          <p:nvSpPr>
            <p:cNvPr id="17425" name="Rectangle 17"/>
            <p:cNvSpPr>
              <a:spLocks noChangeArrowheads="1"/>
            </p:cNvSpPr>
            <p:nvPr/>
          </p:nvSpPr>
          <p:spPr bwMode="auto">
            <a:xfrm>
              <a:off x="5099355" y="8241724"/>
              <a:ext cx="111729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  <p:sp>
          <p:nvSpPr>
            <p:cNvPr id="17429" name="Rectangle 21"/>
            <p:cNvSpPr>
              <a:spLocks noChangeArrowheads="1"/>
            </p:cNvSpPr>
            <p:nvPr/>
          </p:nvSpPr>
          <p:spPr bwMode="auto">
            <a:xfrm>
              <a:off x="5099354" y="7998303"/>
              <a:ext cx="111729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  <p:sp>
          <p:nvSpPr>
            <p:cNvPr id="17412" name="Rectangle 4"/>
            <p:cNvSpPr>
              <a:spLocks noChangeArrowheads="1"/>
            </p:cNvSpPr>
            <p:nvPr/>
          </p:nvSpPr>
          <p:spPr bwMode="auto">
            <a:xfrm>
              <a:off x="1668634" y="7254727"/>
              <a:ext cx="4503299" cy="1551164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17414" name="Rectangle 6"/>
            <p:cNvSpPr>
              <a:spLocks noChangeArrowheads="1"/>
            </p:cNvSpPr>
            <p:nvPr/>
          </p:nvSpPr>
          <p:spPr bwMode="auto">
            <a:xfrm>
              <a:off x="1664829" y="7317483"/>
              <a:ext cx="6379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17415" name="Rectangle 7"/>
            <p:cNvSpPr>
              <a:spLocks noChangeArrowheads="1"/>
            </p:cNvSpPr>
            <p:nvPr/>
          </p:nvSpPr>
          <p:spPr bwMode="auto">
            <a:xfrm>
              <a:off x="2686059" y="7317483"/>
              <a:ext cx="955390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17416" name="Rectangle 8"/>
            <p:cNvSpPr>
              <a:spLocks noChangeArrowheads="1"/>
            </p:cNvSpPr>
            <p:nvPr/>
          </p:nvSpPr>
          <p:spPr bwMode="auto">
            <a:xfrm>
              <a:off x="4125670" y="7317483"/>
              <a:ext cx="1033936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17417" name="Rectangle 9"/>
            <p:cNvSpPr>
              <a:spLocks noChangeArrowheads="1"/>
            </p:cNvSpPr>
            <p:nvPr/>
          </p:nvSpPr>
          <p:spPr bwMode="auto">
            <a:xfrm>
              <a:off x="5367499" y="7317483"/>
              <a:ext cx="61555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sp>
          <p:nvSpPr>
            <p:cNvPr id="17418" name="Rectangle 10"/>
            <p:cNvSpPr>
              <a:spLocks noChangeArrowheads="1"/>
            </p:cNvSpPr>
            <p:nvPr/>
          </p:nvSpPr>
          <p:spPr bwMode="auto">
            <a:xfrm>
              <a:off x="1792245" y="7747274"/>
              <a:ext cx="408765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P1</a:t>
              </a:r>
            </a:p>
          </p:txBody>
        </p:sp>
        <p:sp>
          <p:nvSpPr>
            <p:cNvPr id="17419" name="Rectangle 11"/>
            <p:cNvSpPr>
              <a:spLocks noChangeArrowheads="1"/>
            </p:cNvSpPr>
            <p:nvPr/>
          </p:nvSpPr>
          <p:spPr bwMode="auto">
            <a:xfrm>
              <a:off x="2203018" y="7747274"/>
              <a:ext cx="1659108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Instrumentation</a:t>
              </a:r>
            </a:p>
          </p:txBody>
        </p:sp>
        <p:sp>
          <p:nvSpPr>
            <p:cNvPr id="17420" name="Rectangle 12"/>
            <p:cNvSpPr>
              <a:spLocks noChangeArrowheads="1"/>
            </p:cNvSpPr>
            <p:nvPr/>
          </p:nvSpPr>
          <p:spPr bwMode="auto">
            <a:xfrm>
              <a:off x="4240207" y="7747274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150000</a:t>
              </a:r>
            </a:p>
          </p:txBody>
        </p:sp>
        <p:sp>
          <p:nvSpPr>
            <p:cNvPr id="17421" name="Rectangle 13"/>
            <p:cNvSpPr>
              <a:spLocks noChangeArrowheads="1"/>
            </p:cNvSpPr>
            <p:nvPr/>
          </p:nvSpPr>
          <p:spPr bwMode="auto">
            <a:xfrm>
              <a:off x="5099354" y="7747274"/>
              <a:ext cx="1017906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Montreal</a:t>
              </a:r>
            </a:p>
          </p:txBody>
        </p:sp>
        <p:sp>
          <p:nvSpPr>
            <p:cNvPr id="17422" name="Rectangle 14"/>
            <p:cNvSpPr>
              <a:spLocks noChangeArrowheads="1"/>
            </p:cNvSpPr>
            <p:nvPr/>
          </p:nvSpPr>
          <p:spPr bwMode="auto">
            <a:xfrm>
              <a:off x="1792351" y="8196083"/>
              <a:ext cx="460061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P3 </a:t>
              </a:r>
            </a:p>
          </p:txBody>
        </p:sp>
        <p:sp>
          <p:nvSpPr>
            <p:cNvPr id="17423" name="Rectangle 15"/>
            <p:cNvSpPr>
              <a:spLocks noChangeArrowheads="1"/>
            </p:cNvSpPr>
            <p:nvPr/>
          </p:nvSpPr>
          <p:spPr bwMode="auto">
            <a:xfrm>
              <a:off x="2203018" y="8196083"/>
              <a:ext cx="127278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CAD/CAM</a:t>
              </a:r>
            </a:p>
          </p:txBody>
        </p:sp>
        <p:sp>
          <p:nvSpPr>
            <p:cNvPr id="17424" name="Rectangle 16"/>
            <p:cNvSpPr>
              <a:spLocks noChangeArrowheads="1"/>
            </p:cNvSpPr>
            <p:nvPr/>
          </p:nvSpPr>
          <p:spPr bwMode="auto">
            <a:xfrm>
              <a:off x="4240207" y="8196083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250000</a:t>
              </a:r>
            </a:p>
          </p:txBody>
        </p:sp>
        <p:sp>
          <p:nvSpPr>
            <p:cNvPr id="17426" name="Rectangle 18"/>
            <p:cNvSpPr>
              <a:spLocks noChangeArrowheads="1"/>
            </p:cNvSpPr>
            <p:nvPr/>
          </p:nvSpPr>
          <p:spPr bwMode="auto">
            <a:xfrm>
              <a:off x="1792245" y="7983089"/>
              <a:ext cx="408765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P2</a:t>
              </a:r>
            </a:p>
          </p:txBody>
        </p:sp>
        <p:sp>
          <p:nvSpPr>
            <p:cNvPr id="17427" name="Rectangle 19"/>
            <p:cNvSpPr>
              <a:spLocks noChangeArrowheads="1"/>
            </p:cNvSpPr>
            <p:nvPr/>
          </p:nvSpPr>
          <p:spPr bwMode="auto">
            <a:xfrm>
              <a:off x="2203018" y="7983089"/>
              <a:ext cx="188192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Database Develop.</a:t>
              </a:r>
            </a:p>
          </p:txBody>
        </p:sp>
        <p:sp>
          <p:nvSpPr>
            <p:cNvPr id="17428" name="Rectangle 20"/>
            <p:cNvSpPr>
              <a:spLocks noChangeArrowheads="1"/>
            </p:cNvSpPr>
            <p:nvPr/>
          </p:nvSpPr>
          <p:spPr bwMode="auto">
            <a:xfrm>
              <a:off x="4240207" y="7983089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135000</a:t>
              </a:r>
            </a:p>
          </p:txBody>
        </p:sp>
        <p:sp>
          <p:nvSpPr>
            <p:cNvPr id="17430" name="Rectangle 22"/>
            <p:cNvSpPr>
              <a:spLocks noChangeArrowheads="1"/>
            </p:cNvSpPr>
            <p:nvPr/>
          </p:nvSpPr>
          <p:spPr bwMode="auto">
            <a:xfrm>
              <a:off x="1792245" y="8447111"/>
              <a:ext cx="408765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P4</a:t>
              </a:r>
            </a:p>
          </p:txBody>
        </p:sp>
        <p:sp>
          <p:nvSpPr>
            <p:cNvPr id="17431" name="Rectangle 23"/>
            <p:cNvSpPr>
              <a:spLocks noChangeArrowheads="1"/>
            </p:cNvSpPr>
            <p:nvPr/>
          </p:nvSpPr>
          <p:spPr bwMode="auto">
            <a:xfrm>
              <a:off x="2203018" y="8447111"/>
              <a:ext cx="1356139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Maintenance</a:t>
              </a:r>
            </a:p>
          </p:txBody>
        </p:sp>
        <p:sp>
          <p:nvSpPr>
            <p:cNvPr id="17432" name="Rectangle 24"/>
            <p:cNvSpPr>
              <a:spLocks noChangeArrowheads="1"/>
            </p:cNvSpPr>
            <p:nvPr/>
          </p:nvSpPr>
          <p:spPr bwMode="auto">
            <a:xfrm>
              <a:off x="4240207" y="8447111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310000</a:t>
              </a:r>
            </a:p>
          </p:txBody>
        </p:sp>
        <p:sp>
          <p:nvSpPr>
            <p:cNvPr id="17433" name="Rectangle 25"/>
            <p:cNvSpPr>
              <a:spLocks noChangeArrowheads="1"/>
            </p:cNvSpPr>
            <p:nvPr/>
          </p:nvSpPr>
          <p:spPr bwMode="auto">
            <a:xfrm>
              <a:off x="5099354" y="8447111"/>
              <a:ext cx="636392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Paris</a:t>
              </a:r>
            </a:p>
          </p:txBody>
        </p:sp>
        <p:sp>
          <p:nvSpPr>
            <p:cNvPr id="17496" name="Line 88"/>
            <p:cNvSpPr>
              <a:spLocks noChangeShapeType="1"/>
            </p:cNvSpPr>
            <p:nvPr/>
          </p:nvSpPr>
          <p:spPr bwMode="auto">
            <a:xfrm>
              <a:off x="1668634" y="7690222"/>
              <a:ext cx="45090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17497" name="Line 89"/>
            <p:cNvSpPr>
              <a:spLocks noChangeShapeType="1"/>
            </p:cNvSpPr>
            <p:nvPr/>
          </p:nvSpPr>
          <p:spPr bwMode="auto">
            <a:xfrm>
              <a:off x="2248661" y="7252824"/>
              <a:ext cx="0" cy="1548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17498" name="Line 90"/>
            <p:cNvSpPr>
              <a:spLocks noChangeShapeType="1"/>
            </p:cNvSpPr>
            <p:nvPr/>
          </p:nvSpPr>
          <p:spPr bwMode="auto">
            <a:xfrm>
              <a:off x="4175115" y="7252824"/>
              <a:ext cx="0" cy="1548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17499" name="Line 91"/>
            <p:cNvSpPr>
              <a:spLocks noChangeShapeType="1"/>
            </p:cNvSpPr>
            <p:nvPr/>
          </p:nvSpPr>
          <p:spPr bwMode="auto">
            <a:xfrm>
              <a:off x="5091749" y="7252824"/>
              <a:ext cx="0" cy="1548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</p:grpSp>
      <p:sp>
        <p:nvSpPr>
          <p:cNvPr id="133" name="Rectangle 2"/>
          <p:cNvSpPr txBox="1">
            <a:spLocks noChangeArrowheads="1"/>
          </p:cNvSpPr>
          <p:nvPr/>
        </p:nvSpPr>
        <p:spPr>
          <a:xfrm>
            <a:off x="144418" y="2395045"/>
            <a:ext cx="12644526" cy="3624763"/>
          </a:xfrm>
          <a:prstGeom prst="rect">
            <a:avLst/>
          </a:prstGeom>
          <a:noFill/>
          <a:ln/>
        </p:spPr>
        <p:txBody>
          <a:bodyPr>
            <a:normAutofit fontScale="92500" lnSpcReduction="10000"/>
          </a:bodyPr>
          <a:lstStyle>
            <a:lvl1pPr marL="3683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Char char="•"/>
              <a:defRPr sz="28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1pPr>
            <a:lvl2pPr marL="7620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5000"/>
              <a:buFont typeface="Zapf Dingbats" charset="0"/>
              <a:buChar char="➡"/>
              <a:defRPr sz="26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2pPr>
            <a:lvl3pPr marL="12065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0000"/>
              <a:buFont typeface="Zapf Dingbats" charset="0"/>
              <a:buChar char="✦"/>
              <a:defRPr sz="24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3pPr>
            <a:lvl4pPr marL="16510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69000"/>
              <a:buFont typeface="Lucida Grande" charset="0"/>
              <a:buChar char="✓"/>
              <a:defRPr sz="20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4pPr>
            <a:lvl5pPr marL="20955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5pPr>
            <a:lvl6pPr marL="25527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6pPr>
            <a:lvl7pPr marL="30099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7pPr>
            <a:lvl8pPr marL="34671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8pPr>
            <a:lvl9pPr marL="39243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9pPr>
          </a:lstStyle>
          <a:p>
            <a:pPr marL="288000" indent="-288000">
              <a:spcBef>
                <a:spcPct val="50000"/>
              </a:spcBef>
            </a:pPr>
            <a:r>
              <a:rPr lang="en-US" sz="2400" kern="0" dirty="0" smtClean="0"/>
              <a:t>Assume there is ALSO another application </a:t>
            </a:r>
            <a:r>
              <a:rPr lang="en-US" sz="2400" b="1" kern="0" dirty="0" smtClean="0">
                <a:solidFill>
                  <a:srgbClr val="1771A9"/>
                </a:solidFill>
              </a:rPr>
              <a:t>Q’: find projects at each location</a:t>
            </a:r>
            <a:endParaRPr lang="en-US" sz="2400" kern="0" dirty="0" smtClean="0"/>
          </a:p>
          <a:p>
            <a:pPr marL="288000" indent="-288000">
              <a:spcBef>
                <a:spcPct val="50000"/>
              </a:spcBef>
            </a:pPr>
            <a:r>
              <a:rPr lang="en-US" sz="2400" kern="0" dirty="0" smtClean="0"/>
              <a:t>Then, it makes sense to consider the set of simple predicates</a:t>
            </a:r>
          </a:p>
          <a:p>
            <a:pPr marL="0" indent="0" algn="ctr">
              <a:spcBef>
                <a:spcPct val="50000"/>
              </a:spcBef>
              <a:buNone/>
            </a:pPr>
            <a:r>
              <a:rPr lang="en-US" sz="2400" i="1" kern="0" dirty="0" smtClean="0">
                <a:solidFill>
                  <a:srgbClr val="1771A9"/>
                </a:solidFill>
              </a:rPr>
              <a:t>S’</a:t>
            </a:r>
            <a:r>
              <a:rPr lang="en-US" sz="2400" kern="0" dirty="0" smtClean="0">
                <a:solidFill>
                  <a:srgbClr val="1771A9"/>
                </a:solidFill>
              </a:rPr>
              <a:t> = {LOC = “Montreal”, LOC = “New York”, LOC = “Paris”, }</a:t>
            </a:r>
          </a:p>
          <a:p>
            <a:pPr marL="288000" lvl="1" indent="0">
              <a:spcBef>
                <a:spcPct val="50000"/>
              </a:spcBef>
              <a:buNone/>
            </a:pPr>
            <a:r>
              <a:rPr lang="en-US" sz="2200" kern="0" dirty="0"/>
              <a:t>w</a:t>
            </a:r>
            <a:r>
              <a:rPr lang="en-US" sz="2200" kern="0" dirty="0" smtClean="0"/>
              <a:t>hich induces the set of minterms </a:t>
            </a:r>
            <a:r>
              <a:rPr lang="en-US" sz="1800" kern="0" dirty="0" smtClean="0">
                <a:solidFill>
                  <a:srgbClr val="FF0000"/>
                </a:solidFill>
              </a:rPr>
              <a:t>(use abbreviations </a:t>
            </a:r>
            <a:r>
              <a:rPr lang="en-US" sz="1800" b="1" kern="0" dirty="0" smtClean="0">
                <a:solidFill>
                  <a:srgbClr val="FF0000"/>
                </a:solidFill>
              </a:rPr>
              <a:t>L</a:t>
            </a:r>
            <a:r>
              <a:rPr lang="en-US" sz="1800" b="1" kern="0" baseline="-25000" dirty="0" smtClean="0">
                <a:solidFill>
                  <a:srgbClr val="FF0000"/>
                </a:solidFill>
              </a:rPr>
              <a:t>M</a:t>
            </a:r>
            <a:r>
              <a:rPr lang="en-US" sz="1800" kern="0" dirty="0" smtClean="0">
                <a:solidFill>
                  <a:srgbClr val="FF0000"/>
                </a:solidFill>
              </a:rPr>
              <a:t>: LOC = “Montreal”, </a:t>
            </a:r>
            <a:r>
              <a:rPr lang="en-US" sz="1800" b="1" kern="0" dirty="0" smtClean="0">
                <a:solidFill>
                  <a:srgbClr val="FF0000"/>
                </a:solidFill>
              </a:rPr>
              <a:t>L</a:t>
            </a:r>
            <a:r>
              <a:rPr lang="en-US" sz="1800" b="1" kern="0" baseline="-25000" dirty="0" smtClean="0">
                <a:solidFill>
                  <a:srgbClr val="FF0000"/>
                </a:solidFill>
              </a:rPr>
              <a:t>N</a:t>
            </a:r>
            <a:r>
              <a:rPr lang="en-US" sz="1800" kern="0" dirty="0" smtClean="0">
                <a:solidFill>
                  <a:srgbClr val="FF0000"/>
                </a:solidFill>
              </a:rPr>
              <a:t>: LOC = “New York”, </a:t>
            </a:r>
            <a:r>
              <a:rPr lang="en-US" sz="1800" b="1" kern="0" dirty="0" smtClean="0">
                <a:solidFill>
                  <a:srgbClr val="FF0000"/>
                </a:solidFill>
              </a:rPr>
              <a:t>L</a:t>
            </a:r>
            <a:r>
              <a:rPr lang="en-US" sz="1800" b="1" kern="0" baseline="-25000" dirty="0" smtClean="0">
                <a:solidFill>
                  <a:srgbClr val="FF0000"/>
                </a:solidFill>
              </a:rPr>
              <a:t>P</a:t>
            </a:r>
            <a:r>
              <a:rPr lang="en-US" sz="1800" kern="0" dirty="0" smtClean="0">
                <a:solidFill>
                  <a:srgbClr val="FF0000"/>
                </a:solidFill>
              </a:rPr>
              <a:t>: LOC = “Paris”)</a:t>
            </a:r>
          </a:p>
          <a:p>
            <a:pPr marL="0" indent="0">
              <a:spcBef>
                <a:spcPct val="50000"/>
              </a:spcBef>
              <a:buNone/>
              <a:tabLst>
                <a:tab pos="1079500" algn="l"/>
                <a:tab pos="1439863" algn="l"/>
                <a:tab pos="2122488" algn="l"/>
                <a:tab pos="3949700" algn="l"/>
                <a:tab pos="6007100" algn="l"/>
                <a:tab pos="7988300" algn="l"/>
                <a:tab pos="10045700" algn="l"/>
              </a:tabLst>
            </a:pPr>
            <a:r>
              <a:rPr lang="en-US" sz="1400" i="1" kern="0" dirty="0" smtClean="0">
                <a:solidFill>
                  <a:srgbClr val="1771A9"/>
                </a:solidFill>
              </a:rPr>
              <a:t>	</a:t>
            </a:r>
            <a:r>
              <a:rPr lang="en-US" sz="1800" i="1" kern="0" dirty="0" smtClean="0">
                <a:solidFill>
                  <a:srgbClr val="1771A9"/>
                </a:solidFill>
              </a:rPr>
              <a:t>M</a:t>
            </a:r>
            <a:r>
              <a:rPr lang="en-US" sz="1800" i="1" kern="0" baseline="-25000" dirty="0" smtClean="0">
                <a:solidFill>
                  <a:srgbClr val="1771A9"/>
                </a:solidFill>
              </a:rPr>
              <a:t>S’	</a:t>
            </a:r>
            <a:r>
              <a:rPr lang="en-US" sz="1800" kern="0" dirty="0" smtClean="0">
                <a:solidFill>
                  <a:srgbClr val="1771A9"/>
                </a:solidFill>
              </a:rPr>
              <a:t>= {	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M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1800" kern="0" dirty="0" smtClean="0">
                <a:solidFill>
                  <a:srgbClr val="1771A9"/>
                </a:solidFill>
              </a:rPr>
              <a:t> 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N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1800" kern="0" dirty="0" smtClean="0">
                <a:solidFill>
                  <a:srgbClr val="1771A9"/>
                </a:solidFill>
              </a:rPr>
              <a:t> 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P</a:t>
            </a:r>
            <a:r>
              <a:rPr lang="en-US" sz="1800" kern="0" dirty="0" smtClean="0">
                <a:solidFill>
                  <a:srgbClr val="1771A9"/>
                </a:solidFill>
              </a:rPr>
              <a:t> ,	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M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1800" kern="0" dirty="0" smtClean="0">
                <a:solidFill>
                  <a:srgbClr val="1771A9"/>
                </a:solidFill>
              </a:rPr>
              <a:t> 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N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1800" kern="0" dirty="0" smtClean="0">
                <a:solidFill>
                  <a:srgbClr val="1771A9"/>
                </a:solidFill>
              </a:rPr>
              <a:t>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P</a:t>
            </a:r>
            <a:r>
              <a:rPr lang="en-US" sz="1800" kern="0" dirty="0" smtClean="0">
                <a:solidFill>
                  <a:srgbClr val="1771A9"/>
                </a:solidFill>
              </a:rPr>
              <a:t> ,	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M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1800" kern="0" dirty="0" smtClean="0">
                <a:solidFill>
                  <a:srgbClr val="1771A9"/>
                </a:solidFill>
              </a:rPr>
              <a:t>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N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1800" kern="0" dirty="0" smtClean="0">
                <a:solidFill>
                  <a:srgbClr val="1771A9"/>
                </a:solidFill>
              </a:rPr>
              <a:t> 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P</a:t>
            </a:r>
            <a:r>
              <a:rPr lang="en-US" sz="1800" kern="0" dirty="0" smtClean="0">
                <a:solidFill>
                  <a:srgbClr val="1771A9"/>
                </a:solidFill>
              </a:rPr>
              <a:t> ,	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M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1800" kern="0" dirty="0" smtClean="0">
                <a:solidFill>
                  <a:srgbClr val="1771A9"/>
                </a:solidFill>
              </a:rPr>
              <a:t>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N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1800" kern="0" dirty="0" smtClean="0">
                <a:solidFill>
                  <a:srgbClr val="1771A9"/>
                </a:solidFill>
              </a:rPr>
              <a:t>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P</a:t>
            </a:r>
            <a:r>
              <a:rPr lang="en-US" sz="1800" kern="0" dirty="0" smtClean="0">
                <a:solidFill>
                  <a:srgbClr val="1771A9"/>
                </a:solidFill>
              </a:rPr>
              <a:t> ,</a:t>
            </a:r>
          </a:p>
          <a:p>
            <a:pPr marL="0" indent="0">
              <a:spcBef>
                <a:spcPct val="50000"/>
              </a:spcBef>
              <a:buNone/>
              <a:tabLst>
                <a:tab pos="1079500" algn="l"/>
                <a:tab pos="1439863" algn="l"/>
                <a:tab pos="2122488" algn="l"/>
                <a:tab pos="3949700" algn="l"/>
                <a:tab pos="6007100" algn="l"/>
                <a:tab pos="7988300" algn="l"/>
                <a:tab pos="10045700" algn="l"/>
              </a:tabLst>
            </a:pP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</a:rPr>
              <a:t>			¬</a:t>
            </a:r>
            <a:r>
              <a:rPr lang="en-US" sz="1800" kern="0" dirty="0" smtClean="0">
                <a:solidFill>
                  <a:srgbClr val="1771A9"/>
                </a:solidFill>
              </a:rPr>
              <a:t>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M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1800" kern="0" dirty="0" smtClean="0">
                <a:solidFill>
                  <a:srgbClr val="1771A9"/>
                </a:solidFill>
              </a:rPr>
              <a:t> 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N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1800" kern="0" dirty="0" smtClean="0">
                <a:solidFill>
                  <a:srgbClr val="1771A9"/>
                </a:solidFill>
              </a:rPr>
              <a:t> 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P</a:t>
            </a:r>
            <a:r>
              <a:rPr lang="en-US" sz="1800" kern="0" dirty="0" smtClean="0">
                <a:solidFill>
                  <a:srgbClr val="1771A9"/>
                </a:solidFill>
              </a:rPr>
              <a:t> ,	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1800" kern="0" dirty="0" smtClean="0">
                <a:solidFill>
                  <a:srgbClr val="1771A9"/>
                </a:solidFill>
              </a:rPr>
              <a:t>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M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1800" kern="0" dirty="0" smtClean="0">
                <a:solidFill>
                  <a:srgbClr val="1771A9"/>
                </a:solidFill>
              </a:rPr>
              <a:t> 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N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1800" kern="0" dirty="0" smtClean="0">
                <a:solidFill>
                  <a:srgbClr val="1771A9"/>
                </a:solidFill>
              </a:rPr>
              <a:t>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P</a:t>
            </a:r>
            <a:r>
              <a:rPr lang="en-US" sz="1800" kern="0" dirty="0" smtClean="0">
                <a:solidFill>
                  <a:srgbClr val="1771A9"/>
                </a:solidFill>
              </a:rPr>
              <a:t> ,	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1800" kern="0" dirty="0" smtClean="0">
                <a:solidFill>
                  <a:srgbClr val="1771A9"/>
                </a:solidFill>
              </a:rPr>
              <a:t>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M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1800" kern="0" dirty="0" smtClean="0">
                <a:solidFill>
                  <a:srgbClr val="1771A9"/>
                </a:solidFill>
              </a:rPr>
              <a:t>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N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1800" kern="0" dirty="0" smtClean="0">
                <a:solidFill>
                  <a:srgbClr val="1771A9"/>
                </a:solidFill>
              </a:rPr>
              <a:t> 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P</a:t>
            </a:r>
            <a:r>
              <a:rPr lang="en-US" sz="1800" kern="0" dirty="0" smtClean="0">
                <a:solidFill>
                  <a:srgbClr val="1771A9"/>
                </a:solidFill>
              </a:rPr>
              <a:t> ,	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1800" kern="0" dirty="0" smtClean="0">
                <a:solidFill>
                  <a:srgbClr val="1771A9"/>
                </a:solidFill>
              </a:rPr>
              <a:t>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M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1800" kern="0" dirty="0" smtClean="0">
                <a:solidFill>
                  <a:srgbClr val="1771A9"/>
                </a:solidFill>
              </a:rPr>
              <a:t>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N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1800" kern="0" dirty="0" smtClean="0">
                <a:solidFill>
                  <a:srgbClr val="1771A9"/>
                </a:solidFill>
              </a:rPr>
              <a:t>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P</a:t>
            </a:r>
            <a:r>
              <a:rPr lang="en-US" sz="1800" kern="0" dirty="0" smtClean="0">
                <a:solidFill>
                  <a:srgbClr val="1771A9"/>
                </a:solidFill>
              </a:rPr>
              <a:t>	}</a:t>
            </a:r>
          </a:p>
          <a:p>
            <a:pPr marL="288000" indent="0">
              <a:spcBef>
                <a:spcPts val="2400"/>
              </a:spcBef>
              <a:buNone/>
              <a:tabLst>
                <a:tab pos="5207000" algn="l"/>
              </a:tabLst>
            </a:pPr>
            <a:r>
              <a:rPr lang="en-US" sz="2200" kern="0" dirty="0" smtClean="0"/>
              <a:t>which reduces to	</a:t>
            </a:r>
            <a:r>
              <a:rPr lang="en-US" sz="2100" kern="0" dirty="0" smtClean="0">
                <a:solidFill>
                  <a:srgbClr val="1771A9"/>
                </a:solidFill>
              </a:rPr>
              <a:t>{ L</a:t>
            </a:r>
            <a:r>
              <a:rPr lang="en-US" sz="2100" kern="0" baseline="-25000" dirty="0" smtClean="0">
                <a:solidFill>
                  <a:srgbClr val="1771A9"/>
                </a:solidFill>
              </a:rPr>
              <a:t>M</a:t>
            </a:r>
            <a:r>
              <a:rPr lang="en-US" sz="2100" kern="0" dirty="0" smtClean="0">
                <a:solidFill>
                  <a:srgbClr val="1771A9"/>
                </a:solidFill>
              </a:rPr>
              <a:t> </a:t>
            </a:r>
            <a:r>
              <a:rPr lang="en-US" sz="21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2100" kern="0" dirty="0" smtClean="0">
                <a:solidFill>
                  <a:srgbClr val="1771A9"/>
                </a:solidFill>
              </a:rPr>
              <a:t> </a:t>
            </a:r>
            <a:r>
              <a:rPr lang="en-US" sz="21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2100" kern="0" dirty="0" smtClean="0">
                <a:solidFill>
                  <a:srgbClr val="1771A9"/>
                </a:solidFill>
              </a:rPr>
              <a:t>L</a:t>
            </a:r>
            <a:r>
              <a:rPr lang="en-US" sz="2100" kern="0" baseline="-25000" dirty="0" smtClean="0">
                <a:solidFill>
                  <a:srgbClr val="1771A9"/>
                </a:solidFill>
              </a:rPr>
              <a:t>N</a:t>
            </a:r>
            <a:r>
              <a:rPr lang="en-US" sz="2100" kern="0" dirty="0" smtClean="0">
                <a:solidFill>
                  <a:srgbClr val="1771A9"/>
                </a:solidFill>
              </a:rPr>
              <a:t> </a:t>
            </a:r>
            <a:r>
              <a:rPr lang="en-US" sz="21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2100" kern="0" dirty="0" smtClean="0">
                <a:solidFill>
                  <a:srgbClr val="1771A9"/>
                </a:solidFill>
              </a:rPr>
              <a:t> </a:t>
            </a:r>
            <a:r>
              <a:rPr lang="en-US" sz="21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2100" kern="0" dirty="0" smtClean="0">
                <a:solidFill>
                  <a:srgbClr val="1771A9"/>
                </a:solidFill>
              </a:rPr>
              <a:t>L</a:t>
            </a:r>
            <a:r>
              <a:rPr lang="en-US" sz="2100" kern="0" baseline="-25000" dirty="0" smtClean="0">
                <a:solidFill>
                  <a:srgbClr val="1771A9"/>
                </a:solidFill>
              </a:rPr>
              <a:t>P </a:t>
            </a:r>
            <a:r>
              <a:rPr lang="en-US" sz="2100" kern="0" dirty="0" smtClean="0">
                <a:solidFill>
                  <a:srgbClr val="1771A9"/>
                </a:solidFill>
              </a:rPr>
              <a:t>,    </a:t>
            </a:r>
            <a:r>
              <a:rPr lang="en-US" sz="21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2100" kern="0" dirty="0" smtClean="0">
                <a:solidFill>
                  <a:srgbClr val="1771A9"/>
                </a:solidFill>
              </a:rPr>
              <a:t>L</a:t>
            </a:r>
            <a:r>
              <a:rPr lang="en-US" sz="2100" kern="0" baseline="-25000" dirty="0" smtClean="0">
                <a:solidFill>
                  <a:srgbClr val="1771A9"/>
                </a:solidFill>
              </a:rPr>
              <a:t>M</a:t>
            </a:r>
            <a:r>
              <a:rPr lang="en-US" sz="2100" kern="0" dirty="0" smtClean="0">
                <a:solidFill>
                  <a:srgbClr val="1771A9"/>
                </a:solidFill>
              </a:rPr>
              <a:t> </a:t>
            </a:r>
            <a:r>
              <a:rPr lang="en-US" sz="21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2100" kern="0" dirty="0" smtClean="0">
                <a:solidFill>
                  <a:srgbClr val="1771A9"/>
                </a:solidFill>
              </a:rPr>
              <a:t> L</a:t>
            </a:r>
            <a:r>
              <a:rPr lang="en-US" sz="2100" kern="0" baseline="-25000" dirty="0" smtClean="0">
                <a:solidFill>
                  <a:srgbClr val="1771A9"/>
                </a:solidFill>
              </a:rPr>
              <a:t>N</a:t>
            </a:r>
            <a:r>
              <a:rPr lang="en-US" sz="2100" kern="0" dirty="0" smtClean="0">
                <a:solidFill>
                  <a:srgbClr val="1771A9"/>
                </a:solidFill>
              </a:rPr>
              <a:t> </a:t>
            </a:r>
            <a:r>
              <a:rPr lang="en-US" sz="21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2100" kern="0" dirty="0" smtClean="0">
                <a:solidFill>
                  <a:srgbClr val="1771A9"/>
                </a:solidFill>
              </a:rPr>
              <a:t> </a:t>
            </a:r>
            <a:r>
              <a:rPr lang="en-US" sz="21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2100" kern="0" dirty="0" smtClean="0">
                <a:solidFill>
                  <a:srgbClr val="1771A9"/>
                </a:solidFill>
              </a:rPr>
              <a:t>L</a:t>
            </a:r>
            <a:r>
              <a:rPr lang="en-US" sz="2100" kern="0" baseline="-25000" dirty="0" smtClean="0">
                <a:solidFill>
                  <a:srgbClr val="1771A9"/>
                </a:solidFill>
              </a:rPr>
              <a:t>P</a:t>
            </a:r>
            <a:r>
              <a:rPr lang="en-US" sz="2100" kern="0" dirty="0" smtClean="0">
                <a:solidFill>
                  <a:srgbClr val="1771A9"/>
                </a:solidFill>
              </a:rPr>
              <a:t> ,    </a:t>
            </a:r>
            <a:r>
              <a:rPr lang="en-US" sz="21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2100" kern="0" dirty="0" smtClean="0">
                <a:solidFill>
                  <a:srgbClr val="1771A9"/>
                </a:solidFill>
              </a:rPr>
              <a:t>L</a:t>
            </a:r>
            <a:r>
              <a:rPr lang="en-US" sz="2100" kern="0" baseline="-25000" dirty="0" smtClean="0">
                <a:solidFill>
                  <a:srgbClr val="1771A9"/>
                </a:solidFill>
              </a:rPr>
              <a:t>M</a:t>
            </a:r>
            <a:r>
              <a:rPr lang="en-US" sz="2100" kern="0" dirty="0" smtClean="0">
                <a:solidFill>
                  <a:srgbClr val="1771A9"/>
                </a:solidFill>
              </a:rPr>
              <a:t> </a:t>
            </a:r>
            <a:r>
              <a:rPr lang="en-US" sz="21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2100" kern="0" dirty="0" smtClean="0">
                <a:solidFill>
                  <a:srgbClr val="1771A9"/>
                </a:solidFill>
              </a:rPr>
              <a:t> </a:t>
            </a:r>
            <a:r>
              <a:rPr lang="en-US" sz="21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2100" kern="0" dirty="0" smtClean="0">
                <a:solidFill>
                  <a:srgbClr val="1771A9"/>
                </a:solidFill>
              </a:rPr>
              <a:t>L</a:t>
            </a:r>
            <a:r>
              <a:rPr lang="en-US" sz="2100" kern="0" baseline="-25000" dirty="0" smtClean="0">
                <a:solidFill>
                  <a:srgbClr val="1771A9"/>
                </a:solidFill>
              </a:rPr>
              <a:t>N</a:t>
            </a:r>
            <a:r>
              <a:rPr lang="en-US" sz="2100" kern="0" dirty="0" smtClean="0">
                <a:solidFill>
                  <a:srgbClr val="1771A9"/>
                </a:solidFill>
              </a:rPr>
              <a:t> </a:t>
            </a:r>
            <a:r>
              <a:rPr lang="en-US" sz="21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2100" kern="0" dirty="0" smtClean="0">
                <a:solidFill>
                  <a:srgbClr val="1771A9"/>
                </a:solidFill>
              </a:rPr>
              <a:t> L</a:t>
            </a:r>
            <a:r>
              <a:rPr lang="en-US" sz="2100" kern="0" baseline="-25000" dirty="0" smtClean="0">
                <a:solidFill>
                  <a:srgbClr val="1771A9"/>
                </a:solidFill>
              </a:rPr>
              <a:t>P</a:t>
            </a:r>
            <a:r>
              <a:rPr lang="en-US" sz="2100" kern="0" dirty="0" smtClean="0">
                <a:solidFill>
                  <a:srgbClr val="1771A9"/>
                </a:solidFill>
              </a:rPr>
              <a:t> , }</a:t>
            </a:r>
          </a:p>
          <a:p>
            <a:pPr marL="288000" lvl="1" indent="0">
              <a:spcBef>
                <a:spcPct val="50000"/>
              </a:spcBef>
              <a:buNone/>
              <a:tabLst>
                <a:tab pos="5207000" algn="l"/>
              </a:tabLst>
            </a:pPr>
            <a:r>
              <a:rPr lang="en-US" sz="2200" kern="0" dirty="0" smtClean="0"/>
              <a:t>which, in turn, induces fragmentation	</a:t>
            </a:r>
            <a:r>
              <a:rPr lang="en-US" sz="2400" i="1" kern="0" dirty="0" smtClean="0">
                <a:solidFill>
                  <a:srgbClr val="1771A9"/>
                </a:solidFill>
              </a:rPr>
              <a:t>F’</a:t>
            </a:r>
            <a:r>
              <a:rPr lang="en-US" sz="2400" kern="0" dirty="0" smtClean="0">
                <a:solidFill>
                  <a:srgbClr val="1771A9"/>
                </a:solidFill>
              </a:rPr>
              <a:t> = { PROJ’</a:t>
            </a:r>
            <a:r>
              <a:rPr lang="en-US" sz="2400" kern="0" baseline="-25000" dirty="0" smtClean="0">
                <a:solidFill>
                  <a:srgbClr val="1771A9"/>
                </a:solidFill>
              </a:rPr>
              <a:t>1</a:t>
            </a:r>
            <a:r>
              <a:rPr lang="en-US" sz="2400" kern="0" dirty="0" smtClean="0">
                <a:solidFill>
                  <a:srgbClr val="1771A9"/>
                </a:solidFill>
              </a:rPr>
              <a:t> , PROJ’</a:t>
            </a:r>
            <a:r>
              <a:rPr lang="en-US" sz="2400" kern="0" baseline="-25000" dirty="0" smtClean="0">
                <a:solidFill>
                  <a:srgbClr val="1771A9"/>
                </a:solidFill>
              </a:rPr>
              <a:t>2</a:t>
            </a:r>
            <a:r>
              <a:rPr lang="en-US" sz="2400" kern="0" dirty="0" smtClean="0">
                <a:solidFill>
                  <a:srgbClr val="1771A9"/>
                </a:solidFill>
              </a:rPr>
              <a:t> , PROJ’</a:t>
            </a:r>
            <a:r>
              <a:rPr lang="en-US" sz="2400" kern="0" baseline="-25000" dirty="0" smtClean="0">
                <a:solidFill>
                  <a:srgbClr val="1771A9"/>
                </a:solidFill>
              </a:rPr>
              <a:t>3</a:t>
            </a:r>
            <a:r>
              <a:rPr lang="en-US" sz="2400" kern="0" dirty="0" smtClean="0">
                <a:solidFill>
                  <a:srgbClr val="1771A9"/>
                </a:solidFill>
              </a:rPr>
              <a:t> }</a:t>
            </a:r>
          </a:p>
        </p:txBody>
      </p:sp>
      <p:grpSp>
        <p:nvGrpSpPr>
          <p:cNvPr id="90" name="Gruppo 89"/>
          <p:cNvGrpSpPr/>
          <p:nvPr/>
        </p:nvGrpSpPr>
        <p:grpSpPr>
          <a:xfrm>
            <a:off x="2573310" y="4219952"/>
            <a:ext cx="1285884" cy="244930"/>
            <a:chOff x="2287558" y="4662486"/>
            <a:chExt cx="1500198" cy="285752"/>
          </a:xfrm>
        </p:grpSpPr>
        <p:cxnSp>
          <p:nvCxnSpPr>
            <p:cNvPr id="88" name="Connettore 1 87"/>
            <p:cNvCxnSpPr/>
            <p:nvPr/>
          </p:nvCxnSpPr>
          <p:spPr bwMode="auto">
            <a:xfrm>
              <a:off x="2287558" y="4662486"/>
              <a:ext cx="1500198" cy="285752"/>
            </a:xfrm>
            <a:prstGeom prst="line">
              <a:avLst/>
            </a:prstGeom>
            <a:solidFill>
              <a:srgbClr val="6682AA"/>
            </a:solidFill>
            <a:ln w="19050">
              <a:solidFill>
                <a:srgbClr val="1771A9"/>
              </a:solidFill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89" name="Connettore 1 88"/>
            <p:cNvCxnSpPr/>
            <p:nvPr/>
          </p:nvCxnSpPr>
          <p:spPr bwMode="auto">
            <a:xfrm>
              <a:off x="2287558" y="4662486"/>
              <a:ext cx="1500198" cy="285752"/>
            </a:xfrm>
            <a:prstGeom prst="line">
              <a:avLst/>
            </a:prstGeom>
            <a:solidFill>
              <a:srgbClr val="6682AA"/>
            </a:solidFill>
            <a:ln w="19050">
              <a:solidFill>
                <a:srgbClr val="1771A9"/>
              </a:solidFill>
            </a:ln>
            <a:effectLst/>
            <a:scene3d>
              <a:camera prst="orthographicFront">
                <a:rot lat="0" lon="10800000" rev="0"/>
              </a:camera>
              <a:lightRig rig="threePt" dir="t"/>
            </a:scene3d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91" name="Gruppo 90"/>
          <p:cNvGrpSpPr/>
          <p:nvPr/>
        </p:nvGrpSpPr>
        <p:grpSpPr>
          <a:xfrm>
            <a:off x="4502136" y="4209474"/>
            <a:ext cx="1285884" cy="244930"/>
            <a:chOff x="2287558" y="4662486"/>
            <a:chExt cx="1500198" cy="285752"/>
          </a:xfrm>
        </p:grpSpPr>
        <p:cxnSp>
          <p:nvCxnSpPr>
            <p:cNvPr id="92" name="Connettore 1 91"/>
            <p:cNvCxnSpPr/>
            <p:nvPr/>
          </p:nvCxnSpPr>
          <p:spPr bwMode="auto">
            <a:xfrm>
              <a:off x="2287558" y="4662486"/>
              <a:ext cx="1500198" cy="285752"/>
            </a:xfrm>
            <a:prstGeom prst="line">
              <a:avLst/>
            </a:prstGeom>
            <a:solidFill>
              <a:srgbClr val="6682AA"/>
            </a:solidFill>
            <a:ln w="19050">
              <a:solidFill>
                <a:srgbClr val="1771A9"/>
              </a:solidFill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93" name="Connettore 1 92"/>
            <p:cNvCxnSpPr/>
            <p:nvPr/>
          </p:nvCxnSpPr>
          <p:spPr bwMode="auto">
            <a:xfrm>
              <a:off x="2287558" y="4662486"/>
              <a:ext cx="1500198" cy="285752"/>
            </a:xfrm>
            <a:prstGeom prst="line">
              <a:avLst/>
            </a:prstGeom>
            <a:solidFill>
              <a:srgbClr val="6682AA"/>
            </a:solidFill>
            <a:ln w="19050">
              <a:solidFill>
                <a:srgbClr val="1771A9"/>
              </a:solidFill>
            </a:ln>
            <a:effectLst/>
            <a:scene3d>
              <a:camera prst="orthographicFront">
                <a:rot lat="0" lon="10800000" rev="0"/>
              </a:camera>
              <a:lightRig rig="threePt" dir="t"/>
            </a:scene3d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94" name="Gruppo 93"/>
          <p:cNvGrpSpPr/>
          <p:nvPr/>
        </p:nvGrpSpPr>
        <p:grpSpPr>
          <a:xfrm>
            <a:off x="6573838" y="4209474"/>
            <a:ext cx="1285884" cy="244930"/>
            <a:chOff x="2287558" y="4662486"/>
            <a:chExt cx="1500198" cy="285752"/>
          </a:xfrm>
        </p:grpSpPr>
        <p:cxnSp>
          <p:nvCxnSpPr>
            <p:cNvPr id="95" name="Connettore 1 94"/>
            <p:cNvCxnSpPr/>
            <p:nvPr/>
          </p:nvCxnSpPr>
          <p:spPr bwMode="auto">
            <a:xfrm>
              <a:off x="2287558" y="4662486"/>
              <a:ext cx="1500198" cy="285752"/>
            </a:xfrm>
            <a:prstGeom prst="line">
              <a:avLst/>
            </a:prstGeom>
            <a:solidFill>
              <a:srgbClr val="6682AA"/>
            </a:solidFill>
            <a:ln w="19050">
              <a:solidFill>
                <a:srgbClr val="1771A9"/>
              </a:solidFill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96" name="Connettore 1 95"/>
            <p:cNvCxnSpPr/>
            <p:nvPr/>
          </p:nvCxnSpPr>
          <p:spPr bwMode="auto">
            <a:xfrm>
              <a:off x="2287558" y="4662486"/>
              <a:ext cx="1500198" cy="285752"/>
            </a:xfrm>
            <a:prstGeom prst="line">
              <a:avLst/>
            </a:prstGeom>
            <a:solidFill>
              <a:srgbClr val="6682AA"/>
            </a:solidFill>
            <a:ln w="19050">
              <a:solidFill>
                <a:srgbClr val="1771A9"/>
              </a:solidFill>
            </a:ln>
            <a:effectLst/>
            <a:scene3d>
              <a:camera prst="orthographicFront">
                <a:rot lat="0" lon="10800000" rev="0"/>
              </a:camera>
              <a:lightRig rig="threePt" dir="t"/>
            </a:scene3d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97" name="Gruppo 96"/>
          <p:cNvGrpSpPr/>
          <p:nvPr/>
        </p:nvGrpSpPr>
        <p:grpSpPr>
          <a:xfrm>
            <a:off x="8536000" y="4565648"/>
            <a:ext cx="1500200" cy="285752"/>
            <a:chOff x="2287558" y="4662486"/>
            <a:chExt cx="1500198" cy="285752"/>
          </a:xfrm>
        </p:grpSpPr>
        <p:cxnSp>
          <p:nvCxnSpPr>
            <p:cNvPr id="98" name="Connettore 1 97"/>
            <p:cNvCxnSpPr/>
            <p:nvPr/>
          </p:nvCxnSpPr>
          <p:spPr bwMode="auto">
            <a:xfrm>
              <a:off x="2287558" y="4662486"/>
              <a:ext cx="1500198" cy="285752"/>
            </a:xfrm>
            <a:prstGeom prst="line">
              <a:avLst/>
            </a:prstGeom>
            <a:solidFill>
              <a:srgbClr val="6682AA"/>
            </a:solidFill>
            <a:ln w="19050">
              <a:solidFill>
                <a:srgbClr val="1771A9"/>
              </a:solidFill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99" name="Connettore 1 98"/>
            <p:cNvCxnSpPr/>
            <p:nvPr/>
          </p:nvCxnSpPr>
          <p:spPr bwMode="auto">
            <a:xfrm>
              <a:off x="2287558" y="4662486"/>
              <a:ext cx="1500198" cy="285752"/>
            </a:xfrm>
            <a:prstGeom prst="line">
              <a:avLst/>
            </a:prstGeom>
            <a:solidFill>
              <a:srgbClr val="6682AA"/>
            </a:solidFill>
            <a:ln w="19050">
              <a:solidFill>
                <a:srgbClr val="1771A9"/>
              </a:solidFill>
            </a:ln>
            <a:effectLst/>
            <a:scene3d>
              <a:camera prst="orthographicFront">
                <a:rot lat="0" lon="10800000" rev="0"/>
              </a:camera>
              <a:lightRig rig="threePt" dir="t"/>
            </a:scene3d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100" name="Gruppo 99"/>
          <p:cNvGrpSpPr/>
          <p:nvPr/>
        </p:nvGrpSpPr>
        <p:grpSpPr>
          <a:xfrm>
            <a:off x="2716186" y="4589334"/>
            <a:ext cx="1285884" cy="244930"/>
            <a:chOff x="2287558" y="4662486"/>
            <a:chExt cx="1500198" cy="285752"/>
          </a:xfrm>
        </p:grpSpPr>
        <p:cxnSp>
          <p:nvCxnSpPr>
            <p:cNvPr id="101" name="Connettore 1 100"/>
            <p:cNvCxnSpPr/>
            <p:nvPr/>
          </p:nvCxnSpPr>
          <p:spPr bwMode="auto">
            <a:xfrm>
              <a:off x="2287558" y="4662486"/>
              <a:ext cx="1500198" cy="285752"/>
            </a:xfrm>
            <a:prstGeom prst="line">
              <a:avLst/>
            </a:prstGeom>
            <a:solidFill>
              <a:srgbClr val="6682AA"/>
            </a:solidFill>
            <a:ln w="19050">
              <a:solidFill>
                <a:srgbClr val="1771A9"/>
              </a:solidFill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02" name="Connettore 1 101"/>
            <p:cNvCxnSpPr/>
            <p:nvPr/>
          </p:nvCxnSpPr>
          <p:spPr bwMode="auto">
            <a:xfrm>
              <a:off x="2287558" y="4662486"/>
              <a:ext cx="1500198" cy="285752"/>
            </a:xfrm>
            <a:prstGeom prst="line">
              <a:avLst/>
            </a:prstGeom>
            <a:solidFill>
              <a:srgbClr val="6682AA"/>
            </a:solidFill>
            <a:ln w="19050">
              <a:solidFill>
                <a:srgbClr val="1771A9"/>
              </a:solidFill>
            </a:ln>
            <a:effectLst/>
            <a:scene3d>
              <a:camera prst="orthographicFront">
                <a:rot lat="0" lon="10800000" rev="0"/>
              </a:camera>
              <a:lightRig rig="threePt" dir="t"/>
            </a:scene3d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120" name="Gruppo 119"/>
          <p:cNvGrpSpPr/>
          <p:nvPr/>
        </p:nvGrpSpPr>
        <p:grpSpPr>
          <a:xfrm>
            <a:off x="7788284" y="8387093"/>
            <a:ext cx="4308812" cy="794563"/>
            <a:chOff x="8145474" y="8336293"/>
            <a:chExt cx="4308812" cy="794563"/>
          </a:xfrm>
        </p:grpSpPr>
        <p:sp>
          <p:nvSpPr>
            <p:cNvPr id="17458" name="Rectangle 50"/>
            <p:cNvSpPr>
              <a:spLocks noChangeArrowheads="1"/>
            </p:cNvSpPr>
            <p:nvPr/>
          </p:nvSpPr>
          <p:spPr bwMode="auto">
            <a:xfrm>
              <a:off x="8282755" y="8805890"/>
              <a:ext cx="39433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P4</a:t>
              </a:r>
            </a:p>
          </p:txBody>
        </p:sp>
        <p:sp>
          <p:nvSpPr>
            <p:cNvPr id="17459" name="Rectangle 51"/>
            <p:cNvSpPr>
              <a:spLocks noChangeArrowheads="1"/>
            </p:cNvSpPr>
            <p:nvPr/>
          </p:nvSpPr>
          <p:spPr bwMode="auto">
            <a:xfrm>
              <a:off x="8768902" y="8805890"/>
              <a:ext cx="1279195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Maintenance</a:t>
              </a:r>
            </a:p>
          </p:txBody>
        </p:sp>
        <p:sp>
          <p:nvSpPr>
            <p:cNvPr id="17460" name="Rectangle 52"/>
            <p:cNvSpPr>
              <a:spLocks noChangeArrowheads="1"/>
            </p:cNvSpPr>
            <p:nvPr/>
          </p:nvSpPr>
          <p:spPr bwMode="auto">
            <a:xfrm>
              <a:off x="10602876" y="8805890"/>
              <a:ext cx="759822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310000</a:t>
              </a:r>
            </a:p>
          </p:txBody>
        </p:sp>
        <p:sp>
          <p:nvSpPr>
            <p:cNvPr id="17461" name="Rectangle 53"/>
            <p:cNvSpPr>
              <a:spLocks noChangeArrowheads="1"/>
            </p:cNvSpPr>
            <p:nvPr/>
          </p:nvSpPr>
          <p:spPr bwMode="auto">
            <a:xfrm>
              <a:off x="11458895" y="8805890"/>
              <a:ext cx="60753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Paris</a:t>
              </a:r>
            </a:p>
          </p:txBody>
        </p:sp>
        <p:sp>
          <p:nvSpPr>
            <p:cNvPr id="106" name="Rectangle 60"/>
            <p:cNvSpPr>
              <a:spLocks noChangeArrowheads="1"/>
            </p:cNvSpPr>
            <p:nvPr/>
          </p:nvSpPr>
          <p:spPr bwMode="auto">
            <a:xfrm>
              <a:off x="8165134" y="8337142"/>
              <a:ext cx="4289152" cy="784969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07" name="Line 61"/>
            <p:cNvSpPr>
              <a:spLocks noChangeShapeType="1"/>
            </p:cNvSpPr>
            <p:nvPr/>
          </p:nvSpPr>
          <p:spPr bwMode="auto">
            <a:xfrm>
              <a:off x="8179624" y="8754130"/>
              <a:ext cx="42746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08" name="Line 62"/>
            <p:cNvSpPr>
              <a:spLocks noChangeShapeType="1"/>
            </p:cNvSpPr>
            <p:nvPr/>
          </p:nvSpPr>
          <p:spPr bwMode="auto">
            <a:xfrm>
              <a:off x="11480390" y="8336293"/>
              <a:ext cx="0" cy="792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09" name="Rectangle 63"/>
            <p:cNvSpPr>
              <a:spLocks noChangeArrowheads="1"/>
            </p:cNvSpPr>
            <p:nvPr/>
          </p:nvSpPr>
          <p:spPr bwMode="auto">
            <a:xfrm>
              <a:off x="8145474" y="8448022"/>
              <a:ext cx="686295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110" name="Rectangle 64"/>
            <p:cNvSpPr>
              <a:spLocks noChangeArrowheads="1"/>
            </p:cNvSpPr>
            <p:nvPr/>
          </p:nvSpPr>
          <p:spPr bwMode="auto">
            <a:xfrm>
              <a:off x="9142942" y="8448022"/>
              <a:ext cx="982849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111" name="Rectangle 65"/>
            <p:cNvSpPr>
              <a:spLocks noChangeArrowheads="1"/>
            </p:cNvSpPr>
            <p:nvPr/>
          </p:nvSpPr>
          <p:spPr bwMode="auto">
            <a:xfrm>
              <a:off x="11696852" y="8404551"/>
              <a:ext cx="663853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sp>
          <p:nvSpPr>
            <p:cNvPr id="113" name="Rectangle 76"/>
            <p:cNvSpPr>
              <a:spLocks noChangeArrowheads="1"/>
            </p:cNvSpPr>
            <p:nvPr/>
          </p:nvSpPr>
          <p:spPr bwMode="auto">
            <a:xfrm>
              <a:off x="10512988" y="8448022"/>
              <a:ext cx="1058191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114" name="Line 80"/>
            <p:cNvSpPr>
              <a:spLocks noChangeShapeType="1"/>
            </p:cNvSpPr>
            <p:nvPr/>
          </p:nvSpPr>
          <p:spPr bwMode="auto">
            <a:xfrm>
              <a:off x="8744749" y="8337142"/>
              <a:ext cx="0" cy="792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15" name="Line 81"/>
            <p:cNvSpPr>
              <a:spLocks noChangeShapeType="1"/>
            </p:cNvSpPr>
            <p:nvPr/>
          </p:nvSpPr>
          <p:spPr bwMode="auto">
            <a:xfrm>
              <a:off x="10527066" y="8338856"/>
              <a:ext cx="0" cy="792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</p:grpSp>
      <p:sp>
        <p:nvSpPr>
          <p:cNvPr id="121" name="Rectangle 87"/>
          <p:cNvSpPr>
            <a:spLocks noChangeArrowheads="1"/>
          </p:cNvSpPr>
          <p:nvPr/>
        </p:nvSpPr>
        <p:spPr bwMode="auto">
          <a:xfrm>
            <a:off x="7023104" y="8358253"/>
            <a:ext cx="878655" cy="373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Book Antiqua"/>
              </a:rPr>
              <a:t>PROJ’</a:t>
            </a:r>
            <a:r>
              <a:rPr lang="en-US" sz="1600" baseline="-25000" dirty="0" smtClean="0">
                <a:solidFill>
                  <a:srgbClr val="000000"/>
                </a:solidFill>
                <a:latin typeface="Book Antiqua"/>
              </a:rPr>
              <a:t>3</a:t>
            </a:r>
            <a:endParaRPr lang="en-US" sz="1600" baseline="-25000" dirty="0">
              <a:solidFill>
                <a:srgbClr val="000000"/>
              </a:solidFill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4477857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39" grpId="0"/>
      <p:bldP spid="17495" grpId="0"/>
      <p:bldP spid="17413" grpId="0"/>
      <p:bldP spid="12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Completeness</a:t>
            </a:r>
            <a:endParaRPr lang="en-US" dirty="0"/>
          </a:p>
        </p:txBody>
      </p:sp>
      <p:sp>
        <p:nvSpPr>
          <p:cNvPr id="46082" name="Rectangle 2"/>
          <p:cNvSpPr>
            <a:spLocks noGrp="1" noChangeArrowheads="1"/>
          </p:cNvSpPr>
          <p:nvPr>
            <p:ph idx="1"/>
          </p:nvPr>
        </p:nvSpPr>
        <p:spPr>
          <a:xfrm>
            <a:off x="342900" y="2489200"/>
            <a:ext cx="12293600" cy="4030674"/>
          </a:xfrm>
          <a:noFill/>
          <a:ln/>
        </p:spPr>
        <p:txBody>
          <a:bodyPr/>
          <a:lstStyle/>
          <a:p>
            <a:pPr>
              <a:tabLst>
                <a:tab pos="9103218" algn="l"/>
              </a:tabLst>
            </a:pPr>
            <a:r>
              <a:rPr lang="en-US" dirty="0" smtClean="0"/>
              <a:t>Sets of simple predicates (and thus sets of minterms) should be </a:t>
            </a:r>
            <a:r>
              <a:rPr lang="en-US" dirty="0" smtClean="0">
                <a:solidFill>
                  <a:srgbClr val="1771A9"/>
                </a:solidFill>
              </a:rPr>
              <a:t>complete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2"/>
                </a:solidFill>
              </a:rPr>
              <a:t>and minimal</a:t>
            </a:r>
          </a:p>
          <a:p>
            <a:pPr>
              <a:tabLst>
                <a:tab pos="9103218" algn="l"/>
              </a:tabLst>
            </a:pPr>
            <a:r>
              <a:rPr lang="en-US" dirty="0" smtClean="0"/>
              <a:t>Intuitively, </a:t>
            </a:r>
            <a:r>
              <a:rPr lang="en-US" i="1" dirty="0" smtClean="0"/>
              <a:t>complete</a:t>
            </a:r>
            <a:r>
              <a:rPr lang="en-US" dirty="0" smtClean="0"/>
              <a:t> means that all applications (queries) are taken into account</a:t>
            </a:r>
          </a:p>
          <a:p>
            <a:pPr>
              <a:tabLst>
                <a:tab pos="9103218" algn="l"/>
              </a:tabLst>
            </a:pPr>
            <a:r>
              <a:rPr lang="en-US" dirty="0" smtClean="0">
                <a:solidFill>
                  <a:srgbClr val="FF0000"/>
                </a:solidFill>
              </a:rPr>
              <a:t>Definition:</a:t>
            </a:r>
            <a:r>
              <a:rPr lang="en-US" dirty="0" smtClean="0"/>
              <a:t> a </a:t>
            </a:r>
            <a:r>
              <a:rPr lang="en-US" dirty="0"/>
              <a:t>set of simple predicates </a:t>
            </a:r>
            <a:r>
              <a:rPr lang="en-US" i="1" dirty="0"/>
              <a:t>Pr</a:t>
            </a:r>
            <a:r>
              <a:rPr lang="en-US" dirty="0"/>
              <a:t> is said to be </a:t>
            </a:r>
            <a:r>
              <a:rPr lang="en-US" dirty="0">
                <a:solidFill>
                  <a:srgbClr val="1771A9"/>
                </a:solidFill>
              </a:rPr>
              <a:t>complete</a:t>
            </a:r>
            <a:r>
              <a:rPr lang="en-US" dirty="0"/>
              <a:t> if and only if </a:t>
            </a:r>
            <a:r>
              <a:rPr lang="en-US" dirty="0" smtClean="0"/>
              <a:t>any two </a:t>
            </a:r>
            <a:r>
              <a:rPr lang="en-US" dirty="0"/>
              <a:t>tuples of the same minterm fragment </a:t>
            </a:r>
            <a:r>
              <a:rPr lang="en-US" dirty="0" smtClean="0"/>
              <a:t>defined on </a:t>
            </a:r>
            <a:r>
              <a:rPr lang="en-US" i="1" dirty="0" smtClean="0"/>
              <a:t>Pr</a:t>
            </a:r>
            <a:r>
              <a:rPr lang="en-US" dirty="0" smtClean="0"/>
              <a:t> have </a:t>
            </a:r>
            <a:r>
              <a:rPr lang="en-US" dirty="0"/>
              <a:t>the same probability of being accessed by any </a:t>
            </a:r>
            <a:r>
              <a:rPr lang="en-US" dirty="0" smtClean="0"/>
              <a:t>application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Completeness – Examples</a:t>
            </a:r>
            <a:endParaRPr lang="en-US" dirty="0"/>
          </a:p>
        </p:txBody>
      </p:sp>
      <p:sp>
        <p:nvSpPr>
          <p:cNvPr id="46082" name="Rectangle 2"/>
          <p:cNvSpPr>
            <a:spLocks noGrp="1" noChangeArrowheads="1"/>
          </p:cNvSpPr>
          <p:nvPr>
            <p:ph idx="1"/>
          </p:nvPr>
        </p:nvSpPr>
        <p:spPr>
          <a:xfrm>
            <a:off x="573046" y="2376470"/>
            <a:ext cx="11930146" cy="714380"/>
          </a:xfrm>
          <a:noFill/>
          <a:ln w="19050">
            <a:solidFill>
              <a:srgbClr val="1771A9"/>
            </a:solidFill>
          </a:ln>
        </p:spPr>
        <p:txBody>
          <a:bodyPr>
            <a:normAutofit/>
          </a:bodyPr>
          <a:lstStyle/>
          <a:p>
            <a:pPr marL="180000" indent="0">
              <a:buNone/>
              <a:tabLst>
                <a:tab pos="9103218" algn="l"/>
              </a:tabLst>
            </a:pPr>
            <a:r>
              <a:rPr lang="en-US" sz="2000" dirty="0" smtClean="0">
                <a:solidFill>
                  <a:srgbClr val="FF0000"/>
                </a:solidFill>
              </a:rPr>
              <a:t>Definition:</a:t>
            </a:r>
            <a:r>
              <a:rPr lang="en-US" sz="2000" dirty="0" smtClean="0"/>
              <a:t> a </a:t>
            </a:r>
            <a:r>
              <a:rPr lang="en-US" sz="2000" dirty="0"/>
              <a:t>set of simple predicates </a:t>
            </a:r>
            <a:r>
              <a:rPr lang="en-US" sz="2000" i="1" dirty="0"/>
              <a:t>Pr</a:t>
            </a:r>
            <a:r>
              <a:rPr lang="en-US" sz="2000" dirty="0"/>
              <a:t> is said to be </a:t>
            </a:r>
            <a:r>
              <a:rPr lang="en-US" sz="2000" dirty="0">
                <a:solidFill>
                  <a:srgbClr val="1771A9"/>
                </a:solidFill>
              </a:rPr>
              <a:t>complete</a:t>
            </a:r>
            <a:r>
              <a:rPr lang="en-US" sz="2000" dirty="0"/>
              <a:t> if and only if </a:t>
            </a:r>
            <a:r>
              <a:rPr lang="en-US" sz="2000" dirty="0" smtClean="0"/>
              <a:t>any two </a:t>
            </a:r>
            <a:r>
              <a:rPr lang="en-US" sz="2000" dirty="0"/>
              <a:t>tuples of the same </a:t>
            </a:r>
            <a:r>
              <a:rPr lang="en-US" sz="2000" dirty="0" smtClean="0"/>
              <a:t>minterm</a:t>
            </a:r>
            <a:r>
              <a:rPr lang="en-US" sz="2000" dirty="0"/>
              <a:t> </a:t>
            </a:r>
            <a:r>
              <a:rPr lang="en-US" sz="2000" dirty="0" smtClean="0"/>
              <a:t>fragment defined on </a:t>
            </a:r>
            <a:r>
              <a:rPr lang="en-US" sz="2000" i="1" dirty="0" smtClean="0"/>
              <a:t>Pr</a:t>
            </a:r>
            <a:r>
              <a:rPr lang="en-US" sz="2000" dirty="0" smtClean="0"/>
              <a:t> have </a:t>
            </a:r>
            <a:r>
              <a:rPr lang="en-US" sz="2000" dirty="0"/>
              <a:t>the same probability of being accessed by any </a:t>
            </a:r>
            <a:r>
              <a:rPr lang="en-US" sz="2000" dirty="0" smtClean="0"/>
              <a:t>application</a:t>
            </a:r>
          </a:p>
        </p:txBody>
      </p:sp>
      <p:grpSp>
        <p:nvGrpSpPr>
          <p:cNvPr id="2" name="Gruppo 3"/>
          <p:cNvGrpSpPr/>
          <p:nvPr/>
        </p:nvGrpSpPr>
        <p:grpSpPr>
          <a:xfrm>
            <a:off x="8431226" y="3615300"/>
            <a:ext cx="4357718" cy="1047186"/>
            <a:chOff x="8145474" y="7317884"/>
            <a:chExt cx="4357718" cy="1047186"/>
          </a:xfrm>
        </p:grpSpPr>
        <p:grpSp>
          <p:nvGrpSpPr>
            <p:cNvPr id="3" name="Group 75"/>
            <p:cNvGrpSpPr>
              <a:grpSpLocks/>
            </p:cNvGrpSpPr>
            <p:nvPr/>
          </p:nvGrpSpPr>
          <p:grpSpPr bwMode="auto">
            <a:xfrm>
              <a:off x="8282869" y="7783102"/>
              <a:ext cx="4220325" cy="320600"/>
              <a:chOff x="405" y="3233"/>
              <a:chExt cx="2330" cy="177"/>
            </a:xfrm>
          </p:grpSpPr>
          <p:sp>
            <p:nvSpPr>
              <p:cNvPr id="22" name="Rectangle 71"/>
              <p:cNvSpPr>
                <a:spLocks noChangeArrowheads="1"/>
              </p:cNvSpPr>
              <p:nvPr/>
            </p:nvSpPr>
            <p:spPr bwMode="auto">
              <a:xfrm>
                <a:off x="405" y="3233"/>
                <a:ext cx="218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P2</a:t>
                </a:r>
              </a:p>
            </p:txBody>
          </p:sp>
          <p:sp>
            <p:nvSpPr>
              <p:cNvPr id="23" name="Rectangle 72"/>
              <p:cNvSpPr>
                <a:spLocks noChangeArrowheads="1"/>
              </p:cNvSpPr>
              <p:nvPr/>
            </p:nvSpPr>
            <p:spPr bwMode="auto">
              <a:xfrm>
                <a:off x="651" y="3233"/>
                <a:ext cx="981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Database Develop.</a:t>
                </a:r>
              </a:p>
            </p:txBody>
          </p:sp>
          <p:sp>
            <p:nvSpPr>
              <p:cNvPr id="24" name="Rectangle 73"/>
              <p:cNvSpPr>
                <a:spLocks noChangeArrowheads="1"/>
              </p:cNvSpPr>
              <p:nvPr/>
            </p:nvSpPr>
            <p:spPr bwMode="auto">
              <a:xfrm>
                <a:off x="1687" y="3233"/>
                <a:ext cx="422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135000</a:t>
                </a:r>
              </a:p>
            </p:txBody>
          </p:sp>
          <p:sp>
            <p:nvSpPr>
              <p:cNvPr id="25" name="Rectangle 74"/>
              <p:cNvSpPr>
                <a:spLocks noChangeArrowheads="1"/>
              </p:cNvSpPr>
              <p:nvPr/>
            </p:nvSpPr>
            <p:spPr bwMode="auto">
              <a:xfrm>
                <a:off x="2149" y="3233"/>
                <a:ext cx="586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New York</a:t>
                </a:r>
              </a:p>
            </p:txBody>
          </p:sp>
        </p:grpSp>
        <p:sp>
          <p:nvSpPr>
            <p:cNvPr id="6" name="Rectangle 32"/>
            <p:cNvSpPr>
              <a:spLocks noChangeArrowheads="1"/>
            </p:cNvSpPr>
            <p:nvPr/>
          </p:nvSpPr>
          <p:spPr bwMode="auto">
            <a:xfrm>
              <a:off x="8165119" y="7317885"/>
              <a:ext cx="4285528" cy="990577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7" name="Line 36"/>
            <p:cNvSpPr>
              <a:spLocks noChangeShapeType="1"/>
            </p:cNvSpPr>
            <p:nvPr/>
          </p:nvSpPr>
          <p:spPr bwMode="auto">
            <a:xfrm>
              <a:off x="8744244" y="7317885"/>
              <a:ext cx="0" cy="990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8" name="Line 37"/>
            <p:cNvSpPr>
              <a:spLocks noChangeShapeType="1"/>
            </p:cNvSpPr>
            <p:nvPr/>
          </p:nvSpPr>
          <p:spPr bwMode="auto">
            <a:xfrm>
              <a:off x="10525055" y="7317884"/>
              <a:ext cx="0" cy="434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9" name="Line 38"/>
            <p:cNvSpPr>
              <a:spLocks noChangeShapeType="1"/>
            </p:cNvSpPr>
            <p:nvPr/>
          </p:nvSpPr>
          <p:spPr bwMode="auto">
            <a:xfrm>
              <a:off x="10525055" y="7317884"/>
              <a:ext cx="0" cy="434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0" name="Line 39"/>
            <p:cNvSpPr>
              <a:spLocks noChangeShapeType="1"/>
            </p:cNvSpPr>
            <p:nvPr/>
          </p:nvSpPr>
          <p:spPr bwMode="auto">
            <a:xfrm>
              <a:off x="10525055" y="7317884"/>
              <a:ext cx="0" cy="434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1" name="Line 40"/>
            <p:cNvSpPr>
              <a:spLocks noChangeShapeType="1"/>
            </p:cNvSpPr>
            <p:nvPr/>
          </p:nvSpPr>
          <p:spPr bwMode="auto">
            <a:xfrm>
              <a:off x="10525055" y="7317885"/>
              <a:ext cx="0" cy="990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2" name="Rectangle 41"/>
            <p:cNvSpPr>
              <a:spLocks noChangeArrowheads="1"/>
            </p:cNvSpPr>
            <p:nvPr/>
          </p:nvSpPr>
          <p:spPr bwMode="auto">
            <a:xfrm>
              <a:off x="8145474" y="7439140"/>
              <a:ext cx="686295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13" name="Rectangle 42"/>
            <p:cNvSpPr>
              <a:spLocks noChangeArrowheads="1"/>
            </p:cNvSpPr>
            <p:nvPr/>
          </p:nvSpPr>
          <p:spPr bwMode="auto">
            <a:xfrm>
              <a:off x="9142099" y="7439140"/>
              <a:ext cx="982850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14" name="Rectangle 43"/>
            <p:cNvSpPr>
              <a:spLocks noChangeArrowheads="1"/>
            </p:cNvSpPr>
            <p:nvPr/>
          </p:nvSpPr>
          <p:spPr bwMode="auto">
            <a:xfrm>
              <a:off x="10510988" y="7439140"/>
              <a:ext cx="1058191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15" name="Rectangle 44"/>
            <p:cNvSpPr>
              <a:spLocks noChangeArrowheads="1"/>
            </p:cNvSpPr>
            <p:nvPr/>
          </p:nvSpPr>
          <p:spPr bwMode="auto">
            <a:xfrm>
              <a:off x="11693851" y="7395705"/>
              <a:ext cx="663853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sp>
          <p:nvSpPr>
            <p:cNvPr id="16" name="Rectangle 45"/>
            <p:cNvSpPr>
              <a:spLocks noChangeArrowheads="1"/>
            </p:cNvSpPr>
            <p:nvPr/>
          </p:nvSpPr>
          <p:spPr bwMode="auto">
            <a:xfrm>
              <a:off x="8282755" y="8044469"/>
              <a:ext cx="44242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P3 </a:t>
              </a:r>
            </a:p>
          </p:txBody>
        </p:sp>
        <p:sp>
          <p:nvSpPr>
            <p:cNvPr id="17" name="Rectangle 46"/>
            <p:cNvSpPr>
              <a:spLocks noChangeArrowheads="1"/>
            </p:cNvSpPr>
            <p:nvPr/>
          </p:nvSpPr>
          <p:spPr bwMode="auto">
            <a:xfrm>
              <a:off x="8716978" y="8044469"/>
              <a:ext cx="1200649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CAD/CAM</a:t>
              </a:r>
            </a:p>
          </p:txBody>
        </p:sp>
        <p:sp>
          <p:nvSpPr>
            <p:cNvPr id="18" name="Rectangle 47"/>
            <p:cNvSpPr>
              <a:spLocks noChangeArrowheads="1"/>
            </p:cNvSpPr>
            <p:nvPr/>
          </p:nvSpPr>
          <p:spPr bwMode="auto">
            <a:xfrm>
              <a:off x="10602875" y="8044469"/>
              <a:ext cx="759822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250000</a:t>
              </a:r>
            </a:p>
          </p:txBody>
        </p:sp>
        <p:sp>
          <p:nvSpPr>
            <p:cNvPr id="19" name="Rectangle 48"/>
            <p:cNvSpPr>
              <a:spLocks noChangeArrowheads="1"/>
            </p:cNvSpPr>
            <p:nvPr/>
          </p:nvSpPr>
          <p:spPr bwMode="auto">
            <a:xfrm>
              <a:off x="11438987" y="8044469"/>
              <a:ext cx="1059584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  <p:sp>
          <p:nvSpPr>
            <p:cNvPr id="20" name="Line 85"/>
            <p:cNvSpPr>
              <a:spLocks noChangeShapeType="1"/>
            </p:cNvSpPr>
            <p:nvPr/>
          </p:nvSpPr>
          <p:spPr bwMode="auto">
            <a:xfrm>
              <a:off x="8174169" y="7744989"/>
              <a:ext cx="42583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21" name="Line 86"/>
            <p:cNvSpPr>
              <a:spLocks noChangeShapeType="1"/>
            </p:cNvSpPr>
            <p:nvPr/>
          </p:nvSpPr>
          <p:spPr bwMode="auto">
            <a:xfrm>
              <a:off x="11484231" y="7317885"/>
              <a:ext cx="0" cy="990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</p:grpSp>
      <p:sp>
        <p:nvSpPr>
          <p:cNvPr id="26" name="Rectangle 87"/>
          <p:cNvSpPr>
            <a:spLocks noChangeArrowheads="1"/>
          </p:cNvSpPr>
          <p:nvPr/>
        </p:nvSpPr>
        <p:spPr bwMode="auto">
          <a:xfrm>
            <a:off x="8335834" y="3304656"/>
            <a:ext cx="878655" cy="373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Book Antiqua"/>
              </a:rPr>
              <a:t>PROJ’</a:t>
            </a:r>
            <a:r>
              <a:rPr lang="en-US" sz="1600" baseline="-25000" dirty="0" smtClean="0">
                <a:solidFill>
                  <a:srgbClr val="000000"/>
                </a:solidFill>
                <a:latin typeface="Book Antiqua"/>
              </a:rPr>
              <a:t>2</a:t>
            </a:r>
            <a:endParaRPr lang="en-US" sz="1600" baseline="-25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30" name="Rectangle 31"/>
          <p:cNvSpPr>
            <a:spLocks noChangeArrowheads="1"/>
          </p:cNvSpPr>
          <p:nvPr/>
        </p:nvSpPr>
        <p:spPr bwMode="auto">
          <a:xfrm>
            <a:off x="8324659" y="5162552"/>
            <a:ext cx="820947" cy="373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Book Antiqua"/>
              </a:rPr>
              <a:t>PROJ</a:t>
            </a:r>
            <a:r>
              <a:rPr lang="en-US" sz="1600" baseline="-25000" dirty="0">
                <a:solidFill>
                  <a:srgbClr val="000000"/>
                </a:solidFill>
                <a:latin typeface="Book Antiqua"/>
              </a:rPr>
              <a:t>1</a:t>
            </a:r>
          </a:p>
        </p:txBody>
      </p:sp>
      <p:grpSp>
        <p:nvGrpSpPr>
          <p:cNvPr id="31" name="Gruppo 30"/>
          <p:cNvGrpSpPr/>
          <p:nvPr/>
        </p:nvGrpSpPr>
        <p:grpSpPr>
          <a:xfrm>
            <a:off x="8431226" y="5475326"/>
            <a:ext cx="4357718" cy="1044548"/>
            <a:chOff x="1358864" y="5866844"/>
            <a:chExt cx="4357718" cy="1044548"/>
          </a:xfrm>
        </p:grpSpPr>
        <p:sp>
          <p:nvSpPr>
            <p:cNvPr id="32" name="Rectangle 60"/>
            <p:cNvSpPr>
              <a:spLocks noChangeArrowheads="1"/>
            </p:cNvSpPr>
            <p:nvPr/>
          </p:nvSpPr>
          <p:spPr bwMode="auto">
            <a:xfrm>
              <a:off x="1378524" y="5867693"/>
              <a:ext cx="4289152" cy="1009371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33" name="Line 61"/>
            <p:cNvSpPr>
              <a:spLocks noChangeShapeType="1"/>
            </p:cNvSpPr>
            <p:nvPr/>
          </p:nvSpPr>
          <p:spPr bwMode="auto">
            <a:xfrm>
              <a:off x="1393014" y="6284681"/>
              <a:ext cx="42746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34" name="Line 62"/>
            <p:cNvSpPr>
              <a:spLocks noChangeShapeType="1"/>
            </p:cNvSpPr>
            <p:nvPr/>
          </p:nvSpPr>
          <p:spPr bwMode="auto">
            <a:xfrm>
              <a:off x="4693780" y="5866844"/>
              <a:ext cx="0" cy="1008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35" name="Rectangle 63"/>
            <p:cNvSpPr>
              <a:spLocks noChangeArrowheads="1"/>
            </p:cNvSpPr>
            <p:nvPr/>
          </p:nvSpPr>
          <p:spPr bwMode="auto">
            <a:xfrm>
              <a:off x="1358864" y="5978573"/>
              <a:ext cx="686295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36" name="Rectangle 64"/>
            <p:cNvSpPr>
              <a:spLocks noChangeArrowheads="1"/>
            </p:cNvSpPr>
            <p:nvPr/>
          </p:nvSpPr>
          <p:spPr bwMode="auto">
            <a:xfrm>
              <a:off x="2356332" y="5978573"/>
              <a:ext cx="982849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37" name="Rectangle 65"/>
            <p:cNvSpPr>
              <a:spLocks noChangeArrowheads="1"/>
            </p:cNvSpPr>
            <p:nvPr/>
          </p:nvSpPr>
          <p:spPr bwMode="auto">
            <a:xfrm>
              <a:off x="4910242" y="5935102"/>
              <a:ext cx="663853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grpSp>
          <p:nvGrpSpPr>
            <p:cNvPr id="38" name="Group 70"/>
            <p:cNvGrpSpPr>
              <a:grpSpLocks/>
            </p:cNvGrpSpPr>
            <p:nvPr/>
          </p:nvGrpSpPr>
          <p:grpSpPr bwMode="auto">
            <a:xfrm>
              <a:off x="1496259" y="6326344"/>
              <a:ext cx="4135194" cy="320600"/>
              <a:chOff x="405" y="3087"/>
              <a:chExt cx="2283" cy="177"/>
            </a:xfrm>
          </p:grpSpPr>
          <p:sp>
            <p:nvSpPr>
              <p:cNvPr id="47" name="Rectangle 66"/>
              <p:cNvSpPr>
                <a:spLocks noChangeArrowheads="1"/>
              </p:cNvSpPr>
              <p:nvPr/>
            </p:nvSpPr>
            <p:spPr bwMode="auto">
              <a:xfrm>
                <a:off x="405" y="3087"/>
                <a:ext cx="218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P1</a:t>
                </a:r>
              </a:p>
            </p:txBody>
          </p:sp>
          <p:sp>
            <p:nvSpPr>
              <p:cNvPr id="48" name="Rectangle 67"/>
              <p:cNvSpPr>
                <a:spLocks noChangeArrowheads="1"/>
              </p:cNvSpPr>
              <p:nvPr/>
            </p:nvSpPr>
            <p:spPr bwMode="auto">
              <a:xfrm>
                <a:off x="645" y="3087"/>
                <a:ext cx="863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Instrumentation</a:t>
                </a:r>
              </a:p>
            </p:txBody>
          </p:sp>
          <p:sp>
            <p:nvSpPr>
              <p:cNvPr id="49" name="Rectangle 68"/>
              <p:cNvSpPr>
                <a:spLocks noChangeArrowheads="1"/>
              </p:cNvSpPr>
              <p:nvPr/>
            </p:nvSpPr>
            <p:spPr bwMode="auto">
              <a:xfrm>
                <a:off x="1655" y="3087"/>
                <a:ext cx="494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150000</a:t>
                </a:r>
              </a:p>
            </p:txBody>
          </p:sp>
          <p:sp>
            <p:nvSpPr>
              <p:cNvPr id="50" name="Rectangle 69"/>
              <p:cNvSpPr>
                <a:spLocks noChangeArrowheads="1"/>
              </p:cNvSpPr>
              <p:nvPr/>
            </p:nvSpPr>
            <p:spPr bwMode="auto">
              <a:xfrm>
                <a:off x="2147" y="3087"/>
                <a:ext cx="541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Montreal</a:t>
                </a:r>
              </a:p>
            </p:txBody>
          </p:sp>
        </p:grpSp>
        <p:grpSp>
          <p:nvGrpSpPr>
            <p:cNvPr id="39" name="Group 75"/>
            <p:cNvGrpSpPr>
              <a:grpSpLocks/>
            </p:cNvGrpSpPr>
            <p:nvPr/>
          </p:nvGrpSpPr>
          <p:grpSpPr bwMode="auto">
            <a:xfrm>
              <a:off x="1496259" y="6590792"/>
              <a:ext cx="4220325" cy="320600"/>
              <a:chOff x="405" y="3233"/>
              <a:chExt cx="2330" cy="177"/>
            </a:xfrm>
          </p:grpSpPr>
          <p:sp>
            <p:nvSpPr>
              <p:cNvPr id="43" name="Rectangle 71"/>
              <p:cNvSpPr>
                <a:spLocks noChangeArrowheads="1"/>
              </p:cNvSpPr>
              <p:nvPr/>
            </p:nvSpPr>
            <p:spPr bwMode="auto">
              <a:xfrm>
                <a:off x="405" y="3233"/>
                <a:ext cx="218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P2</a:t>
                </a:r>
              </a:p>
            </p:txBody>
          </p:sp>
          <p:sp>
            <p:nvSpPr>
              <p:cNvPr id="44" name="Rectangle 72"/>
              <p:cNvSpPr>
                <a:spLocks noChangeArrowheads="1"/>
              </p:cNvSpPr>
              <p:nvPr/>
            </p:nvSpPr>
            <p:spPr bwMode="auto">
              <a:xfrm>
                <a:off x="651" y="3233"/>
                <a:ext cx="981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Database Develop.</a:t>
                </a:r>
              </a:p>
            </p:txBody>
          </p:sp>
          <p:sp>
            <p:nvSpPr>
              <p:cNvPr id="45" name="Rectangle 73"/>
              <p:cNvSpPr>
                <a:spLocks noChangeArrowheads="1"/>
              </p:cNvSpPr>
              <p:nvPr/>
            </p:nvSpPr>
            <p:spPr bwMode="auto">
              <a:xfrm>
                <a:off x="1687" y="3233"/>
                <a:ext cx="422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135000</a:t>
                </a:r>
              </a:p>
            </p:txBody>
          </p:sp>
          <p:sp>
            <p:nvSpPr>
              <p:cNvPr id="46" name="Rectangle 74"/>
              <p:cNvSpPr>
                <a:spLocks noChangeArrowheads="1"/>
              </p:cNvSpPr>
              <p:nvPr/>
            </p:nvSpPr>
            <p:spPr bwMode="auto">
              <a:xfrm>
                <a:off x="2149" y="3233"/>
                <a:ext cx="586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New York</a:t>
                </a:r>
              </a:p>
            </p:txBody>
          </p:sp>
        </p:grpSp>
        <p:sp>
          <p:nvSpPr>
            <p:cNvPr id="40" name="Rectangle 76"/>
            <p:cNvSpPr>
              <a:spLocks noChangeArrowheads="1"/>
            </p:cNvSpPr>
            <p:nvPr/>
          </p:nvSpPr>
          <p:spPr bwMode="auto">
            <a:xfrm>
              <a:off x="3726378" y="5978573"/>
              <a:ext cx="1058191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41" name="Line 80"/>
            <p:cNvSpPr>
              <a:spLocks noChangeShapeType="1"/>
            </p:cNvSpPr>
            <p:nvPr/>
          </p:nvSpPr>
          <p:spPr bwMode="auto">
            <a:xfrm>
              <a:off x="1958139" y="5867693"/>
              <a:ext cx="0" cy="1008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42" name="Line 81"/>
            <p:cNvSpPr>
              <a:spLocks noChangeShapeType="1"/>
            </p:cNvSpPr>
            <p:nvPr/>
          </p:nvSpPr>
          <p:spPr bwMode="auto">
            <a:xfrm>
              <a:off x="3740456" y="5869407"/>
              <a:ext cx="0" cy="1008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</p:grpSp>
      <p:sp>
        <p:nvSpPr>
          <p:cNvPr id="52" name="Rectangle 2"/>
          <p:cNvSpPr txBox="1">
            <a:spLocks noChangeArrowheads="1"/>
          </p:cNvSpPr>
          <p:nvPr/>
        </p:nvSpPr>
        <p:spPr bwMode="auto">
          <a:xfrm>
            <a:off x="215856" y="3233726"/>
            <a:ext cx="7858180" cy="3643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  <a:normAutofit/>
          </a:bodyPr>
          <a:lstStyle/>
          <a:p>
            <a:pPr marL="304800" indent="-368300" algn="l">
              <a:spcBef>
                <a:spcPts val="12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  <a:tabLst>
                <a:tab pos="9103218" algn="l"/>
              </a:tabLst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S’ is not complete (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wrt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. applications Q and Q’)</a:t>
            </a:r>
          </a:p>
          <a:p>
            <a:pPr marL="762000" lvl="1" indent="-368300" algn="l">
              <a:spcBef>
                <a:spcPts val="1200"/>
              </a:spcBef>
              <a:buClr>
                <a:srgbClr val="4A71A9"/>
              </a:buClr>
              <a:buSzPct val="85000"/>
              <a:buFont typeface="Courier New" pitchFamily="49" charset="0"/>
              <a:buChar char="o"/>
              <a:tabLst>
                <a:tab pos="9103218" algn="l"/>
              </a:tabLst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it produces </a:t>
            </a:r>
            <a:r>
              <a:rPr kumimoji="0" lang="en-US" sz="2200" b="0" i="1" u="none" strike="noStrike" kern="0" cap="none" spc="0" normalizeH="0" baseline="0" noProof="0" dirty="0" smtClean="0">
                <a:ln>
                  <a:noFill/>
                </a:ln>
                <a:solidFill>
                  <a:srgbClr val="1771A9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F’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1771A9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 = { PROJ’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1771A9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1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1771A9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 , PROJ’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1771A9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2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1771A9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 , PROJ’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1771A9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3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1771A9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 }</a:t>
            </a:r>
          </a:p>
          <a:p>
            <a:pPr marL="762000" lvl="1" indent="-368300" algn="l">
              <a:spcBef>
                <a:spcPts val="1200"/>
              </a:spcBef>
              <a:buClr>
                <a:srgbClr val="4A71A9"/>
              </a:buClr>
              <a:buSzPct val="85000"/>
              <a:buFont typeface="Courier New" pitchFamily="49" charset="0"/>
              <a:buChar char="o"/>
              <a:tabLst>
                <a:tab pos="9103218" algn="l"/>
              </a:tabLst>
            </a:pPr>
            <a:r>
              <a:rPr lang="en-US" sz="2200" dirty="0" smtClean="0">
                <a:solidFill>
                  <a:schemeClr val="tx2"/>
                </a:solidFill>
                <a:latin typeface="Book Antiqua" pitchFamily="18" charset="0"/>
              </a:rPr>
              <a:t>Q (find projects with budget less than 200 000 €) only accesses project P2 in fragment PROJ’</a:t>
            </a:r>
            <a:r>
              <a:rPr lang="en-US" sz="2200" baseline="-25000" dirty="0" smtClean="0">
                <a:solidFill>
                  <a:schemeClr val="tx2"/>
                </a:solidFill>
                <a:latin typeface="Book Antiqua" pitchFamily="18" charset="0"/>
              </a:rPr>
              <a:t>2</a:t>
            </a:r>
          </a:p>
          <a:p>
            <a:pPr marL="304800" indent="-368300" algn="l">
              <a:spcBef>
                <a:spcPts val="12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  <a:tabLst>
                <a:tab pos="9103218" algn="l"/>
              </a:tabLst>
              <a:defRPr/>
            </a:pPr>
            <a:r>
              <a:rPr lang="en-US" sz="2400" kern="0" dirty="0" smtClean="0">
                <a:solidFill>
                  <a:srgbClr val="000000"/>
                </a:solidFill>
                <a:latin typeface="Book Antiqua"/>
              </a:rPr>
              <a:t>S is not complete (</a:t>
            </a:r>
            <a:r>
              <a:rPr lang="en-US" sz="2400" kern="0" dirty="0" err="1" smtClean="0">
                <a:solidFill>
                  <a:srgbClr val="000000"/>
                </a:solidFill>
                <a:latin typeface="Book Antiqua"/>
              </a:rPr>
              <a:t>wrt</a:t>
            </a:r>
            <a:r>
              <a:rPr lang="en-US" sz="2400" kern="0" dirty="0" smtClean="0">
                <a:solidFill>
                  <a:srgbClr val="000000"/>
                </a:solidFill>
                <a:latin typeface="Book Antiqua"/>
              </a:rPr>
              <a:t>. applications Q and Q’)</a:t>
            </a:r>
          </a:p>
          <a:p>
            <a:pPr marL="762000" lvl="1" indent="-368300" algn="l">
              <a:spcBef>
                <a:spcPts val="1200"/>
              </a:spcBef>
              <a:buClr>
                <a:srgbClr val="4A71A9"/>
              </a:buClr>
              <a:buSzPct val="85000"/>
              <a:buFont typeface="Courier New" pitchFamily="49" charset="0"/>
              <a:buChar char="o"/>
              <a:tabLst>
                <a:tab pos="9103218" algn="l"/>
              </a:tabLst>
              <a:defRPr/>
            </a:pPr>
            <a:r>
              <a:rPr lang="en-US" sz="2200" kern="0" dirty="0" smtClean="0">
                <a:solidFill>
                  <a:srgbClr val="000000"/>
                </a:solidFill>
                <a:latin typeface="Book Antiqua"/>
              </a:rPr>
              <a:t>it produces</a:t>
            </a:r>
            <a:r>
              <a:rPr lang="en-US" sz="2200" i="1" kern="0" dirty="0" smtClean="0">
                <a:solidFill>
                  <a:srgbClr val="1771A9"/>
                </a:solidFill>
                <a:latin typeface="Book Antiqua"/>
              </a:rPr>
              <a:t> F</a:t>
            </a:r>
            <a:r>
              <a:rPr lang="en-US" sz="2200" kern="0" dirty="0" smtClean="0">
                <a:solidFill>
                  <a:srgbClr val="1771A9"/>
                </a:solidFill>
                <a:latin typeface="Book Antiqua"/>
              </a:rPr>
              <a:t> = { PROJ</a:t>
            </a:r>
            <a:r>
              <a:rPr lang="en-US" sz="2200" kern="0" baseline="-25000" dirty="0" smtClean="0">
                <a:solidFill>
                  <a:srgbClr val="1771A9"/>
                </a:solidFill>
                <a:latin typeface="Book Antiqua"/>
              </a:rPr>
              <a:t>1</a:t>
            </a:r>
            <a:r>
              <a:rPr lang="en-US" sz="2200" kern="0" dirty="0" smtClean="0">
                <a:solidFill>
                  <a:srgbClr val="1771A9"/>
                </a:solidFill>
                <a:latin typeface="Book Antiqua"/>
              </a:rPr>
              <a:t> , PROJ</a:t>
            </a:r>
            <a:r>
              <a:rPr lang="en-US" sz="2200" kern="0" baseline="-25000" dirty="0" smtClean="0">
                <a:solidFill>
                  <a:srgbClr val="1771A9"/>
                </a:solidFill>
                <a:latin typeface="Book Antiqua"/>
              </a:rPr>
              <a:t>2</a:t>
            </a:r>
            <a:r>
              <a:rPr lang="en-US" sz="2200" kern="0" dirty="0" smtClean="0">
                <a:solidFill>
                  <a:srgbClr val="1771A9"/>
                </a:solidFill>
                <a:latin typeface="Book Antiqua"/>
              </a:rPr>
              <a:t> }</a:t>
            </a:r>
          </a:p>
          <a:p>
            <a:pPr marL="762000" lvl="1" indent="-368300" algn="l">
              <a:spcBef>
                <a:spcPts val="1200"/>
              </a:spcBef>
              <a:buClr>
                <a:srgbClr val="4A71A9"/>
              </a:buClr>
              <a:buSzPct val="85000"/>
              <a:buFont typeface="Courier New" pitchFamily="49" charset="0"/>
              <a:buChar char="o"/>
              <a:tabLst>
                <a:tab pos="9103218" algn="l"/>
              </a:tabLst>
              <a:defRPr/>
            </a:pPr>
            <a:r>
              <a:rPr lang="en-US" sz="2200" dirty="0" smtClean="0">
                <a:solidFill>
                  <a:schemeClr val="tx2"/>
                </a:solidFill>
                <a:latin typeface="Book Antiqua" pitchFamily="18" charset="0"/>
              </a:rPr>
              <a:t>Q’ instantiated with “New York” (find projects based in New York) only accesses project P2 in fragment PROJ</a:t>
            </a:r>
            <a:r>
              <a:rPr lang="en-US" sz="2200" baseline="-25000" dirty="0" smtClean="0">
                <a:solidFill>
                  <a:schemeClr val="tx2"/>
                </a:solidFill>
                <a:latin typeface="Book Antiqua" pitchFamily="18" charset="0"/>
              </a:rPr>
              <a:t>1</a:t>
            </a:r>
          </a:p>
          <a:p>
            <a:pPr marL="762000" lvl="1" indent="-368300" algn="l">
              <a:spcBef>
                <a:spcPts val="1200"/>
              </a:spcBef>
              <a:buClr>
                <a:srgbClr val="4A71A9"/>
              </a:buClr>
              <a:buSzPct val="85000"/>
              <a:buFont typeface="Courier New" pitchFamily="49" charset="0"/>
              <a:buChar char="o"/>
              <a:tabLst>
                <a:tab pos="9103218" algn="l"/>
              </a:tabLst>
              <a:defRPr/>
            </a:pPr>
            <a:endParaRPr lang="en-US" sz="2200" baseline="-25000" dirty="0" smtClean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53" name="Rectangle 2"/>
          <p:cNvSpPr txBox="1">
            <a:spLocks noChangeArrowheads="1"/>
          </p:cNvSpPr>
          <p:nvPr/>
        </p:nvSpPr>
        <p:spPr bwMode="auto">
          <a:xfrm>
            <a:off x="215856" y="6877064"/>
            <a:ext cx="7929618" cy="2143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  <a:normAutofit fontScale="92500"/>
          </a:bodyPr>
          <a:lstStyle/>
          <a:p>
            <a:pPr marL="304800" indent="-368300" algn="l">
              <a:spcBef>
                <a:spcPts val="12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  <a:defRPr/>
            </a:pPr>
            <a:r>
              <a:rPr lang="en-US" sz="2600" kern="0" dirty="0" smtClean="0">
                <a:solidFill>
                  <a:srgbClr val="000000"/>
                </a:solidFill>
                <a:latin typeface="Book Antiqua"/>
              </a:rPr>
              <a:t>S’’ = S </a:t>
            </a:r>
            <a:r>
              <a:rPr lang="it-IT" sz="2600" dirty="0" smtClean="0">
                <a:latin typeface="Book Antiqua" pitchFamily="18" charset="0"/>
              </a:rPr>
              <a:t>∪ </a:t>
            </a:r>
            <a:r>
              <a:rPr lang="en-US" sz="2600" kern="0" dirty="0" smtClean="0">
                <a:solidFill>
                  <a:srgbClr val="000000"/>
                </a:solidFill>
                <a:latin typeface="Book Antiqua"/>
              </a:rPr>
              <a:t>S’</a:t>
            </a:r>
          </a:p>
          <a:p>
            <a:pPr marL="762000" lvl="1" indent="-368300" algn="l">
              <a:spcBef>
                <a:spcPts val="1200"/>
              </a:spcBef>
              <a:buClr>
                <a:srgbClr val="4A71A9"/>
              </a:buClr>
              <a:buSzPct val="85000"/>
              <a:buFont typeface="Courier New" pitchFamily="49" charset="0"/>
              <a:buChar char="o"/>
              <a:tabLst>
                <a:tab pos="3136900" algn="l"/>
                <a:tab pos="6908800" algn="l"/>
              </a:tabLst>
            </a:pPr>
            <a:r>
              <a:rPr lang="en-US" sz="2400" kern="0" dirty="0" smtClean="0">
                <a:solidFill>
                  <a:srgbClr val="000000"/>
                </a:solidFill>
                <a:latin typeface="Book Antiqua" pitchFamily="18" charset="0"/>
              </a:rPr>
              <a:t>it produces</a:t>
            </a:r>
          </a:p>
          <a:p>
            <a:pPr marL="762000" lvl="1" indent="-368300" algn="l">
              <a:spcBef>
                <a:spcPts val="1200"/>
              </a:spcBef>
              <a:buClr>
                <a:srgbClr val="4A71A9"/>
              </a:buClr>
              <a:buSzPct val="85000"/>
              <a:tabLst>
                <a:tab pos="1612900" algn="l"/>
                <a:tab pos="4660900" algn="l"/>
                <a:tab pos="7708900" algn="l"/>
              </a:tabLst>
            </a:pPr>
            <a:r>
              <a:rPr lang="en-US" sz="2200" i="1" kern="0" dirty="0" smtClean="0">
                <a:solidFill>
                  <a:srgbClr val="000000"/>
                </a:solidFill>
                <a:latin typeface="Book Antiqua" pitchFamily="18" charset="0"/>
              </a:rPr>
              <a:t>	</a:t>
            </a:r>
            <a:r>
              <a:rPr lang="en-US" sz="2200" i="1" kern="0" dirty="0" smtClean="0">
                <a:solidFill>
                  <a:srgbClr val="1771A9"/>
                </a:solidFill>
                <a:latin typeface="Book Antiqua" pitchFamily="18" charset="0"/>
              </a:rPr>
              <a:t>M</a:t>
            </a:r>
            <a:r>
              <a:rPr lang="en-US" sz="2200" i="1" kern="0" baseline="-25000" dirty="0" smtClean="0">
                <a:solidFill>
                  <a:srgbClr val="1771A9"/>
                </a:solidFill>
                <a:latin typeface="Book Antiqua" pitchFamily="18" charset="0"/>
              </a:rPr>
              <a:t>S’’</a:t>
            </a:r>
            <a:r>
              <a:rPr lang="en-US" sz="2200" kern="0" dirty="0" smtClean="0">
                <a:solidFill>
                  <a:srgbClr val="1771A9"/>
                </a:solidFill>
                <a:latin typeface="Book Antiqua" pitchFamily="18" charset="0"/>
              </a:rPr>
              <a:t> = {	BUDGET &lt; 200000 </a:t>
            </a:r>
            <a:r>
              <a:rPr lang="en-US" sz="22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2200" kern="0" dirty="0" smtClean="0">
                <a:solidFill>
                  <a:srgbClr val="1771A9"/>
                </a:solidFill>
                <a:latin typeface="Book Antiqua" pitchFamily="18" charset="0"/>
              </a:rPr>
              <a:t> L</a:t>
            </a:r>
            <a:r>
              <a:rPr lang="en-US" sz="2200" kern="0" baseline="-25000" dirty="0" smtClean="0">
                <a:solidFill>
                  <a:srgbClr val="1771A9"/>
                </a:solidFill>
                <a:latin typeface="Book Antiqua" pitchFamily="18" charset="0"/>
              </a:rPr>
              <a:t>M</a:t>
            </a:r>
            <a:r>
              <a:rPr lang="en-US" sz="2200" kern="0" dirty="0" smtClean="0">
                <a:solidFill>
                  <a:srgbClr val="1771A9"/>
                </a:solidFill>
                <a:latin typeface="Book Antiqua" pitchFamily="18" charset="0"/>
              </a:rPr>
              <a:t> ,	</a:t>
            </a:r>
            <a:r>
              <a:rPr lang="en-US" sz="22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2200" kern="0" dirty="0" smtClean="0">
                <a:solidFill>
                  <a:srgbClr val="1771A9"/>
                </a:solidFill>
                <a:latin typeface="Book Antiqua" pitchFamily="18" charset="0"/>
              </a:rPr>
              <a:t>BUDGET &lt; 200000 </a:t>
            </a:r>
            <a:r>
              <a:rPr lang="en-US" sz="22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2200" kern="0" dirty="0" smtClean="0">
                <a:solidFill>
                  <a:srgbClr val="1771A9"/>
                </a:solidFill>
                <a:latin typeface="Book Antiqua" pitchFamily="18" charset="0"/>
              </a:rPr>
              <a:t> L</a:t>
            </a:r>
            <a:r>
              <a:rPr lang="en-US" sz="2200" kern="0" baseline="-25000" dirty="0" smtClean="0">
                <a:solidFill>
                  <a:srgbClr val="1771A9"/>
                </a:solidFill>
                <a:latin typeface="Book Antiqua" pitchFamily="18" charset="0"/>
              </a:rPr>
              <a:t>M</a:t>
            </a:r>
            <a:r>
              <a:rPr lang="en-US" sz="2200" kern="0" dirty="0" smtClean="0">
                <a:solidFill>
                  <a:srgbClr val="1771A9"/>
                </a:solidFill>
                <a:latin typeface="Book Antiqua" pitchFamily="18" charset="0"/>
              </a:rPr>
              <a:t> ,</a:t>
            </a:r>
            <a:br>
              <a:rPr lang="en-US" sz="2200" kern="0" dirty="0" smtClean="0">
                <a:solidFill>
                  <a:srgbClr val="1771A9"/>
                </a:solidFill>
                <a:latin typeface="Book Antiqua" pitchFamily="18" charset="0"/>
              </a:rPr>
            </a:br>
            <a:r>
              <a:rPr lang="en-US" sz="2200" kern="0" dirty="0" smtClean="0">
                <a:solidFill>
                  <a:srgbClr val="1771A9"/>
                </a:solidFill>
                <a:latin typeface="Book Antiqua" pitchFamily="18" charset="0"/>
              </a:rPr>
              <a:t>	</a:t>
            </a:r>
            <a:r>
              <a:rPr lang="en-US" sz="2200" dirty="0" smtClean="0">
                <a:solidFill>
                  <a:srgbClr val="1771A9"/>
                </a:solidFill>
                <a:latin typeface="Book Antiqua" pitchFamily="18" charset="0"/>
              </a:rPr>
              <a:t>BUDGET &lt; 200000</a:t>
            </a:r>
            <a:r>
              <a:rPr lang="en-US" sz="2200" kern="0" dirty="0" smtClean="0">
                <a:solidFill>
                  <a:srgbClr val="1771A9"/>
                </a:solidFill>
                <a:latin typeface="Book Antiqua" pitchFamily="18" charset="0"/>
              </a:rPr>
              <a:t> </a:t>
            </a:r>
            <a:r>
              <a:rPr lang="en-US" sz="22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2200" kern="0" dirty="0" smtClean="0">
                <a:solidFill>
                  <a:srgbClr val="1771A9"/>
                </a:solidFill>
                <a:latin typeface="Book Antiqua" pitchFamily="18" charset="0"/>
              </a:rPr>
              <a:t> L</a:t>
            </a:r>
            <a:r>
              <a:rPr lang="en-US" sz="2200" kern="0" baseline="-25000" dirty="0" smtClean="0">
                <a:solidFill>
                  <a:srgbClr val="1771A9"/>
                </a:solidFill>
                <a:latin typeface="Book Antiqua" pitchFamily="18" charset="0"/>
              </a:rPr>
              <a:t>N</a:t>
            </a:r>
            <a:r>
              <a:rPr lang="en-US" sz="2200" kern="0" dirty="0" smtClean="0">
                <a:solidFill>
                  <a:srgbClr val="1771A9"/>
                </a:solidFill>
                <a:latin typeface="Book Antiqua" pitchFamily="18" charset="0"/>
              </a:rPr>
              <a:t> ,	</a:t>
            </a:r>
            <a:r>
              <a:rPr lang="en-US" sz="22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2200" kern="0" dirty="0" smtClean="0">
                <a:solidFill>
                  <a:srgbClr val="1771A9"/>
                </a:solidFill>
                <a:latin typeface="Book Antiqua" pitchFamily="18" charset="0"/>
              </a:rPr>
              <a:t>BUDGET &lt; 200000 </a:t>
            </a:r>
            <a:r>
              <a:rPr lang="en-US" sz="22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2200" kern="0" dirty="0" smtClean="0">
                <a:solidFill>
                  <a:srgbClr val="1771A9"/>
                </a:solidFill>
                <a:latin typeface="Book Antiqua" pitchFamily="18" charset="0"/>
              </a:rPr>
              <a:t> L</a:t>
            </a:r>
            <a:r>
              <a:rPr lang="en-US" sz="2200" kern="0" baseline="-25000" dirty="0" smtClean="0">
                <a:solidFill>
                  <a:srgbClr val="1771A9"/>
                </a:solidFill>
                <a:latin typeface="Book Antiqua" pitchFamily="18" charset="0"/>
              </a:rPr>
              <a:t>N</a:t>
            </a:r>
            <a:r>
              <a:rPr lang="en-US" sz="2200" kern="0" dirty="0" smtClean="0">
                <a:solidFill>
                  <a:srgbClr val="1771A9"/>
                </a:solidFill>
                <a:latin typeface="Book Antiqua" pitchFamily="18" charset="0"/>
              </a:rPr>
              <a:t> ,</a:t>
            </a:r>
            <a:br>
              <a:rPr lang="en-US" sz="2200" kern="0" dirty="0" smtClean="0">
                <a:solidFill>
                  <a:srgbClr val="1771A9"/>
                </a:solidFill>
                <a:latin typeface="Book Antiqua" pitchFamily="18" charset="0"/>
              </a:rPr>
            </a:br>
            <a:r>
              <a:rPr lang="en-US" sz="2200" kern="0" dirty="0" smtClean="0">
                <a:solidFill>
                  <a:srgbClr val="1771A9"/>
                </a:solidFill>
                <a:latin typeface="Book Antiqua" pitchFamily="18" charset="0"/>
              </a:rPr>
              <a:t>	</a:t>
            </a:r>
            <a:r>
              <a:rPr lang="en-US" sz="2200" dirty="0" smtClean="0">
                <a:solidFill>
                  <a:srgbClr val="1771A9"/>
                </a:solidFill>
                <a:latin typeface="Book Antiqua" pitchFamily="18" charset="0"/>
              </a:rPr>
              <a:t>BUDGET &lt; 200000</a:t>
            </a:r>
            <a:r>
              <a:rPr lang="en-US" sz="2200" kern="0" dirty="0" smtClean="0">
                <a:solidFill>
                  <a:srgbClr val="1771A9"/>
                </a:solidFill>
                <a:latin typeface="Book Antiqua" pitchFamily="18" charset="0"/>
              </a:rPr>
              <a:t> </a:t>
            </a:r>
            <a:r>
              <a:rPr lang="en-US" sz="22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2200" kern="0" dirty="0" smtClean="0">
                <a:solidFill>
                  <a:srgbClr val="1771A9"/>
                </a:solidFill>
                <a:latin typeface="Book Antiqua" pitchFamily="18" charset="0"/>
              </a:rPr>
              <a:t> L</a:t>
            </a:r>
            <a:r>
              <a:rPr lang="en-US" sz="2200" kern="0" baseline="-25000" dirty="0" smtClean="0">
                <a:solidFill>
                  <a:srgbClr val="1771A9"/>
                </a:solidFill>
                <a:latin typeface="Book Antiqua" pitchFamily="18" charset="0"/>
              </a:rPr>
              <a:t>P</a:t>
            </a:r>
            <a:r>
              <a:rPr lang="en-US" sz="2200" kern="0" dirty="0" smtClean="0">
                <a:solidFill>
                  <a:srgbClr val="1771A9"/>
                </a:solidFill>
                <a:latin typeface="Book Antiqua" pitchFamily="18" charset="0"/>
              </a:rPr>
              <a:t> ,	</a:t>
            </a:r>
            <a:r>
              <a:rPr lang="en-US" sz="22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2200" kern="0" dirty="0" smtClean="0">
                <a:solidFill>
                  <a:srgbClr val="1771A9"/>
                </a:solidFill>
                <a:latin typeface="Book Antiqua" pitchFamily="18" charset="0"/>
              </a:rPr>
              <a:t>BUDGET &lt; 200000 </a:t>
            </a:r>
            <a:r>
              <a:rPr lang="en-US" sz="22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2200" kern="0" dirty="0" smtClean="0">
                <a:solidFill>
                  <a:srgbClr val="1771A9"/>
                </a:solidFill>
                <a:latin typeface="Book Antiqua" pitchFamily="18" charset="0"/>
              </a:rPr>
              <a:t> L</a:t>
            </a:r>
            <a:r>
              <a:rPr lang="en-US" sz="2200" kern="0" baseline="-25000" dirty="0" smtClean="0">
                <a:solidFill>
                  <a:srgbClr val="1771A9"/>
                </a:solidFill>
                <a:latin typeface="Book Antiqua" pitchFamily="18" charset="0"/>
              </a:rPr>
              <a:t>P	</a:t>
            </a:r>
            <a:r>
              <a:rPr lang="en-US" sz="2200" kern="0" dirty="0" smtClean="0">
                <a:solidFill>
                  <a:srgbClr val="1771A9"/>
                </a:solidFill>
                <a:latin typeface="Book Antiqua" pitchFamily="18" charset="0"/>
              </a:rPr>
              <a:t>}</a:t>
            </a:r>
          </a:p>
        </p:txBody>
      </p:sp>
      <p:sp>
        <p:nvSpPr>
          <p:cNvPr id="54" name="Rectangle 5"/>
          <p:cNvSpPr>
            <a:spLocks noChangeArrowheads="1"/>
          </p:cNvSpPr>
          <p:nvPr/>
        </p:nvSpPr>
        <p:spPr bwMode="auto">
          <a:xfrm>
            <a:off x="8359788" y="6877064"/>
            <a:ext cx="674864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Book Antiqua"/>
              </a:rPr>
              <a:t>PROJ</a:t>
            </a:r>
          </a:p>
        </p:txBody>
      </p:sp>
      <p:grpSp>
        <p:nvGrpSpPr>
          <p:cNvPr id="55" name="Gruppo 54"/>
          <p:cNvGrpSpPr/>
          <p:nvPr/>
        </p:nvGrpSpPr>
        <p:grpSpPr>
          <a:xfrm>
            <a:off x="8443926" y="7162816"/>
            <a:ext cx="4327219" cy="1458838"/>
            <a:chOff x="3930632" y="2372891"/>
            <a:chExt cx="4539119" cy="1530276"/>
          </a:xfrm>
        </p:grpSpPr>
        <p:sp>
          <p:nvSpPr>
            <p:cNvPr id="56" name="Rectangle 17"/>
            <p:cNvSpPr>
              <a:spLocks noChangeArrowheads="1"/>
            </p:cNvSpPr>
            <p:nvPr/>
          </p:nvSpPr>
          <p:spPr bwMode="auto">
            <a:xfrm>
              <a:off x="7352458" y="3361791"/>
              <a:ext cx="111729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  <p:sp>
          <p:nvSpPr>
            <p:cNvPr id="57" name="Rectangle 21"/>
            <p:cNvSpPr>
              <a:spLocks noChangeArrowheads="1"/>
            </p:cNvSpPr>
            <p:nvPr/>
          </p:nvSpPr>
          <p:spPr bwMode="auto">
            <a:xfrm>
              <a:off x="7352457" y="3118370"/>
              <a:ext cx="111729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  <p:sp>
          <p:nvSpPr>
            <p:cNvPr id="58" name="Rectangle 4"/>
            <p:cNvSpPr>
              <a:spLocks noChangeArrowheads="1"/>
            </p:cNvSpPr>
            <p:nvPr/>
          </p:nvSpPr>
          <p:spPr bwMode="auto">
            <a:xfrm>
              <a:off x="3934437" y="2374793"/>
              <a:ext cx="4503299" cy="1501875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59" name="Rectangle 6"/>
            <p:cNvSpPr>
              <a:spLocks noChangeArrowheads="1"/>
            </p:cNvSpPr>
            <p:nvPr/>
          </p:nvSpPr>
          <p:spPr bwMode="auto">
            <a:xfrm>
              <a:off x="3930632" y="2437550"/>
              <a:ext cx="6379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60" name="Rectangle 7"/>
            <p:cNvSpPr>
              <a:spLocks noChangeArrowheads="1"/>
            </p:cNvSpPr>
            <p:nvPr/>
          </p:nvSpPr>
          <p:spPr bwMode="auto">
            <a:xfrm>
              <a:off x="4951862" y="2437550"/>
              <a:ext cx="955390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61" name="Rectangle 8"/>
            <p:cNvSpPr>
              <a:spLocks noChangeArrowheads="1"/>
            </p:cNvSpPr>
            <p:nvPr/>
          </p:nvSpPr>
          <p:spPr bwMode="auto">
            <a:xfrm>
              <a:off x="6391473" y="2437550"/>
              <a:ext cx="1033936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62" name="Rectangle 9"/>
            <p:cNvSpPr>
              <a:spLocks noChangeArrowheads="1"/>
            </p:cNvSpPr>
            <p:nvPr/>
          </p:nvSpPr>
          <p:spPr bwMode="auto">
            <a:xfrm>
              <a:off x="7633302" y="2437550"/>
              <a:ext cx="61555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sp>
          <p:nvSpPr>
            <p:cNvPr id="63" name="Rectangle 10"/>
            <p:cNvSpPr>
              <a:spLocks noChangeArrowheads="1"/>
            </p:cNvSpPr>
            <p:nvPr/>
          </p:nvSpPr>
          <p:spPr bwMode="auto">
            <a:xfrm>
              <a:off x="4058048" y="2867341"/>
              <a:ext cx="408765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P1</a:t>
              </a:r>
            </a:p>
          </p:txBody>
        </p:sp>
        <p:sp>
          <p:nvSpPr>
            <p:cNvPr id="64" name="Rectangle 11"/>
            <p:cNvSpPr>
              <a:spLocks noChangeArrowheads="1"/>
            </p:cNvSpPr>
            <p:nvPr/>
          </p:nvSpPr>
          <p:spPr bwMode="auto">
            <a:xfrm>
              <a:off x="4549038" y="2867341"/>
              <a:ext cx="1659108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Instrumentation</a:t>
              </a:r>
            </a:p>
          </p:txBody>
        </p:sp>
        <p:sp>
          <p:nvSpPr>
            <p:cNvPr id="65" name="Rectangle 12"/>
            <p:cNvSpPr>
              <a:spLocks noChangeArrowheads="1"/>
            </p:cNvSpPr>
            <p:nvPr/>
          </p:nvSpPr>
          <p:spPr bwMode="auto">
            <a:xfrm>
              <a:off x="6506010" y="2867341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150000</a:t>
              </a:r>
            </a:p>
          </p:txBody>
        </p:sp>
        <p:sp>
          <p:nvSpPr>
            <p:cNvPr id="66" name="Rectangle 13"/>
            <p:cNvSpPr>
              <a:spLocks noChangeArrowheads="1"/>
            </p:cNvSpPr>
            <p:nvPr/>
          </p:nvSpPr>
          <p:spPr bwMode="auto">
            <a:xfrm>
              <a:off x="7352457" y="2867341"/>
              <a:ext cx="1017906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Montreal</a:t>
              </a:r>
            </a:p>
          </p:txBody>
        </p:sp>
        <p:sp>
          <p:nvSpPr>
            <p:cNvPr id="67" name="Rectangle 14"/>
            <p:cNvSpPr>
              <a:spLocks noChangeArrowheads="1"/>
            </p:cNvSpPr>
            <p:nvPr/>
          </p:nvSpPr>
          <p:spPr bwMode="auto">
            <a:xfrm>
              <a:off x="4058154" y="3316150"/>
              <a:ext cx="460061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P3 </a:t>
              </a:r>
            </a:p>
          </p:txBody>
        </p:sp>
        <p:sp>
          <p:nvSpPr>
            <p:cNvPr id="68" name="Rectangle 15"/>
            <p:cNvSpPr>
              <a:spLocks noChangeArrowheads="1"/>
            </p:cNvSpPr>
            <p:nvPr/>
          </p:nvSpPr>
          <p:spPr bwMode="auto">
            <a:xfrm>
              <a:off x="4549038" y="3316150"/>
              <a:ext cx="127278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CAD/CAM</a:t>
              </a:r>
            </a:p>
          </p:txBody>
        </p:sp>
        <p:sp>
          <p:nvSpPr>
            <p:cNvPr id="69" name="Rectangle 16"/>
            <p:cNvSpPr>
              <a:spLocks noChangeArrowheads="1"/>
            </p:cNvSpPr>
            <p:nvPr/>
          </p:nvSpPr>
          <p:spPr bwMode="auto">
            <a:xfrm>
              <a:off x="6506010" y="3316150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250000</a:t>
              </a:r>
            </a:p>
          </p:txBody>
        </p:sp>
        <p:sp>
          <p:nvSpPr>
            <p:cNvPr id="70" name="Rectangle 18"/>
            <p:cNvSpPr>
              <a:spLocks noChangeArrowheads="1"/>
            </p:cNvSpPr>
            <p:nvPr/>
          </p:nvSpPr>
          <p:spPr bwMode="auto">
            <a:xfrm>
              <a:off x="4058048" y="3103156"/>
              <a:ext cx="408765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P2</a:t>
              </a:r>
            </a:p>
          </p:txBody>
        </p:sp>
        <p:sp>
          <p:nvSpPr>
            <p:cNvPr id="71" name="Rectangle 19"/>
            <p:cNvSpPr>
              <a:spLocks noChangeArrowheads="1"/>
            </p:cNvSpPr>
            <p:nvPr/>
          </p:nvSpPr>
          <p:spPr bwMode="auto">
            <a:xfrm>
              <a:off x="4549038" y="3103156"/>
              <a:ext cx="188192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Database Develop.</a:t>
              </a:r>
            </a:p>
          </p:txBody>
        </p:sp>
        <p:sp>
          <p:nvSpPr>
            <p:cNvPr id="72" name="Rectangle 20"/>
            <p:cNvSpPr>
              <a:spLocks noChangeArrowheads="1"/>
            </p:cNvSpPr>
            <p:nvPr/>
          </p:nvSpPr>
          <p:spPr bwMode="auto">
            <a:xfrm>
              <a:off x="6506010" y="3103156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135000</a:t>
              </a:r>
            </a:p>
          </p:txBody>
        </p:sp>
        <p:sp>
          <p:nvSpPr>
            <p:cNvPr id="73" name="Rectangle 22"/>
            <p:cNvSpPr>
              <a:spLocks noChangeArrowheads="1"/>
            </p:cNvSpPr>
            <p:nvPr/>
          </p:nvSpPr>
          <p:spPr bwMode="auto">
            <a:xfrm>
              <a:off x="4058048" y="3567178"/>
              <a:ext cx="408765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P4</a:t>
              </a:r>
            </a:p>
          </p:txBody>
        </p:sp>
        <p:sp>
          <p:nvSpPr>
            <p:cNvPr id="74" name="Rectangle 23"/>
            <p:cNvSpPr>
              <a:spLocks noChangeArrowheads="1"/>
            </p:cNvSpPr>
            <p:nvPr/>
          </p:nvSpPr>
          <p:spPr bwMode="auto">
            <a:xfrm>
              <a:off x="4549038" y="3567178"/>
              <a:ext cx="1356139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Maintenance</a:t>
              </a:r>
            </a:p>
          </p:txBody>
        </p:sp>
        <p:sp>
          <p:nvSpPr>
            <p:cNvPr id="75" name="Rectangle 24"/>
            <p:cNvSpPr>
              <a:spLocks noChangeArrowheads="1"/>
            </p:cNvSpPr>
            <p:nvPr/>
          </p:nvSpPr>
          <p:spPr bwMode="auto">
            <a:xfrm>
              <a:off x="6506010" y="3567178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310000</a:t>
              </a:r>
            </a:p>
          </p:txBody>
        </p:sp>
        <p:sp>
          <p:nvSpPr>
            <p:cNvPr id="76" name="Rectangle 25"/>
            <p:cNvSpPr>
              <a:spLocks noChangeArrowheads="1"/>
            </p:cNvSpPr>
            <p:nvPr/>
          </p:nvSpPr>
          <p:spPr bwMode="auto">
            <a:xfrm>
              <a:off x="7352457" y="3567178"/>
              <a:ext cx="636392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Paris</a:t>
              </a:r>
            </a:p>
          </p:txBody>
        </p:sp>
        <p:sp>
          <p:nvSpPr>
            <p:cNvPr id="77" name="Line 88"/>
            <p:cNvSpPr>
              <a:spLocks noChangeShapeType="1"/>
            </p:cNvSpPr>
            <p:nvPr/>
          </p:nvSpPr>
          <p:spPr bwMode="auto">
            <a:xfrm>
              <a:off x="3934437" y="2810289"/>
              <a:ext cx="45090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78" name="Line 89"/>
            <p:cNvSpPr>
              <a:spLocks noChangeShapeType="1"/>
            </p:cNvSpPr>
            <p:nvPr/>
          </p:nvSpPr>
          <p:spPr bwMode="auto">
            <a:xfrm>
              <a:off x="4514464" y="2372891"/>
              <a:ext cx="0" cy="1494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79" name="Line 90"/>
            <p:cNvSpPr>
              <a:spLocks noChangeShapeType="1"/>
            </p:cNvSpPr>
            <p:nvPr/>
          </p:nvSpPr>
          <p:spPr bwMode="auto">
            <a:xfrm>
              <a:off x="6440918" y="2372891"/>
              <a:ext cx="0" cy="1494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80" name="Line 91"/>
            <p:cNvSpPr>
              <a:spLocks noChangeShapeType="1"/>
            </p:cNvSpPr>
            <p:nvPr/>
          </p:nvSpPr>
          <p:spPr bwMode="auto">
            <a:xfrm>
              <a:off x="7357552" y="2372891"/>
              <a:ext cx="0" cy="1494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</p:grpSp>
      <p:sp>
        <p:nvSpPr>
          <p:cNvPr id="81" name="Rettangolo 80"/>
          <p:cNvSpPr/>
          <p:nvPr/>
        </p:nvSpPr>
        <p:spPr bwMode="auto">
          <a:xfrm>
            <a:off x="8574102" y="7688282"/>
            <a:ext cx="4143404" cy="216000"/>
          </a:xfrm>
          <a:prstGeom prst="rect">
            <a:avLst/>
          </a:prstGeom>
          <a:solidFill>
            <a:srgbClr val="00B05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000" b="0" i="0" u="none" strike="noStrike" cap="none" normalizeH="0" baseline="0">
              <a:ln>
                <a:noFill/>
              </a:ln>
              <a:solidFill>
                <a:srgbClr val="263750"/>
              </a:solidFill>
              <a:effectLst/>
              <a:latin typeface="Palatino" charset="0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  <p:sp>
        <p:nvSpPr>
          <p:cNvPr id="82" name="Rettangolo 81"/>
          <p:cNvSpPr/>
          <p:nvPr/>
        </p:nvSpPr>
        <p:spPr bwMode="auto">
          <a:xfrm>
            <a:off x="8574102" y="7904182"/>
            <a:ext cx="4143404" cy="216000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000" b="0" i="0" u="none" strike="noStrike" cap="none" normalizeH="0" baseline="0">
              <a:ln>
                <a:noFill/>
              </a:ln>
              <a:solidFill>
                <a:srgbClr val="263750"/>
              </a:solidFill>
              <a:effectLst/>
              <a:latin typeface="Palatino" charset="0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  <p:sp>
        <p:nvSpPr>
          <p:cNvPr id="83" name="Rettangolo 82"/>
          <p:cNvSpPr/>
          <p:nvPr/>
        </p:nvSpPr>
        <p:spPr bwMode="auto">
          <a:xfrm>
            <a:off x="8574102" y="8120082"/>
            <a:ext cx="4143404" cy="216000"/>
          </a:xfrm>
          <a:prstGeom prst="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000" b="0" i="0" u="none" strike="noStrike" cap="none" normalizeH="0" baseline="0">
              <a:ln>
                <a:noFill/>
              </a:ln>
              <a:solidFill>
                <a:srgbClr val="263750"/>
              </a:solidFill>
              <a:effectLst/>
              <a:latin typeface="Palatino" charset="0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  <p:sp>
        <p:nvSpPr>
          <p:cNvPr id="84" name="Rettangolo 83"/>
          <p:cNvSpPr/>
          <p:nvPr/>
        </p:nvSpPr>
        <p:spPr bwMode="auto">
          <a:xfrm>
            <a:off x="8574102" y="8337476"/>
            <a:ext cx="4143404" cy="2160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000" b="0" i="0" u="none" strike="noStrike" cap="none" normalizeH="0" baseline="0">
              <a:ln>
                <a:noFill/>
              </a:ln>
              <a:solidFill>
                <a:srgbClr val="263750"/>
              </a:solidFill>
              <a:effectLst/>
              <a:latin typeface="Palatino" charset="0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  <p:sp>
        <p:nvSpPr>
          <p:cNvPr id="85" name="Rettangolo 84"/>
          <p:cNvSpPr/>
          <p:nvPr/>
        </p:nvSpPr>
        <p:spPr bwMode="auto">
          <a:xfrm>
            <a:off x="4930764" y="8558238"/>
            <a:ext cx="2786082" cy="285752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000" b="0" i="0" u="none" strike="noStrike" cap="none" normalizeH="0" baseline="0">
              <a:ln>
                <a:noFill/>
              </a:ln>
              <a:solidFill>
                <a:srgbClr val="263750"/>
              </a:solidFill>
              <a:effectLst/>
              <a:latin typeface="Palatino" charset="0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  <p:sp>
        <p:nvSpPr>
          <p:cNvPr id="87" name="Rettangolo 86"/>
          <p:cNvSpPr/>
          <p:nvPr/>
        </p:nvSpPr>
        <p:spPr bwMode="auto">
          <a:xfrm>
            <a:off x="1858930" y="7961334"/>
            <a:ext cx="2786082" cy="285752"/>
          </a:xfrm>
          <a:prstGeom prst="rect">
            <a:avLst/>
          </a:prstGeom>
          <a:solidFill>
            <a:srgbClr val="00B05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000" b="0" i="0" u="none" strike="noStrike" cap="none" normalizeH="0" baseline="0">
              <a:ln>
                <a:noFill/>
              </a:ln>
              <a:solidFill>
                <a:srgbClr val="263750"/>
              </a:solidFill>
              <a:effectLst/>
              <a:latin typeface="Palatino" charset="0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  <p:sp>
        <p:nvSpPr>
          <p:cNvPr id="88" name="Rettangolo 87"/>
          <p:cNvSpPr/>
          <p:nvPr/>
        </p:nvSpPr>
        <p:spPr bwMode="auto">
          <a:xfrm>
            <a:off x="1858930" y="8264548"/>
            <a:ext cx="2700000" cy="285752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000" b="0" i="0" u="none" strike="noStrike" cap="none" normalizeH="0" baseline="0">
              <a:ln>
                <a:noFill/>
              </a:ln>
              <a:solidFill>
                <a:srgbClr val="263750"/>
              </a:solidFill>
              <a:effectLst/>
              <a:latin typeface="Palatino" charset="0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  <p:sp>
        <p:nvSpPr>
          <p:cNvPr id="89" name="Rettangolo 88"/>
          <p:cNvSpPr/>
          <p:nvPr/>
        </p:nvSpPr>
        <p:spPr bwMode="auto">
          <a:xfrm>
            <a:off x="4918064" y="8259786"/>
            <a:ext cx="2844000" cy="285752"/>
          </a:xfrm>
          <a:prstGeom prst="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000" b="0" i="0" u="none" strike="noStrike" cap="none" normalizeH="0" baseline="0">
              <a:ln>
                <a:noFill/>
              </a:ln>
              <a:solidFill>
                <a:srgbClr val="263750"/>
              </a:solidFill>
              <a:effectLst/>
              <a:latin typeface="Palatino" charset="0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Minimality</a:t>
            </a:r>
            <a:endParaRPr lang="en-US" dirty="0"/>
          </a:p>
        </p:txBody>
      </p:sp>
      <p:sp>
        <p:nvSpPr>
          <p:cNvPr id="46082" name="Rectangle 2"/>
          <p:cNvSpPr>
            <a:spLocks noGrp="1" noChangeArrowheads="1"/>
          </p:cNvSpPr>
          <p:nvPr>
            <p:ph idx="1"/>
          </p:nvPr>
        </p:nvSpPr>
        <p:spPr>
          <a:xfrm>
            <a:off x="200024" y="2489200"/>
            <a:ext cx="12293600" cy="2816228"/>
          </a:xfrm>
          <a:noFill/>
          <a:ln/>
        </p:spPr>
        <p:txBody>
          <a:bodyPr/>
          <a:lstStyle/>
          <a:p>
            <a:pPr>
              <a:tabLst>
                <a:tab pos="9103218" algn="l"/>
              </a:tabLst>
            </a:pPr>
            <a:r>
              <a:rPr lang="en-US" sz="2600" dirty="0" smtClean="0"/>
              <a:t>Sets of simple predicates (and thus sets of minterms) should b</a:t>
            </a:r>
            <a:r>
              <a:rPr lang="en-US" sz="2600" dirty="0" smtClean="0">
                <a:solidFill>
                  <a:schemeClr val="tx2"/>
                </a:solidFill>
              </a:rPr>
              <a:t>e complete </a:t>
            </a:r>
            <a:r>
              <a:rPr lang="en-US" sz="2600" dirty="0" smtClean="0"/>
              <a:t>and </a:t>
            </a:r>
            <a:r>
              <a:rPr lang="en-US" sz="2600" dirty="0" smtClean="0">
                <a:solidFill>
                  <a:srgbClr val="1771A9"/>
                </a:solidFill>
              </a:rPr>
              <a:t>minimal</a:t>
            </a:r>
          </a:p>
          <a:p>
            <a:pPr>
              <a:tabLst>
                <a:tab pos="9103218" algn="l"/>
              </a:tabLst>
            </a:pPr>
            <a:r>
              <a:rPr lang="en-US" sz="2600" dirty="0" smtClean="0"/>
              <a:t>Intuitively, </a:t>
            </a:r>
            <a:r>
              <a:rPr lang="en-US" sz="2600" i="1" dirty="0" smtClean="0"/>
              <a:t>minimal</a:t>
            </a:r>
            <a:r>
              <a:rPr lang="en-US" sz="2600" dirty="0" smtClean="0"/>
              <a:t> means that all predicates should be relevant</a:t>
            </a:r>
          </a:p>
          <a:p>
            <a:pPr>
              <a:tabLst>
                <a:tab pos="9103218" algn="l"/>
              </a:tabLst>
            </a:pPr>
            <a:r>
              <a:rPr lang="en-US" sz="2600" dirty="0" smtClean="0">
                <a:solidFill>
                  <a:srgbClr val="FF0000"/>
                </a:solidFill>
              </a:rPr>
              <a:t>Definition:</a:t>
            </a:r>
            <a:r>
              <a:rPr lang="en-US" sz="2600" dirty="0" smtClean="0"/>
              <a:t> a </a:t>
            </a:r>
            <a:r>
              <a:rPr lang="en-US" sz="2600" dirty="0"/>
              <a:t>set of simple predicates </a:t>
            </a:r>
            <a:r>
              <a:rPr lang="en-US" sz="2600" i="1" dirty="0"/>
              <a:t>Pr</a:t>
            </a:r>
            <a:r>
              <a:rPr lang="en-US" sz="2600" dirty="0"/>
              <a:t> is said to be </a:t>
            </a:r>
            <a:r>
              <a:rPr lang="en-US" sz="2600" dirty="0" smtClean="0">
                <a:solidFill>
                  <a:srgbClr val="1771A9"/>
                </a:solidFill>
              </a:rPr>
              <a:t>minimal</a:t>
            </a:r>
            <a:r>
              <a:rPr lang="en-US" sz="2600" dirty="0" smtClean="0"/>
              <a:t> </a:t>
            </a:r>
            <a:r>
              <a:rPr lang="en-US" sz="2600" dirty="0"/>
              <a:t>if and only if </a:t>
            </a:r>
            <a:r>
              <a:rPr lang="en-US" sz="2600" dirty="0" smtClean="0"/>
              <a:t>a predicate </a:t>
            </a:r>
            <a:r>
              <a:rPr lang="en-US" sz="2600" i="1" dirty="0" smtClean="0"/>
              <a:t>p </a:t>
            </a:r>
            <a:r>
              <a:rPr lang="en-US" sz="2600" dirty="0" smtClean="0">
                <a:latin typeface="Book Antiqua" pitchFamily="18" charset="0"/>
                <a:sym typeface="Symbol"/>
              </a:rPr>
              <a:t></a:t>
            </a:r>
            <a:r>
              <a:rPr lang="en-US" sz="2600" i="1" dirty="0" smtClean="0"/>
              <a:t> Pr</a:t>
            </a:r>
            <a:r>
              <a:rPr lang="en-US" sz="2600" dirty="0" smtClean="0"/>
              <a:t> produces a fragment, i.e., </a:t>
            </a:r>
            <a:r>
              <a:rPr lang="en-US" sz="2600" i="1" dirty="0" smtClean="0"/>
              <a:t>p</a:t>
            </a:r>
            <a:r>
              <a:rPr lang="en-US" sz="2600" dirty="0" smtClean="0"/>
              <a:t> divides fragment </a:t>
            </a:r>
            <a:r>
              <a:rPr lang="en-US" sz="2600" i="1" dirty="0" smtClean="0"/>
              <a:t>F</a:t>
            </a:r>
            <a:r>
              <a:rPr lang="en-US" sz="2600" dirty="0" smtClean="0"/>
              <a:t> into </a:t>
            </a:r>
            <a:r>
              <a:rPr lang="en-US" sz="2600" i="1" dirty="0" smtClean="0"/>
              <a:t>F</a:t>
            </a:r>
            <a:r>
              <a:rPr lang="en-US" sz="2600" i="1" baseline="-25000" dirty="0" smtClean="0"/>
              <a:t>1</a:t>
            </a:r>
            <a:r>
              <a:rPr lang="en-US" sz="2600" dirty="0" smtClean="0"/>
              <a:t> and </a:t>
            </a:r>
            <a:r>
              <a:rPr lang="en-US" sz="2600" i="1" dirty="0" smtClean="0"/>
              <a:t>F</a:t>
            </a:r>
            <a:r>
              <a:rPr lang="en-US" sz="2600" i="1" baseline="-25000" dirty="0" smtClean="0"/>
              <a:t>2</a:t>
            </a:r>
            <a:r>
              <a:rPr lang="en-US" sz="2600" dirty="0" smtClean="0"/>
              <a:t>, only if </a:t>
            </a:r>
            <a:r>
              <a:rPr lang="en-US" sz="2600" i="1" dirty="0" smtClean="0"/>
              <a:t>F</a:t>
            </a:r>
            <a:r>
              <a:rPr lang="en-US" sz="2600" i="1" baseline="-25000" dirty="0" smtClean="0"/>
              <a:t>1</a:t>
            </a:r>
            <a:r>
              <a:rPr lang="en-US" sz="2600" dirty="0" smtClean="0"/>
              <a:t> and </a:t>
            </a:r>
            <a:r>
              <a:rPr lang="en-US" sz="2600" i="1" dirty="0" smtClean="0"/>
              <a:t>F</a:t>
            </a:r>
            <a:r>
              <a:rPr lang="en-US" sz="2600" i="1" baseline="-25000" dirty="0" smtClean="0"/>
              <a:t>2</a:t>
            </a:r>
            <a:r>
              <a:rPr lang="en-US" sz="2600" dirty="0" smtClean="0"/>
              <a:t> are accessed differently by at least one application</a:t>
            </a:r>
          </a:p>
        </p:txBody>
      </p:sp>
      <p:sp>
        <p:nvSpPr>
          <p:cNvPr id="4" name="Rectangle 31"/>
          <p:cNvSpPr>
            <a:spLocks noChangeArrowheads="1"/>
          </p:cNvSpPr>
          <p:nvPr/>
        </p:nvSpPr>
        <p:spPr bwMode="auto">
          <a:xfrm>
            <a:off x="7342192" y="6665179"/>
            <a:ext cx="936363" cy="373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Book Antiqua"/>
              </a:rPr>
              <a:t>PROJ’’</a:t>
            </a:r>
            <a:r>
              <a:rPr lang="en-US" sz="1600" baseline="-25000" dirty="0" smtClean="0">
                <a:solidFill>
                  <a:srgbClr val="000000"/>
                </a:solidFill>
                <a:latin typeface="Book Antiqua"/>
              </a:rPr>
              <a:t>2</a:t>
            </a:r>
            <a:endParaRPr lang="en-US" sz="1600" baseline="-25000" dirty="0">
              <a:solidFill>
                <a:srgbClr val="000000"/>
              </a:solidFill>
              <a:latin typeface="Book Antiqua"/>
            </a:endParaRPr>
          </a:p>
        </p:txBody>
      </p:sp>
      <p:grpSp>
        <p:nvGrpSpPr>
          <p:cNvPr id="116" name="Gruppo 115"/>
          <p:cNvGrpSpPr/>
          <p:nvPr/>
        </p:nvGrpSpPr>
        <p:grpSpPr>
          <a:xfrm>
            <a:off x="8145472" y="6692201"/>
            <a:ext cx="4357720" cy="794563"/>
            <a:chOff x="7788284" y="6475458"/>
            <a:chExt cx="4357720" cy="794563"/>
          </a:xfrm>
        </p:grpSpPr>
        <p:sp>
          <p:nvSpPr>
            <p:cNvPr id="6" name="Rectangle 60"/>
            <p:cNvSpPr>
              <a:spLocks noChangeArrowheads="1"/>
            </p:cNvSpPr>
            <p:nvPr/>
          </p:nvSpPr>
          <p:spPr bwMode="auto">
            <a:xfrm>
              <a:off x="7807944" y="6476307"/>
              <a:ext cx="4289152" cy="784969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7" name="Line 61"/>
            <p:cNvSpPr>
              <a:spLocks noChangeShapeType="1"/>
            </p:cNvSpPr>
            <p:nvPr/>
          </p:nvSpPr>
          <p:spPr bwMode="auto">
            <a:xfrm>
              <a:off x="7822434" y="6893295"/>
              <a:ext cx="42746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8" name="Line 62"/>
            <p:cNvSpPr>
              <a:spLocks noChangeShapeType="1"/>
            </p:cNvSpPr>
            <p:nvPr/>
          </p:nvSpPr>
          <p:spPr bwMode="auto">
            <a:xfrm>
              <a:off x="11123200" y="6475458"/>
              <a:ext cx="0" cy="792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9" name="Rectangle 63"/>
            <p:cNvSpPr>
              <a:spLocks noChangeArrowheads="1"/>
            </p:cNvSpPr>
            <p:nvPr/>
          </p:nvSpPr>
          <p:spPr bwMode="auto">
            <a:xfrm>
              <a:off x="7788284" y="6587187"/>
              <a:ext cx="686295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10" name="Rectangle 64"/>
            <p:cNvSpPr>
              <a:spLocks noChangeArrowheads="1"/>
            </p:cNvSpPr>
            <p:nvPr/>
          </p:nvSpPr>
          <p:spPr bwMode="auto">
            <a:xfrm>
              <a:off x="8785752" y="6587187"/>
              <a:ext cx="982849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11" name="Rectangle 65"/>
            <p:cNvSpPr>
              <a:spLocks noChangeArrowheads="1"/>
            </p:cNvSpPr>
            <p:nvPr/>
          </p:nvSpPr>
          <p:spPr bwMode="auto">
            <a:xfrm>
              <a:off x="11339662" y="6543716"/>
              <a:ext cx="663853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sp>
          <p:nvSpPr>
            <p:cNvPr id="13" name="Rectangle 76"/>
            <p:cNvSpPr>
              <a:spLocks noChangeArrowheads="1"/>
            </p:cNvSpPr>
            <p:nvPr/>
          </p:nvSpPr>
          <p:spPr bwMode="auto">
            <a:xfrm>
              <a:off x="10155798" y="6587187"/>
              <a:ext cx="1058191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14" name="Line 80"/>
            <p:cNvSpPr>
              <a:spLocks noChangeShapeType="1"/>
            </p:cNvSpPr>
            <p:nvPr/>
          </p:nvSpPr>
          <p:spPr bwMode="auto">
            <a:xfrm>
              <a:off x="8387559" y="6476307"/>
              <a:ext cx="0" cy="792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5" name="Line 81"/>
            <p:cNvSpPr>
              <a:spLocks noChangeShapeType="1"/>
            </p:cNvSpPr>
            <p:nvPr/>
          </p:nvSpPr>
          <p:spPr bwMode="auto">
            <a:xfrm>
              <a:off x="10169876" y="6478021"/>
              <a:ext cx="0" cy="792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grpSp>
          <p:nvGrpSpPr>
            <p:cNvPr id="21" name="Group 75"/>
            <p:cNvGrpSpPr>
              <a:grpSpLocks/>
            </p:cNvGrpSpPr>
            <p:nvPr/>
          </p:nvGrpSpPr>
          <p:grpSpPr bwMode="auto">
            <a:xfrm>
              <a:off x="7925679" y="6935802"/>
              <a:ext cx="4220325" cy="320600"/>
              <a:chOff x="405" y="3233"/>
              <a:chExt cx="2330" cy="177"/>
            </a:xfrm>
          </p:grpSpPr>
          <p:sp>
            <p:nvSpPr>
              <p:cNvPr id="38" name="Rectangle 71"/>
              <p:cNvSpPr>
                <a:spLocks noChangeArrowheads="1"/>
              </p:cNvSpPr>
              <p:nvPr/>
            </p:nvSpPr>
            <p:spPr bwMode="auto">
              <a:xfrm>
                <a:off x="405" y="3233"/>
                <a:ext cx="218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P2</a:t>
                </a:r>
              </a:p>
            </p:txBody>
          </p:sp>
          <p:sp>
            <p:nvSpPr>
              <p:cNvPr id="39" name="Rectangle 72"/>
              <p:cNvSpPr>
                <a:spLocks noChangeArrowheads="1"/>
              </p:cNvSpPr>
              <p:nvPr/>
            </p:nvSpPr>
            <p:spPr bwMode="auto">
              <a:xfrm>
                <a:off x="651" y="3233"/>
                <a:ext cx="981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Database Develop.</a:t>
                </a:r>
              </a:p>
            </p:txBody>
          </p:sp>
          <p:sp>
            <p:nvSpPr>
              <p:cNvPr id="40" name="Rectangle 73"/>
              <p:cNvSpPr>
                <a:spLocks noChangeArrowheads="1"/>
              </p:cNvSpPr>
              <p:nvPr/>
            </p:nvSpPr>
            <p:spPr bwMode="auto">
              <a:xfrm>
                <a:off x="1687" y="3233"/>
                <a:ext cx="422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135000</a:t>
                </a:r>
              </a:p>
            </p:txBody>
          </p:sp>
          <p:sp>
            <p:nvSpPr>
              <p:cNvPr id="41" name="Rectangle 74"/>
              <p:cNvSpPr>
                <a:spLocks noChangeArrowheads="1"/>
              </p:cNvSpPr>
              <p:nvPr/>
            </p:nvSpPr>
            <p:spPr bwMode="auto">
              <a:xfrm>
                <a:off x="2149" y="3233"/>
                <a:ext cx="586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New York</a:t>
                </a:r>
              </a:p>
            </p:txBody>
          </p:sp>
        </p:grpSp>
      </p:grpSp>
      <p:grpSp>
        <p:nvGrpSpPr>
          <p:cNvPr id="118" name="Gruppo 117"/>
          <p:cNvGrpSpPr/>
          <p:nvPr/>
        </p:nvGrpSpPr>
        <p:grpSpPr>
          <a:xfrm>
            <a:off x="8145472" y="7547327"/>
            <a:ext cx="4353097" cy="760926"/>
            <a:chOff x="7788284" y="7330584"/>
            <a:chExt cx="4353097" cy="760926"/>
          </a:xfrm>
        </p:grpSpPr>
        <p:sp>
          <p:nvSpPr>
            <p:cNvPr id="22" name="Rectangle 32"/>
            <p:cNvSpPr>
              <a:spLocks noChangeArrowheads="1"/>
            </p:cNvSpPr>
            <p:nvPr/>
          </p:nvSpPr>
          <p:spPr bwMode="auto">
            <a:xfrm>
              <a:off x="7807929" y="7330585"/>
              <a:ext cx="4285528" cy="760925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23" name="Line 36"/>
            <p:cNvSpPr>
              <a:spLocks noChangeShapeType="1"/>
            </p:cNvSpPr>
            <p:nvPr/>
          </p:nvSpPr>
          <p:spPr bwMode="auto">
            <a:xfrm>
              <a:off x="8387054" y="7330585"/>
              <a:ext cx="0" cy="756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24" name="Line 37"/>
            <p:cNvSpPr>
              <a:spLocks noChangeShapeType="1"/>
            </p:cNvSpPr>
            <p:nvPr/>
          </p:nvSpPr>
          <p:spPr bwMode="auto">
            <a:xfrm>
              <a:off x="10167865" y="7330584"/>
              <a:ext cx="0" cy="434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25" name="Line 38"/>
            <p:cNvSpPr>
              <a:spLocks noChangeShapeType="1"/>
            </p:cNvSpPr>
            <p:nvPr/>
          </p:nvSpPr>
          <p:spPr bwMode="auto">
            <a:xfrm>
              <a:off x="10167865" y="7330584"/>
              <a:ext cx="0" cy="434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26" name="Line 39"/>
            <p:cNvSpPr>
              <a:spLocks noChangeShapeType="1"/>
            </p:cNvSpPr>
            <p:nvPr/>
          </p:nvSpPr>
          <p:spPr bwMode="auto">
            <a:xfrm>
              <a:off x="10167865" y="7330584"/>
              <a:ext cx="0" cy="434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27" name="Line 40"/>
            <p:cNvSpPr>
              <a:spLocks noChangeShapeType="1"/>
            </p:cNvSpPr>
            <p:nvPr/>
          </p:nvSpPr>
          <p:spPr bwMode="auto">
            <a:xfrm>
              <a:off x="10167865" y="7330585"/>
              <a:ext cx="0" cy="756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28" name="Rectangle 41"/>
            <p:cNvSpPr>
              <a:spLocks noChangeArrowheads="1"/>
            </p:cNvSpPr>
            <p:nvPr/>
          </p:nvSpPr>
          <p:spPr bwMode="auto">
            <a:xfrm>
              <a:off x="7788284" y="7451840"/>
              <a:ext cx="686295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29" name="Rectangle 42"/>
            <p:cNvSpPr>
              <a:spLocks noChangeArrowheads="1"/>
            </p:cNvSpPr>
            <p:nvPr/>
          </p:nvSpPr>
          <p:spPr bwMode="auto">
            <a:xfrm>
              <a:off x="8784909" y="7451840"/>
              <a:ext cx="982850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30" name="Rectangle 43"/>
            <p:cNvSpPr>
              <a:spLocks noChangeArrowheads="1"/>
            </p:cNvSpPr>
            <p:nvPr/>
          </p:nvSpPr>
          <p:spPr bwMode="auto">
            <a:xfrm>
              <a:off x="10153798" y="7451840"/>
              <a:ext cx="1058191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31" name="Rectangle 44"/>
            <p:cNvSpPr>
              <a:spLocks noChangeArrowheads="1"/>
            </p:cNvSpPr>
            <p:nvPr/>
          </p:nvSpPr>
          <p:spPr bwMode="auto">
            <a:xfrm>
              <a:off x="11336661" y="7408405"/>
              <a:ext cx="663853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sp>
          <p:nvSpPr>
            <p:cNvPr id="32" name="Rectangle 45"/>
            <p:cNvSpPr>
              <a:spLocks noChangeArrowheads="1"/>
            </p:cNvSpPr>
            <p:nvPr/>
          </p:nvSpPr>
          <p:spPr bwMode="auto">
            <a:xfrm>
              <a:off x="7925565" y="7770909"/>
              <a:ext cx="44242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P3 </a:t>
              </a:r>
            </a:p>
          </p:txBody>
        </p:sp>
        <p:sp>
          <p:nvSpPr>
            <p:cNvPr id="33" name="Rectangle 46"/>
            <p:cNvSpPr>
              <a:spLocks noChangeArrowheads="1"/>
            </p:cNvSpPr>
            <p:nvPr/>
          </p:nvSpPr>
          <p:spPr bwMode="auto">
            <a:xfrm>
              <a:off x="8359788" y="7770909"/>
              <a:ext cx="1200649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CAD/CAM</a:t>
              </a:r>
            </a:p>
          </p:txBody>
        </p:sp>
        <p:sp>
          <p:nvSpPr>
            <p:cNvPr id="34" name="Rectangle 47"/>
            <p:cNvSpPr>
              <a:spLocks noChangeArrowheads="1"/>
            </p:cNvSpPr>
            <p:nvPr/>
          </p:nvSpPr>
          <p:spPr bwMode="auto">
            <a:xfrm>
              <a:off x="10245685" y="7770909"/>
              <a:ext cx="759822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250000</a:t>
              </a:r>
            </a:p>
          </p:txBody>
        </p:sp>
        <p:sp>
          <p:nvSpPr>
            <p:cNvPr id="35" name="Rectangle 48"/>
            <p:cNvSpPr>
              <a:spLocks noChangeArrowheads="1"/>
            </p:cNvSpPr>
            <p:nvPr/>
          </p:nvSpPr>
          <p:spPr bwMode="auto">
            <a:xfrm>
              <a:off x="11081797" y="7770909"/>
              <a:ext cx="1059584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  <p:sp>
          <p:nvSpPr>
            <p:cNvPr id="36" name="Line 85"/>
            <p:cNvSpPr>
              <a:spLocks noChangeShapeType="1"/>
            </p:cNvSpPr>
            <p:nvPr/>
          </p:nvSpPr>
          <p:spPr bwMode="auto">
            <a:xfrm>
              <a:off x="7816979" y="7757689"/>
              <a:ext cx="42583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37" name="Line 86"/>
            <p:cNvSpPr>
              <a:spLocks noChangeShapeType="1"/>
            </p:cNvSpPr>
            <p:nvPr/>
          </p:nvSpPr>
          <p:spPr bwMode="auto">
            <a:xfrm>
              <a:off x="11127041" y="7330585"/>
              <a:ext cx="0" cy="756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</p:grpSp>
      <p:sp>
        <p:nvSpPr>
          <p:cNvPr id="42" name="Rectangle 87"/>
          <p:cNvSpPr>
            <a:spLocks noChangeArrowheads="1"/>
          </p:cNvSpPr>
          <p:nvPr/>
        </p:nvSpPr>
        <p:spPr bwMode="auto">
          <a:xfrm>
            <a:off x="7304092" y="7522435"/>
            <a:ext cx="994071" cy="373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Book Antiqua"/>
              </a:rPr>
              <a:t>PROJ’’’</a:t>
            </a:r>
            <a:r>
              <a:rPr lang="en-US" sz="1600" baseline="-25000" dirty="0" smtClean="0">
                <a:solidFill>
                  <a:srgbClr val="000000"/>
                </a:solidFill>
                <a:latin typeface="Book Antiqua"/>
              </a:rPr>
              <a:t>2</a:t>
            </a:r>
            <a:endParaRPr lang="en-US" sz="1600" baseline="-25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43" name="Rectangle 5"/>
          <p:cNvSpPr>
            <a:spLocks noChangeArrowheads="1"/>
          </p:cNvSpPr>
          <p:nvPr/>
        </p:nvSpPr>
        <p:spPr bwMode="auto">
          <a:xfrm>
            <a:off x="950449" y="7877195"/>
            <a:ext cx="918916" cy="458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Book Antiqua"/>
              </a:rPr>
              <a:t>PROJ</a:t>
            </a:r>
            <a:endParaRPr lang="en-US" sz="1600" dirty="0">
              <a:solidFill>
                <a:srgbClr val="000000"/>
              </a:solidFill>
              <a:latin typeface="Book Antiqua"/>
            </a:endParaRPr>
          </a:p>
        </p:txBody>
      </p:sp>
      <p:grpSp>
        <p:nvGrpSpPr>
          <p:cNvPr id="44" name="Gruppo 43"/>
          <p:cNvGrpSpPr/>
          <p:nvPr/>
        </p:nvGrpSpPr>
        <p:grpSpPr>
          <a:xfrm>
            <a:off x="2022019" y="7610013"/>
            <a:ext cx="4551819" cy="1553067"/>
            <a:chOff x="1664829" y="7252824"/>
            <a:chExt cx="4551819" cy="1553067"/>
          </a:xfrm>
        </p:grpSpPr>
        <p:sp>
          <p:nvSpPr>
            <p:cNvPr id="45" name="Rectangle 17"/>
            <p:cNvSpPr>
              <a:spLocks noChangeArrowheads="1"/>
            </p:cNvSpPr>
            <p:nvPr/>
          </p:nvSpPr>
          <p:spPr bwMode="auto">
            <a:xfrm>
              <a:off x="5099355" y="8241724"/>
              <a:ext cx="111729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  <p:sp>
          <p:nvSpPr>
            <p:cNvPr id="46" name="Rectangle 21"/>
            <p:cNvSpPr>
              <a:spLocks noChangeArrowheads="1"/>
            </p:cNvSpPr>
            <p:nvPr/>
          </p:nvSpPr>
          <p:spPr bwMode="auto">
            <a:xfrm>
              <a:off x="5099354" y="7998303"/>
              <a:ext cx="111729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  <p:sp>
          <p:nvSpPr>
            <p:cNvPr id="47" name="Rectangle 4"/>
            <p:cNvSpPr>
              <a:spLocks noChangeArrowheads="1"/>
            </p:cNvSpPr>
            <p:nvPr/>
          </p:nvSpPr>
          <p:spPr bwMode="auto">
            <a:xfrm>
              <a:off x="1668634" y="7254727"/>
              <a:ext cx="4503299" cy="1551164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48" name="Rectangle 6"/>
            <p:cNvSpPr>
              <a:spLocks noChangeArrowheads="1"/>
            </p:cNvSpPr>
            <p:nvPr/>
          </p:nvSpPr>
          <p:spPr bwMode="auto">
            <a:xfrm>
              <a:off x="1664829" y="7317483"/>
              <a:ext cx="6379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49" name="Rectangle 7"/>
            <p:cNvSpPr>
              <a:spLocks noChangeArrowheads="1"/>
            </p:cNvSpPr>
            <p:nvPr/>
          </p:nvSpPr>
          <p:spPr bwMode="auto">
            <a:xfrm>
              <a:off x="2686059" y="7317483"/>
              <a:ext cx="955390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50" name="Rectangle 8"/>
            <p:cNvSpPr>
              <a:spLocks noChangeArrowheads="1"/>
            </p:cNvSpPr>
            <p:nvPr/>
          </p:nvSpPr>
          <p:spPr bwMode="auto">
            <a:xfrm>
              <a:off x="4125670" y="7317483"/>
              <a:ext cx="1033936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51" name="Rectangle 9"/>
            <p:cNvSpPr>
              <a:spLocks noChangeArrowheads="1"/>
            </p:cNvSpPr>
            <p:nvPr/>
          </p:nvSpPr>
          <p:spPr bwMode="auto">
            <a:xfrm>
              <a:off x="5367499" y="7317483"/>
              <a:ext cx="61555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sp>
          <p:nvSpPr>
            <p:cNvPr id="52" name="Rectangle 10"/>
            <p:cNvSpPr>
              <a:spLocks noChangeArrowheads="1"/>
            </p:cNvSpPr>
            <p:nvPr/>
          </p:nvSpPr>
          <p:spPr bwMode="auto">
            <a:xfrm>
              <a:off x="1792245" y="7747274"/>
              <a:ext cx="408765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P1</a:t>
              </a:r>
            </a:p>
          </p:txBody>
        </p:sp>
        <p:sp>
          <p:nvSpPr>
            <p:cNvPr id="53" name="Rectangle 11"/>
            <p:cNvSpPr>
              <a:spLocks noChangeArrowheads="1"/>
            </p:cNvSpPr>
            <p:nvPr/>
          </p:nvSpPr>
          <p:spPr bwMode="auto">
            <a:xfrm>
              <a:off x="2203018" y="7747274"/>
              <a:ext cx="1659108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Instrumentation</a:t>
              </a:r>
            </a:p>
          </p:txBody>
        </p:sp>
        <p:sp>
          <p:nvSpPr>
            <p:cNvPr id="54" name="Rectangle 12"/>
            <p:cNvSpPr>
              <a:spLocks noChangeArrowheads="1"/>
            </p:cNvSpPr>
            <p:nvPr/>
          </p:nvSpPr>
          <p:spPr bwMode="auto">
            <a:xfrm>
              <a:off x="4240207" y="7747274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150000</a:t>
              </a:r>
            </a:p>
          </p:txBody>
        </p:sp>
        <p:sp>
          <p:nvSpPr>
            <p:cNvPr id="55" name="Rectangle 13"/>
            <p:cNvSpPr>
              <a:spLocks noChangeArrowheads="1"/>
            </p:cNvSpPr>
            <p:nvPr/>
          </p:nvSpPr>
          <p:spPr bwMode="auto">
            <a:xfrm>
              <a:off x="5099354" y="7747274"/>
              <a:ext cx="1017906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Montreal</a:t>
              </a:r>
            </a:p>
          </p:txBody>
        </p:sp>
        <p:sp>
          <p:nvSpPr>
            <p:cNvPr id="56" name="Rectangle 14"/>
            <p:cNvSpPr>
              <a:spLocks noChangeArrowheads="1"/>
            </p:cNvSpPr>
            <p:nvPr/>
          </p:nvSpPr>
          <p:spPr bwMode="auto">
            <a:xfrm>
              <a:off x="1792351" y="8196083"/>
              <a:ext cx="460061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P3 </a:t>
              </a:r>
            </a:p>
          </p:txBody>
        </p:sp>
        <p:sp>
          <p:nvSpPr>
            <p:cNvPr id="57" name="Rectangle 15"/>
            <p:cNvSpPr>
              <a:spLocks noChangeArrowheads="1"/>
            </p:cNvSpPr>
            <p:nvPr/>
          </p:nvSpPr>
          <p:spPr bwMode="auto">
            <a:xfrm>
              <a:off x="2203018" y="8196083"/>
              <a:ext cx="127278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CAD/CAM</a:t>
              </a:r>
            </a:p>
          </p:txBody>
        </p:sp>
        <p:sp>
          <p:nvSpPr>
            <p:cNvPr id="58" name="Rectangle 16"/>
            <p:cNvSpPr>
              <a:spLocks noChangeArrowheads="1"/>
            </p:cNvSpPr>
            <p:nvPr/>
          </p:nvSpPr>
          <p:spPr bwMode="auto">
            <a:xfrm>
              <a:off x="4240207" y="8196083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250000</a:t>
              </a:r>
            </a:p>
          </p:txBody>
        </p:sp>
        <p:sp>
          <p:nvSpPr>
            <p:cNvPr id="59" name="Rectangle 18"/>
            <p:cNvSpPr>
              <a:spLocks noChangeArrowheads="1"/>
            </p:cNvSpPr>
            <p:nvPr/>
          </p:nvSpPr>
          <p:spPr bwMode="auto">
            <a:xfrm>
              <a:off x="1792245" y="7983089"/>
              <a:ext cx="408765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P2</a:t>
              </a:r>
            </a:p>
          </p:txBody>
        </p:sp>
        <p:sp>
          <p:nvSpPr>
            <p:cNvPr id="60" name="Rectangle 19"/>
            <p:cNvSpPr>
              <a:spLocks noChangeArrowheads="1"/>
            </p:cNvSpPr>
            <p:nvPr/>
          </p:nvSpPr>
          <p:spPr bwMode="auto">
            <a:xfrm>
              <a:off x="2203018" y="7983089"/>
              <a:ext cx="188192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Database Develop.</a:t>
              </a:r>
            </a:p>
          </p:txBody>
        </p:sp>
        <p:sp>
          <p:nvSpPr>
            <p:cNvPr id="61" name="Rectangle 20"/>
            <p:cNvSpPr>
              <a:spLocks noChangeArrowheads="1"/>
            </p:cNvSpPr>
            <p:nvPr/>
          </p:nvSpPr>
          <p:spPr bwMode="auto">
            <a:xfrm>
              <a:off x="4240207" y="7983089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135000</a:t>
              </a:r>
            </a:p>
          </p:txBody>
        </p:sp>
        <p:sp>
          <p:nvSpPr>
            <p:cNvPr id="62" name="Rectangle 22"/>
            <p:cNvSpPr>
              <a:spLocks noChangeArrowheads="1"/>
            </p:cNvSpPr>
            <p:nvPr/>
          </p:nvSpPr>
          <p:spPr bwMode="auto">
            <a:xfrm>
              <a:off x="1792245" y="8447111"/>
              <a:ext cx="408765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P4</a:t>
              </a:r>
            </a:p>
          </p:txBody>
        </p:sp>
        <p:sp>
          <p:nvSpPr>
            <p:cNvPr id="63" name="Rectangle 23"/>
            <p:cNvSpPr>
              <a:spLocks noChangeArrowheads="1"/>
            </p:cNvSpPr>
            <p:nvPr/>
          </p:nvSpPr>
          <p:spPr bwMode="auto">
            <a:xfrm>
              <a:off x="2203018" y="8447111"/>
              <a:ext cx="1356139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Maintenance</a:t>
              </a:r>
            </a:p>
          </p:txBody>
        </p:sp>
        <p:sp>
          <p:nvSpPr>
            <p:cNvPr id="64" name="Rectangle 24"/>
            <p:cNvSpPr>
              <a:spLocks noChangeArrowheads="1"/>
            </p:cNvSpPr>
            <p:nvPr/>
          </p:nvSpPr>
          <p:spPr bwMode="auto">
            <a:xfrm>
              <a:off x="4240207" y="8447111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310000</a:t>
              </a:r>
            </a:p>
          </p:txBody>
        </p:sp>
        <p:sp>
          <p:nvSpPr>
            <p:cNvPr id="65" name="Rectangle 25"/>
            <p:cNvSpPr>
              <a:spLocks noChangeArrowheads="1"/>
            </p:cNvSpPr>
            <p:nvPr/>
          </p:nvSpPr>
          <p:spPr bwMode="auto">
            <a:xfrm>
              <a:off x="5099354" y="8447111"/>
              <a:ext cx="636392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Paris</a:t>
              </a:r>
            </a:p>
          </p:txBody>
        </p:sp>
        <p:sp>
          <p:nvSpPr>
            <p:cNvPr id="66" name="Line 88"/>
            <p:cNvSpPr>
              <a:spLocks noChangeShapeType="1"/>
            </p:cNvSpPr>
            <p:nvPr/>
          </p:nvSpPr>
          <p:spPr bwMode="auto">
            <a:xfrm>
              <a:off x="1668634" y="7690222"/>
              <a:ext cx="45090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67" name="Line 89"/>
            <p:cNvSpPr>
              <a:spLocks noChangeShapeType="1"/>
            </p:cNvSpPr>
            <p:nvPr/>
          </p:nvSpPr>
          <p:spPr bwMode="auto">
            <a:xfrm>
              <a:off x="2248661" y="7252824"/>
              <a:ext cx="0" cy="1548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68" name="Line 90"/>
            <p:cNvSpPr>
              <a:spLocks noChangeShapeType="1"/>
            </p:cNvSpPr>
            <p:nvPr/>
          </p:nvSpPr>
          <p:spPr bwMode="auto">
            <a:xfrm>
              <a:off x="4175115" y="7252824"/>
              <a:ext cx="0" cy="1548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69" name="Line 91"/>
            <p:cNvSpPr>
              <a:spLocks noChangeShapeType="1"/>
            </p:cNvSpPr>
            <p:nvPr/>
          </p:nvSpPr>
          <p:spPr bwMode="auto">
            <a:xfrm>
              <a:off x="5091749" y="7252824"/>
              <a:ext cx="0" cy="1548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</p:grpSp>
      <p:grpSp>
        <p:nvGrpSpPr>
          <p:cNvPr id="70" name="Gruppo 69"/>
          <p:cNvGrpSpPr/>
          <p:nvPr/>
        </p:nvGrpSpPr>
        <p:grpSpPr>
          <a:xfrm>
            <a:off x="8145472" y="8387093"/>
            <a:ext cx="4308812" cy="794563"/>
            <a:chOff x="8145474" y="8336293"/>
            <a:chExt cx="4308812" cy="794563"/>
          </a:xfrm>
        </p:grpSpPr>
        <p:sp>
          <p:nvSpPr>
            <p:cNvPr id="71" name="Rectangle 50"/>
            <p:cNvSpPr>
              <a:spLocks noChangeArrowheads="1"/>
            </p:cNvSpPr>
            <p:nvPr/>
          </p:nvSpPr>
          <p:spPr bwMode="auto">
            <a:xfrm>
              <a:off x="8282755" y="8805890"/>
              <a:ext cx="39433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P4</a:t>
              </a:r>
            </a:p>
          </p:txBody>
        </p:sp>
        <p:sp>
          <p:nvSpPr>
            <p:cNvPr id="72" name="Rectangle 51"/>
            <p:cNvSpPr>
              <a:spLocks noChangeArrowheads="1"/>
            </p:cNvSpPr>
            <p:nvPr/>
          </p:nvSpPr>
          <p:spPr bwMode="auto">
            <a:xfrm>
              <a:off x="8768902" y="8805890"/>
              <a:ext cx="1279195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Maintenance</a:t>
              </a:r>
            </a:p>
          </p:txBody>
        </p:sp>
        <p:sp>
          <p:nvSpPr>
            <p:cNvPr id="73" name="Rectangle 52"/>
            <p:cNvSpPr>
              <a:spLocks noChangeArrowheads="1"/>
            </p:cNvSpPr>
            <p:nvPr/>
          </p:nvSpPr>
          <p:spPr bwMode="auto">
            <a:xfrm>
              <a:off x="10602876" y="8805890"/>
              <a:ext cx="759822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310000</a:t>
              </a:r>
            </a:p>
          </p:txBody>
        </p:sp>
        <p:sp>
          <p:nvSpPr>
            <p:cNvPr id="74" name="Rectangle 53"/>
            <p:cNvSpPr>
              <a:spLocks noChangeArrowheads="1"/>
            </p:cNvSpPr>
            <p:nvPr/>
          </p:nvSpPr>
          <p:spPr bwMode="auto">
            <a:xfrm>
              <a:off x="11458895" y="8805890"/>
              <a:ext cx="60753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Paris</a:t>
              </a:r>
            </a:p>
          </p:txBody>
        </p:sp>
        <p:sp>
          <p:nvSpPr>
            <p:cNvPr id="75" name="Rectangle 60"/>
            <p:cNvSpPr>
              <a:spLocks noChangeArrowheads="1"/>
            </p:cNvSpPr>
            <p:nvPr/>
          </p:nvSpPr>
          <p:spPr bwMode="auto">
            <a:xfrm>
              <a:off x="8165134" y="8337142"/>
              <a:ext cx="4289152" cy="784969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76" name="Line 61"/>
            <p:cNvSpPr>
              <a:spLocks noChangeShapeType="1"/>
            </p:cNvSpPr>
            <p:nvPr/>
          </p:nvSpPr>
          <p:spPr bwMode="auto">
            <a:xfrm>
              <a:off x="8179624" y="8754130"/>
              <a:ext cx="42746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77" name="Line 62"/>
            <p:cNvSpPr>
              <a:spLocks noChangeShapeType="1"/>
            </p:cNvSpPr>
            <p:nvPr/>
          </p:nvSpPr>
          <p:spPr bwMode="auto">
            <a:xfrm>
              <a:off x="11480390" y="8336293"/>
              <a:ext cx="0" cy="792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78" name="Rectangle 63"/>
            <p:cNvSpPr>
              <a:spLocks noChangeArrowheads="1"/>
            </p:cNvSpPr>
            <p:nvPr/>
          </p:nvSpPr>
          <p:spPr bwMode="auto">
            <a:xfrm>
              <a:off x="8145474" y="8448022"/>
              <a:ext cx="686295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79" name="Rectangle 64"/>
            <p:cNvSpPr>
              <a:spLocks noChangeArrowheads="1"/>
            </p:cNvSpPr>
            <p:nvPr/>
          </p:nvSpPr>
          <p:spPr bwMode="auto">
            <a:xfrm>
              <a:off x="9142942" y="8448022"/>
              <a:ext cx="982849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80" name="Rectangle 65"/>
            <p:cNvSpPr>
              <a:spLocks noChangeArrowheads="1"/>
            </p:cNvSpPr>
            <p:nvPr/>
          </p:nvSpPr>
          <p:spPr bwMode="auto">
            <a:xfrm>
              <a:off x="11696852" y="8404551"/>
              <a:ext cx="663853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sp>
          <p:nvSpPr>
            <p:cNvPr id="81" name="Rectangle 76"/>
            <p:cNvSpPr>
              <a:spLocks noChangeArrowheads="1"/>
            </p:cNvSpPr>
            <p:nvPr/>
          </p:nvSpPr>
          <p:spPr bwMode="auto">
            <a:xfrm>
              <a:off x="10512988" y="8448022"/>
              <a:ext cx="1058191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82" name="Line 80"/>
            <p:cNvSpPr>
              <a:spLocks noChangeShapeType="1"/>
            </p:cNvSpPr>
            <p:nvPr/>
          </p:nvSpPr>
          <p:spPr bwMode="auto">
            <a:xfrm>
              <a:off x="8744749" y="8337142"/>
              <a:ext cx="0" cy="792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83" name="Line 81"/>
            <p:cNvSpPr>
              <a:spLocks noChangeShapeType="1"/>
            </p:cNvSpPr>
            <p:nvPr/>
          </p:nvSpPr>
          <p:spPr bwMode="auto">
            <a:xfrm>
              <a:off x="10527066" y="8338856"/>
              <a:ext cx="0" cy="792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</p:grpSp>
      <p:sp>
        <p:nvSpPr>
          <p:cNvPr id="84" name="Rectangle 87"/>
          <p:cNvSpPr>
            <a:spLocks noChangeArrowheads="1"/>
          </p:cNvSpPr>
          <p:nvPr/>
        </p:nvSpPr>
        <p:spPr bwMode="auto">
          <a:xfrm>
            <a:off x="7380292" y="8358253"/>
            <a:ext cx="878655" cy="373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Book Antiqua"/>
              </a:rPr>
              <a:t>PROJ’</a:t>
            </a:r>
            <a:r>
              <a:rPr lang="en-US" sz="1600" baseline="-25000" dirty="0" smtClean="0">
                <a:solidFill>
                  <a:srgbClr val="000000"/>
                </a:solidFill>
                <a:latin typeface="Book Antiqua"/>
              </a:rPr>
              <a:t>3</a:t>
            </a:r>
            <a:endParaRPr lang="en-US" sz="1600" baseline="-25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100" name="Rectangle 31"/>
          <p:cNvSpPr>
            <a:spLocks noChangeArrowheads="1"/>
          </p:cNvSpPr>
          <p:nvPr/>
        </p:nvSpPr>
        <p:spPr bwMode="auto">
          <a:xfrm>
            <a:off x="7378398" y="5818194"/>
            <a:ext cx="878655" cy="373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Book Antiqua"/>
              </a:rPr>
              <a:t>PROJ’</a:t>
            </a:r>
            <a:r>
              <a:rPr lang="en-US" sz="1600" baseline="-25000" dirty="0" smtClean="0">
                <a:solidFill>
                  <a:srgbClr val="000000"/>
                </a:solidFill>
                <a:latin typeface="Book Antiqua"/>
              </a:rPr>
              <a:t>1</a:t>
            </a:r>
            <a:endParaRPr lang="en-US" sz="1600" baseline="-25000" dirty="0">
              <a:solidFill>
                <a:srgbClr val="000000"/>
              </a:solidFill>
              <a:latin typeface="Book Antiqua"/>
            </a:endParaRPr>
          </a:p>
        </p:txBody>
      </p:sp>
      <p:grpSp>
        <p:nvGrpSpPr>
          <p:cNvPr id="101" name="Gruppo 100"/>
          <p:cNvGrpSpPr/>
          <p:nvPr/>
        </p:nvGrpSpPr>
        <p:grpSpPr>
          <a:xfrm>
            <a:off x="8143578" y="5845216"/>
            <a:ext cx="4308812" cy="794563"/>
            <a:chOff x="8145474" y="6877064"/>
            <a:chExt cx="4308812" cy="794563"/>
          </a:xfrm>
        </p:grpSpPr>
        <p:sp>
          <p:nvSpPr>
            <p:cNvPr id="102" name="Rectangle 60"/>
            <p:cNvSpPr>
              <a:spLocks noChangeArrowheads="1"/>
            </p:cNvSpPr>
            <p:nvPr/>
          </p:nvSpPr>
          <p:spPr bwMode="auto">
            <a:xfrm>
              <a:off x="8165134" y="6877913"/>
              <a:ext cx="4289152" cy="784969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03" name="Line 61"/>
            <p:cNvSpPr>
              <a:spLocks noChangeShapeType="1"/>
            </p:cNvSpPr>
            <p:nvPr/>
          </p:nvSpPr>
          <p:spPr bwMode="auto">
            <a:xfrm>
              <a:off x="8179624" y="7294901"/>
              <a:ext cx="42746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04" name="Line 62"/>
            <p:cNvSpPr>
              <a:spLocks noChangeShapeType="1"/>
            </p:cNvSpPr>
            <p:nvPr/>
          </p:nvSpPr>
          <p:spPr bwMode="auto">
            <a:xfrm>
              <a:off x="11480390" y="6877064"/>
              <a:ext cx="0" cy="792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05" name="Rectangle 63"/>
            <p:cNvSpPr>
              <a:spLocks noChangeArrowheads="1"/>
            </p:cNvSpPr>
            <p:nvPr/>
          </p:nvSpPr>
          <p:spPr bwMode="auto">
            <a:xfrm>
              <a:off x="8145474" y="6988793"/>
              <a:ext cx="686295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106" name="Rectangle 64"/>
            <p:cNvSpPr>
              <a:spLocks noChangeArrowheads="1"/>
            </p:cNvSpPr>
            <p:nvPr/>
          </p:nvSpPr>
          <p:spPr bwMode="auto">
            <a:xfrm>
              <a:off x="9142942" y="6988793"/>
              <a:ext cx="982849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107" name="Rectangle 65"/>
            <p:cNvSpPr>
              <a:spLocks noChangeArrowheads="1"/>
            </p:cNvSpPr>
            <p:nvPr/>
          </p:nvSpPr>
          <p:spPr bwMode="auto">
            <a:xfrm>
              <a:off x="11696852" y="6945322"/>
              <a:ext cx="663853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grpSp>
          <p:nvGrpSpPr>
            <p:cNvPr id="108" name="Group 70"/>
            <p:cNvGrpSpPr>
              <a:grpSpLocks/>
            </p:cNvGrpSpPr>
            <p:nvPr/>
          </p:nvGrpSpPr>
          <p:grpSpPr bwMode="auto">
            <a:xfrm>
              <a:off x="8282869" y="7336564"/>
              <a:ext cx="4135194" cy="320600"/>
              <a:chOff x="405" y="3087"/>
              <a:chExt cx="2283" cy="177"/>
            </a:xfrm>
          </p:grpSpPr>
          <p:sp>
            <p:nvSpPr>
              <p:cNvPr id="112" name="Rectangle 66"/>
              <p:cNvSpPr>
                <a:spLocks noChangeArrowheads="1"/>
              </p:cNvSpPr>
              <p:nvPr/>
            </p:nvSpPr>
            <p:spPr bwMode="auto">
              <a:xfrm>
                <a:off x="405" y="3087"/>
                <a:ext cx="218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P1</a:t>
                </a:r>
              </a:p>
            </p:txBody>
          </p:sp>
          <p:sp>
            <p:nvSpPr>
              <p:cNvPr id="113" name="Rectangle 67"/>
              <p:cNvSpPr>
                <a:spLocks noChangeArrowheads="1"/>
              </p:cNvSpPr>
              <p:nvPr/>
            </p:nvSpPr>
            <p:spPr bwMode="auto">
              <a:xfrm>
                <a:off x="645" y="3087"/>
                <a:ext cx="863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Instrumentation</a:t>
                </a:r>
              </a:p>
            </p:txBody>
          </p:sp>
          <p:sp>
            <p:nvSpPr>
              <p:cNvPr id="114" name="Rectangle 68"/>
              <p:cNvSpPr>
                <a:spLocks noChangeArrowheads="1"/>
              </p:cNvSpPr>
              <p:nvPr/>
            </p:nvSpPr>
            <p:spPr bwMode="auto">
              <a:xfrm>
                <a:off x="1655" y="3087"/>
                <a:ext cx="494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150000</a:t>
                </a:r>
              </a:p>
            </p:txBody>
          </p:sp>
          <p:sp>
            <p:nvSpPr>
              <p:cNvPr id="115" name="Rectangle 69"/>
              <p:cNvSpPr>
                <a:spLocks noChangeArrowheads="1"/>
              </p:cNvSpPr>
              <p:nvPr/>
            </p:nvSpPr>
            <p:spPr bwMode="auto">
              <a:xfrm>
                <a:off x="2147" y="3087"/>
                <a:ext cx="541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Montreal</a:t>
                </a:r>
              </a:p>
            </p:txBody>
          </p:sp>
        </p:grpSp>
        <p:sp>
          <p:nvSpPr>
            <p:cNvPr id="109" name="Rectangle 76"/>
            <p:cNvSpPr>
              <a:spLocks noChangeArrowheads="1"/>
            </p:cNvSpPr>
            <p:nvPr/>
          </p:nvSpPr>
          <p:spPr bwMode="auto">
            <a:xfrm>
              <a:off x="10512988" y="6988793"/>
              <a:ext cx="1058191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110" name="Line 80"/>
            <p:cNvSpPr>
              <a:spLocks noChangeShapeType="1"/>
            </p:cNvSpPr>
            <p:nvPr/>
          </p:nvSpPr>
          <p:spPr bwMode="auto">
            <a:xfrm>
              <a:off x="8744749" y="6877913"/>
              <a:ext cx="0" cy="792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11" name="Line 81"/>
            <p:cNvSpPr>
              <a:spLocks noChangeShapeType="1"/>
            </p:cNvSpPr>
            <p:nvPr/>
          </p:nvSpPr>
          <p:spPr bwMode="auto">
            <a:xfrm>
              <a:off x="10527066" y="6879627"/>
              <a:ext cx="0" cy="792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</p:grpSp>
      <p:sp>
        <p:nvSpPr>
          <p:cNvPr id="120" name="Rectangle 2"/>
          <p:cNvSpPr txBox="1">
            <a:spLocks noChangeArrowheads="1"/>
          </p:cNvSpPr>
          <p:nvPr/>
        </p:nvSpPr>
        <p:spPr bwMode="auto">
          <a:xfrm>
            <a:off x="203156" y="5305428"/>
            <a:ext cx="7215238" cy="2071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368300" indent="-368300" algn="l">
              <a:spcBef>
                <a:spcPts val="1200"/>
              </a:spcBef>
              <a:buClr>
                <a:srgbClr val="4A71A9"/>
              </a:buClr>
              <a:buSzPct val="150000"/>
              <a:buFont typeface="Palatino" charset="0"/>
              <a:buChar char="•"/>
              <a:tabLst>
                <a:tab pos="9103218" algn="l"/>
              </a:tabLst>
            </a:pPr>
            <a:r>
              <a:rPr lang="en-US" sz="2400" kern="0" dirty="0" smtClean="0">
                <a:solidFill>
                  <a:srgbClr val="000000"/>
                </a:solidFill>
                <a:latin typeface="Book Antiqua"/>
              </a:rPr>
              <a:t>S’’ is not minimal (</a:t>
            </a:r>
            <a:r>
              <a:rPr lang="en-US" sz="2400" kern="0" dirty="0" err="1" smtClean="0">
                <a:solidFill>
                  <a:srgbClr val="000000"/>
                </a:solidFill>
                <a:latin typeface="Book Antiqua"/>
              </a:rPr>
              <a:t>wrt</a:t>
            </a:r>
            <a:r>
              <a:rPr lang="en-US" sz="2400" kern="0" dirty="0" smtClean="0">
                <a:solidFill>
                  <a:srgbClr val="000000"/>
                </a:solidFill>
                <a:latin typeface="Book Antiqua"/>
              </a:rPr>
              <a:t>. application Q’)</a:t>
            </a:r>
          </a:p>
          <a:p>
            <a:pPr marL="540000" lvl="1" indent="-252000" algn="l">
              <a:spcBef>
                <a:spcPts val="600"/>
              </a:spcBef>
              <a:buClr>
                <a:srgbClr val="4A71A9"/>
              </a:buClr>
              <a:buSzPct val="150000"/>
              <a:buFont typeface="Palatino" charset="0"/>
              <a:buChar char="•"/>
              <a:tabLst>
                <a:tab pos="9103218" algn="l"/>
              </a:tabLst>
            </a:pPr>
            <a:r>
              <a:rPr lang="en-US" sz="2200" kern="0" dirty="0" smtClean="0">
                <a:solidFill>
                  <a:srgbClr val="000000"/>
                </a:solidFill>
                <a:latin typeface="Book Antiqua"/>
              </a:rPr>
              <a:t>It produces </a:t>
            </a:r>
            <a:r>
              <a:rPr lang="en-US" sz="2200" i="1" kern="0" dirty="0" smtClean="0">
                <a:solidFill>
                  <a:srgbClr val="1771A9"/>
                </a:solidFill>
                <a:latin typeface="Book Antiqua"/>
              </a:rPr>
              <a:t>F</a:t>
            </a:r>
            <a:r>
              <a:rPr lang="en-US" sz="2200" kern="0" dirty="0" smtClean="0">
                <a:solidFill>
                  <a:srgbClr val="1771A9"/>
                </a:solidFill>
                <a:latin typeface="Book Antiqua"/>
              </a:rPr>
              <a:t> = { PROJ’</a:t>
            </a:r>
            <a:r>
              <a:rPr lang="en-US" sz="2200" kern="0" baseline="-25000" dirty="0" smtClean="0">
                <a:solidFill>
                  <a:srgbClr val="1771A9"/>
                </a:solidFill>
                <a:latin typeface="Book Antiqua"/>
              </a:rPr>
              <a:t>1</a:t>
            </a:r>
            <a:r>
              <a:rPr lang="en-US" sz="2200" kern="0" dirty="0" smtClean="0">
                <a:solidFill>
                  <a:srgbClr val="1771A9"/>
                </a:solidFill>
                <a:latin typeface="Book Antiqua"/>
              </a:rPr>
              <a:t> , PROJ’’</a:t>
            </a:r>
            <a:r>
              <a:rPr lang="en-US" sz="2200" kern="0" baseline="-25000" dirty="0" smtClean="0">
                <a:solidFill>
                  <a:srgbClr val="1771A9"/>
                </a:solidFill>
                <a:latin typeface="Book Antiqua"/>
              </a:rPr>
              <a:t>2</a:t>
            </a:r>
            <a:r>
              <a:rPr lang="en-US" sz="2200" kern="0" dirty="0" smtClean="0">
                <a:solidFill>
                  <a:srgbClr val="1771A9"/>
                </a:solidFill>
                <a:latin typeface="Book Antiqua"/>
              </a:rPr>
              <a:t> , PROJ’’’</a:t>
            </a:r>
            <a:r>
              <a:rPr lang="en-US" sz="2200" kern="0" baseline="-25000" dirty="0" smtClean="0">
                <a:solidFill>
                  <a:srgbClr val="1771A9"/>
                </a:solidFill>
                <a:latin typeface="Book Antiqua"/>
              </a:rPr>
              <a:t>2</a:t>
            </a:r>
            <a:r>
              <a:rPr lang="en-US" sz="2200" kern="0" dirty="0" smtClean="0">
                <a:solidFill>
                  <a:srgbClr val="1771A9"/>
                </a:solidFill>
                <a:latin typeface="Book Antiqua"/>
              </a:rPr>
              <a:t> , PROJ’</a:t>
            </a:r>
            <a:r>
              <a:rPr lang="en-US" sz="2200" kern="0" baseline="-25000" dirty="0" smtClean="0">
                <a:solidFill>
                  <a:srgbClr val="1771A9"/>
                </a:solidFill>
                <a:latin typeface="Book Antiqua"/>
              </a:rPr>
              <a:t>3</a:t>
            </a:r>
            <a:r>
              <a:rPr lang="en-US" sz="2200" kern="0" dirty="0" smtClean="0">
                <a:solidFill>
                  <a:srgbClr val="1771A9"/>
                </a:solidFill>
                <a:latin typeface="Book Antiqua"/>
              </a:rPr>
              <a:t> }</a:t>
            </a:r>
            <a:endParaRPr lang="en-US" sz="2200" kern="0" dirty="0" smtClean="0">
              <a:solidFill>
                <a:srgbClr val="000000"/>
              </a:solidFill>
              <a:latin typeface="Book Antiqua"/>
            </a:endParaRPr>
          </a:p>
          <a:p>
            <a:pPr marL="540000" lvl="1" indent="-252000" algn="l">
              <a:spcBef>
                <a:spcPts val="600"/>
              </a:spcBef>
              <a:buClr>
                <a:srgbClr val="4A71A9"/>
              </a:buClr>
              <a:buSzPct val="150000"/>
              <a:buFont typeface="Palatino" charset="0"/>
              <a:buChar char="•"/>
              <a:tabLst>
                <a:tab pos="9103218" algn="l"/>
              </a:tabLst>
            </a:pPr>
            <a:r>
              <a:rPr lang="en-GB" sz="2200" dirty="0" smtClean="0">
                <a:solidFill>
                  <a:schemeClr val="tx2"/>
                </a:solidFill>
                <a:latin typeface="Book Antiqua" pitchFamily="18" charset="0"/>
              </a:rPr>
              <a:t>Q’ (</a:t>
            </a:r>
            <a:r>
              <a:rPr lang="en-US" sz="2200" kern="0" dirty="0" smtClean="0">
                <a:solidFill>
                  <a:schemeClr val="tx2"/>
                </a:solidFill>
                <a:latin typeface="Book Antiqua" pitchFamily="18" charset="0"/>
              </a:rPr>
              <a:t>find projects at each location</a:t>
            </a:r>
            <a:r>
              <a:rPr lang="it-IT" sz="2200" dirty="0" smtClean="0">
                <a:solidFill>
                  <a:schemeClr val="tx2"/>
                </a:solidFill>
                <a:latin typeface="Book Antiqua" pitchFamily="18" charset="0"/>
              </a:rPr>
              <a:t>) </a:t>
            </a:r>
            <a:r>
              <a:rPr lang="en-GB" sz="2200" dirty="0" smtClean="0">
                <a:solidFill>
                  <a:schemeClr val="tx2"/>
                </a:solidFill>
                <a:latin typeface="Book Antiqua" pitchFamily="18" charset="0"/>
              </a:rPr>
              <a:t>cannot</a:t>
            </a:r>
            <a:r>
              <a:rPr lang="it-IT" sz="22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GB" sz="2200" dirty="0" smtClean="0">
                <a:solidFill>
                  <a:schemeClr val="tx2"/>
                </a:solidFill>
                <a:latin typeface="Book Antiqua" pitchFamily="18" charset="0"/>
              </a:rPr>
              <a:t>distinguish between PROJ’’</a:t>
            </a:r>
            <a:r>
              <a:rPr lang="en-GB" sz="2200" baseline="-25000" dirty="0" smtClean="0">
                <a:solidFill>
                  <a:schemeClr val="tx2"/>
                </a:solidFill>
                <a:latin typeface="Book Antiqua" pitchFamily="18" charset="0"/>
              </a:rPr>
              <a:t>2</a:t>
            </a:r>
            <a:r>
              <a:rPr lang="en-GB" sz="2200" dirty="0" smtClean="0">
                <a:solidFill>
                  <a:schemeClr val="tx2"/>
                </a:solidFill>
                <a:latin typeface="Book Antiqua" pitchFamily="18" charset="0"/>
              </a:rPr>
              <a:t> and PROJ’’’</a:t>
            </a:r>
            <a:r>
              <a:rPr lang="en-GB" sz="2200" baseline="-25000" dirty="0" smtClean="0">
                <a:solidFill>
                  <a:schemeClr val="tx2"/>
                </a:solidFill>
                <a:latin typeface="Book Antiqua" pitchFamily="18" charset="0"/>
              </a:rPr>
              <a:t>2</a:t>
            </a:r>
            <a:r>
              <a:rPr lang="en-GB" sz="2200" kern="0" dirty="0" smtClean="0">
                <a:solidFill>
                  <a:schemeClr val="tx2"/>
                </a:solidFill>
                <a:latin typeface="Book Antiqua" pitchFamily="18" charset="0"/>
              </a:rPr>
              <a:t>:</a:t>
            </a:r>
          </a:p>
          <a:p>
            <a:pPr marL="540000" lvl="1" indent="-252000">
              <a:spcBef>
                <a:spcPts val="600"/>
              </a:spcBef>
              <a:buClr>
                <a:srgbClr val="4A71A9"/>
              </a:buClr>
              <a:buSzPct val="150000"/>
              <a:tabLst>
                <a:tab pos="9103218" algn="l"/>
              </a:tabLst>
            </a:pPr>
            <a:r>
              <a:rPr lang="en-GB" sz="2200" b="1" kern="0" dirty="0" smtClean="0">
                <a:solidFill>
                  <a:srgbClr val="1771A9"/>
                </a:solidFill>
                <a:latin typeface="Book Antiqua" pitchFamily="18" charset="0"/>
              </a:rPr>
              <a:t>Q’ accesses </a:t>
            </a:r>
            <a:r>
              <a:rPr lang="en-GB" sz="2200" b="1" dirty="0" smtClean="0">
                <a:solidFill>
                  <a:srgbClr val="1771A9"/>
                </a:solidFill>
                <a:latin typeface="Book Antiqua" pitchFamily="18" charset="0"/>
              </a:rPr>
              <a:t>PROJ’’</a:t>
            </a:r>
            <a:r>
              <a:rPr lang="en-GB" sz="2200" b="1" baseline="-25000" dirty="0" smtClean="0">
                <a:solidFill>
                  <a:srgbClr val="1771A9"/>
                </a:solidFill>
                <a:latin typeface="Book Antiqua" pitchFamily="18" charset="0"/>
              </a:rPr>
              <a:t>2</a:t>
            </a:r>
            <a:r>
              <a:rPr lang="en-GB" sz="2200" b="1" kern="0" dirty="0" smtClean="0">
                <a:solidFill>
                  <a:srgbClr val="1771A9"/>
                </a:solidFill>
                <a:latin typeface="Book Antiqua" pitchFamily="18" charset="0"/>
              </a:rPr>
              <a:t>    </a:t>
            </a:r>
            <a:r>
              <a:rPr lang="en-GB" sz="2200" b="1" kern="0" dirty="0" err="1" smtClean="0">
                <a:solidFill>
                  <a:srgbClr val="1771A9"/>
                </a:solidFill>
                <a:latin typeface="Book Antiqua" pitchFamily="18" charset="0"/>
              </a:rPr>
              <a:t>iff</a:t>
            </a:r>
            <a:r>
              <a:rPr lang="en-GB" sz="2200" b="1" kern="0" dirty="0" smtClean="0">
                <a:solidFill>
                  <a:srgbClr val="1771A9"/>
                </a:solidFill>
                <a:latin typeface="Book Antiqua" pitchFamily="18" charset="0"/>
              </a:rPr>
              <a:t>    Q’ accesses </a:t>
            </a:r>
            <a:r>
              <a:rPr lang="en-GB" sz="2200" b="1" dirty="0" smtClean="0">
                <a:solidFill>
                  <a:srgbClr val="1771A9"/>
                </a:solidFill>
                <a:latin typeface="Book Antiqua" pitchFamily="18" charset="0"/>
              </a:rPr>
              <a:t>PROJ’’’</a:t>
            </a:r>
            <a:r>
              <a:rPr lang="en-GB" sz="2200" b="1" baseline="-25000" dirty="0" smtClean="0">
                <a:solidFill>
                  <a:srgbClr val="1771A9"/>
                </a:solidFill>
                <a:latin typeface="Book Antiqua" pitchFamily="18" charset="0"/>
              </a:rPr>
              <a:t>2</a:t>
            </a:r>
            <a:endParaRPr lang="en-GB" sz="2200" b="1" kern="0" dirty="0" smtClean="0">
              <a:solidFill>
                <a:srgbClr val="1771A9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PHF – Algorithm (Intuition)</a:t>
            </a:r>
            <a:endParaRPr lang="en-US" dirty="0"/>
          </a:p>
        </p:txBody>
      </p:sp>
      <p:sp>
        <p:nvSpPr>
          <p:cNvPr id="54274" name="Rectangle 2"/>
          <p:cNvSpPr>
            <a:spLocks noGrp="1" noChangeArrowheads="1"/>
          </p:cNvSpPr>
          <p:nvPr>
            <p:ph idx="1"/>
          </p:nvPr>
        </p:nvSpPr>
        <p:spPr>
          <a:xfrm>
            <a:off x="573046" y="2489200"/>
            <a:ext cx="11731664" cy="1244592"/>
          </a:xfrm>
          <a:noFill/>
          <a:ln/>
        </p:spPr>
        <p:txBody>
          <a:bodyPr/>
          <a:lstStyle/>
          <a:p>
            <a:pPr marL="1706853" indent="-1706853">
              <a:buNone/>
            </a:pPr>
            <a:r>
              <a:rPr lang="en-US" dirty="0" smtClean="0">
                <a:solidFill>
                  <a:schemeClr val="hlink"/>
                </a:solidFill>
              </a:rPr>
              <a:t>Input:</a:t>
            </a:r>
            <a:r>
              <a:rPr lang="en-US" dirty="0"/>
              <a:t>	a relation </a:t>
            </a:r>
            <a:r>
              <a:rPr lang="en-US" i="1" dirty="0"/>
              <a:t>R </a:t>
            </a:r>
            <a:r>
              <a:rPr lang="en-US" dirty="0"/>
              <a:t>and a set of simple predicates </a:t>
            </a:r>
            <a:r>
              <a:rPr lang="en-US" i="1" dirty="0"/>
              <a:t>Pr</a:t>
            </a:r>
            <a:r>
              <a:rPr lang="en-US" dirty="0"/>
              <a:t> </a:t>
            </a:r>
            <a:r>
              <a:rPr lang="en-US" dirty="0" smtClean="0"/>
              <a:t>over </a:t>
            </a:r>
            <a:r>
              <a:rPr lang="en-US" i="1" dirty="0" smtClean="0"/>
              <a:t>R</a:t>
            </a:r>
            <a:endParaRPr lang="en-US" i="1" dirty="0"/>
          </a:p>
          <a:p>
            <a:pPr marL="1706853" indent="-1706853">
              <a:buNone/>
            </a:pPr>
            <a:r>
              <a:rPr lang="en-US" dirty="0">
                <a:solidFill>
                  <a:schemeClr val="hlink"/>
                </a:solidFill>
              </a:rPr>
              <a:t>Output:</a:t>
            </a:r>
            <a:r>
              <a:rPr lang="en-US" dirty="0"/>
              <a:t>	a </a:t>
            </a:r>
            <a:r>
              <a:rPr lang="en-US" i="1" dirty="0"/>
              <a:t>complete</a:t>
            </a:r>
            <a:r>
              <a:rPr lang="en-US" dirty="0"/>
              <a:t> and </a:t>
            </a:r>
            <a:r>
              <a:rPr lang="en-US" i="1" dirty="0"/>
              <a:t>minimal</a:t>
            </a:r>
            <a:r>
              <a:rPr lang="en-US" dirty="0"/>
              <a:t> set of simple </a:t>
            </a:r>
            <a:r>
              <a:rPr lang="en-US" dirty="0" smtClean="0"/>
              <a:t>predicates </a:t>
            </a:r>
            <a:r>
              <a:rPr lang="en-US" i="1" dirty="0" smtClean="0"/>
              <a:t>Pr</a:t>
            </a:r>
            <a:r>
              <a:rPr lang="en-US" i="1" dirty="0"/>
              <a:t>' </a:t>
            </a:r>
            <a:r>
              <a:rPr lang="en-US" dirty="0" smtClean="0"/>
              <a:t>over </a:t>
            </a:r>
            <a:r>
              <a:rPr lang="en-US" i="1" dirty="0" smtClean="0"/>
              <a:t>R</a:t>
            </a:r>
            <a:endParaRPr lang="en-US" i="1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974352" y="5662618"/>
            <a:ext cx="8885766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repeat</a:t>
            </a:r>
          </a:p>
          <a:p>
            <a:pPr algn="l"/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	select a relevant (for </a:t>
            </a:r>
            <a:r>
              <a:rPr lang="en-GB" sz="2400" i="1" dirty="0" smtClean="0">
                <a:latin typeface="Courier New" pitchFamily="49" charset="0"/>
                <a:cs typeface="Courier New" pitchFamily="49" charset="0"/>
              </a:rPr>
              <a:t>R</a:t>
            </a:r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) predicate </a:t>
            </a: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p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  <a:sym typeface="Symbol"/>
              </a:rPr>
              <a:t></a:t>
            </a: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 Pr</a:t>
            </a:r>
          </a:p>
          <a:p>
            <a:pPr algn="l"/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	P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:= </a:t>
            </a: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\ { </a:t>
            </a: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algn="l"/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	P’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:= </a:t>
            </a: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P’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∪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{ </a:t>
            </a: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algn="l"/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	P’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:= </a:t>
            </a: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P’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\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{</a:t>
            </a: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p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  <a:sym typeface="Symbol"/>
              </a:rPr>
              <a:t></a:t>
            </a: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 Pr | p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is not relevant</a:t>
            </a: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until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P’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is complete</a:t>
            </a:r>
          </a:p>
          <a:p>
            <a:pPr marL="447675" indent="-447675" algn="l">
              <a:buSzPct val="95000"/>
              <a:tabLst>
                <a:tab pos="65023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determine set </a:t>
            </a: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of minterms</a:t>
            </a:r>
          </a:p>
          <a:p>
            <a:pPr marL="447675" indent="-447675" algn="l">
              <a:buSzPct val="95000"/>
              <a:tabLst>
                <a:tab pos="65023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eliminate contradictory minterms from M</a:t>
            </a:r>
          </a:p>
          <a:p>
            <a:pPr marL="447675" indent="-447675" algn="l">
              <a:buSzPct val="95000"/>
              <a:tabLst>
                <a:tab pos="650230" algn="l"/>
              </a:tabLst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fragmentation </a:t>
            </a: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{ </a:t>
            </a: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2400" i="1" baseline="-25000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| </a:t>
            </a: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m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  <a:sym typeface="Symbol"/>
              </a:rPr>
              <a:t></a:t>
            </a: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 M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}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573046" y="4090982"/>
            <a:ext cx="11715832" cy="121444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l"/>
            <a:r>
              <a:rPr lang="en-US" sz="2400" b="1" dirty="0" smtClean="0">
                <a:solidFill>
                  <a:srgbClr val="1771A9"/>
                </a:solidFill>
                <a:latin typeface="Book Antiqua" pitchFamily="18" charset="0"/>
              </a:rPr>
              <a:t>Minimality rule (relevant predicates):</a:t>
            </a:r>
            <a:r>
              <a:rPr lang="en-US" sz="2400" dirty="0" smtClean="0">
                <a:latin typeface="Book Antiqua" pitchFamily="18" charset="0"/>
              </a:rPr>
              <a:t> a predicate </a:t>
            </a:r>
            <a:r>
              <a:rPr lang="en-US" sz="2400" i="1" dirty="0" smtClean="0">
                <a:latin typeface="Book Antiqua" pitchFamily="18" charset="0"/>
              </a:rPr>
              <a:t>p </a:t>
            </a:r>
            <a:r>
              <a:rPr lang="en-US" sz="2400" dirty="0" smtClean="0">
                <a:latin typeface="Book Antiqua" pitchFamily="18" charset="0"/>
                <a:sym typeface="Symbol"/>
              </a:rPr>
              <a:t></a:t>
            </a:r>
            <a:r>
              <a:rPr lang="en-US" sz="2400" i="1" dirty="0" smtClean="0">
                <a:latin typeface="Book Antiqua" pitchFamily="18" charset="0"/>
              </a:rPr>
              <a:t> Pr</a:t>
            </a:r>
            <a:r>
              <a:rPr lang="en-US" sz="2400" dirty="0" smtClean="0">
                <a:latin typeface="Book Antiqua" pitchFamily="18" charset="0"/>
              </a:rPr>
              <a:t> that produces a fragment, i.e., </a:t>
            </a:r>
            <a:r>
              <a:rPr lang="en-US" sz="2400" i="1" dirty="0" smtClean="0">
                <a:latin typeface="Book Antiqua" pitchFamily="18" charset="0"/>
              </a:rPr>
              <a:t>p</a:t>
            </a:r>
            <a:r>
              <a:rPr lang="en-US" sz="2400" dirty="0" smtClean="0">
                <a:latin typeface="Book Antiqua" pitchFamily="18" charset="0"/>
              </a:rPr>
              <a:t> divides fragment </a:t>
            </a:r>
            <a:r>
              <a:rPr lang="en-US" sz="2400" i="1" dirty="0" smtClean="0">
                <a:latin typeface="Book Antiqua" pitchFamily="18" charset="0"/>
              </a:rPr>
              <a:t>F</a:t>
            </a:r>
            <a:r>
              <a:rPr lang="en-US" sz="2400" dirty="0" smtClean="0">
                <a:latin typeface="Book Antiqua" pitchFamily="18" charset="0"/>
              </a:rPr>
              <a:t> into </a:t>
            </a:r>
            <a:r>
              <a:rPr lang="en-US" sz="2400" i="1" dirty="0" smtClean="0">
                <a:latin typeface="Book Antiqua" pitchFamily="18" charset="0"/>
              </a:rPr>
              <a:t>F</a:t>
            </a:r>
            <a:r>
              <a:rPr lang="en-US" sz="2400" i="1" baseline="-25000" dirty="0" smtClean="0">
                <a:latin typeface="Book Antiqua" pitchFamily="18" charset="0"/>
              </a:rPr>
              <a:t>1</a:t>
            </a:r>
            <a:r>
              <a:rPr lang="en-US" sz="2400" dirty="0" smtClean="0">
                <a:latin typeface="Book Antiqua" pitchFamily="18" charset="0"/>
              </a:rPr>
              <a:t> and </a:t>
            </a:r>
            <a:r>
              <a:rPr lang="en-US" sz="2400" i="1" dirty="0" smtClean="0">
                <a:latin typeface="Book Antiqua" pitchFamily="18" charset="0"/>
              </a:rPr>
              <a:t>F</a:t>
            </a:r>
            <a:r>
              <a:rPr lang="en-US" sz="2400" i="1" baseline="-25000" dirty="0" smtClean="0">
                <a:latin typeface="Book Antiqua" pitchFamily="18" charset="0"/>
              </a:rPr>
              <a:t>2</a:t>
            </a:r>
            <a:r>
              <a:rPr lang="en-US" sz="2400" dirty="0" smtClean="0">
                <a:latin typeface="Book Antiqua" pitchFamily="18" charset="0"/>
              </a:rPr>
              <a:t>, is </a:t>
            </a:r>
            <a:r>
              <a:rPr lang="en-US" sz="2400" b="1" dirty="0" smtClean="0">
                <a:solidFill>
                  <a:srgbClr val="1771A9"/>
                </a:solidFill>
                <a:latin typeface="Book Antiqua" pitchFamily="18" charset="0"/>
              </a:rPr>
              <a:t>relevant</a:t>
            </a:r>
            <a:r>
              <a:rPr lang="en-US" sz="2400" dirty="0" smtClean="0">
                <a:latin typeface="Book Antiqua" pitchFamily="18" charset="0"/>
              </a:rPr>
              <a:t> if and only if </a:t>
            </a:r>
            <a:r>
              <a:rPr lang="en-US" sz="2400" i="1" dirty="0" smtClean="0">
                <a:latin typeface="Book Antiqua" pitchFamily="18" charset="0"/>
              </a:rPr>
              <a:t>F</a:t>
            </a:r>
            <a:r>
              <a:rPr lang="en-US" sz="2400" i="1" baseline="-25000" dirty="0" smtClean="0">
                <a:latin typeface="Book Antiqua" pitchFamily="18" charset="0"/>
              </a:rPr>
              <a:t>1</a:t>
            </a:r>
            <a:r>
              <a:rPr lang="en-US" sz="2400" dirty="0" smtClean="0">
                <a:latin typeface="Book Antiqua" pitchFamily="18" charset="0"/>
              </a:rPr>
              <a:t> and </a:t>
            </a:r>
            <a:r>
              <a:rPr lang="en-US" sz="2400" i="1" dirty="0" smtClean="0">
                <a:latin typeface="Book Antiqua" pitchFamily="18" charset="0"/>
              </a:rPr>
              <a:t>F</a:t>
            </a:r>
            <a:r>
              <a:rPr lang="en-US" sz="2400" i="1" baseline="-25000" dirty="0" smtClean="0">
                <a:latin typeface="Book Antiqua" pitchFamily="18" charset="0"/>
              </a:rPr>
              <a:t>2</a:t>
            </a:r>
            <a:r>
              <a:rPr lang="en-US" sz="2400" dirty="0" smtClean="0">
                <a:latin typeface="Book Antiqua" pitchFamily="18" charset="0"/>
              </a:rPr>
              <a:t> are accessed differently by at least one application</a:t>
            </a:r>
            <a:endParaRPr lang="en-GB" sz="2400" dirty="0" smtClean="0"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Derived Horizontal Fragmentation</a:t>
            </a:r>
          </a:p>
        </p:txBody>
      </p:sp>
      <p:sp>
        <p:nvSpPr>
          <p:cNvPr id="72706" name="Rectangle 2"/>
          <p:cNvSpPr>
            <a:spLocks noGrp="1" noChangeArrowheads="1"/>
          </p:cNvSpPr>
          <p:nvPr>
            <p:ph idx="1"/>
          </p:nvPr>
        </p:nvSpPr>
        <p:spPr>
          <a:xfrm>
            <a:off x="342900" y="2489200"/>
            <a:ext cx="12293600" cy="1458906"/>
          </a:xfrm>
          <a:noFill/>
          <a:ln/>
        </p:spPr>
        <p:txBody>
          <a:bodyPr/>
          <a:lstStyle/>
          <a:p>
            <a:r>
              <a:rPr lang="en-US" dirty="0" smtClean="0"/>
              <a:t>Derived Horizontal Fragmentation (</a:t>
            </a:r>
            <a:r>
              <a:rPr lang="en-US" dirty="0" smtClean="0">
                <a:solidFill>
                  <a:srgbClr val="1771A9"/>
                </a:solidFill>
              </a:rPr>
              <a:t>DHF</a:t>
            </a:r>
            <a:r>
              <a:rPr lang="en-US" dirty="0" smtClean="0"/>
              <a:t>) is defined </a:t>
            </a:r>
            <a:r>
              <a:rPr lang="en-US" dirty="0"/>
              <a:t>on a member relation of a link according to a selection operation specified on its </a:t>
            </a:r>
            <a:r>
              <a:rPr lang="en-US" dirty="0" smtClean="0"/>
              <a:t>owner (propagated from owner to member)</a:t>
            </a:r>
            <a:endParaRPr lang="en-US" sz="2600" dirty="0"/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1200887" y="4628949"/>
            <a:ext cx="2095218" cy="523804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1054133" y="6299296"/>
            <a:ext cx="2677724" cy="523804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72710" name="Rectangle 6"/>
          <p:cNvSpPr>
            <a:spLocks noChangeArrowheads="1"/>
          </p:cNvSpPr>
          <p:nvPr/>
        </p:nvSpPr>
        <p:spPr bwMode="auto">
          <a:xfrm>
            <a:off x="2338807" y="7924896"/>
            <a:ext cx="2926080" cy="523804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72711" name="Rectangle 7"/>
          <p:cNvSpPr>
            <a:spLocks noChangeArrowheads="1"/>
          </p:cNvSpPr>
          <p:nvPr/>
        </p:nvSpPr>
        <p:spPr bwMode="auto">
          <a:xfrm>
            <a:off x="4108905" y="6299296"/>
            <a:ext cx="3621476" cy="523804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72712" name="Rectangle 8"/>
          <p:cNvSpPr>
            <a:spLocks noChangeArrowheads="1"/>
          </p:cNvSpPr>
          <p:nvPr/>
        </p:nvSpPr>
        <p:spPr bwMode="auto">
          <a:xfrm>
            <a:off x="1281266" y="4691035"/>
            <a:ext cx="1038103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TITLE</a:t>
            </a:r>
            <a:r>
              <a:rPr lang="en-US" sz="2000" dirty="0">
                <a:solidFill>
                  <a:srgbClr val="000000"/>
                </a:solidFill>
                <a:latin typeface="Book Antiqua"/>
              </a:rPr>
              <a:t>,</a:t>
            </a:r>
          </a:p>
        </p:txBody>
      </p:sp>
      <p:sp>
        <p:nvSpPr>
          <p:cNvPr id="72713" name="Rectangle 9"/>
          <p:cNvSpPr>
            <a:spLocks noChangeArrowheads="1"/>
          </p:cNvSpPr>
          <p:nvPr/>
        </p:nvSpPr>
        <p:spPr bwMode="auto">
          <a:xfrm>
            <a:off x="2080856" y="4691035"/>
            <a:ext cx="750690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SAL</a:t>
            </a:r>
          </a:p>
        </p:txBody>
      </p:sp>
      <p:sp>
        <p:nvSpPr>
          <p:cNvPr id="72714" name="Rectangle 10"/>
          <p:cNvSpPr>
            <a:spLocks noChangeArrowheads="1"/>
          </p:cNvSpPr>
          <p:nvPr/>
        </p:nvSpPr>
        <p:spPr bwMode="auto">
          <a:xfrm>
            <a:off x="1118170" y="4265039"/>
            <a:ext cx="785680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  <a:latin typeface="Book Antiqua"/>
              </a:rPr>
              <a:t>PAY</a:t>
            </a:r>
            <a:endParaRPr lang="en-US" sz="2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72715" name="Rectangle 11"/>
          <p:cNvSpPr>
            <a:spLocks noChangeArrowheads="1"/>
          </p:cNvSpPr>
          <p:nvPr/>
        </p:nvSpPr>
        <p:spPr bwMode="auto">
          <a:xfrm>
            <a:off x="1001674" y="6347219"/>
            <a:ext cx="2773404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ENO</a:t>
            </a:r>
            <a:r>
              <a:rPr lang="en-US" sz="2000" dirty="0">
                <a:solidFill>
                  <a:srgbClr val="000000"/>
                </a:solidFill>
                <a:latin typeface="Book Antiqua"/>
              </a:rPr>
              <a:t>, ENAME, TITLE</a:t>
            </a:r>
          </a:p>
        </p:txBody>
      </p:sp>
      <p:sp>
        <p:nvSpPr>
          <p:cNvPr id="72717" name="Rectangle 13"/>
          <p:cNvSpPr>
            <a:spLocks noChangeArrowheads="1"/>
          </p:cNvSpPr>
          <p:nvPr/>
        </p:nvSpPr>
        <p:spPr bwMode="auto">
          <a:xfrm>
            <a:off x="4064570" y="6347219"/>
            <a:ext cx="3766590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PNO</a:t>
            </a:r>
            <a:r>
              <a:rPr lang="en-US" sz="2000" dirty="0">
                <a:solidFill>
                  <a:srgbClr val="000000"/>
                </a:solidFill>
                <a:latin typeface="Book Antiqua"/>
              </a:rPr>
              <a:t>, PNAME, BUDGET, LOC</a:t>
            </a:r>
          </a:p>
        </p:txBody>
      </p:sp>
      <p:sp>
        <p:nvSpPr>
          <p:cNvPr id="72719" name="Rectangle 15"/>
          <p:cNvSpPr>
            <a:spLocks noChangeArrowheads="1"/>
          </p:cNvSpPr>
          <p:nvPr/>
        </p:nvSpPr>
        <p:spPr bwMode="auto">
          <a:xfrm>
            <a:off x="2240894" y="8003403"/>
            <a:ext cx="1593393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ENO, PNO</a:t>
            </a:r>
            <a:r>
              <a:rPr lang="en-US" sz="2000" dirty="0">
                <a:solidFill>
                  <a:srgbClr val="000000"/>
                </a:solidFill>
                <a:latin typeface="Book Antiqua"/>
              </a:rPr>
              <a:t>,</a:t>
            </a:r>
          </a:p>
        </p:txBody>
      </p:sp>
      <p:sp>
        <p:nvSpPr>
          <p:cNvPr id="72720" name="Rectangle 16"/>
          <p:cNvSpPr>
            <a:spLocks noChangeArrowheads="1"/>
          </p:cNvSpPr>
          <p:nvPr/>
        </p:nvSpPr>
        <p:spPr bwMode="auto">
          <a:xfrm>
            <a:off x="3675295" y="8003403"/>
            <a:ext cx="1542298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RESP, DUR</a:t>
            </a:r>
          </a:p>
        </p:txBody>
      </p:sp>
      <p:sp>
        <p:nvSpPr>
          <p:cNvPr id="72721" name="Rectangle 17"/>
          <p:cNvSpPr>
            <a:spLocks noChangeArrowheads="1"/>
          </p:cNvSpPr>
          <p:nvPr/>
        </p:nvSpPr>
        <p:spPr bwMode="auto">
          <a:xfrm>
            <a:off x="1131396" y="5890639"/>
            <a:ext cx="814059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EMP</a:t>
            </a:r>
          </a:p>
        </p:txBody>
      </p:sp>
      <p:sp>
        <p:nvSpPr>
          <p:cNvPr id="72722" name="Rectangle 18"/>
          <p:cNvSpPr>
            <a:spLocks noChangeArrowheads="1"/>
          </p:cNvSpPr>
          <p:nvPr/>
        </p:nvSpPr>
        <p:spPr bwMode="auto">
          <a:xfrm>
            <a:off x="4108061" y="5890639"/>
            <a:ext cx="875449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PROJ</a:t>
            </a:r>
          </a:p>
        </p:txBody>
      </p:sp>
      <p:sp>
        <p:nvSpPr>
          <p:cNvPr id="72723" name="Rectangle 19"/>
          <p:cNvSpPr>
            <a:spLocks noChangeArrowheads="1"/>
          </p:cNvSpPr>
          <p:nvPr/>
        </p:nvSpPr>
        <p:spPr bwMode="auto">
          <a:xfrm>
            <a:off x="2177606" y="7586066"/>
            <a:ext cx="789763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ASG</a:t>
            </a:r>
          </a:p>
        </p:txBody>
      </p:sp>
      <p:sp>
        <p:nvSpPr>
          <p:cNvPr id="72733" name="Rectangle 29"/>
          <p:cNvSpPr>
            <a:spLocks noChangeArrowheads="1"/>
          </p:cNvSpPr>
          <p:nvPr/>
        </p:nvSpPr>
        <p:spPr bwMode="auto">
          <a:xfrm>
            <a:off x="2115053" y="5511332"/>
            <a:ext cx="515243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000" i="1" dirty="0">
                <a:solidFill>
                  <a:srgbClr val="000000"/>
                </a:solidFill>
                <a:latin typeface="Book Antiqua"/>
              </a:rPr>
              <a:t>L</a:t>
            </a:r>
            <a:r>
              <a:rPr lang="en-US" sz="2000" baseline="-25000" dirty="0">
                <a:solidFill>
                  <a:srgbClr val="000000"/>
                </a:solidFill>
                <a:latin typeface="Book Antiqua"/>
              </a:rPr>
              <a:t>1</a:t>
            </a:r>
          </a:p>
        </p:txBody>
      </p:sp>
      <p:sp>
        <p:nvSpPr>
          <p:cNvPr id="72734" name="Rectangle 30"/>
          <p:cNvSpPr>
            <a:spLocks noChangeArrowheads="1"/>
          </p:cNvSpPr>
          <p:nvPr/>
        </p:nvSpPr>
        <p:spPr bwMode="auto">
          <a:xfrm>
            <a:off x="2566608" y="7028559"/>
            <a:ext cx="515243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000" i="1" dirty="0">
                <a:solidFill>
                  <a:srgbClr val="000000"/>
                </a:solidFill>
                <a:latin typeface="Book Antiqua"/>
              </a:rPr>
              <a:t>L</a:t>
            </a:r>
            <a:r>
              <a:rPr lang="en-US" sz="2000" baseline="-25000" dirty="0">
                <a:solidFill>
                  <a:srgbClr val="000000"/>
                </a:solidFill>
                <a:latin typeface="Book Antiqua"/>
              </a:rPr>
              <a:t>2</a:t>
            </a:r>
          </a:p>
        </p:txBody>
      </p:sp>
      <p:sp>
        <p:nvSpPr>
          <p:cNvPr id="72735" name="Rectangle 31"/>
          <p:cNvSpPr>
            <a:spLocks noChangeArrowheads="1"/>
          </p:cNvSpPr>
          <p:nvPr/>
        </p:nvSpPr>
        <p:spPr bwMode="auto">
          <a:xfrm>
            <a:off x="4264457" y="7046621"/>
            <a:ext cx="515243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000" i="1" dirty="0">
                <a:solidFill>
                  <a:srgbClr val="000000"/>
                </a:solidFill>
                <a:latin typeface="Book Antiqua"/>
              </a:rPr>
              <a:t>L</a:t>
            </a:r>
            <a:r>
              <a:rPr lang="en-US" sz="2000" baseline="-25000" dirty="0">
                <a:solidFill>
                  <a:srgbClr val="000000"/>
                </a:solidFill>
                <a:latin typeface="Book Antiqua"/>
              </a:rPr>
              <a:t>3</a:t>
            </a:r>
          </a:p>
        </p:txBody>
      </p:sp>
      <p:sp>
        <p:nvSpPr>
          <p:cNvPr id="72736" name="Line 32"/>
          <p:cNvSpPr>
            <a:spLocks noChangeShapeType="1"/>
          </p:cNvSpPr>
          <p:nvPr/>
        </p:nvSpPr>
        <p:spPr bwMode="auto">
          <a:xfrm>
            <a:off x="2183474" y="5152565"/>
            <a:ext cx="0" cy="113114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72739" name="Line 35"/>
          <p:cNvSpPr>
            <a:spLocks noChangeShapeType="1"/>
          </p:cNvSpPr>
          <p:nvPr/>
        </p:nvSpPr>
        <p:spPr bwMode="auto">
          <a:xfrm>
            <a:off x="2067874" y="6859225"/>
            <a:ext cx="1192107" cy="108373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72740" name="Line 36"/>
          <p:cNvSpPr>
            <a:spLocks noChangeShapeType="1"/>
          </p:cNvSpPr>
          <p:nvPr/>
        </p:nvSpPr>
        <p:spPr bwMode="auto">
          <a:xfrm flipH="1">
            <a:off x="4235341" y="6859225"/>
            <a:ext cx="1192107" cy="108373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8359788" y="4265039"/>
            <a:ext cx="2727029" cy="27699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spcBef>
                <a:spcPts val="1800"/>
              </a:spcBef>
            </a:pPr>
            <a:r>
              <a:rPr lang="it-IT" sz="2400" i="1" dirty="0" err="1" smtClean="0">
                <a:solidFill>
                  <a:schemeClr val="tx2"/>
                </a:solidFill>
                <a:latin typeface="Book Antiqua" pitchFamily="18" charset="0"/>
              </a:rPr>
              <a:t>owner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it-IT" sz="2400" i="1" dirty="0" smtClean="0">
                <a:solidFill>
                  <a:schemeClr val="tx2"/>
                </a:solidFill>
                <a:latin typeface="Book Antiqua" pitchFamily="18" charset="0"/>
              </a:rPr>
              <a:t>L</a:t>
            </a:r>
            <a:r>
              <a:rPr lang="it-IT" sz="2400" baseline="-25000" dirty="0" smtClean="0">
                <a:solidFill>
                  <a:schemeClr val="tx2"/>
                </a:solidFill>
                <a:latin typeface="Book Antiqua" pitchFamily="18" charset="0"/>
              </a:rPr>
              <a:t>1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) = PAY</a:t>
            </a:r>
            <a:b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</a:br>
            <a:r>
              <a:rPr lang="it-IT" sz="2400" i="1" dirty="0" err="1" smtClean="0">
                <a:solidFill>
                  <a:schemeClr val="tx2"/>
                </a:solidFill>
                <a:latin typeface="Book Antiqua" pitchFamily="18" charset="0"/>
              </a:rPr>
              <a:t>member</a:t>
            </a:r>
            <a:r>
              <a:rPr lang="it-IT" sz="2400" i="1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it-IT" sz="2400" i="1" dirty="0" smtClean="0">
                <a:solidFill>
                  <a:schemeClr val="tx2"/>
                </a:solidFill>
                <a:latin typeface="Book Antiqua" pitchFamily="18" charset="0"/>
              </a:rPr>
              <a:t>L</a:t>
            </a:r>
            <a:r>
              <a:rPr lang="it-IT" sz="2400" baseline="-25000" dirty="0" smtClean="0">
                <a:solidFill>
                  <a:schemeClr val="tx2"/>
                </a:solidFill>
                <a:latin typeface="Book Antiqua" pitchFamily="18" charset="0"/>
              </a:rPr>
              <a:t>1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) = EMP</a:t>
            </a:r>
          </a:p>
          <a:p>
            <a:pPr algn="l">
              <a:spcBef>
                <a:spcPts val="1800"/>
              </a:spcBef>
            </a:pPr>
            <a:r>
              <a:rPr lang="it-IT" sz="2400" i="1" dirty="0" err="1" smtClean="0">
                <a:solidFill>
                  <a:schemeClr val="tx2"/>
                </a:solidFill>
                <a:latin typeface="Book Antiqua" pitchFamily="18" charset="0"/>
              </a:rPr>
              <a:t>owner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it-IT" sz="2400" i="1" dirty="0" smtClean="0">
                <a:solidFill>
                  <a:schemeClr val="tx2"/>
                </a:solidFill>
                <a:latin typeface="Book Antiqua" pitchFamily="18" charset="0"/>
              </a:rPr>
              <a:t>L</a:t>
            </a:r>
            <a:r>
              <a:rPr lang="it-IT" sz="2400" baseline="-25000" dirty="0" smtClean="0">
                <a:solidFill>
                  <a:schemeClr val="tx2"/>
                </a:solidFill>
                <a:latin typeface="Book Antiqua" pitchFamily="18" charset="0"/>
              </a:rPr>
              <a:t>2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) = EMP</a:t>
            </a:r>
            <a:b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</a:br>
            <a:r>
              <a:rPr lang="it-IT" sz="2400" i="1" dirty="0" err="1" smtClean="0">
                <a:solidFill>
                  <a:schemeClr val="tx2"/>
                </a:solidFill>
                <a:latin typeface="Book Antiqua" pitchFamily="18" charset="0"/>
              </a:rPr>
              <a:t>member</a:t>
            </a:r>
            <a:r>
              <a:rPr lang="it-IT" sz="2400" i="1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it-IT" sz="2400" i="1" dirty="0" smtClean="0">
                <a:solidFill>
                  <a:schemeClr val="tx2"/>
                </a:solidFill>
                <a:latin typeface="Book Antiqua" pitchFamily="18" charset="0"/>
              </a:rPr>
              <a:t>L</a:t>
            </a:r>
            <a:r>
              <a:rPr lang="it-IT" sz="2400" baseline="-25000" dirty="0" smtClean="0">
                <a:solidFill>
                  <a:schemeClr val="tx2"/>
                </a:solidFill>
                <a:latin typeface="Book Antiqua" pitchFamily="18" charset="0"/>
              </a:rPr>
              <a:t>2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) = ASG</a:t>
            </a:r>
          </a:p>
          <a:p>
            <a:pPr algn="l">
              <a:spcBef>
                <a:spcPts val="1800"/>
              </a:spcBef>
            </a:pPr>
            <a:r>
              <a:rPr lang="it-IT" sz="2400" i="1" dirty="0" err="1" smtClean="0">
                <a:solidFill>
                  <a:schemeClr val="tx2"/>
                </a:solidFill>
                <a:latin typeface="Book Antiqua" pitchFamily="18" charset="0"/>
              </a:rPr>
              <a:t>owner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it-IT" sz="2400" i="1" dirty="0" smtClean="0">
                <a:solidFill>
                  <a:schemeClr val="tx2"/>
                </a:solidFill>
                <a:latin typeface="Book Antiqua" pitchFamily="18" charset="0"/>
              </a:rPr>
              <a:t>L</a:t>
            </a:r>
            <a:r>
              <a:rPr lang="it-IT" sz="2400" baseline="-25000" dirty="0" smtClean="0">
                <a:solidFill>
                  <a:schemeClr val="tx2"/>
                </a:solidFill>
                <a:latin typeface="Book Antiqua" pitchFamily="18" charset="0"/>
              </a:rPr>
              <a:t>3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) = PROJ</a:t>
            </a:r>
            <a:b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</a:br>
            <a:r>
              <a:rPr lang="it-IT" sz="2400" i="1" dirty="0" err="1" smtClean="0">
                <a:solidFill>
                  <a:schemeClr val="tx2"/>
                </a:solidFill>
                <a:latin typeface="Book Antiqua" pitchFamily="18" charset="0"/>
              </a:rPr>
              <a:t>member</a:t>
            </a:r>
            <a:r>
              <a:rPr lang="it-IT" sz="2400" i="1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it-IT" sz="2400" i="1" dirty="0" smtClean="0">
                <a:solidFill>
                  <a:schemeClr val="tx2"/>
                </a:solidFill>
                <a:latin typeface="Book Antiqua" pitchFamily="18" charset="0"/>
              </a:rPr>
              <a:t>L</a:t>
            </a:r>
            <a:r>
              <a:rPr lang="it-IT" sz="2400" baseline="-25000" dirty="0" smtClean="0">
                <a:solidFill>
                  <a:schemeClr val="tx2"/>
                </a:solidFill>
                <a:latin typeface="Book Antiqua" pitchFamily="18" charset="0"/>
              </a:rPr>
              <a:t>3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) = ASG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DHF – Definition</a:t>
            </a:r>
          </a:p>
        </p:txBody>
      </p:sp>
      <p:sp>
        <p:nvSpPr>
          <p:cNvPr id="74754" name="Rectangle 2"/>
          <p:cNvSpPr>
            <a:spLocks noGrp="1" noChangeArrowheads="1"/>
          </p:cNvSpPr>
          <p:nvPr>
            <p:ph idx="1"/>
          </p:nvPr>
        </p:nvSpPr>
        <p:spPr>
          <a:xfrm>
            <a:off x="342900" y="2271694"/>
            <a:ext cx="9517086" cy="1747850"/>
          </a:xfrm>
          <a:noFill/>
          <a:ln/>
        </p:spPr>
        <p:txBody>
          <a:bodyPr>
            <a:normAutofit fontScale="77500" lnSpcReduction="20000"/>
          </a:bodyPr>
          <a:lstStyle/>
          <a:p>
            <a:pPr marL="0" indent="0">
              <a:spcBef>
                <a:spcPct val="60000"/>
              </a:spcBef>
              <a:buNone/>
            </a:pPr>
            <a:r>
              <a:rPr lang="en-US" dirty="0" smtClean="0"/>
              <a:t>Given</a:t>
            </a:r>
          </a:p>
          <a:p>
            <a:pPr marL="0" indent="-360000">
              <a:spcBef>
                <a:spcPts val="600"/>
              </a:spcBef>
            </a:pPr>
            <a:r>
              <a:rPr lang="en-US" dirty="0" smtClean="0"/>
              <a:t>a relation </a:t>
            </a:r>
            <a:r>
              <a:rPr lang="en-US" i="1" dirty="0" smtClean="0"/>
              <a:t>S</a:t>
            </a:r>
            <a:r>
              <a:rPr lang="en-US" dirty="0" smtClean="0"/>
              <a:t> fragmented into </a:t>
            </a:r>
            <a:r>
              <a:rPr lang="en-US" i="1" dirty="0" smtClean="0"/>
              <a:t>F</a:t>
            </a:r>
            <a:r>
              <a:rPr lang="en-US" i="1" baseline="-25000" dirty="0" smtClean="0"/>
              <a:t>S</a:t>
            </a:r>
            <a:r>
              <a:rPr lang="en-US" dirty="0" smtClean="0"/>
              <a:t> = { </a:t>
            </a:r>
            <a:r>
              <a:rPr lang="en-US" i="1" dirty="0" smtClean="0"/>
              <a:t>S</a:t>
            </a:r>
            <a:r>
              <a:rPr lang="en-US" i="1" baseline="-25000" dirty="0" smtClean="0"/>
              <a:t>1</a:t>
            </a:r>
            <a:r>
              <a:rPr lang="en-US" dirty="0" smtClean="0"/>
              <a:t>,</a:t>
            </a:r>
            <a:r>
              <a:rPr lang="en-US" i="1" dirty="0" smtClean="0"/>
              <a:t> S</a:t>
            </a:r>
            <a:r>
              <a:rPr lang="en-US" i="1" baseline="-25000" dirty="0" smtClean="0"/>
              <a:t>2</a:t>
            </a:r>
            <a:r>
              <a:rPr lang="en-US" dirty="0" smtClean="0"/>
              <a:t>, …,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w</a:t>
            </a:r>
            <a:r>
              <a:rPr lang="en-US" dirty="0" smtClean="0"/>
              <a:t> } and</a:t>
            </a:r>
          </a:p>
          <a:p>
            <a:pPr marL="0" indent="-360000">
              <a:spcBef>
                <a:spcPts val="600"/>
              </a:spcBef>
            </a:pPr>
            <a:r>
              <a:rPr lang="en-US" dirty="0" smtClean="0"/>
              <a:t>a </a:t>
            </a:r>
            <a:r>
              <a:rPr lang="en-US" dirty="0"/>
              <a:t>link </a:t>
            </a:r>
            <a:r>
              <a:rPr lang="en-US" i="1" dirty="0"/>
              <a:t>L</a:t>
            </a:r>
            <a:r>
              <a:rPr lang="en-US" dirty="0"/>
              <a:t> where </a:t>
            </a:r>
            <a:r>
              <a:rPr lang="en-US" i="1" dirty="0"/>
              <a:t>owner</a:t>
            </a:r>
            <a:r>
              <a:rPr lang="en-US" dirty="0"/>
              <a:t>(</a:t>
            </a:r>
            <a:r>
              <a:rPr lang="en-US" i="1" dirty="0"/>
              <a:t>L</a:t>
            </a:r>
            <a:r>
              <a:rPr lang="en-US" dirty="0"/>
              <a:t>)=</a:t>
            </a:r>
            <a:r>
              <a:rPr lang="en-US" i="1" dirty="0"/>
              <a:t>S</a:t>
            </a:r>
            <a:r>
              <a:rPr lang="en-US" dirty="0"/>
              <a:t> and </a:t>
            </a:r>
            <a:r>
              <a:rPr lang="en-US" i="1" dirty="0"/>
              <a:t>member</a:t>
            </a:r>
            <a:r>
              <a:rPr lang="en-US" dirty="0"/>
              <a:t>(</a:t>
            </a:r>
            <a:r>
              <a:rPr lang="en-US" i="1" dirty="0"/>
              <a:t>L</a:t>
            </a:r>
            <a:r>
              <a:rPr lang="en-US" dirty="0"/>
              <a:t>)=</a:t>
            </a:r>
            <a:r>
              <a:rPr lang="en-US" i="1" dirty="0" smtClean="0"/>
              <a:t>R,</a:t>
            </a:r>
          </a:p>
          <a:p>
            <a:pPr marL="0" indent="-360000">
              <a:spcBef>
                <a:spcPts val="600"/>
              </a:spcBef>
              <a:buNone/>
            </a:pPr>
            <a:r>
              <a:rPr lang="en-US" dirty="0" smtClean="0"/>
              <a:t>the </a:t>
            </a:r>
            <a:r>
              <a:rPr lang="en-US" dirty="0"/>
              <a:t>derived horizontal fragments of </a:t>
            </a:r>
            <a:r>
              <a:rPr lang="en-US" i="1" dirty="0"/>
              <a:t>R</a:t>
            </a:r>
            <a:r>
              <a:rPr lang="en-US" dirty="0"/>
              <a:t> are defined </a:t>
            </a:r>
            <a:r>
              <a:rPr lang="en-US" dirty="0" smtClean="0"/>
              <a:t>as </a:t>
            </a:r>
            <a:r>
              <a:rPr lang="en-US" i="1" dirty="0" err="1" smtClean="0">
                <a:solidFill>
                  <a:srgbClr val="1771A9"/>
                </a:solidFill>
                <a:latin typeface="Book Antiqua" pitchFamily="18" charset="0"/>
              </a:rPr>
              <a:t>R</a:t>
            </a:r>
            <a:r>
              <a:rPr lang="en-US" i="1" baseline="-25000" dirty="0" err="1" smtClean="0">
                <a:solidFill>
                  <a:srgbClr val="1771A9"/>
                </a:solidFill>
                <a:latin typeface="Book Antiqua" pitchFamily="18" charset="0"/>
              </a:rPr>
              <a:t>i</a:t>
            </a:r>
            <a:r>
              <a:rPr lang="en-US" dirty="0" smtClean="0">
                <a:solidFill>
                  <a:srgbClr val="1771A9"/>
                </a:solidFill>
                <a:latin typeface="Book Antiqua" pitchFamily="18" charset="0"/>
              </a:rPr>
              <a:t> = </a:t>
            </a:r>
            <a:r>
              <a:rPr lang="en-US" i="1" dirty="0" smtClean="0">
                <a:solidFill>
                  <a:srgbClr val="1771A9"/>
                </a:solidFill>
                <a:latin typeface="Book Antiqua" pitchFamily="18" charset="0"/>
              </a:rPr>
              <a:t>R</a:t>
            </a:r>
            <a:r>
              <a:rPr lang="en-US" dirty="0" smtClean="0">
                <a:solidFill>
                  <a:srgbClr val="1771A9"/>
                </a:solidFill>
                <a:latin typeface="Book Antiqua" pitchFamily="18" charset="0"/>
              </a:rPr>
              <a:t> </a:t>
            </a:r>
            <a:r>
              <a:rPr lang="en-US" dirty="0" smtClean="0">
                <a:solidFill>
                  <a:srgbClr val="1771A9"/>
                </a:solidFill>
                <a:latin typeface="Book Antiqua" pitchFamily="18" charset="0"/>
                <a:ea typeface="MS PGothic"/>
              </a:rPr>
              <a:t>⋉ </a:t>
            </a:r>
            <a:r>
              <a:rPr lang="en-US" i="1" dirty="0" smtClean="0">
                <a:solidFill>
                  <a:srgbClr val="1771A9"/>
                </a:solidFill>
                <a:latin typeface="Book Antiqua" pitchFamily="18" charset="0"/>
                <a:ea typeface="MS PGothic"/>
              </a:rPr>
              <a:t>S</a:t>
            </a:r>
            <a:r>
              <a:rPr lang="en-US" i="1" baseline="-25000" dirty="0" smtClean="0">
                <a:solidFill>
                  <a:srgbClr val="1771A9"/>
                </a:solidFill>
                <a:latin typeface="Book Antiqua" pitchFamily="18" charset="0"/>
                <a:ea typeface="MS PGothic"/>
              </a:rPr>
              <a:t>i</a:t>
            </a:r>
            <a:r>
              <a:rPr lang="en-US" i="1" dirty="0" smtClean="0">
                <a:solidFill>
                  <a:srgbClr val="1771A9"/>
                </a:solidFill>
                <a:latin typeface="Book Antiqua" pitchFamily="18" charset="0"/>
                <a:ea typeface="MS PGothic"/>
              </a:rPr>
              <a:t> </a:t>
            </a:r>
            <a:r>
              <a:rPr lang="en-US" dirty="0" smtClean="0">
                <a:solidFill>
                  <a:srgbClr val="1771A9"/>
                </a:solidFill>
                <a:latin typeface="Book Antiqua" pitchFamily="18" charset="0"/>
                <a:ea typeface="MS PGothic"/>
              </a:rPr>
              <a:t>(</a:t>
            </a:r>
            <a:r>
              <a:rPr lang="en-US" i="1" dirty="0" smtClean="0">
                <a:solidFill>
                  <a:srgbClr val="1771A9"/>
                </a:solidFill>
                <a:latin typeface="Book Antiqua" pitchFamily="18" charset="0"/>
                <a:ea typeface="MS PGothic"/>
              </a:rPr>
              <a:t>S</a:t>
            </a:r>
            <a:r>
              <a:rPr lang="en-US" i="1" baseline="-25000" dirty="0" smtClean="0">
                <a:solidFill>
                  <a:srgbClr val="1771A9"/>
                </a:solidFill>
                <a:latin typeface="Book Antiqua" pitchFamily="18" charset="0"/>
                <a:ea typeface="MS PGothic"/>
              </a:rPr>
              <a:t>i </a:t>
            </a:r>
            <a:r>
              <a:rPr lang="en-US" dirty="0" smtClean="0">
                <a:solidFill>
                  <a:srgbClr val="1771A9"/>
                </a:solidFill>
                <a:latin typeface="Book Antiqua" pitchFamily="18" charset="0"/>
                <a:cs typeface="Courier New" pitchFamily="49" charset="0"/>
                <a:sym typeface="Symbol"/>
              </a:rPr>
              <a:t></a:t>
            </a:r>
            <a:r>
              <a:rPr lang="en-US" i="1" dirty="0" smtClean="0">
                <a:solidFill>
                  <a:srgbClr val="1771A9"/>
                </a:solidFill>
                <a:latin typeface="Book Antiqua" pitchFamily="18" charset="0"/>
                <a:ea typeface="MS PGothic"/>
              </a:rPr>
              <a:t> F</a:t>
            </a:r>
            <a:r>
              <a:rPr lang="en-US" i="1" baseline="-25000" dirty="0" smtClean="0">
                <a:solidFill>
                  <a:srgbClr val="1771A9"/>
                </a:solidFill>
                <a:latin typeface="Book Antiqua" pitchFamily="18" charset="0"/>
                <a:ea typeface="MS PGothic"/>
              </a:rPr>
              <a:t>S</a:t>
            </a:r>
            <a:r>
              <a:rPr lang="en-US" dirty="0" smtClean="0">
                <a:solidFill>
                  <a:srgbClr val="1771A9"/>
                </a:solidFill>
                <a:latin typeface="Book Antiqua" pitchFamily="18" charset="0"/>
                <a:ea typeface="MS PGothic"/>
              </a:rPr>
              <a:t>)</a:t>
            </a:r>
            <a:endParaRPr lang="en-US" dirty="0">
              <a:solidFill>
                <a:srgbClr val="1771A9"/>
              </a:solidFill>
              <a:latin typeface="Book Antiqua" pitchFamily="18" charset="0"/>
            </a:endParaRPr>
          </a:p>
        </p:txBody>
      </p:sp>
      <p:grpSp>
        <p:nvGrpSpPr>
          <p:cNvPr id="4" name="Gruppo 3"/>
          <p:cNvGrpSpPr/>
          <p:nvPr/>
        </p:nvGrpSpPr>
        <p:grpSpPr>
          <a:xfrm>
            <a:off x="844574" y="4078282"/>
            <a:ext cx="2014488" cy="1573646"/>
            <a:chOff x="10345828" y="2945964"/>
            <a:chExt cx="2014488" cy="1573646"/>
          </a:xfrm>
        </p:grpSpPr>
        <p:sp>
          <p:nvSpPr>
            <p:cNvPr id="5" name="Rectangle 36"/>
            <p:cNvSpPr>
              <a:spLocks noChangeArrowheads="1"/>
            </p:cNvSpPr>
            <p:nvPr/>
          </p:nvSpPr>
          <p:spPr bwMode="auto">
            <a:xfrm>
              <a:off x="10429776" y="2947901"/>
              <a:ext cx="1884344" cy="1569699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6" name="Rectangle 37"/>
            <p:cNvSpPr>
              <a:spLocks noChangeArrowheads="1"/>
            </p:cNvSpPr>
            <p:nvPr/>
          </p:nvSpPr>
          <p:spPr bwMode="auto">
            <a:xfrm>
              <a:off x="10392882" y="3011753"/>
              <a:ext cx="795298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TITLE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7" name="Rectangle 38"/>
            <p:cNvSpPr>
              <a:spLocks noChangeArrowheads="1"/>
            </p:cNvSpPr>
            <p:nvPr/>
          </p:nvSpPr>
          <p:spPr bwMode="auto">
            <a:xfrm>
              <a:off x="11678766" y="3011753"/>
              <a:ext cx="626984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SAL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8" name="Rectangle 39"/>
            <p:cNvSpPr>
              <a:spLocks noChangeArrowheads="1"/>
            </p:cNvSpPr>
            <p:nvPr/>
          </p:nvSpPr>
          <p:spPr bwMode="auto">
            <a:xfrm>
              <a:off x="10345828" y="3449050"/>
              <a:ext cx="1152769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Elect. Eng.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9" name="Rectangle 40"/>
            <p:cNvSpPr>
              <a:spLocks noChangeArrowheads="1"/>
            </p:cNvSpPr>
            <p:nvPr/>
          </p:nvSpPr>
          <p:spPr bwMode="auto">
            <a:xfrm>
              <a:off x="11619520" y="3449050"/>
              <a:ext cx="740796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40000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0" name="Rectangle 41"/>
            <p:cNvSpPr>
              <a:spLocks noChangeArrowheads="1"/>
            </p:cNvSpPr>
            <p:nvPr/>
          </p:nvSpPr>
          <p:spPr bwMode="auto">
            <a:xfrm>
              <a:off x="10345828" y="3928916"/>
              <a:ext cx="1210477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Mech. Eng.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1" name="Rectangle 42"/>
            <p:cNvSpPr>
              <a:spLocks noChangeArrowheads="1"/>
            </p:cNvSpPr>
            <p:nvPr/>
          </p:nvSpPr>
          <p:spPr bwMode="auto">
            <a:xfrm>
              <a:off x="11619520" y="3928916"/>
              <a:ext cx="740796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27000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2" name="Rectangle 43"/>
            <p:cNvSpPr>
              <a:spLocks noChangeArrowheads="1"/>
            </p:cNvSpPr>
            <p:nvPr/>
          </p:nvSpPr>
          <p:spPr bwMode="auto">
            <a:xfrm>
              <a:off x="10345828" y="3681243"/>
              <a:ext cx="1170401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Syst. Anal.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3" name="Rectangle 44"/>
            <p:cNvSpPr>
              <a:spLocks noChangeArrowheads="1"/>
            </p:cNvSpPr>
            <p:nvPr/>
          </p:nvSpPr>
          <p:spPr bwMode="auto">
            <a:xfrm>
              <a:off x="11619520" y="3681243"/>
              <a:ext cx="740796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34000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4" name="Rectangle 45"/>
            <p:cNvSpPr>
              <a:spLocks noChangeArrowheads="1"/>
            </p:cNvSpPr>
            <p:nvPr/>
          </p:nvSpPr>
          <p:spPr bwMode="auto">
            <a:xfrm>
              <a:off x="10345828" y="4161109"/>
              <a:ext cx="1341923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Programmer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5" name="Rectangle 46"/>
            <p:cNvSpPr>
              <a:spLocks noChangeArrowheads="1"/>
            </p:cNvSpPr>
            <p:nvPr/>
          </p:nvSpPr>
          <p:spPr bwMode="auto">
            <a:xfrm>
              <a:off x="11619520" y="4161109"/>
              <a:ext cx="740796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24000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6" name="Line 49"/>
            <p:cNvSpPr>
              <a:spLocks noChangeShapeType="1"/>
            </p:cNvSpPr>
            <p:nvPr/>
          </p:nvSpPr>
          <p:spPr bwMode="auto">
            <a:xfrm>
              <a:off x="10429776" y="3391001"/>
              <a:ext cx="18843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" name="Line 50"/>
            <p:cNvSpPr>
              <a:spLocks noChangeShapeType="1"/>
            </p:cNvSpPr>
            <p:nvPr/>
          </p:nvSpPr>
          <p:spPr bwMode="auto">
            <a:xfrm>
              <a:off x="11607328" y="2945964"/>
              <a:ext cx="0" cy="1566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</p:grpSp>
      <p:sp>
        <p:nvSpPr>
          <p:cNvPr id="18" name="CasellaDiTesto 17"/>
          <p:cNvSpPr txBox="1"/>
          <p:nvPr/>
        </p:nvSpPr>
        <p:spPr>
          <a:xfrm>
            <a:off x="312694" y="4019544"/>
            <a:ext cx="657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PAY</a:t>
            </a:r>
            <a:endParaRPr lang="it-IT" sz="1800" dirty="0">
              <a:solidFill>
                <a:schemeClr val="tx2"/>
              </a:solidFill>
              <a:latin typeface="Book Antiqua" pitchFamily="18" charset="0"/>
            </a:endParaRPr>
          </a:p>
        </p:txBody>
      </p:sp>
      <p:grpSp>
        <p:nvGrpSpPr>
          <p:cNvPr id="49" name="Gruppo 48"/>
          <p:cNvGrpSpPr/>
          <p:nvPr/>
        </p:nvGrpSpPr>
        <p:grpSpPr>
          <a:xfrm>
            <a:off x="849559" y="5927609"/>
            <a:ext cx="2014488" cy="1093779"/>
            <a:chOff x="6631052" y="6069037"/>
            <a:chExt cx="2014488" cy="1093779"/>
          </a:xfrm>
        </p:grpSpPr>
        <p:sp>
          <p:nvSpPr>
            <p:cNvPr id="20" name="Rectangle 36"/>
            <p:cNvSpPr>
              <a:spLocks noChangeArrowheads="1"/>
            </p:cNvSpPr>
            <p:nvPr/>
          </p:nvSpPr>
          <p:spPr bwMode="auto">
            <a:xfrm>
              <a:off x="6715000" y="6070973"/>
              <a:ext cx="1884344" cy="1071643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21" name="Rectangle 37"/>
            <p:cNvSpPr>
              <a:spLocks noChangeArrowheads="1"/>
            </p:cNvSpPr>
            <p:nvPr/>
          </p:nvSpPr>
          <p:spPr bwMode="auto">
            <a:xfrm>
              <a:off x="6678106" y="6134825"/>
              <a:ext cx="795298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TITLE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22" name="Rectangle 38"/>
            <p:cNvSpPr>
              <a:spLocks noChangeArrowheads="1"/>
            </p:cNvSpPr>
            <p:nvPr/>
          </p:nvSpPr>
          <p:spPr bwMode="auto">
            <a:xfrm>
              <a:off x="7963990" y="6134825"/>
              <a:ext cx="626984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SAL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23" name="Rectangle 39"/>
            <p:cNvSpPr>
              <a:spLocks noChangeArrowheads="1"/>
            </p:cNvSpPr>
            <p:nvPr/>
          </p:nvSpPr>
          <p:spPr bwMode="auto">
            <a:xfrm>
              <a:off x="6631052" y="6572122"/>
              <a:ext cx="1152769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Elect. Eng.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24" name="Rectangle 40"/>
            <p:cNvSpPr>
              <a:spLocks noChangeArrowheads="1"/>
            </p:cNvSpPr>
            <p:nvPr/>
          </p:nvSpPr>
          <p:spPr bwMode="auto">
            <a:xfrm>
              <a:off x="7904744" y="6572122"/>
              <a:ext cx="740796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40000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27" name="Rectangle 43"/>
            <p:cNvSpPr>
              <a:spLocks noChangeArrowheads="1"/>
            </p:cNvSpPr>
            <p:nvPr/>
          </p:nvSpPr>
          <p:spPr bwMode="auto">
            <a:xfrm>
              <a:off x="6631052" y="6804315"/>
              <a:ext cx="1170401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Syst. Anal.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28" name="Rectangle 44"/>
            <p:cNvSpPr>
              <a:spLocks noChangeArrowheads="1"/>
            </p:cNvSpPr>
            <p:nvPr/>
          </p:nvSpPr>
          <p:spPr bwMode="auto">
            <a:xfrm>
              <a:off x="7904744" y="6804315"/>
              <a:ext cx="740796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34000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31" name="Line 49"/>
            <p:cNvSpPr>
              <a:spLocks noChangeShapeType="1"/>
            </p:cNvSpPr>
            <p:nvPr/>
          </p:nvSpPr>
          <p:spPr bwMode="auto">
            <a:xfrm>
              <a:off x="6715000" y="6514073"/>
              <a:ext cx="18843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32" name="Line 50"/>
            <p:cNvSpPr>
              <a:spLocks noChangeShapeType="1"/>
            </p:cNvSpPr>
            <p:nvPr/>
          </p:nvSpPr>
          <p:spPr bwMode="auto">
            <a:xfrm>
              <a:off x="7892552" y="6069037"/>
              <a:ext cx="0" cy="10691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</p:grpSp>
      <p:sp>
        <p:nvSpPr>
          <p:cNvPr id="33" name="CasellaDiTesto 32"/>
          <p:cNvSpPr txBox="1"/>
          <p:nvPr/>
        </p:nvSpPr>
        <p:spPr>
          <a:xfrm>
            <a:off x="246763" y="5865680"/>
            <a:ext cx="734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PAY</a:t>
            </a:r>
            <a:r>
              <a:rPr lang="it-IT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1</a:t>
            </a:r>
            <a:endParaRPr lang="it-IT" sz="1800" baseline="-25000" dirty="0">
              <a:solidFill>
                <a:schemeClr val="tx2"/>
              </a:solidFill>
              <a:latin typeface="Book Antiqua" pitchFamily="18" charset="0"/>
            </a:endParaRPr>
          </a:p>
        </p:txBody>
      </p:sp>
      <p:grpSp>
        <p:nvGrpSpPr>
          <p:cNvPr id="50" name="Gruppo 49"/>
          <p:cNvGrpSpPr/>
          <p:nvPr/>
        </p:nvGrpSpPr>
        <p:grpSpPr>
          <a:xfrm>
            <a:off x="849559" y="7090817"/>
            <a:ext cx="2014488" cy="1092769"/>
            <a:chOff x="6631052" y="7589435"/>
            <a:chExt cx="2014488" cy="1092769"/>
          </a:xfrm>
        </p:grpSpPr>
        <p:sp>
          <p:nvSpPr>
            <p:cNvPr id="35" name="Rectangle 36"/>
            <p:cNvSpPr>
              <a:spLocks noChangeArrowheads="1"/>
            </p:cNvSpPr>
            <p:nvPr/>
          </p:nvSpPr>
          <p:spPr bwMode="auto">
            <a:xfrm>
              <a:off x="6715000" y="7591371"/>
              <a:ext cx="1884344" cy="1071643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36" name="Rectangle 37"/>
            <p:cNvSpPr>
              <a:spLocks noChangeArrowheads="1"/>
            </p:cNvSpPr>
            <p:nvPr/>
          </p:nvSpPr>
          <p:spPr bwMode="auto">
            <a:xfrm>
              <a:off x="6678106" y="7655223"/>
              <a:ext cx="795298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TITLE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37" name="Rectangle 38"/>
            <p:cNvSpPr>
              <a:spLocks noChangeArrowheads="1"/>
            </p:cNvSpPr>
            <p:nvPr/>
          </p:nvSpPr>
          <p:spPr bwMode="auto">
            <a:xfrm>
              <a:off x="7963990" y="7655223"/>
              <a:ext cx="626984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SAL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40" name="Rectangle 41"/>
            <p:cNvSpPr>
              <a:spLocks noChangeArrowheads="1"/>
            </p:cNvSpPr>
            <p:nvPr/>
          </p:nvSpPr>
          <p:spPr bwMode="auto">
            <a:xfrm>
              <a:off x="6631052" y="8091510"/>
              <a:ext cx="1210477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Mech. Eng.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41" name="Rectangle 42"/>
            <p:cNvSpPr>
              <a:spLocks noChangeArrowheads="1"/>
            </p:cNvSpPr>
            <p:nvPr/>
          </p:nvSpPr>
          <p:spPr bwMode="auto">
            <a:xfrm>
              <a:off x="7904744" y="8091510"/>
              <a:ext cx="740796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27000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44" name="Rectangle 45"/>
            <p:cNvSpPr>
              <a:spLocks noChangeArrowheads="1"/>
            </p:cNvSpPr>
            <p:nvPr/>
          </p:nvSpPr>
          <p:spPr bwMode="auto">
            <a:xfrm>
              <a:off x="6631052" y="8323703"/>
              <a:ext cx="1341923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Programmer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45" name="Rectangle 46"/>
            <p:cNvSpPr>
              <a:spLocks noChangeArrowheads="1"/>
            </p:cNvSpPr>
            <p:nvPr/>
          </p:nvSpPr>
          <p:spPr bwMode="auto">
            <a:xfrm>
              <a:off x="7904744" y="8323703"/>
              <a:ext cx="740796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24000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46" name="Line 49"/>
            <p:cNvSpPr>
              <a:spLocks noChangeShapeType="1"/>
            </p:cNvSpPr>
            <p:nvPr/>
          </p:nvSpPr>
          <p:spPr bwMode="auto">
            <a:xfrm>
              <a:off x="6715000" y="8034471"/>
              <a:ext cx="18843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47" name="Line 50"/>
            <p:cNvSpPr>
              <a:spLocks noChangeShapeType="1"/>
            </p:cNvSpPr>
            <p:nvPr/>
          </p:nvSpPr>
          <p:spPr bwMode="auto">
            <a:xfrm>
              <a:off x="7892552" y="7589435"/>
              <a:ext cx="0" cy="10691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</p:grpSp>
      <p:sp>
        <p:nvSpPr>
          <p:cNvPr id="48" name="CasellaDiTesto 47"/>
          <p:cNvSpPr txBox="1"/>
          <p:nvPr/>
        </p:nvSpPr>
        <p:spPr>
          <a:xfrm>
            <a:off x="241256" y="7031456"/>
            <a:ext cx="734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PAY</a:t>
            </a:r>
            <a:r>
              <a:rPr lang="it-IT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2</a:t>
            </a:r>
            <a:endParaRPr lang="it-IT" sz="1800" baseline="-25000" dirty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51" name="Rectangle 4"/>
          <p:cNvSpPr>
            <a:spLocks noChangeArrowheads="1"/>
          </p:cNvSpPr>
          <p:nvPr/>
        </p:nvSpPr>
        <p:spPr bwMode="auto">
          <a:xfrm>
            <a:off x="10204177" y="2634135"/>
            <a:ext cx="1854270" cy="46356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lIns="130046" tIns="65023" rIns="130046" bIns="65023" anchor="ctr"/>
          <a:lstStyle/>
          <a:p>
            <a:endParaRPr lang="en-US" sz="1600" dirty="0">
              <a:latin typeface="Book Antiqua"/>
            </a:endParaRPr>
          </a:p>
        </p:txBody>
      </p:sp>
      <p:sp>
        <p:nvSpPr>
          <p:cNvPr id="52" name="Rectangle 5"/>
          <p:cNvSpPr>
            <a:spLocks noChangeArrowheads="1"/>
          </p:cNvSpPr>
          <p:nvPr/>
        </p:nvSpPr>
        <p:spPr bwMode="auto">
          <a:xfrm>
            <a:off x="10074300" y="3839341"/>
            <a:ext cx="2369789" cy="46356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lIns="130046" tIns="65023" rIns="130046" bIns="65023" anchor="ctr"/>
          <a:lstStyle/>
          <a:p>
            <a:endParaRPr lang="en-US" sz="1600" dirty="0">
              <a:latin typeface="Book Antiqua"/>
            </a:endParaRPr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10275313" y="2689081"/>
            <a:ext cx="779029" cy="330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1600" u="sng" dirty="0">
                <a:solidFill>
                  <a:srgbClr val="000000"/>
                </a:solidFill>
                <a:latin typeface="Book Antiqua"/>
              </a:rPr>
              <a:t>TITLE</a:t>
            </a:r>
            <a:r>
              <a:rPr lang="en-US" sz="1600" dirty="0">
                <a:solidFill>
                  <a:srgbClr val="000000"/>
                </a:solidFill>
                <a:latin typeface="Book Antiqua"/>
              </a:rPr>
              <a:t>,</a:t>
            </a:r>
          </a:p>
        </p:txBody>
      </p:sp>
      <p:sp>
        <p:nvSpPr>
          <p:cNvPr id="54" name="Rectangle 9"/>
          <p:cNvSpPr>
            <a:spLocks noChangeArrowheads="1"/>
          </p:cNvSpPr>
          <p:nvPr/>
        </p:nvSpPr>
        <p:spPr bwMode="auto">
          <a:xfrm>
            <a:off x="10982951" y="2689081"/>
            <a:ext cx="577580" cy="330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Book Antiqua"/>
              </a:rPr>
              <a:t>SAL</a:t>
            </a:r>
          </a:p>
        </p:txBody>
      </p:sp>
      <p:sp>
        <p:nvSpPr>
          <p:cNvPr id="55" name="Rectangle 10"/>
          <p:cNvSpPr>
            <a:spLocks noChangeArrowheads="1"/>
          </p:cNvSpPr>
          <p:nvPr/>
        </p:nvSpPr>
        <p:spPr bwMode="auto">
          <a:xfrm>
            <a:off x="10130968" y="2338370"/>
            <a:ext cx="601696" cy="330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Book Antiqua"/>
              </a:rPr>
              <a:t>PAY</a:t>
            </a:r>
            <a:endParaRPr lang="en-US" sz="16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56" name="Rectangle 11"/>
          <p:cNvSpPr>
            <a:spLocks noChangeArrowheads="1"/>
          </p:cNvSpPr>
          <p:nvPr/>
        </p:nvSpPr>
        <p:spPr bwMode="auto">
          <a:xfrm>
            <a:off x="10229509" y="3896409"/>
            <a:ext cx="2004752" cy="330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1600" u="sng" dirty="0">
                <a:solidFill>
                  <a:srgbClr val="000000"/>
                </a:solidFill>
                <a:latin typeface="Book Antiqua"/>
              </a:rPr>
              <a:t>ENO</a:t>
            </a:r>
            <a:r>
              <a:rPr lang="en-US" sz="1600" dirty="0">
                <a:solidFill>
                  <a:srgbClr val="000000"/>
                </a:solidFill>
                <a:latin typeface="Book Antiqua"/>
              </a:rPr>
              <a:t>, ENAME, TITLE</a:t>
            </a:r>
          </a:p>
        </p:txBody>
      </p:sp>
      <p:sp>
        <p:nvSpPr>
          <p:cNvPr id="57" name="Rectangle 17"/>
          <p:cNvSpPr>
            <a:spLocks noChangeArrowheads="1"/>
          </p:cNvSpPr>
          <p:nvPr/>
        </p:nvSpPr>
        <p:spPr bwMode="auto">
          <a:xfrm>
            <a:off x="10086628" y="3552816"/>
            <a:ext cx="621557" cy="330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Book Antiqua"/>
              </a:rPr>
              <a:t>EMP</a:t>
            </a:r>
          </a:p>
        </p:txBody>
      </p:sp>
      <p:sp>
        <p:nvSpPr>
          <p:cNvPr id="58" name="Rectangle 29"/>
          <p:cNvSpPr>
            <a:spLocks noChangeArrowheads="1"/>
          </p:cNvSpPr>
          <p:nvPr/>
        </p:nvSpPr>
        <p:spPr bwMode="auto">
          <a:xfrm>
            <a:off x="11086764" y="3221923"/>
            <a:ext cx="391735" cy="330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1600" i="1" dirty="0">
                <a:solidFill>
                  <a:srgbClr val="000000"/>
                </a:solidFill>
                <a:latin typeface="Book Antiqua"/>
              </a:rPr>
              <a:t>L</a:t>
            </a:r>
            <a:r>
              <a:rPr lang="en-US" sz="1600" baseline="-25000" dirty="0">
                <a:solidFill>
                  <a:srgbClr val="000000"/>
                </a:solidFill>
                <a:latin typeface="Book Antiqua"/>
              </a:rPr>
              <a:t>1</a:t>
            </a:r>
          </a:p>
        </p:txBody>
      </p:sp>
      <p:sp>
        <p:nvSpPr>
          <p:cNvPr id="59" name="Line 32"/>
          <p:cNvSpPr>
            <a:spLocks noChangeShapeType="1"/>
          </p:cNvSpPr>
          <p:nvPr/>
        </p:nvSpPr>
        <p:spPr bwMode="auto">
          <a:xfrm>
            <a:off x="11073768" y="3097535"/>
            <a:ext cx="0" cy="7560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1600" dirty="0">
              <a:latin typeface="Book Antiqua"/>
            </a:endParaRPr>
          </a:p>
        </p:txBody>
      </p:sp>
      <p:grpSp>
        <p:nvGrpSpPr>
          <p:cNvPr id="153" name="Gruppo 152"/>
          <p:cNvGrpSpPr/>
          <p:nvPr/>
        </p:nvGrpSpPr>
        <p:grpSpPr>
          <a:xfrm>
            <a:off x="9409772" y="5040314"/>
            <a:ext cx="3164858" cy="1285884"/>
            <a:chOff x="9409772" y="5948370"/>
            <a:chExt cx="3164858" cy="1285884"/>
          </a:xfrm>
        </p:grpSpPr>
        <p:sp>
          <p:nvSpPr>
            <p:cNvPr id="61" name="Rectangle 4"/>
            <p:cNvSpPr>
              <a:spLocks noChangeArrowheads="1"/>
            </p:cNvSpPr>
            <p:nvPr/>
          </p:nvSpPr>
          <p:spPr bwMode="auto">
            <a:xfrm>
              <a:off x="9409772" y="5948370"/>
              <a:ext cx="3164858" cy="1265944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62" name="Line 5"/>
            <p:cNvSpPr>
              <a:spLocks noChangeShapeType="1"/>
            </p:cNvSpPr>
            <p:nvPr/>
          </p:nvSpPr>
          <p:spPr bwMode="auto">
            <a:xfrm>
              <a:off x="9409772" y="6374295"/>
              <a:ext cx="316485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63" name="Line 6"/>
            <p:cNvSpPr>
              <a:spLocks noChangeShapeType="1"/>
            </p:cNvSpPr>
            <p:nvPr/>
          </p:nvSpPr>
          <p:spPr bwMode="auto">
            <a:xfrm>
              <a:off x="9942178" y="5948370"/>
              <a:ext cx="0" cy="12659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64" name="Line 7"/>
            <p:cNvSpPr>
              <a:spLocks noChangeShapeType="1"/>
            </p:cNvSpPr>
            <p:nvPr/>
          </p:nvSpPr>
          <p:spPr bwMode="auto">
            <a:xfrm>
              <a:off x="11113471" y="5948370"/>
              <a:ext cx="0" cy="12659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65" name="Rectangle 8"/>
            <p:cNvSpPr>
              <a:spLocks noChangeArrowheads="1"/>
            </p:cNvSpPr>
            <p:nvPr/>
          </p:nvSpPr>
          <p:spPr bwMode="auto">
            <a:xfrm>
              <a:off x="9415688" y="5977948"/>
              <a:ext cx="567642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ENO</a:t>
              </a:r>
            </a:p>
          </p:txBody>
        </p:sp>
        <p:sp>
          <p:nvSpPr>
            <p:cNvPr id="66" name="Rectangle 9"/>
            <p:cNvSpPr>
              <a:spLocks noChangeArrowheads="1"/>
            </p:cNvSpPr>
            <p:nvPr/>
          </p:nvSpPr>
          <p:spPr bwMode="auto">
            <a:xfrm>
              <a:off x="10166971" y="5977948"/>
              <a:ext cx="843268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ENAME</a:t>
              </a:r>
            </a:p>
          </p:txBody>
        </p:sp>
        <p:sp>
          <p:nvSpPr>
            <p:cNvPr id="67" name="Rectangle 10"/>
            <p:cNvSpPr>
              <a:spLocks noChangeArrowheads="1"/>
            </p:cNvSpPr>
            <p:nvPr/>
          </p:nvSpPr>
          <p:spPr bwMode="auto">
            <a:xfrm>
              <a:off x="11521649" y="5977948"/>
              <a:ext cx="667463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TITLE</a:t>
              </a:r>
            </a:p>
          </p:txBody>
        </p:sp>
        <p:sp>
          <p:nvSpPr>
            <p:cNvPr id="68" name="Rectangle 11"/>
            <p:cNvSpPr>
              <a:spLocks noChangeArrowheads="1"/>
            </p:cNvSpPr>
            <p:nvPr/>
          </p:nvSpPr>
          <p:spPr bwMode="auto">
            <a:xfrm>
              <a:off x="9494069" y="6403873"/>
              <a:ext cx="367998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E3</a:t>
              </a:r>
            </a:p>
          </p:txBody>
        </p:sp>
        <p:sp>
          <p:nvSpPr>
            <p:cNvPr id="69" name="Rectangle 12"/>
            <p:cNvSpPr>
              <a:spLocks noChangeArrowheads="1"/>
            </p:cNvSpPr>
            <p:nvPr/>
          </p:nvSpPr>
          <p:spPr bwMode="auto">
            <a:xfrm>
              <a:off x="10112279" y="6403873"/>
              <a:ext cx="676401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A. Lee</a:t>
              </a:r>
            </a:p>
          </p:txBody>
        </p:sp>
        <p:sp>
          <p:nvSpPr>
            <p:cNvPr id="70" name="Rectangle 13"/>
            <p:cNvSpPr>
              <a:spLocks noChangeArrowheads="1"/>
            </p:cNvSpPr>
            <p:nvPr/>
          </p:nvSpPr>
          <p:spPr bwMode="auto">
            <a:xfrm>
              <a:off x="11360184" y="6403873"/>
              <a:ext cx="1053339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Mech. Eng.</a:t>
              </a:r>
            </a:p>
          </p:txBody>
        </p:sp>
        <p:sp>
          <p:nvSpPr>
            <p:cNvPr id="71" name="Rectangle 14"/>
            <p:cNvSpPr>
              <a:spLocks noChangeArrowheads="1"/>
            </p:cNvSpPr>
            <p:nvPr/>
          </p:nvSpPr>
          <p:spPr bwMode="auto">
            <a:xfrm>
              <a:off x="9492590" y="6670076"/>
              <a:ext cx="367998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E4</a:t>
              </a:r>
            </a:p>
          </p:txBody>
        </p:sp>
        <p:sp>
          <p:nvSpPr>
            <p:cNvPr id="72" name="Rectangle 15"/>
            <p:cNvSpPr>
              <a:spLocks noChangeArrowheads="1"/>
            </p:cNvSpPr>
            <p:nvPr/>
          </p:nvSpPr>
          <p:spPr bwMode="auto">
            <a:xfrm>
              <a:off x="10145738" y="6670076"/>
              <a:ext cx="798572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J. Miller</a:t>
              </a:r>
            </a:p>
          </p:txBody>
        </p:sp>
        <p:sp>
          <p:nvSpPr>
            <p:cNvPr id="73" name="Rectangle 16"/>
            <p:cNvSpPr>
              <a:spLocks noChangeArrowheads="1"/>
            </p:cNvSpPr>
            <p:nvPr/>
          </p:nvSpPr>
          <p:spPr bwMode="auto">
            <a:xfrm>
              <a:off x="11363406" y="6670076"/>
              <a:ext cx="1175509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Programmer</a:t>
              </a:r>
            </a:p>
          </p:txBody>
        </p:sp>
        <p:sp>
          <p:nvSpPr>
            <p:cNvPr id="74" name="Rectangle 17"/>
            <p:cNvSpPr>
              <a:spLocks noChangeArrowheads="1"/>
            </p:cNvSpPr>
            <p:nvPr/>
          </p:nvSpPr>
          <p:spPr bwMode="auto">
            <a:xfrm>
              <a:off x="9492590" y="6936279"/>
              <a:ext cx="367998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E7</a:t>
              </a:r>
            </a:p>
          </p:txBody>
        </p:sp>
        <p:sp>
          <p:nvSpPr>
            <p:cNvPr id="75" name="Rectangle 18"/>
            <p:cNvSpPr>
              <a:spLocks noChangeArrowheads="1"/>
            </p:cNvSpPr>
            <p:nvPr/>
          </p:nvSpPr>
          <p:spPr bwMode="auto">
            <a:xfrm>
              <a:off x="10145738" y="6936279"/>
              <a:ext cx="835817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R. Davis</a:t>
              </a:r>
            </a:p>
          </p:txBody>
        </p:sp>
        <p:sp>
          <p:nvSpPr>
            <p:cNvPr id="76" name="Rectangle 19"/>
            <p:cNvSpPr>
              <a:spLocks noChangeArrowheads="1"/>
            </p:cNvSpPr>
            <p:nvPr/>
          </p:nvSpPr>
          <p:spPr bwMode="auto">
            <a:xfrm>
              <a:off x="11379674" y="6936279"/>
              <a:ext cx="1053339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Mech. Eng.</a:t>
              </a:r>
            </a:p>
          </p:txBody>
        </p:sp>
      </p:grpSp>
      <p:sp>
        <p:nvSpPr>
          <p:cNvPr id="77" name="Rectangle 20"/>
          <p:cNvSpPr>
            <a:spLocks noChangeArrowheads="1"/>
          </p:cNvSpPr>
          <p:nvPr/>
        </p:nvSpPr>
        <p:spPr bwMode="auto">
          <a:xfrm>
            <a:off x="8695391" y="5040314"/>
            <a:ext cx="758220" cy="366767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Book Antiqua"/>
              </a:rPr>
              <a:t>EMP</a:t>
            </a:r>
            <a:r>
              <a:rPr lang="en-US" sz="1800" baseline="-25000" dirty="0">
                <a:solidFill>
                  <a:srgbClr val="000000"/>
                </a:solidFill>
                <a:latin typeface="Book Antiqua"/>
              </a:rPr>
              <a:t>1</a:t>
            </a:r>
          </a:p>
        </p:txBody>
      </p:sp>
      <p:sp>
        <p:nvSpPr>
          <p:cNvPr id="96" name="Rectangle 40"/>
          <p:cNvSpPr>
            <a:spLocks noChangeArrowheads="1"/>
          </p:cNvSpPr>
          <p:nvPr/>
        </p:nvSpPr>
        <p:spPr bwMode="auto">
          <a:xfrm>
            <a:off x="8689651" y="6397584"/>
            <a:ext cx="758220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Book Antiqua"/>
              </a:rPr>
              <a:t>EMP</a:t>
            </a:r>
            <a:r>
              <a:rPr lang="en-US" sz="1800" baseline="-25000" dirty="0">
                <a:solidFill>
                  <a:srgbClr val="000000"/>
                </a:solidFill>
                <a:latin typeface="Book Antiqua"/>
              </a:rPr>
              <a:t>2</a:t>
            </a:r>
          </a:p>
        </p:txBody>
      </p:sp>
      <p:grpSp>
        <p:nvGrpSpPr>
          <p:cNvPr id="154" name="Gruppo 153"/>
          <p:cNvGrpSpPr/>
          <p:nvPr/>
        </p:nvGrpSpPr>
        <p:grpSpPr>
          <a:xfrm>
            <a:off x="9309460" y="6397636"/>
            <a:ext cx="3264711" cy="1785950"/>
            <a:chOff x="9309460" y="7305692"/>
            <a:chExt cx="3264711" cy="1785950"/>
          </a:xfrm>
        </p:grpSpPr>
        <p:sp>
          <p:nvSpPr>
            <p:cNvPr id="78" name="Rectangle 22"/>
            <p:cNvSpPr>
              <a:spLocks noChangeArrowheads="1"/>
            </p:cNvSpPr>
            <p:nvPr/>
          </p:nvSpPr>
          <p:spPr bwMode="auto">
            <a:xfrm>
              <a:off x="9409770" y="7305692"/>
              <a:ext cx="3164400" cy="172800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79" name="Line 23"/>
            <p:cNvSpPr>
              <a:spLocks noChangeShapeType="1"/>
            </p:cNvSpPr>
            <p:nvPr/>
          </p:nvSpPr>
          <p:spPr bwMode="auto">
            <a:xfrm>
              <a:off x="9943125" y="7314797"/>
              <a:ext cx="0" cy="1728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80" name="Line 24"/>
            <p:cNvSpPr>
              <a:spLocks noChangeShapeType="1"/>
            </p:cNvSpPr>
            <p:nvPr/>
          </p:nvSpPr>
          <p:spPr bwMode="auto">
            <a:xfrm>
              <a:off x="11114758" y="7314797"/>
              <a:ext cx="0" cy="1728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81" name="Line 25"/>
            <p:cNvSpPr>
              <a:spLocks noChangeShapeType="1"/>
            </p:cNvSpPr>
            <p:nvPr/>
          </p:nvSpPr>
          <p:spPr bwMode="auto">
            <a:xfrm>
              <a:off x="9409770" y="7662882"/>
              <a:ext cx="31644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82" name="Rectangle 26"/>
            <p:cNvSpPr>
              <a:spLocks noChangeArrowheads="1"/>
            </p:cNvSpPr>
            <p:nvPr/>
          </p:nvSpPr>
          <p:spPr bwMode="auto">
            <a:xfrm>
              <a:off x="9309460" y="7334265"/>
              <a:ext cx="705153" cy="370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ENO</a:t>
              </a:r>
            </a:p>
          </p:txBody>
        </p:sp>
        <p:sp>
          <p:nvSpPr>
            <p:cNvPr id="83" name="Rectangle 27"/>
            <p:cNvSpPr>
              <a:spLocks noChangeArrowheads="1"/>
            </p:cNvSpPr>
            <p:nvPr/>
          </p:nvSpPr>
          <p:spPr bwMode="auto">
            <a:xfrm>
              <a:off x="9981275" y="7334265"/>
              <a:ext cx="1047551" cy="370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ENAME</a:t>
              </a:r>
            </a:p>
          </p:txBody>
        </p:sp>
        <p:sp>
          <p:nvSpPr>
            <p:cNvPr id="84" name="Rectangle 28"/>
            <p:cNvSpPr>
              <a:spLocks noChangeArrowheads="1"/>
            </p:cNvSpPr>
            <p:nvPr/>
          </p:nvSpPr>
          <p:spPr bwMode="auto">
            <a:xfrm>
              <a:off x="11449845" y="7334265"/>
              <a:ext cx="829156" cy="370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TITLE</a:t>
              </a:r>
            </a:p>
          </p:txBody>
        </p:sp>
        <p:sp>
          <p:nvSpPr>
            <p:cNvPr id="85" name="Rectangle 29"/>
            <p:cNvSpPr>
              <a:spLocks noChangeArrowheads="1"/>
            </p:cNvSpPr>
            <p:nvPr/>
          </p:nvSpPr>
          <p:spPr bwMode="auto">
            <a:xfrm>
              <a:off x="9409771" y="7673131"/>
              <a:ext cx="457146" cy="370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E1</a:t>
              </a:r>
            </a:p>
          </p:txBody>
        </p:sp>
        <p:sp>
          <p:nvSpPr>
            <p:cNvPr id="86" name="Rectangle 30"/>
            <p:cNvSpPr>
              <a:spLocks noChangeArrowheads="1"/>
            </p:cNvSpPr>
            <p:nvPr/>
          </p:nvSpPr>
          <p:spPr bwMode="auto">
            <a:xfrm>
              <a:off x="10039848" y="7673131"/>
              <a:ext cx="795842" cy="370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J. Doe</a:t>
              </a:r>
            </a:p>
          </p:txBody>
        </p:sp>
        <p:sp>
          <p:nvSpPr>
            <p:cNvPr id="87" name="Rectangle 31"/>
            <p:cNvSpPr>
              <a:spLocks noChangeArrowheads="1"/>
            </p:cNvSpPr>
            <p:nvPr/>
          </p:nvSpPr>
          <p:spPr bwMode="auto">
            <a:xfrm>
              <a:off x="11288746" y="7673131"/>
              <a:ext cx="1241882" cy="370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Elect. Eng.</a:t>
              </a:r>
            </a:p>
          </p:txBody>
        </p:sp>
        <p:sp>
          <p:nvSpPr>
            <p:cNvPr id="89" name="Rectangle 32"/>
            <p:cNvSpPr>
              <a:spLocks noChangeArrowheads="1"/>
            </p:cNvSpPr>
            <p:nvPr/>
          </p:nvSpPr>
          <p:spPr bwMode="auto">
            <a:xfrm>
              <a:off x="9409771" y="7946511"/>
              <a:ext cx="457159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E2</a:t>
              </a:r>
            </a:p>
          </p:txBody>
        </p:sp>
        <p:sp>
          <p:nvSpPr>
            <p:cNvPr id="90" name="Rectangle 33"/>
            <p:cNvSpPr>
              <a:spLocks noChangeArrowheads="1"/>
            </p:cNvSpPr>
            <p:nvPr/>
          </p:nvSpPr>
          <p:spPr bwMode="auto">
            <a:xfrm>
              <a:off x="10004132" y="7946511"/>
              <a:ext cx="1110040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M. Smith</a:t>
              </a:r>
            </a:p>
          </p:txBody>
        </p:sp>
        <p:sp>
          <p:nvSpPr>
            <p:cNvPr id="91" name="Rectangle 34"/>
            <p:cNvSpPr>
              <a:spLocks noChangeArrowheads="1"/>
            </p:cNvSpPr>
            <p:nvPr/>
          </p:nvSpPr>
          <p:spPr bwMode="auto">
            <a:xfrm>
              <a:off x="11311268" y="7946511"/>
              <a:ext cx="1262903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Syst. Anal.</a:t>
              </a:r>
            </a:p>
          </p:txBody>
        </p:sp>
        <p:sp>
          <p:nvSpPr>
            <p:cNvPr id="93" name="Rectangle 36"/>
            <p:cNvSpPr>
              <a:spLocks noChangeArrowheads="1"/>
            </p:cNvSpPr>
            <p:nvPr/>
          </p:nvSpPr>
          <p:spPr bwMode="auto">
            <a:xfrm>
              <a:off x="9409771" y="8233089"/>
              <a:ext cx="457159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E5</a:t>
              </a:r>
            </a:p>
          </p:txBody>
        </p:sp>
        <p:sp>
          <p:nvSpPr>
            <p:cNvPr id="94" name="Rectangle 37"/>
            <p:cNvSpPr>
              <a:spLocks noChangeArrowheads="1"/>
            </p:cNvSpPr>
            <p:nvPr/>
          </p:nvSpPr>
          <p:spPr bwMode="auto">
            <a:xfrm>
              <a:off x="10002862" y="8233089"/>
              <a:ext cx="1050038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B. Casey</a:t>
              </a:r>
            </a:p>
          </p:txBody>
        </p:sp>
        <p:sp>
          <p:nvSpPr>
            <p:cNvPr id="95" name="Rectangle 38"/>
            <p:cNvSpPr>
              <a:spLocks noChangeArrowheads="1"/>
            </p:cNvSpPr>
            <p:nvPr/>
          </p:nvSpPr>
          <p:spPr bwMode="auto">
            <a:xfrm>
              <a:off x="11311268" y="8233089"/>
              <a:ext cx="1262903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Syst. Anal.</a:t>
              </a:r>
            </a:p>
          </p:txBody>
        </p:sp>
        <p:sp>
          <p:nvSpPr>
            <p:cNvPr id="98" name="Rectangle 41"/>
            <p:cNvSpPr>
              <a:spLocks noChangeArrowheads="1"/>
            </p:cNvSpPr>
            <p:nvPr/>
          </p:nvSpPr>
          <p:spPr bwMode="auto">
            <a:xfrm>
              <a:off x="9409771" y="8482624"/>
              <a:ext cx="457159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E6</a:t>
              </a:r>
            </a:p>
          </p:txBody>
        </p:sp>
        <p:sp>
          <p:nvSpPr>
            <p:cNvPr id="99" name="Rectangle 42"/>
            <p:cNvSpPr>
              <a:spLocks noChangeArrowheads="1"/>
            </p:cNvSpPr>
            <p:nvPr/>
          </p:nvSpPr>
          <p:spPr bwMode="auto">
            <a:xfrm>
              <a:off x="10009846" y="8482624"/>
              <a:ext cx="877175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L. Chu</a:t>
              </a:r>
            </a:p>
          </p:txBody>
        </p:sp>
        <p:sp>
          <p:nvSpPr>
            <p:cNvPr id="100" name="Rectangle 43"/>
            <p:cNvSpPr>
              <a:spLocks noChangeArrowheads="1"/>
            </p:cNvSpPr>
            <p:nvPr/>
          </p:nvSpPr>
          <p:spPr bwMode="auto">
            <a:xfrm>
              <a:off x="11319840" y="8482624"/>
              <a:ext cx="1241473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Elect. Eng.</a:t>
              </a:r>
            </a:p>
          </p:txBody>
        </p:sp>
        <p:sp>
          <p:nvSpPr>
            <p:cNvPr id="102" name="Rectangle 45"/>
            <p:cNvSpPr>
              <a:spLocks noChangeArrowheads="1"/>
            </p:cNvSpPr>
            <p:nvPr/>
          </p:nvSpPr>
          <p:spPr bwMode="auto">
            <a:xfrm>
              <a:off x="9409771" y="8721628"/>
              <a:ext cx="457159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E8</a:t>
              </a:r>
            </a:p>
          </p:txBody>
        </p:sp>
        <p:sp>
          <p:nvSpPr>
            <p:cNvPr id="103" name="Rectangle 46"/>
            <p:cNvSpPr>
              <a:spLocks noChangeArrowheads="1"/>
            </p:cNvSpPr>
            <p:nvPr/>
          </p:nvSpPr>
          <p:spPr bwMode="auto">
            <a:xfrm>
              <a:off x="10002862" y="8721628"/>
              <a:ext cx="921462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J. Jones</a:t>
              </a:r>
            </a:p>
          </p:txBody>
        </p:sp>
        <p:sp>
          <p:nvSpPr>
            <p:cNvPr id="104" name="Rectangle 47"/>
            <p:cNvSpPr>
              <a:spLocks noChangeArrowheads="1"/>
            </p:cNvSpPr>
            <p:nvPr/>
          </p:nvSpPr>
          <p:spPr bwMode="auto">
            <a:xfrm>
              <a:off x="11311268" y="8721628"/>
              <a:ext cx="1262903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Syst. Anal.</a:t>
              </a:r>
            </a:p>
          </p:txBody>
        </p:sp>
      </p:grpSp>
      <p:grpSp>
        <p:nvGrpSpPr>
          <p:cNvPr id="155" name="Gruppo 154"/>
          <p:cNvGrpSpPr/>
          <p:nvPr/>
        </p:nvGrpSpPr>
        <p:grpSpPr>
          <a:xfrm>
            <a:off x="5287954" y="4556150"/>
            <a:ext cx="3264710" cy="2484428"/>
            <a:chOff x="5287954" y="5964272"/>
            <a:chExt cx="3264710" cy="2484428"/>
          </a:xfrm>
        </p:grpSpPr>
        <p:sp>
          <p:nvSpPr>
            <p:cNvPr id="118" name="Rectangle 11"/>
            <p:cNvSpPr>
              <a:spLocks noChangeArrowheads="1"/>
            </p:cNvSpPr>
            <p:nvPr/>
          </p:nvSpPr>
          <p:spPr bwMode="auto">
            <a:xfrm>
              <a:off x="5418130" y="6829479"/>
              <a:ext cx="367998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E3</a:t>
              </a:r>
            </a:p>
          </p:txBody>
        </p:sp>
        <p:sp>
          <p:nvSpPr>
            <p:cNvPr id="119" name="Rectangle 12"/>
            <p:cNvSpPr>
              <a:spLocks noChangeArrowheads="1"/>
            </p:cNvSpPr>
            <p:nvPr/>
          </p:nvSpPr>
          <p:spPr bwMode="auto">
            <a:xfrm>
              <a:off x="6087082" y="6829479"/>
              <a:ext cx="676401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A. Lee</a:t>
              </a:r>
            </a:p>
          </p:txBody>
        </p:sp>
        <p:sp>
          <p:nvSpPr>
            <p:cNvPr id="120" name="Rectangle 13"/>
            <p:cNvSpPr>
              <a:spLocks noChangeArrowheads="1"/>
            </p:cNvSpPr>
            <p:nvPr/>
          </p:nvSpPr>
          <p:spPr bwMode="auto">
            <a:xfrm>
              <a:off x="7326150" y="6829479"/>
              <a:ext cx="1053339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Mech. Eng.</a:t>
              </a:r>
            </a:p>
          </p:txBody>
        </p:sp>
        <p:sp>
          <p:nvSpPr>
            <p:cNvPr id="121" name="Rectangle 14"/>
            <p:cNvSpPr>
              <a:spLocks noChangeArrowheads="1"/>
            </p:cNvSpPr>
            <p:nvPr/>
          </p:nvSpPr>
          <p:spPr bwMode="auto">
            <a:xfrm>
              <a:off x="5426366" y="7095682"/>
              <a:ext cx="367998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E4</a:t>
              </a:r>
            </a:p>
          </p:txBody>
        </p:sp>
        <p:sp>
          <p:nvSpPr>
            <p:cNvPr id="122" name="Rectangle 15"/>
            <p:cNvSpPr>
              <a:spLocks noChangeArrowheads="1"/>
            </p:cNvSpPr>
            <p:nvPr/>
          </p:nvSpPr>
          <p:spPr bwMode="auto">
            <a:xfrm>
              <a:off x="6099172" y="7095682"/>
              <a:ext cx="798572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J. Miller</a:t>
              </a:r>
            </a:p>
          </p:txBody>
        </p:sp>
        <p:sp>
          <p:nvSpPr>
            <p:cNvPr id="123" name="Rectangle 16"/>
            <p:cNvSpPr>
              <a:spLocks noChangeArrowheads="1"/>
            </p:cNvSpPr>
            <p:nvPr/>
          </p:nvSpPr>
          <p:spPr bwMode="auto">
            <a:xfrm>
              <a:off x="7309882" y="7095682"/>
              <a:ext cx="1175509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Programmer</a:t>
              </a:r>
            </a:p>
          </p:txBody>
        </p:sp>
        <p:sp>
          <p:nvSpPr>
            <p:cNvPr id="124" name="Rectangle 17"/>
            <p:cNvSpPr>
              <a:spLocks noChangeArrowheads="1"/>
            </p:cNvSpPr>
            <p:nvPr/>
          </p:nvSpPr>
          <p:spPr bwMode="auto">
            <a:xfrm>
              <a:off x="5427588" y="7847060"/>
              <a:ext cx="367998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E7</a:t>
              </a:r>
            </a:p>
          </p:txBody>
        </p:sp>
        <p:sp>
          <p:nvSpPr>
            <p:cNvPr id="125" name="Rectangle 18"/>
            <p:cNvSpPr>
              <a:spLocks noChangeArrowheads="1"/>
            </p:cNvSpPr>
            <p:nvPr/>
          </p:nvSpPr>
          <p:spPr bwMode="auto">
            <a:xfrm>
              <a:off x="6089621" y="7847060"/>
              <a:ext cx="835817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R. Davis</a:t>
              </a:r>
            </a:p>
          </p:txBody>
        </p:sp>
        <p:sp>
          <p:nvSpPr>
            <p:cNvPr id="126" name="Rectangle 19"/>
            <p:cNvSpPr>
              <a:spLocks noChangeArrowheads="1"/>
            </p:cNvSpPr>
            <p:nvPr/>
          </p:nvSpPr>
          <p:spPr bwMode="auto">
            <a:xfrm>
              <a:off x="7327372" y="7847060"/>
              <a:ext cx="1053339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Mech. Eng.</a:t>
              </a:r>
            </a:p>
          </p:txBody>
        </p:sp>
        <p:sp>
          <p:nvSpPr>
            <p:cNvPr id="128" name="Rectangle 22"/>
            <p:cNvSpPr>
              <a:spLocks noChangeArrowheads="1"/>
            </p:cNvSpPr>
            <p:nvPr/>
          </p:nvSpPr>
          <p:spPr bwMode="auto">
            <a:xfrm>
              <a:off x="5388264" y="5964272"/>
              <a:ext cx="3164400" cy="242889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29" name="Line 23"/>
            <p:cNvSpPr>
              <a:spLocks noChangeShapeType="1"/>
            </p:cNvSpPr>
            <p:nvPr/>
          </p:nvSpPr>
          <p:spPr bwMode="auto">
            <a:xfrm>
              <a:off x="5921619" y="5965200"/>
              <a:ext cx="0" cy="242889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30" name="Line 24"/>
            <p:cNvSpPr>
              <a:spLocks noChangeShapeType="1"/>
            </p:cNvSpPr>
            <p:nvPr/>
          </p:nvSpPr>
          <p:spPr bwMode="auto">
            <a:xfrm>
              <a:off x="7093252" y="5965200"/>
              <a:ext cx="0" cy="242889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31" name="Line 25"/>
            <p:cNvSpPr>
              <a:spLocks noChangeShapeType="1"/>
            </p:cNvSpPr>
            <p:nvPr/>
          </p:nvSpPr>
          <p:spPr bwMode="auto">
            <a:xfrm>
              <a:off x="5388264" y="6321462"/>
              <a:ext cx="31644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32" name="Rectangle 26"/>
            <p:cNvSpPr>
              <a:spLocks noChangeArrowheads="1"/>
            </p:cNvSpPr>
            <p:nvPr/>
          </p:nvSpPr>
          <p:spPr bwMode="auto">
            <a:xfrm>
              <a:off x="5287954" y="5992845"/>
              <a:ext cx="705153" cy="370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ENO</a:t>
              </a:r>
            </a:p>
          </p:txBody>
        </p:sp>
        <p:sp>
          <p:nvSpPr>
            <p:cNvPr id="133" name="Rectangle 27"/>
            <p:cNvSpPr>
              <a:spLocks noChangeArrowheads="1"/>
            </p:cNvSpPr>
            <p:nvPr/>
          </p:nvSpPr>
          <p:spPr bwMode="auto">
            <a:xfrm>
              <a:off x="5959769" y="5992845"/>
              <a:ext cx="1047551" cy="370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ENAME</a:t>
              </a:r>
            </a:p>
          </p:txBody>
        </p:sp>
        <p:sp>
          <p:nvSpPr>
            <p:cNvPr id="134" name="Rectangle 28"/>
            <p:cNvSpPr>
              <a:spLocks noChangeArrowheads="1"/>
            </p:cNvSpPr>
            <p:nvPr/>
          </p:nvSpPr>
          <p:spPr bwMode="auto">
            <a:xfrm>
              <a:off x="7428339" y="5992845"/>
              <a:ext cx="829156" cy="370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TITLE</a:t>
              </a:r>
            </a:p>
          </p:txBody>
        </p:sp>
        <p:sp>
          <p:nvSpPr>
            <p:cNvPr id="135" name="Rectangle 29"/>
            <p:cNvSpPr>
              <a:spLocks noChangeArrowheads="1"/>
            </p:cNvSpPr>
            <p:nvPr/>
          </p:nvSpPr>
          <p:spPr bwMode="auto">
            <a:xfrm>
              <a:off x="5388265" y="6331711"/>
              <a:ext cx="457146" cy="370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E1</a:t>
              </a:r>
            </a:p>
          </p:txBody>
        </p:sp>
        <p:sp>
          <p:nvSpPr>
            <p:cNvPr id="136" name="Rectangle 30"/>
            <p:cNvSpPr>
              <a:spLocks noChangeArrowheads="1"/>
            </p:cNvSpPr>
            <p:nvPr/>
          </p:nvSpPr>
          <p:spPr bwMode="auto">
            <a:xfrm>
              <a:off x="6018342" y="6331711"/>
              <a:ext cx="795842" cy="370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J. Doe</a:t>
              </a:r>
            </a:p>
          </p:txBody>
        </p:sp>
        <p:sp>
          <p:nvSpPr>
            <p:cNvPr id="137" name="Rectangle 31"/>
            <p:cNvSpPr>
              <a:spLocks noChangeArrowheads="1"/>
            </p:cNvSpPr>
            <p:nvPr/>
          </p:nvSpPr>
          <p:spPr bwMode="auto">
            <a:xfrm>
              <a:off x="7216780" y="6331711"/>
              <a:ext cx="1241882" cy="370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Elect. Eng.</a:t>
              </a:r>
            </a:p>
          </p:txBody>
        </p:sp>
        <p:sp>
          <p:nvSpPr>
            <p:cNvPr id="138" name="Rectangle 32"/>
            <p:cNvSpPr>
              <a:spLocks noChangeArrowheads="1"/>
            </p:cNvSpPr>
            <p:nvPr/>
          </p:nvSpPr>
          <p:spPr bwMode="auto">
            <a:xfrm>
              <a:off x="5388265" y="6589189"/>
              <a:ext cx="457159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E2</a:t>
              </a:r>
            </a:p>
          </p:txBody>
        </p:sp>
        <p:sp>
          <p:nvSpPr>
            <p:cNvPr id="139" name="Rectangle 33"/>
            <p:cNvSpPr>
              <a:spLocks noChangeArrowheads="1"/>
            </p:cNvSpPr>
            <p:nvPr/>
          </p:nvSpPr>
          <p:spPr bwMode="auto">
            <a:xfrm>
              <a:off x="5982626" y="6589189"/>
              <a:ext cx="1110040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M. Smith</a:t>
              </a:r>
            </a:p>
          </p:txBody>
        </p:sp>
        <p:sp>
          <p:nvSpPr>
            <p:cNvPr id="140" name="Rectangle 34"/>
            <p:cNvSpPr>
              <a:spLocks noChangeArrowheads="1"/>
            </p:cNvSpPr>
            <p:nvPr/>
          </p:nvSpPr>
          <p:spPr bwMode="auto">
            <a:xfrm>
              <a:off x="7216780" y="6589189"/>
              <a:ext cx="1262903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Syst. Anal.</a:t>
              </a:r>
            </a:p>
          </p:txBody>
        </p:sp>
        <p:sp>
          <p:nvSpPr>
            <p:cNvPr id="141" name="Rectangle 36"/>
            <p:cNvSpPr>
              <a:spLocks noChangeArrowheads="1"/>
            </p:cNvSpPr>
            <p:nvPr/>
          </p:nvSpPr>
          <p:spPr bwMode="auto">
            <a:xfrm>
              <a:off x="5388265" y="7352726"/>
              <a:ext cx="457159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E5</a:t>
              </a:r>
            </a:p>
          </p:txBody>
        </p:sp>
        <p:sp>
          <p:nvSpPr>
            <p:cNvPr id="142" name="Rectangle 37"/>
            <p:cNvSpPr>
              <a:spLocks noChangeArrowheads="1"/>
            </p:cNvSpPr>
            <p:nvPr/>
          </p:nvSpPr>
          <p:spPr bwMode="auto">
            <a:xfrm>
              <a:off x="5991513" y="7364430"/>
              <a:ext cx="1050038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B. Casey</a:t>
              </a:r>
            </a:p>
          </p:txBody>
        </p:sp>
        <p:sp>
          <p:nvSpPr>
            <p:cNvPr id="143" name="Rectangle 38"/>
            <p:cNvSpPr>
              <a:spLocks noChangeArrowheads="1"/>
            </p:cNvSpPr>
            <p:nvPr/>
          </p:nvSpPr>
          <p:spPr bwMode="auto">
            <a:xfrm>
              <a:off x="7216780" y="7352726"/>
              <a:ext cx="1262903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Syst. Anal.</a:t>
              </a:r>
            </a:p>
          </p:txBody>
        </p:sp>
        <p:sp>
          <p:nvSpPr>
            <p:cNvPr id="144" name="Rectangle 41"/>
            <p:cNvSpPr>
              <a:spLocks noChangeArrowheads="1"/>
            </p:cNvSpPr>
            <p:nvPr/>
          </p:nvSpPr>
          <p:spPr bwMode="auto">
            <a:xfrm>
              <a:off x="5388265" y="7594310"/>
              <a:ext cx="457159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E6</a:t>
              </a:r>
            </a:p>
          </p:txBody>
        </p:sp>
        <p:sp>
          <p:nvSpPr>
            <p:cNvPr id="145" name="Rectangle 42"/>
            <p:cNvSpPr>
              <a:spLocks noChangeArrowheads="1"/>
            </p:cNvSpPr>
            <p:nvPr/>
          </p:nvSpPr>
          <p:spPr bwMode="auto">
            <a:xfrm>
              <a:off x="5988340" y="7594310"/>
              <a:ext cx="877175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L. Chu</a:t>
              </a:r>
            </a:p>
          </p:txBody>
        </p:sp>
        <p:sp>
          <p:nvSpPr>
            <p:cNvPr id="146" name="Rectangle 43"/>
            <p:cNvSpPr>
              <a:spLocks noChangeArrowheads="1"/>
            </p:cNvSpPr>
            <p:nvPr/>
          </p:nvSpPr>
          <p:spPr bwMode="auto">
            <a:xfrm>
              <a:off x="7216780" y="7594310"/>
              <a:ext cx="1241473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Elect. Eng.</a:t>
              </a:r>
            </a:p>
          </p:txBody>
        </p:sp>
        <p:sp>
          <p:nvSpPr>
            <p:cNvPr id="147" name="Rectangle 45"/>
            <p:cNvSpPr>
              <a:spLocks noChangeArrowheads="1"/>
            </p:cNvSpPr>
            <p:nvPr/>
          </p:nvSpPr>
          <p:spPr bwMode="auto">
            <a:xfrm>
              <a:off x="5388265" y="8078686"/>
              <a:ext cx="457159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E8</a:t>
              </a:r>
            </a:p>
          </p:txBody>
        </p:sp>
        <p:sp>
          <p:nvSpPr>
            <p:cNvPr id="148" name="Rectangle 46"/>
            <p:cNvSpPr>
              <a:spLocks noChangeArrowheads="1"/>
            </p:cNvSpPr>
            <p:nvPr/>
          </p:nvSpPr>
          <p:spPr bwMode="auto">
            <a:xfrm>
              <a:off x="6041199" y="8078686"/>
              <a:ext cx="921462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J. Jones</a:t>
              </a:r>
            </a:p>
          </p:txBody>
        </p:sp>
        <p:sp>
          <p:nvSpPr>
            <p:cNvPr id="149" name="Rectangle 47"/>
            <p:cNvSpPr>
              <a:spLocks noChangeArrowheads="1"/>
            </p:cNvSpPr>
            <p:nvPr/>
          </p:nvSpPr>
          <p:spPr bwMode="auto">
            <a:xfrm>
              <a:off x="7216780" y="8078686"/>
              <a:ext cx="1262903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Syst. Anal.</a:t>
              </a:r>
            </a:p>
          </p:txBody>
        </p:sp>
      </p:grpSp>
      <p:sp>
        <p:nvSpPr>
          <p:cNvPr id="151" name="CasellaDiTesto 150"/>
          <p:cNvSpPr txBox="1"/>
          <p:nvPr/>
        </p:nvSpPr>
        <p:spPr>
          <a:xfrm>
            <a:off x="5287954" y="4254496"/>
            <a:ext cx="683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EMP</a:t>
            </a:r>
            <a:endParaRPr lang="it-IT" sz="1800" dirty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56" name="CasellaDiTesto 155"/>
          <p:cNvSpPr txBox="1"/>
          <p:nvPr/>
        </p:nvSpPr>
        <p:spPr>
          <a:xfrm>
            <a:off x="6478586" y="7469206"/>
            <a:ext cx="25955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2000" dirty="0" smtClean="0">
                <a:solidFill>
                  <a:srgbClr val="FF0000"/>
                </a:solidFill>
                <a:latin typeface="Book Antiqua" pitchFamily="18" charset="0"/>
              </a:rPr>
              <a:t>EMP</a:t>
            </a:r>
            <a:r>
              <a:rPr lang="en-GB" sz="2000" baseline="-25000" dirty="0" smtClean="0">
                <a:solidFill>
                  <a:srgbClr val="FF0000"/>
                </a:solidFill>
                <a:latin typeface="Book Antiqua" pitchFamily="18" charset="0"/>
              </a:rPr>
              <a:t>1</a:t>
            </a:r>
            <a:r>
              <a:rPr lang="en-GB" sz="2000" dirty="0" smtClean="0">
                <a:solidFill>
                  <a:srgbClr val="FF0000"/>
                </a:solidFill>
                <a:latin typeface="Book Antiqua" pitchFamily="18" charset="0"/>
              </a:rPr>
              <a:t> = EMP </a:t>
            </a:r>
            <a:r>
              <a:rPr lang="en-US" sz="2000" dirty="0" smtClean="0">
                <a:solidFill>
                  <a:srgbClr val="FF0000"/>
                </a:solidFill>
                <a:latin typeface="Book Antiqua" pitchFamily="18" charset="0"/>
                <a:ea typeface="MS PGothic"/>
              </a:rPr>
              <a:t>⋉</a:t>
            </a:r>
            <a:r>
              <a:rPr lang="en-GB" sz="2000" dirty="0" smtClean="0">
                <a:solidFill>
                  <a:srgbClr val="FF0000"/>
                </a:solidFill>
                <a:latin typeface="Book Antiqua" pitchFamily="18" charset="0"/>
              </a:rPr>
              <a:t> PAY</a:t>
            </a:r>
            <a:r>
              <a:rPr lang="en-GB" sz="2000" baseline="-25000" dirty="0" smtClean="0">
                <a:solidFill>
                  <a:srgbClr val="FF0000"/>
                </a:solidFill>
                <a:latin typeface="Book Antiqua" pitchFamily="18" charset="0"/>
              </a:rPr>
              <a:t>1</a:t>
            </a:r>
          </a:p>
          <a:p>
            <a:pPr algn="l"/>
            <a:r>
              <a:rPr lang="en-GB" sz="2000" dirty="0" smtClean="0">
                <a:solidFill>
                  <a:srgbClr val="FF0000"/>
                </a:solidFill>
                <a:latin typeface="Book Antiqua" pitchFamily="18" charset="0"/>
              </a:rPr>
              <a:t>EMP</a:t>
            </a:r>
            <a:r>
              <a:rPr lang="en-GB" sz="2000" baseline="-25000" dirty="0" smtClean="0">
                <a:solidFill>
                  <a:srgbClr val="FF0000"/>
                </a:solidFill>
                <a:latin typeface="Book Antiqua" pitchFamily="18" charset="0"/>
              </a:rPr>
              <a:t>2</a:t>
            </a:r>
            <a:r>
              <a:rPr lang="en-GB" sz="2000" dirty="0" smtClean="0">
                <a:solidFill>
                  <a:srgbClr val="FF0000"/>
                </a:solidFill>
                <a:latin typeface="Book Antiqua" pitchFamily="18" charset="0"/>
              </a:rPr>
              <a:t> = EMP </a:t>
            </a:r>
            <a:r>
              <a:rPr lang="en-US" sz="2000" dirty="0" smtClean="0">
                <a:solidFill>
                  <a:srgbClr val="FF0000"/>
                </a:solidFill>
                <a:latin typeface="Book Antiqua" pitchFamily="18" charset="0"/>
                <a:ea typeface="MS PGothic"/>
              </a:rPr>
              <a:t>⋉</a:t>
            </a:r>
            <a:r>
              <a:rPr lang="en-GB" sz="2000" dirty="0" smtClean="0">
                <a:solidFill>
                  <a:srgbClr val="FF0000"/>
                </a:solidFill>
                <a:latin typeface="Book Antiqua" pitchFamily="18" charset="0"/>
              </a:rPr>
              <a:t> PAY</a:t>
            </a:r>
            <a:r>
              <a:rPr lang="en-GB" sz="2000" baseline="-25000" dirty="0" smtClean="0">
                <a:solidFill>
                  <a:srgbClr val="FF0000"/>
                </a:solidFill>
                <a:latin typeface="Book Antiqua" pitchFamily="18" charset="0"/>
              </a:rPr>
              <a:t>2</a:t>
            </a:r>
          </a:p>
        </p:txBody>
      </p:sp>
      <p:sp>
        <p:nvSpPr>
          <p:cNvPr id="157" name="Rettangolo 156"/>
          <p:cNvSpPr/>
          <p:nvPr/>
        </p:nvSpPr>
        <p:spPr>
          <a:xfrm rot="16200000">
            <a:off x="3693932" y="5348452"/>
            <a:ext cx="73289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  <a:endParaRPr lang="en-GB" sz="4800" dirty="0"/>
          </a:p>
        </p:txBody>
      </p:sp>
      <p:sp>
        <p:nvSpPr>
          <p:cNvPr id="158" name="CasellaDiTesto 157"/>
          <p:cNvSpPr txBox="1"/>
          <p:nvPr/>
        </p:nvSpPr>
        <p:spPr>
          <a:xfrm>
            <a:off x="430170" y="8591576"/>
            <a:ext cx="121444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1771A9"/>
                </a:solidFill>
                <a:latin typeface="Book Antiqua" pitchFamily="18" charset="0"/>
              </a:rPr>
              <a:t>ASG </a:t>
            </a:r>
            <a:r>
              <a:rPr lang="it-IT" sz="2000" b="1" dirty="0" err="1" smtClean="0">
                <a:solidFill>
                  <a:srgbClr val="1771A9"/>
                </a:solidFill>
                <a:latin typeface="Book Antiqua" pitchFamily="18" charset="0"/>
              </a:rPr>
              <a:t>could</a:t>
            </a:r>
            <a:r>
              <a:rPr lang="it-IT" sz="2000" b="1" dirty="0" smtClean="0">
                <a:solidFill>
                  <a:srgbClr val="1771A9"/>
                </a:solidFill>
                <a:latin typeface="Book Antiqua" pitchFamily="18" charset="0"/>
              </a:rPr>
              <a:t> </a:t>
            </a:r>
            <a:r>
              <a:rPr lang="it-IT" sz="2000" b="1" dirty="0" err="1" smtClean="0">
                <a:solidFill>
                  <a:srgbClr val="1771A9"/>
                </a:solidFill>
                <a:latin typeface="Book Antiqua" pitchFamily="18" charset="0"/>
              </a:rPr>
              <a:t>be</a:t>
            </a:r>
            <a:r>
              <a:rPr lang="it-IT" sz="2000" b="1" dirty="0" smtClean="0">
                <a:solidFill>
                  <a:srgbClr val="1771A9"/>
                </a:solidFill>
                <a:latin typeface="Book Antiqua" pitchFamily="18" charset="0"/>
              </a:rPr>
              <a:t> </a:t>
            </a:r>
            <a:r>
              <a:rPr lang="it-IT" sz="2000" b="1" dirty="0" err="1" smtClean="0">
                <a:solidFill>
                  <a:srgbClr val="1771A9"/>
                </a:solidFill>
                <a:latin typeface="Book Antiqua" pitchFamily="18" charset="0"/>
              </a:rPr>
              <a:t>fragmented</a:t>
            </a:r>
            <a:r>
              <a:rPr lang="it-IT" sz="2000" b="1" dirty="0" smtClean="0">
                <a:solidFill>
                  <a:srgbClr val="1771A9"/>
                </a:solidFill>
                <a:latin typeface="Book Antiqua" pitchFamily="18" charset="0"/>
              </a:rPr>
              <a:t>  </a:t>
            </a:r>
            <a:r>
              <a:rPr lang="it-IT" sz="2000" b="1" dirty="0" err="1" smtClean="0">
                <a:solidFill>
                  <a:srgbClr val="1771A9"/>
                </a:solidFill>
                <a:latin typeface="Book Antiqua" pitchFamily="18" charset="0"/>
              </a:rPr>
              <a:t>either</a:t>
            </a:r>
            <a:r>
              <a:rPr lang="it-IT" sz="2000" b="1" dirty="0" smtClean="0">
                <a:solidFill>
                  <a:srgbClr val="1771A9"/>
                </a:solidFill>
                <a:latin typeface="Book Antiqua" pitchFamily="18" charset="0"/>
              </a:rPr>
              <a:t> </a:t>
            </a:r>
            <a:r>
              <a:rPr lang="it-IT" sz="2000" b="1" dirty="0" err="1" smtClean="0">
                <a:solidFill>
                  <a:srgbClr val="1771A9"/>
                </a:solidFill>
                <a:latin typeface="Book Antiqua" pitchFamily="18" charset="0"/>
              </a:rPr>
              <a:t>into</a:t>
            </a:r>
            <a:r>
              <a:rPr lang="it-IT" sz="2000" b="1" dirty="0" smtClean="0">
                <a:solidFill>
                  <a:srgbClr val="1771A9"/>
                </a:solidFill>
                <a:latin typeface="Book Antiqua" pitchFamily="18" charset="0"/>
              </a:rPr>
              <a:t> </a:t>
            </a:r>
            <a:r>
              <a:rPr lang="en-GB" sz="2000" b="1" dirty="0" err="1" smtClean="0">
                <a:solidFill>
                  <a:srgbClr val="1771A9"/>
                </a:solidFill>
                <a:latin typeface="Book Antiqua" pitchFamily="18" charset="0"/>
              </a:rPr>
              <a:t>ASG</a:t>
            </a:r>
            <a:r>
              <a:rPr lang="en-GB" sz="2000" b="1" i="1" baseline="-25000" dirty="0" err="1" smtClean="0">
                <a:solidFill>
                  <a:srgbClr val="1771A9"/>
                </a:solidFill>
                <a:latin typeface="Book Antiqua" pitchFamily="18" charset="0"/>
              </a:rPr>
              <a:t>i</a:t>
            </a:r>
            <a:r>
              <a:rPr lang="en-GB" sz="2000" b="1" dirty="0" smtClean="0">
                <a:solidFill>
                  <a:srgbClr val="1771A9"/>
                </a:solidFill>
                <a:latin typeface="Book Antiqua" pitchFamily="18" charset="0"/>
              </a:rPr>
              <a:t> = ASG </a:t>
            </a:r>
            <a:r>
              <a:rPr lang="en-US" sz="2000" b="1" dirty="0" smtClean="0">
                <a:solidFill>
                  <a:srgbClr val="1771A9"/>
                </a:solidFill>
                <a:latin typeface="Book Antiqua" pitchFamily="18" charset="0"/>
                <a:ea typeface="MS PGothic"/>
              </a:rPr>
              <a:t>⋉</a:t>
            </a:r>
            <a:r>
              <a:rPr lang="en-GB" sz="2000" b="1" dirty="0" smtClean="0">
                <a:solidFill>
                  <a:srgbClr val="1771A9"/>
                </a:solidFill>
                <a:latin typeface="Book Antiqua" pitchFamily="18" charset="0"/>
              </a:rPr>
              <a:t> </a:t>
            </a:r>
            <a:r>
              <a:rPr lang="en-GB" sz="2000" b="1" dirty="0" err="1" smtClean="0">
                <a:solidFill>
                  <a:srgbClr val="1771A9"/>
                </a:solidFill>
                <a:latin typeface="Book Antiqua" pitchFamily="18" charset="0"/>
              </a:rPr>
              <a:t>EMP</a:t>
            </a:r>
            <a:r>
              <a:rPr lang="en-GB" sz="2000" b="1" i="1" baseline="-25000" dirty="0" err="1" smtClean="0">
                <a:solidFill>
                  <a:srgbClr val="1771A9"/>
                </a:solidFill>
                <a:latin typeface="Book Antiqua" pitchFamily="18" charset="0"/>
              </a:rPr>
              <a:t>i</a:t>
            </a:r>
            <a:r>
              <a:rPr lang="en-GB" sz="2000" b="1" dirty="0" smtClean="0">
                <a:solidFill>
                  <a:srgbClr val="1771A9"/>
                </a:solidFill>
                <a:latin typeface="Book Antiqua" pitchFamily="18" charset="0"/>
              </a:rPr>
              <a:t> or </a:t>
            </a:r>
            <a:r>
              <a:rPr lang="en-GB" sz="2000" b="1" dirty="0" err="1" smtClean="0">
                <a:solidFill>
                  <a:srgbClr val="1771A9"/>
                </a:solidFill>
                <a:latin typeface="Book Antiqua" pitchFamily="18" charset="0"/>
              </a:rPr>
              <a:t>ASG</a:t>
            </a:r>
            <a:r>
              <a:rPr lang="en-GB" sz="2000" b="1" i="1" baseline="-25000" dirty="0" err="1" smtClean="0">
                <a:solidFill>
                  <a:srgbClr val="1771A9"/>
                </a:solidFill>
                <a:latin typeface="Book Antiqua" pitchFamily="18" charset="0"/>
              </a:rPr>
              <a:t>i</a:t>
            </a:r>
            <a:r>
              <a:rPr lang="en-GB" sz="2000" b="1" dirty="0" smtClean="0">
                <a:solidFill>
                  <a:srgbClr val="1771A9"/>
                </a:solidFill>
                <a:latin typeface="Book Antiqua" pitchFamily="18" charset="0"/>
              </a:rPr>
              <a:t> = ASG </a:t>
            </a:r>
            <a:r>
              <a:rPr lang="en-US" sz="2000" b="1" dirty="0" smtClean="0">
                <a:solidFill>
                  <a:srgbClr val="1771A9"/>
                </a:solidFill>
                <a:latin typeface="Book Antiqua" pitchFamily="18" charset="0"/>
                <a:ea typeface="MS PGothic"/>
              </a:rPr>
              <a:t>⋉</a:t>
            </a:r>
            <a:r>
              <a:rPr lang="en-GB" sz="2000" b="1" dirty="0" smtClean="0">
                <a:solidFill>
                  <a:srgbClr val="1771A9"/>
                </a:solidFill>
                <a:latin typeface="Book Antiqua" pitchFamily="18" charset="0"/>
              </a:rPr>
              <a:t> </a:t>
            </a:r>
            <a:r>
              <a:rPr lang="en-GB" sz="2000" b="1" dirty="0" err="1" smtClean="0">
                <a:solidFill>
                  <a:srgbClr val="1771A9"/>
                </a:solidFill>
                <a:latin typeface="Book Antiqua" pitchFamily="18" charset="0"/>
              </a:rPr>
              <a:t>PROJ</a:t>
            </a:r>
            <a:r>
              <a:rPr lang="en-GB" sz="2000" b="1" i="1" baseline="-25000" dirty="0" err="1" smtClean="0">
                <a:solidFill>
                  <a:srgbClr val="1771A9"/>
                </a:solidFill>
                <a:latin typeface="Book Antiqua" pitchFamily="18" charset="0"/>
              </a:rPr>
              <a:t>i</a:t>
            </a:r>
            <a:r>
              <a:rPr lang="en-GB" sz="2000" b="1" dirty="0" smtClean="0">
                <a:solidFill>
                  <a:srgbClr val="1771A9"/>
                </a:solidFill>
                <a:latin typeface="Book Antiqua" pitchFamily="18" charset="0"/>
              </a:rPr>
              <a:t> – the choice depends on applications</a:t>
            </a:r>
          </a:p>
        </p:txBody>
      </p:sp>
      <p:sp>
        <p:nvSpPr>
          <p:cNvPr id="160" name="CasellaDiTesto 159"/>
          <p:cNvSpPr txBox="1"/>
          <p:nvPr/>
        </p:nvSpPr>
        <p:spPr>
          <a:xfrm>
            <a:off x="3001938" y="7469206"/>
            <a:ext cx="28696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2000" dirty="0" smtClean="0">
                <a:solidFill>
                  <a:srgbClr val="FF0000"/>
                </a:solidFill>
                <a:latin typeface="Book Antiqua" pitchFamily="18" charset="0"/>
              </a:rPr>
              <a:t>PAY</a:t>
            </a:r>
            <a:r>
              <a:rPr lang="en-GB" sz="2000" baseline="-25000" dirty="0" smtClean="0">
                <a:solidFill>
                  <a:srgbClr val="FF0000"/>
                </a:solidFill>
                <a:latin typeface="Book Antiqua" pitchFamily="18" charset="0"/>
              </a:rPr>
              <a:t>1</a:t>
            </a:r>
            <a:r>
              <a:rPr lang="en-GB" sz="2000" dirty="0" smtClean="0">
                <a:solidFill>
                  <a:srgbClr val="FF0000"/>
                </a:solidFill>
                <a:latin typeface="Book Antiqua" pitchFamily="18" charset="0"/>
              </a:rPr>
              <a:t> = </a:t>
            </a:r>
            <a:r>
              <a:rPr lang="en-US" sz="2000" dirty="0" smtClean="0">
                <a:solidFill>
                  <a:srgbClr val="FF0000"/>
                </a:solidFill>
                <a:latin typeface="Book Antiqua" pitchFamily="18" charset="0"/>
                <a:sym typeface="Symbol"/>
              </a:rPr>
              <a:t></a:t>
            </a:r>
            <a:r>
              <a:rPr lang="en-US" sz="2000" baseline="-25000" dirty="0" smtClean="0">
                <a:solidFill>
                  <a:srgbClr val="FF0000"/>
                </a:solidFill>
                <a:latin typeface="Book Antiqua" pitchFamily="18" charset="0"/>
              </a:rPr>
              <a:t>SAL&lt;30000</a:t>
            </a:r>
            <a:r>
              <a:rPr lang="en-GB" sz="2000" dirty="0" smtClean="0">
                <a:solidFill>
                  <a:srgbClr val="FF0000"/>
                </a:solidFill>
                <a:latin typeface="Book Antiqua" pitchFamily="18" charset="0"/>
              </a:rPr>
              <a:t>(PAY)</a:t>
            </a:r>
            <a:endParaRPr lang="en-GB" sz="2000" baseline="-25000" dirty="0" smtClean="0">
              <a:solidFill>
                <a:srgbClr val="FF0000"/>
              </a:solidFill>
              <a:latin typeface="Book Antiqua" pitchFamily="18" charset="0"/>
            </a:endParaRPr>
          </a:p>
          <a:p>
            <a:pPr algn="l"/>
            <a:r>
              <a:rPr lang="en-GB" sz="2000" dirty="0" smtClean="0">
                <a:solidFill>
                  <a:srgbClr val="FF0000"/>
                </a:solidFill>
                <a:latin typeface="Book Antiqua" pitchFamily="18" charset="0"/>
              </a:rPr>
              <a:t>PAY</a:t>
            </a:r>
            <a:r>
              <a:rPr lang="en-GB" sz="2000" baseline="-25000" dirty="0" smtClean="0">
                <a:solidFill>
                  <a:srgbClr val="FF0000"/>
                </a:solidFill>
                <a:latin typeface="Book Antiqua" pitchFamily="18" charset="0"/>
              </a:rPr>
              <a:t>2</a:t>
            </a:r>
            <a:r>
              <a:rPr lang="en-GB" sz="2000" dirty="0" smtClean="0">
                <a:solidFill>
                  <a:srgbClr val="FF0000"/>
                </a:solidFill>
                <a:latin typeface="Book Antiqua" pitchFamily="18" charset="0"/>
              </a:rPr>
              <a:t> = </a:t>
            </a:r>
            <a:r>
              <a:rPr lang="en-US" sz="2000" dirty="0" smtClean="0">
                <a:solidFill>
                  <a:srgbClr val="FF0000"/>
                </a:solidFill>
                <a:latin typeface="Book Antiqua" pitchFamily="18" charset="0"/>
                <a:sym typeface="Symbol"/>
              </a:rPr>
              <a:t></a:t>
            </a:r>
            <a:r>
              <a:rPr lang="en-US" sz="2000" baseline="-25000" dirty="0" smtClean="0">
                <a:solidFill>
                  <a:srgbClr val="FF0000"/>
                </a:solidFill>
                <a:latin typeface="Book Antiqua" pitchFamily="18" charset="0"/>
              </a:rPr>
              <a:t>SAL&lt;30000</a:t>
            </a:r>
            <a:r>
              <a:rPr lang="en-GB" sz="2000" dirty="0" smtClean="0">
                <a:solidFill>
                  <a:srgbClr val="FF0000"/>
                </a:solidFill>
                <a:latin typeface="Book Antiqua" pitchFamily="18" charset="0"/>
              </a:rPr>
              <a:t>(PAY)</a:t>
            </a:r>
            <a:endParaRPr lang="en-GB" sz="2000" baseline="-25000" dirty="0" smtClean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161" name="Rettangolo 160"/>
          <p:cNvSpPr>
            <a:spLocks noChangeAspect="1"/>
          </p:cNvSpPr>
          <p:nvPr/>
        </p:nvSpPr>
        <p:spPr>
          <a:xfrm rot="16200000">
            <a:off x="5848334" y="7448641"/>
            <a:ext cx="6415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  <a:endParaRPr lang="en-GB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smtClean="0"/>
              <a:t>Outline (today)</a:t>
            </a:r>
            <a:endParaRPr lang="en-US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xfrm>
            <a:off x="342900" y="2498826"/>
            <a:ext cx="12231730" cy="5878436"/>
          </a:xfrm>
          <a:ln/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tx2"/>
                </a:solidFill>
                <a:cs typeface="Book Antiqua"/>
              </a:rPr>
              <a:t>Distributed DB design (Ch. 3)</a:t>
            </a:r>
            <a:r>
              <a:rPr lang="it-IT" altLang="en-US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  <a:endParaRPr lang="en-US" dirty="0" smtClean="0">
              <a:solidFill>
                <a:schemeClr val="tx2"/>
              </a:solidFill>
              <a:cs typeface="Book Antiqua"/>
            </a:endParaRPr>
          </a:p>
          <a:p>
            <a:pPr lvl="1"/>
            <a:r>
              <a:rPr lang="en-US" dirty="0" smtClean="0">
                <a:solidFill>
                  <a:schemeClr val="tx2"/>
                </a:solidFill>
                <a:cs typeface="Book Antiqua"/>
              </a:rPr>
              <a:t>Introduction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  <a:cs typeface="Book Antiqua"/>
              </a:rPr>
              <a:t>Top-down  (vs. bottom-up) design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  <a:cs typeface="Book Antiqua"/>
              </a:rPr>
              <a:t>Distribution design issues</a:t>
            </a:r>
          </a:p>
          <a:p>
            <a:pPr lvl="2"/>
            <a:r>
              <a:rPr lang="en-US" dirty="0" smtClean="0">
                <a:solidFill>
                  <a:schemeClr val="tx2"/>
                </a:solidFill>
                <a:cs typeface="Book Antiqua"/>
              </a:rPr>
              <a:t>Fragmentation</a:t>
            </a:r>
          </a:p>
          <a:p>
            <a:pPr lvl="2"/>
            <a:r>
              <a:rPr lang="en-US" dirty="0" smtClean="0">
                <a:solidFill>
                  <a:schemeClr val="tx2"/>
                </a:solidFill>
                <a:cs typeface="Book Antiqua"/>
              </a:rPr>
              <a:t>Allocation</a:t>
            </a:r>
          </a:p>
          <a:p>
            <a:pPr lvl="1">
              <a:spcBef>
                <a:spcPct val="60000"/>
              </a:spcBef>
            </a:pPr>
            <a:r>
              <a:rPr lang="en-US" dirty="0" smtClean="0">
                <a:solidFill>
                  <a:schemeClr val="tx2"/>
                </a:solidFill>
                <a:cs typeface="Book Antiqua"/>
              </a:rPr>
              <a:t>Fragmentation</a:t>
            </a:r>
          </a:p>
          <a:p>
            <a:pPr lvl="2">
              <a:spcBef>
                <a:spcPct val="60000"/>
              </a:spcBef>
            </a:pPr>
            <a:r>
              <a:rPr lang="en-US" dirty="0" smtClean="0"/>
              <a:t>Horizontal Fragmentation (HF)</a:t>
            </a:r>
          </a:p>
          <a:p>
            <a:pPr lvl="3">
              <a:spcBef>
                <a:spcPct val="60000"/>
              </a:spcBef>
            </a:pPr>
            <a:r>
              <a:rPr lang="en-US" dirty="0" smtClean="0"/>
              <a:t>Primary Horizontal Fragmentation (PHF)</a:t>
            </a:r>
          </a:p>
          <a:p>
            <a:pPr lvl="3">
              <a:spcBef>
                <a:spcPct val="60000"/>
              </a:spcBef>
            </a:pPr>
            <a:r>
              <a:rPr lang="en-US" dirty="0" smtClean="0"/>
              <a:t>Derived Horizontal Fragmentation (DHF)</a:t>
            </a:r>
          </a:p>
          <a:p>
            <a:pPr lvl="2">
              <a:spcBef>
                <a:spcPct val="60000"/>
              </a:spcBef>
            </a:pPr>
            <a:r>
              <a:rPr lang="en-US" dirty="0" smtClean="0"/>
              <a:t>Vertical Fragmentation (VF)</a:t>
            </a:r>
          </a:p>
          <a:p>
            <a:pPr lvl="2">
              <a:spcBef>
                <a:spcPct val="60000"/>
              </a:spcBef>
            </a:pPr>
            <a:r>
              <a:rPr lang="en-US" dirty="0" smtClean="0"/>
              <a:t>Hybrid Fragmentation (</a:t>
            </a:r>
            <a:r>
              <a:rPr lang="en-US" dirty="0" err="1" smtClean="0"/>
              <a:t>HyF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  <a:cs typeface="Book Antiqua"/>
              </a:rPr>
              <a:t>Allocation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  <a:cs typeface="Book Antiqua"/>
              </a:rPr>
              <a:t>Data directory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355600" y="8967402"/>
            <a:ext cx="12123464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r>
              <a:rPr lang="it-IT" altLang="en-US" sz="24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en-GB" sz="1600" kern="0" dirty="0" err="1" smtClean="0"/>
              <a:t>Özsu</a:t>
            </a:r>
            <a:r>
              <a:rPr lang="en-GB" sz="1600" kern="0" dirty="0" smtClean="0"/>
              <a:t> </a:t>
            </a:r>
            <a:r>
              <a:rPr lang="en-GB" sz="1600" kern="0" dirty="0"/>
              <a:t>and </a:t>
            </a:r>
            <a:r>
              <a:rPr lang="en-GB" sz="1600" kern="0" dirty="0" err="1"/>
              <a:t>Valduriez</a:t>
            </a:r>
            <a:r>
              <a:rPr lang="en-GB" sz="1600" kern="0" dirty="0"/>
              <a:t>, </a:t>
            </a:r>
            <a:r>
              <a:rPr lang="en-GB" sz="1600" i="1" kern="0" dirty="0"/>
              <a:t>Principles of Distributed Database Systems</a:t>
            </a:r>
            <a:r>
              <a:rPr lang="en-GB" sz="1600" kern="0" dirty="0"/>
              <a:t> (3rd Ed.), 2011</a:t>
            </a:r>
            <a:endParaRPr lang="en-GB" sz="1600" dirty="0"/>
          </a:p>
        </p:txBody>
      </p:sp>
      <p:cxnSp>
        <p:nvCxnSpPr>
          <p:cNvPr id="5" name="Connettore 1 4"/>
          <p:cNvCxnSpPr/>
          <p:nvPr/>
        </p:nvCxnSpPr>
        <p:spPr bwMode="auto">
          <a:xfrm>
            <a:off x="453728" y="8823386"/>
            <a:ext cx="3266480" cy="0"/>
          </a:xfrm>
          <a:prstGeom prst="line">
            <a:avLst/>
          </a:prstGeom>
          <a:solidFill>
            <a:srgbClr val="6682AA"/>
          </a:solidFill>
          <a:ln w="19050" cmpd="sng">
            <a:solidFill>
              <a:schemeClr val="accent1"/>
            </a:solidFill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0568826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42900" y="2489200"/>
            <a:ext cx="12293600" cy="6745318"/>
          </a:xfrm>
          <a:noFill/>
          <a:ln/>
        </p:spPr>
        <p:txBody>
          <a:bodyPr>
            <a:normAutofit fontScale="85000" lnSpcReduction="10000"/>
          </a:bodyPr>
          <a:lstStyle/>
          <a:p>
            <a:pPr>
              <a:lnSpc>
                <a:spcPct val="100000"/>
              </a:lnSpc>
              <a:spcBef>
                <a:spcPct val="60000"/>
              </a:spcBef>
            </a:pPr>
            <a:r>
              <a:rPr lang="en-US" dirty="0" smtClean="0">
                <a:solidFill>
                  <a:schemeClr val="tx2"/>
                </a:solidFill>
              </a:rPr>
              <a:t>Completeness (info is entirely preserved)</a:t>
            </a:r>
          </a:p>
          <a:p>
            <a:pPr lvl="1">
              <a:spcBef>
                <a:spcPct val="60000"/>
              </a:spcBef>
            </a:pPr>
            <a:r>
              <a:rPr lang="en-US" dirty="0" smtClean="0">
                <a:solidFill>
                  <a:schemeClr val="tx2"/>
                </a:solidFill>
              </a:rPr>
              <a:t>PHF: completeness follows from the way minterms are built (</a:t>
            </a:r>
            <a:r>
              <a:rPr lang="en-US" b="1" dirty="0" err="1" smtClean="0">
                <a:solidFill>
                  <a:srgbClr val="1771A9"/>
                </a:solidFill>
              </a:rPr>
              <a:t>exaustively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</a:p>
          <a:p>
            <a:pPr lvl="2">
              <a:spcBef>
                <a:spcPct val="60000"/>
              </a:spcBef>
            </a:pPr>
            <a:r>
              <a:rPr lang="en-US" dirty="0" smtClean="0">
                <a:solidFill>
                  <a:schemeClr val="tx2"/>
                </a:solidFill>
              </a:rPr>
              <a:t>NOTICE: The book says something different</a:t>
            </a:r>
          </a:p>
          <a:p>
            <a:pPr>
              <a:lnSpc>
                <a:spcPct val="100000"/>
              </a:lnSpc>
              <a:spcBef>
                <a:spcPct val="60000"/>
              </a:spcBef>
            </a:pPr>
            <a:r>
              <a:rPr lang="en-US" dirty="0" smtClean="0">
                <a:solidFill>
                  <a:schemeClr val="tx2"/>
                </a:solidFill>
              </a:rPr>
              <a:t>Reconstruction</a:t>
            </a:r>
            <a:endParaRPr lang="en-US" dirty="0"/>
          </a:p>
          <a:p>
            <a:pPr lvl="1">
              <a:lnSpc>
                <a:spcPct val="100000"/>
              </a:lnSpc>
              <a:spcBef>
                <a:spcPct val="60000"/>
              </a:spcBef>
            </a:pPr>
            <a:r>
              <a:rPr lang="en-US" dirty="0"/>
              <a:t>If relation </a:t>
            </a:r>
            <a:r>
              <a:rPr lang="en-US" i="1" dirty="0"/>
              <a:t>R</a:t>
            </a:r>
            <a:r>
              <a:rPr lang="en-US" dirty="0"/>
              <a:t> is fragmented into </a:t>
            </a:r>
            <a:r>
              <a:rPr lang="en-US" i="1" dirty="0"/>
              <a:t>F</a:t>
            </a:r>
            <a:r>
              <a:rPr lang="en-US" i="1" baseline="-25000" dirty="0"/>
              <a:t>R</a:t>
            </a:r>
            <a:r>
              <a:rPr lang="en-US" i="1" dirty="0"/>
              <a:t> </a:t>
            </a:r>
            <a:r>
              <a:rPr lang="en-US" dirty="0"/>
              <a:t>= {</a:t>
            </a:r>
            <a:r>
              <a:rPr lang="en-US" i="1" dirty="0"/>
              <a:t>R</a:t>
            </a:r>
            <a:r>
              <a:rPr lang="en-US" baseline="-25000" dirty="0"/>
              <a:t>1</a:t>
            </a:r>
            <a:r>
              <a:rPr lang="en-US" dirty="0"/>
              <a:t>,</a:t>
            </a:r>
            <a:r>
              <a:rPr lang="en-US" i="1" dirty="0"/>
              <a:t>R</a:t>
            </a:r>
            <a:r>
              <a:rPr lang="en-US" baseline="-25000" dirty="0"/>
              <a:t>2</a:t>
            </a:r>
            <a:r>
              <a:rPr lang="en-US" dirty="0"/>
              <a:t>,…,</a:t>
            </a:r>
            <a:r>
              <a:rPr lang="en-US" i="1" dirty="0" err="1"/>
              <a:t>R</a:t>
            </a:r>
            <a:r>
              <a:rPr lang="en-US" baseline="-25000" dirty="0" err="1"/>
              <a:t>r</a:t>
            </a:r>
            <a:r>
              <a:rPr lang="en-US" dirty="0"/>
              <a:t>}</a:t>
            </a:r>
          </a:p>
          <a:p>
            <a:pPr lvl="4">
              <a:lnSpc>
                <a:spcPct val="100000"/>
              </a:lnSpc>
              <a:spcBef>
                <a:spcPts val="600"/>
              </a:spcBef>
              <a:buFontTx/>
              <a:buNone/>
            </a:pPr>
            <a:r>
              <a:rPr lang="en-US" sz="2600" i="1" dirty="0"/>
              <a:t>R</a:t>
            </a:r>
            <a:r>
              <a:rPr lang="en-US" sz="2600" dirty="0"/>
              <a:t>  =   </a:t>
            </a:r>
            <a:r>
              <a:rPr lang="en-US" sz="3600" dirty="0" smtClean="0">
                <a:latin typeface="Symbol" charset="0"/>
                <a:sym typeface="Symbol"/>
              </a:rPr>
              <a:t></a:t>
            </a:r>
            <a:r>
              <a:rPr lang="en-US" sz="2600" baseline="-25000" dirty="0" smtClean="0">
                <a:latin typeface="Symbol" charset="0"/>
                <a:sym typeface="Symbol"/>
              </a:rPr>
              <a:t></a:t>
            </a:r>
            <a:r>
              <a:rPr lang="en-US" sz="2600" i="1" baseline="-25000" dirty="0" err="1" smtClean="0"/>
              <a:t>R</a:t>
            </a:r>
            <a:r>
              <a:rPr lang="en-US" sz="2600" i="1" baseline="-50000" dirty="0" err="1" smtClean="0"/>
              <a:t>i</a:t>
            </a:r>
            <a:r>
              <a:rPr lang="en-US" sz="2600" i="1" baseline="-25000" dirty="0" smtClean="0"/>
              <a:t> </a:t>
            </a:r>
            <a:r>
              <a:rPr lang="en-US" sz="2600" baseline="-25000" dirty="0" smtClean="0">
                <a:latin typeface="Symbol" charset="0"/>
                <a:sym typeface="Symbol"/>
              </a:rPr>
              <a:t></a:t>
            </a:r>
            <a:r>
              <a:rPr lang="en-US" sz="2600" i="1" baseline="-25000" dirty="0" smtClean="0"/>
              <a:t>FR</a:t>
            </a:r>
            <a:r>
              <a:rPr lang="en-US" sz="2600" baseline="-25000" dirty="0" smtClean="0"/>
              <a:t> </a:t>
            </a:r>
            <a:r>
              <a:rPr lang="en-US" sz="2600" i="1" dirty="0" err="1"/>
              <a:t>R</a:t>
            </a:r>
            <a:r>
              <a:rPr lang="en-US" sz="2600" i="1" baseline="-25000" dirty="0" err="1"/>
              <a:t>i</a:t>
            </a:r>
            <a:r>
              <a:rPr lang="en-US" sz="2600" i="1" dirty="0"/>
              <a:t> </a:t>
            </a:r>
            <a:endParaRPr lang="en-US" dirty="0"/>
          </a:p>
          <a:p>
            <a:pPr>
              <a:lnSpc>
                <a:spcPct val="100000"/>
              </a:lnSpc>
              <a:spcBef>
                <a:spcPct val="60000"/>
              </a:spcBef>
            </a:pPr>
            <a:r>
              <a:rPr lang="en-US" dirty="0" smtClean="0">
                <a:solidFill>
                  <a:schemeClr val="tx2"/>
                </a:solidFill>
              </a:rPr>
              <a:t>Disjointness</a:t>
            </a:r>
          </a:p>
          <a:p>
            <a:pPr lvl="1">
              <a:spcBef>
                <a:spcPct val="60000"/>
              </a:spcBef>
            </a:pPr>
            <a:r>
              <a:rPr lang="en-US" dirty="0" smtClean="0">
                <a:solidFill>
                  <a:schemeClr val="tx2"/>
                </a:solidFill>
              </a:rPr>
              <a:t>PHF: minterms are </a:t>
            </a:r>
            <a:r>
              <a:rPr lang="en-US" b="1" dirty="0" smtClean="0">
                <a:solidFill>
                  <a:srgbClr val="1771A9"/>
                </a:solidFill>
              </a:rPr>
              <a:t>mutually exclusive</a:t>
            </a:r>
            <a:r>
              <a:rPr lang="en-US" dirty="0" smtClean="0">
                <a:solidFill>
                  <a:schemeClr val="tx2"/>
                </a:solidFill>
              </a:rPr>
              <a:t> by construction</a:t>
            </a:r>
          </a:p>
          <a:p>
            <a:pPr>
              <a:lnSpc>
                <a:spcPct val="100000"/>
              </a:lnSpc>
              <a:spcBef>
                <a:spcPct val="60000"/>
              </a:spcBef>
            </a:pPr>
            <a:r>
              <a:rPr lang="en-US" dirty="0" smtClean="0">
                <a:solidFill>
                  <a:schemeClr val="tx2"/>
                </a:solidFill>
              </a:rPr>
              <a:t>Completeness and disjointness for DHF</a:t>
            </a:r>
          </a:p>
          <a:p>
            <a:pPr lvl="1">
              <a:lnSpc>
                <a:spcPct val="100000"/>
              </a:lnSpc>
              <a:spcBef>
                <a:spcPct val="60000"/>
              </a:spcBef>
            </a:pPr>
            <a:r>
              <a:rPr lang="en-US" dirty="0" smtClean="0"/>
              <a:t>Both come from </a:t>
            </a:r>
            <a:r>
              <a:rPr lang="en-US" b="1" dirty="0" smtClean="0">
                <a:solidFill>
                  <a:srgbClr val="1771A9"/>
                </a:solidFill>
              </a:rPr>
              <a:t>integrity constraints</a:t>
            </a:r>
            <a:r>
              <a:rPr lang="en-US" dirty="0" smtClean="0"/>
              <a:t> of foreign keys and from completeness/disjointness of PHF</a:t>
            </a:r>
          </a:p>
          <a:p>
            <a:pPr lvl="2">
              <a:spcBef>
                <a:spcPct val="60000"/>
              </a:spcBef>
            </a:pPr>
            <a:r>
              <a:rPr lang="en-US" dirty="0" smtClean="0"/>
              <a:t>fragmentation propagates from </a:t>
            </a:r>
            <a:r>
              <a:rPr lang="en-US" i="1" dirty="0" smtClean="0"/>
              <a:t>owner</a:t>
            </a:r>
            <a:r>
              <a:rPr lang="en-US" dirty="0" smtClean="0"/>
              <a:t> to </a:t>
            </a:r>
            <a:r>
              <a:rPr lang="en-US" i="1" dirty="0" smtClean="0"/>
              <a:t>member</a:t>
            </a:r>
            <a:r>
              <a:rPr lang="en-US" dirty="0" smtClean="0"/>
              <a:t> following one-to-many associations; thus, each tuple of </a:t>
            </a:r>
            <a:r>
              <a:rPr lang="en-US" i="1" dirty="0" smtClean="0"/>
              <a:t>member</a:t>
            </a:r>
            <a:r>
              <a:rPr lang="en-US" dirty="0" smtClean="0"/>
              <a:t> is associated with exactly 1 tuple of </a:t>
            </a:r>
            <a:r>
              <a:rPr lang="en-US" i="1" dirty="0" smtClean="0"/>
              <a:t>owner</a:t>
            </a:r>
            <a:r>
              <a:rPr lang="en-US" dirty="0" smtClean="0"/>
              <a:t> (a </a:t>
            </a:r>
            <a:r>
              <a:rPr lang="en-US" dirty="0" smtClean="0">
                <a:solidFill>
                  <a:schemeClr val="tx2"/>
                </a:solidFill>
              </a:rPr>
              <a:t>NOT NULL constraint must be defined on the foreign key in the </a:t>
            </a:r>
            <a:r>
              <a:rPr lang="en-US" i="1" dirty="0" smtClean="0">
                <a:solidFill>
                  <a:schemeClr val="tx2"/>
                </a:solidFill>
              </a:rPr>
              <a:t>member</a:t>
            </a:r>
            <a:r>
              <a:rPr lang="en-US" dirty="0" smtClean="0">
                <a:solidFill>
                  <a:schemeClr val="tx2"/>
                </a:solidFill>
              </a:rPr>
              <a:t> relation that refer to the </a:t>
            </a:r>
            <a:r>
              <a:rPr lang="en-US" i="1" dirty="0" smtClean="0">
                <a:solidFill>
                  <a:schemeClr val="tx2"/>
                </a:solidFill>
              </a:rPr>
              <a:t>owner</a:t>
            </a:r>
            <a:r>
              <a:rPr lang="en-US" dirty="0" smtClean="0">
                <a:solidFill>
                  <a:schemeClr val="tx2"/>
                </a:solidFill>
              </a:rPr>
              <a:t> relation</a:t>
            </a:r>
            <a:r>
              <a:rPr lang="en-US" dirty="0" smtClean="0"/>
              <a:t>); by disjointness and completeness of PHF, such tuple of owner appears in exactly 1 fragment of owner</a:t>
            </a:r>
            <a:endParaRPr lang="en-US" dirty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HF – Correctness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 fontScale="77500" lnSpcReduction="20000"/>
          </a:bodyPr>
          <a:lstStyle/>
          <a:p>
            <a:r>
              <a:rPr lang="en-US" dirty="0"/>
              <a:t>Has been studied within the centralized context</a:t>
            </a:r>
          </a:p>
          <a:p>
            <a:pPr lvl="1"/>
            <a:r>
              <a:rPr lang="en-US" dirty="0"/>
              <a:t>design methodology</a:t>
            </a:r>
          </a:p>
          <a:p>
            <a:pPr lvl="1"/>
            <a:r>
              <a:rPr lang="en-US" dirty="0"/>
              <a:t>physical </a:t>
            </a:r>
            <a:r>
              <a:rPr lang="en-US" dirty="0" smtClean="0"/>
              <a:t>clustering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Choose a partition </a:t>
            </a:r>
            <a:r>
              <a:rPr lang="en-US" i="1" dirty="0" smtClean="0"/>
              <a:t>P = </a:t>
            </a:r>
            <a:r>
              <a:rPr lang="en-US" dirty="0" smtClean="0"/>
              <a:t>{ </a:t>
            </a:r>
            <a:r>
              <a:rPr lang="en-US" i="1" dirty="0" smtClean="0"/>
              <a:t>P</a:t>
            </a:r>
            <a:r>
              <a:rPr lang="en-US" i="1" baseline="-25000" dirty="0" smtClean="0"/>
              <a:t>1</a:t>
            </a:r>
            <a:r>
              <a:rPr lang="en-US" i="1" dirty="0" smtClean="0"/>
              <a:t>, P</a:t>
            </a:r>
            <a:r>
              <a:rPr lang="en-US" i="1" baseline="-25000" dirty="0" smtClean="0"/>
              <a:t>2</a:t>
            </a:r>
            <a:r>
              <a:rPr lang="en-US" i="1" dirty="0" smtClean="0"/>
              <a:t>, …,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n</a:t>
            </a:r>
            <a:r>
              <a:rPr lang="en-US" dirty="0" smtClean="0"/>
              <a:t> } of the set of attribute of relation. Then,</a:t>
            </a:r>
          </a:p>
          <a:p>
            <a:pPr algn="ctr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i="1" dirty="0" smtClean="0"/>
              <a:t>F</a:t>
            </a:r>
            <a:r>
              <a:rPr lang="en-US" dirty="0" smtClean="0"/>
              <a:t> = { 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i</a:t>
            </a:r>
            <a:r>
              <a:rPr lang="en-US" dirty="0" smtClean="0"/>
              <a:t> | 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 = </a:t>
            </a:r>
            <a:r>
              <a:rPr lang="az-Cyrl-AZ" dirty="0" smtClean="0"/>
              <a:t>П</a:t>
            </a:r>
            <a:r>
              <a:rPr lang="it-IT" i="1" baseline="-25000" dirty="0" smtClean="0">
                <a:latin typeface="Book Antiqua" pitchFamily="18" charset="0"/>
              </a:rPr>
              <a:t>P</a:t>
            </a:r>
            <a:r>
              <a:rPr lang="it-IT" i="1" baseline="-50000" dirty="0" smtClean="0">
                <a:latin typeface="Book Antiqua" pitchFamily="18" charset="0"/>
              </a:rPr>
              <a:t>i</a:t>
            </a:r>
            <a:r>
              <a:rPr lang="it-IT" baseline="-25000" dirty="0" smtClean="0">
                <a:latin typeface="Book Antiqua" pitchFamily="18" charset="0"/>
              </a:rPr>
              <a:t> </a:t>
            </a:r>
            <a:r>
              <a:rPr lang="it-IT" baseline="-25000" dirty="0" smtClean="0">
                <a:latin typeface="Book Antiqua" pitchFamily="18" charset="0"/>
                <a:cs typeface="Courier New" pitchFamily="49" charset="0"/>
              </a:rPr>
              <a:t>∪ </a:t>
            </a:r>
            <a:r>
              <a:rPr lang="it-IT" i="1" baseline="-25000" dirty="0" smtClean="0">
                <a:latin typeface="Book Antiqua" pitchFamily="18" charset="0"/>
                <a:cs typeface="Courier New" pitchFamily="49" charset="0"/>
              </a:rPr>
              <a:t>key</a:t>
            </a:r>
            <a:r>
              <a:rPr lang="it-IT" dirty="0" smtClean="0">
                <a:latin typeface="Book Antiqua" pitchFamily="18" charset="0"/>
                <a:cs typeface="Courier New" pitchFamily="49" charset="0"/>
              </a:rPr>
              <a:t>(</a:t>
            </a:r>
            <a:r>
              <a:rPr lang="it-IT" i="1" dirty="0" smtClean="0">
                <a:latin typeface="Book Antiqua" pitchFamily="18" charset="0"/>
                <a:cs typeface="Courier New" pitchFamily="49" charset="0"/>
              </a:rPr>
              <a:t>R</a:t>
            </a:r>
            <a:r>
              <a:rPr lang="it-IT" dirty="0" smtClean="0">
                <a:latin typeface="Book Antiqua" pitchFamily="18" charset="0"/>
                <a:cs typeface="Courier New" pitchFamily="49" charset="0"/>
              </a:rPr>
              <a:t>) and </a:t>
            </a:r>
            <a:r>
              <a:rPr lang="it-IT" i="1" dirty="0" smtClean="0">
                <a:latin typeface="Book Antiqua" pitchFamily="18" charset="0"/>
                <a:cs typeface="Courier New" pitchFamily="49" charset="0"/>
              </a:rPr>
              <a:t>P</a:t>
            </a:r>
            <a:r>
              <a:rPr lang="it-IT" i="1" baseline="-25000" dirty="0" smtClean="0">
                <a:latin typeface="Book Antiqua" pitchFamily="18" charset="0"/>
                <a:cs typeface="Courier New" pitchFamily="49" charset="0"/>
              </a:rPr>
              <a:t>i</a:t>
            </a:r>
            <a:r>
              <a:rPr lang="it-IT" i="1" dirty="0" smtClean="0">
                <a:latin typeface="Book Antiqua" pitchFamily="18" charset="0"/>
                <a:cs typeface="Courier New" pitchFamily="49" charset="0"/>
              </a:rPr>
              <a:t> </a:t>
            </a:r>
            <a:r>
              <a:rPr lang="en-US" dirty="0" smtClean="0">
                <a:latin typeface="Book Antiqua" pitchFamily="18" charset="0"/>
                <a:cs typeface="Courier New" pitchFamily="49" charset="0"/>
                <a:sym typeface="Symbol"/>
              </a:rPr>
              <a:t></a:t>
            </a:r>
            <a:r>
              <a:rPr lang="it-IT" i="1" dirty="0" smtClean="0">
                <a:latin typeface="Book Antiqua" pitchFamily="18" charset="0"/>
                <a:cs typeface="Courier New" pitchFamily="49" charset="0"/>
              </a:rPr>
              <a:t> P</a:t>
            </a:r>
            <a:r>
              <a:rPr lang="en-US" dirty="0" smtClean="0"/>
              <a:t> }</a:t>
            </a:r>
          </a:p>
          <a:p>
            <a:pPr>
              <a:spcAft>
                <a:spcPts val="600"/>
              </a:spcAft>
              <a:buNone/>
            </a:pPr>
            <a:r>
              <a:rPr lang="en-US" dirty="0" smtClean="0"/>
              <a:t>	where </a:t>
            </a:r>
            <a:r>
              <a:rPr lang="en-US" i="1" dirty="0" smtClean="0"/>
              <a:t>key</a:t>
            </a:r>
            <a:r>
              <a:rPr lang="en-US" dirty="0" smtClean="0"/>
              <a:t> is the set of key attributes: they are replicated in each fragment</a:t>
            </a:r>
            <a:endParaRPr lang="en-US" dirty="0"/>
          </a:p>
          <a:p>
            <a:r>
              <a:rPr lang="en-US" dirty="0"/>
              <a:t>More difficult than horizontal, because more alternatives </a:t>
            </a:r>
            <a:r>
              <a:rPr lang="en-US" dirty="0" smtClean="0"/>
              <a:t>exist (more than </a:t>
            </a:r>
            <a:r>
              <a:rPr lang="en-US" dirty="0" smtClean="0">
                <a:solidFill>
                  <a:srgbClr val="FF0000"/>
                </a:solidFill>
              </a:rPr>
              <a:t>exponentially</a:t>
            </a:r>
            <a:r>
              <a:rPr lang="en-US" dirty="0" smtClean="0"/>
              <a:t> many)</a:t>
            </a:r>
          </a:p>
          <a:p>
            <a:r>
              <a:rPr lang="en-US" dirty="0" smtClean="0"/>
              <a:t>The problems boils down to finding the best partition</a:t>
            </a:r>
          </a:p>
          <a:p>
            <a:pPr lvl="1"/>
            <a:r>
              <a:rPr lang="en-US" dirty="0" smtClean="0"/>
              <a:t>Number of elements of the partition</a:t>
            </a:r>
          </a:p>
          <a:p>
            <a:pPr lvl="1"/>
            <a:r>
              <a:rPr lang="en-US" dirty="0" smtClean="0"/>
              <a:t>Distribution of attributes among elements of the partition</a:t>
            </a:r>
            <a:endParaRPr lang="en-US" dirty="0"/>
          </a:p>
          <a:p>
            <a:pPr>
              <a:buFont typeface="Monotype Sorts" charset="0"/>
              <a:buNone/>
            </a:pPr>
            <a:r>
              <a:rPr lang="en-US" dirty="0"/>
              <a:t>	Two approaches :</a:t>
            </a:r>
          </a:p>
          <a:p>
            <a:pPr lvl="1"/>
            <a:r>
              <a:rPr lang="en-US" dirty="0" smtClean="0"/>
              <a:t>Grouping (bottom-up)</a:t>
            </a:r>
            <a:r>
              <a:rPr lang="en-US" dirty="0"/>
              <a:t> </a:t>
            </a:r>
            <a:r>
              <a:rPr lang="en-US" dirty="0" smtClean="0"/>
              <a:t>– attributes </a:t>
            </a:r>
            <a:r>
              <a:rPr lang="en-US" dirty="0"/>
              <a:t>to fragments</a:t>
            </a:r>
          </a:p>
          <a:p>
            <a:pPr lvl="1"/>
            <a:r>
              <a:rPr lang="en-US" dirty="0" smtClean="0"/>
              <a:t>Splitting (top-down) – relation to fragments</a:t>
            </a:r>
          </a:p>
          <a:p>
            <a:pPr lvl="2"/>
            <a:r>
              <a:rPr lang="en-US" dirty="0" smtClean="0"/>
              <a:t>preferable for 2 reasons</a:t>
            </a:r>
          </a:p>
          <a:p>
            <a:pPr lvl="3"/>
            <a:r>
              <a:rPr lang="en-US" dirty="0" smtClean="0"/>
              <a:t>close to the design approach</a:t>
            </a:r>
          </a:p>
          <a:p>
            <a:pPr lvl="3"/>
            <a:r>
              <a:rPr lang="en-US" dirty="0" smtClean="0"/>
              <a:t>optimal solution is more likely to be close to the full relation than to the fully fragmented situation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Vertical Fragmentation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600" dirty="0" smtClean="0"/>
              <a:t>The idea is to group together attributes that are accessed together by queries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600" dirty="0" smtClean="0"/>
              <a:t>Partition is guided by a measure of affinity (“togetherness”)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VF – The General Idea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VF – Information Requirements</a:t>
            </a:r>
          </a:p>
        </p:txBody>
      </p:sp>
      <p:sp>
        <p:nvSpPr>
          <p:cNvPr id="81922" name="Rectangle 2"/>
          <p:cNvSpPr>
            <a:spLocks noGrp="1" noChangeArrowheads="1"/>
          </p:cNvSpPr>
          <p:nvPr>
            <p:ph idx="1"/>
          </p:nvPr>
        </p:nvSpPr>
        <p:spPr>
          <a:xfrm>
            <a:off x="342900" y="2489200"/>
            <a:ext cx="11632108" cy="6769100"/>
          </a:xfrm>
          <a:noFill/>
          <a:ln/>
        </p:spPr>
        <p:txBody>
          <a:bodyPr/>
          <a:lstStyle/>
          <a:p>
            <a:r>
              <a:rPr lang="en-US" dirty="0"/>
              <a:t>Application Information</a:t>
            </a:r>
          </a:p>
          <a:p>
            <a:pPr marL="1056623" lvl="1"/>
            <a:r>
              <a:rPr lang="en-US" dirty="0" smtClean="0">
                <a:solidFill>
                  <a:schemeClr val="tx2"/>
                </a:solidFill>
              </a:rPr>
              <a:t>Attribute </a:t>
            </a:r>
            <a:r>
              <a:rPr lang="en-US" dirty="0">
                <a:solidFill>
                  <a:schemeClr val="tx2"/>
                </a:solidFill>
              </a:rPr>
              <a:t>usage values</a:t>
            </a:r>
            <a:endParaRPr lang="en-US" dirty="0"/>
          </a:p>
          <a:p>
            <a:pPr marL="1544296" lvl="2"/>
            <a:r>
              <a:rPr lang="en-US" dirty="0"/>
              <a:t>Given a set of queries </a:t>
            </a:r>
            <a:r>
              <a:rPr lang="en-US" i="1" dirty="0"/>
              <a:t>Q</a:t>
            </a:r>
            <a:r>
              <a:rPr lang="en-US" dirty="0"/>
              <a:t> = {</a:t>
            </a:r>
            <a:r>
              <a:rPr lang="en-US" i="1" dirty="0"/>
              <a:t>q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q</a:t>
            </a:r>
            <a:r>
              <a:rPr lang="en-US" baseline="-25000" dirty="0"/>
              <a:t>2</a:t>
            </a:r>
            <a:r>
              <a:rPr lang="en-US" dirty="0"/>
              <a:t>,…, </a:t>
            </a:r>
            <a:r>
              <a:rPr lang="en-US" i="1" dirty="0" err="1"/>
              <a:t>q</a:t>
            </a:r>
            <a:r>
              <a:rPr lang="en-US" i="1" baseline="-25000" dirty="0" err="1"/>
              <a:t>q</a:t>
            </a:r>
            <a:r>
              <a:rPr lang="en-US" dirty="0"/>
              <a:t>} that will run on the </a:t>
            </a:r>
            <a:r>
              <a:rPr lang="en-US" dirty="0" smtClean="0"/>
              <a:t>relation           </a:t>
            </a:r>
            <a:r>
              <a:rPr lang="en-US" i="1" dirty="0"/>
              <a:t>R</a:t>
            </a:r>
            <a:r>
              <a:rPr lang="en-US" dirty="0"/>
              <a:t>[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baseline="-25000" dirty="0"/>
              <a:t>2</a:t>
            </a:r>
            <a:r>
              <a:rPr lang="en-US" dirty="0"/>
              <a:t>,…, </a:t>
            </a:r>
            <a:r>
              <a:rPr lang="en-US" i="1" dirty="0"/>
              <a:t>A</a:t>
            </a:r>
            <a:r>
              <a:rPr lang="en-US" i="1" baseline="-25000" dirty="0"/>
              <a:t>n</a:t>
            </a:r>
            <a:r>
              <a:rPr lang="en-US" dirty="0" smtClean="0"/>
              <a:t>],</a:t>
            </a:r>
          </a:p>
          <a:p>
            <a:pPr marL="1988796" lvl="3"/>
            <a:r>
              <a:rPr lang="en-US" dirty="0" smtClean="0">
                <a:solidFill>
                  <a:srgbClr val="FF0000"/>
                </a:solidFill>
              </a:rPr>
              <a:t>(the 80/20 rule can be used here, too: select the most active 20% of queries only)</a:t>
            </a:r>
            <a:endParaRPr lang="en-US" dirty="0">
              <a:solidFill>
                <a:srgbClr val="FF0000"/>
              </a:solidFill>
            </a:endParaRPr>
          </a:p>
          <a:p>
            <a:pPr marL="1544296" lvl="2">
              <a:buNone/>
            </a:pPr>
            <a:endParaRPr lang="en-US" dirty="0"/>
          </a:p>
          <a:p>
            <a:pPr marL="1544296" lvl="2">
              <a:buNone/>
            </a:pPr>
            <a:endParaRPr lang="en-US" dirty="0"/>
          </a:p>
          <a:p>
            <a:pPr marL="1544296" lvl="2">
              <a:buNone/>
            </a:pPr>
            <a:endParaRPr lang="en-US" dirty="0"/>
          </a:p>
          <a:p>
            <a:pPr marL="1544296" lvl="2">
              <a:buNone/>
            </a:pPr>
            <a:r>
              <a:rPr lang="en-US" dirty="0"/>
              <a:t>	</a:t>
            </a:r>
          </a:p>
          <a:p>
            <a:pPr marL="1544296" lvl="2">
              <a:buNone/>
            </a:pPr>
            <a:r>
              <a:rPr lang="en-US" i="1" dirty="0"/>
              <a:t>	</a:t>
            </a:r>
            <a:r>
              <a:rPr lang="en-US" i="1" dirty="0" smtClean="0"/>
              <a:t>use</a:t>
            </a:r>
            <a:r>
              <a:rPr lang="en-US" dirty="0" smtClean="0"/>
              <a:t>(</a:t>
            </a:r>
            <a:r>
              <a:rPr lang="en-US" i="1" dirty="0" err="1" smtClean="0"/>
              <a:t>q</a:t>
            </a:r>
            <a:r>
              <a:rPr lang="en-US" i="1" baseline="-25000" dirty="0" err="1" smtClean="0"/>
              <a:t>i</a:t>
            </a:r>
            <a:r>
              <a:rPr lang="en-US" i="1" baseline="-25000" dirty="0" smtClean="0"/>
              <a:t> </a:t>
            </a:r>
            <a:r>
              <a:rPr lang="en-US" i="1" dirty="0" smtClean="0"/>
              <a:t>,•</a:t>
            </a:r>
            <a:r>
              <a:rPr lang="en-US" dirty="0" smtClean="0"/>
              <a:t>)</a:t>
            </a:r>
            <a:r>
              <a:rPr lang="en-US" i="1" dirty="0" smtClean="0"/>
              <a:t> </a:t>
            </a:r>
            <a:r>
              <a:rPr lang="en-US" dirty="0"/>
              <a:t>can be defined accordingly</a:t>
            </a:r>
          </a:p>
        </p:txBody>
      </p:sp>
      <p:sp>
        <p:nvSpPr>
          <p:cNvPr id="81926" name="Rectangle 6"/>
          <p:cNvSpPr>
            <a:spLocks noChangeArrowheads="1"/>
          </p:cNvSpPr>
          <p:nvPr/>
        </p:nvSpPr>
        <p:spPr bwMode="auto">
          <a:xfrm>
            <a:off x="4622777" y="5478130"/>
            <a:ext cx="425005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pPr algn="l"/>
            <a:r>
              <a:rPr lang="en-US" sz="2600" dirty="0" smtClean="0">
                <a:solidFill>
                  <a:srgbClr val="000000"/>
                </a:solidFill>
                <a:latin typeface="Symbol" charset="0"/>
                <a:sym typeface="Symbol"/>
              </a:rPr>
              <a:t></a:t>
            </a:r>
            <a:endParaRPr lang="en-US" sz="2600" dirty="0">
              <a:solidFill>
                <a:srgbClr val="000000"/>
              </a:solidFill>
              <a:latin typeface="Symbol" charset="0"/>
            </a:endParaRPr>
          </a:p>
        </p:txBody>
      </p:sp>
      <p:sp>
        <p:nvSpPr>
          <p:cNvPr id="81927" name="Rectangle 7"/>
          <p:cNvSpPr>
            <a:spLocks noChangeArrowheads="1"/>
          </p:cNvSpPr>
          <p:nvPr/>
        </p:nvSpPr>
        <p:spPr bwMode="auto">
          <a:xfrm>
            <a:off x="2980151" y="5460069"/>
            <a:ext cx="1877116" cy="489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600" i="1" dirty="0" smtClean="0">
                <a:solidFill>
                  <a:srgbClr val="000000"/>
                </a:solidFill>
                <a:latin typeface="Book Antiqua"/>
              </a:rPr>
              <a:t>use</a:t>
            </a:r>
            <a:r>
              <a:rPr lang="en-US" sz="2600" dirty="0" smtClean="0">
                <a:solidFill>
                  <a:srgbClr val="000000"/>
                </a:solidFill>
                <a:latin typeface="Book Antiqua"/>
              </a:rPr>
              <a:t>(</a:t>
            </a:r>
            <a:r>
              <a:rPr lang="en-US" sz="2600" i="1" dirty="0" err="1" smtClean="0">
                <a:latin typeface="Book Antiqua"/>
              </a:rPr>
              <a:t>q</a:t>
            </a:r>
            <a:r>
              <a:rPr lang="en-US" sz="2600" i="1" baseline="-25000" dirty="0" err="1" smtClean="0">
                <a:latin typeface="Book Antiqua"/>
              </a:rPr>
              <a:t>i</a:t>
            </a:r>
            <a:r>
              <a:rPr lang="en-US" sz="2600" i="1" baseline="-25000" dirty="0" smtClean="0">
                <a:latin typeface="Book Antiqua"/>
              </a:rPr>
              <a:t> </a:t>
            </a:r>
            <a:r>
              <a:rPr lang="en-US" sz="2600" i="1" dirty="0" smtClean="0">
                <a:latin typeface="Book Antiqua"/>
              </a:rPr>
              <a:t>, </a:t>
            </a:r>
            <a:r>
              <a:rPr lang="en-US" sz="2600" i="1" dirty="0" err="1" smtClean="0">
                <a:latin typeface="Book Antiqua"/>
              </a:rPr>
              <a:t>A</a:t>
            </a:r>
            <a:r>
              <a:rPr lang="en-US" sz="2600" i="1" baseline="-25000" dirty="0" err="1" smtClean="0">
                <a:latin typeface="Book Antiqua"/>
              </a:rPr>
              <a:t>j</a:t>
            </a:r>
            <a:r>
              <a:rPr lang="en-US" sz="2600" dirty="0">
                <a:latin typeface="Book Antiqua"/>
              </a:rPr>
              <a:t>) =</a:t>
            </a:r>
          </a:p>
        </p:txBody>
      </p:sp>
      <p:sp>
        <p:nvSpPr>
          <p:cNvPr id="81928" name="Rectangle 8"/>
          <p:cNvSpPr>
            <a:spLocks noChangeArrowheads="1"/>
          </p:cNvSpPr>
          <p:nvPr/>
        </p:nvSpPr>
        <p:spPr bwMode="auto">
          <a:xfrm>
            <a:off x="5062240" y="5288824"/>
            <a:ext cx="6127385" cy="489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1 if attribute </a:t>
            </a:r>
            <a:r>
              <a:rPr lang="en-US" sz="2600" i="1" dirty="0" err="1">
                <a:solidFill>
                  <a:srgbClr val="000000"/>
                </a:solidFill>
                <a:latin typeface="Book Antiqua"/>
              </a:rPr>
              <a:t>A</a:t>
            </a:r>
            <a:r>
              <a:rPr lang="en-US" i="1" baseline="-25000" dirty="0" err="1">
                <a:solidFill>
                  <a:srgbClr val="000000"/>
                </a:solidFill>
                <a:latin typeface="Book Antiqua"/>
              </a:rPr>
              <a:t>j</a:t>
            </a:r>
            <a:r>
              <a:rPr lang="en-US" sz="2600" dirty="0">
                <a:solidFill>
                  <a:srgbClr val="000000"/>
                </a:solidFill>
                <a:latin typeface="Book Antiqua"/>
              </a:rPr>
              <a:t> is referenced by query </a:t>
            </a:r>
            <a:r>
              <a:rPr lang="en-US" sz="2600" i="1" dirty="0">
                <a:solidFill>
                  <a:srgbClr val="000000"/>
                </a:solidFill>
                <a:latin typeface="Book Antiqua"/>
              </a:rPr>
              <a:t>q</a:t>
            </a:r>
            <a:r>
              <a:rPr lang="en-US" sz="2600" i="1" baseline="-25000" dirty="0">
                <a:solidFill>
                  <a:srgbClr val="000000"/>
                </a:solidFill>
                <a:latin typeface="Book Antiqua"/>
              </a:rPr>
              <a:t>i</a:t>
            </a:r>
          </a:p>
        </p:txBody>
      </p:sp>
      <p:sp>
        <p:nvSpPr>
          <p:cNvPr id="81929" name="Rectangle 9"/>
          <p:cNvSpPr>
            <a:spLocks noChangeArrowheads="1"/>
          </p:cNvSpPr>
          <p:nvPr/>
        </p:nvSpPr>
        <p:spPr bwMode="auto">
          <a:xfrm>
            <a:off x="5128638" y="5731002"/>
            <a:ext cx="1885193" cy="489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0 otherwise</a:t>
            </a:r>
          </a:p>
        </p:txBody>
      </p:sp>
      <p:sp>
        <p:nvSpPr>
          <p:cNvPr id="81930" name="Rectangle 10"/>
          <p:cNvSpPr>
            <a:spLocks noChangeArrowheads="1"/>
          </p:cNvSpPr>
          <p:nvPr/>
        </p:nvSpPr>
        <p:spPr bwMode="auto">
          <a:xfrm>
            <a:off x="4662312" y="5207198"/>
            <a:ext cx="347850" cy="489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2600" dirty="0" smtClean="0">
                <a:solidFill>
                  <a:srgbClr val="000000"/>
                </a:solidFill>
                <a:latin typeface="Symbol" charset="0"/>
                <a:sym typeface="Symbol"/>
              </a:rPr>
              <a:t></a:t>
            </a:r>
            <a:endParaRPr lang="en-US" sz="2600" dirty="0">
              <a:solidFill>
                <a:srgbClr val="000000"/>
              </a:solidFill>
              <a:latin typeface="Symbol" charset="0"/>
            </a:endParaRPr>
          </a:p>
        </p:txBody>
      </p:sp>
      <p:sp>
        <p:nvSpPr>
          <p:cNvPr id="81931" name="Rectangle 11"/>
          <p:cNvSpPr>
            <a:spLocks noChangeArrowheads="1"/>
          </p:cNvSpPr>
          <p:nvPr/>
        </p:nvSpPr>
        <p:spPr bwMode="auto">
          <a:xfrm>
            <a:off x="4662312" y="5815682"/>
            <a:ext cx="347850" cy="489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2600" dirty="0" smtClean="0">
                <a:solidFill>
                  <a:srgbClr val="000000"/>
                </a:solidFill>
                <a:latin typeface="Symbol" charset="0"/>
                <a:sym typeface="Symbol"/>
              </a:rPr>
              <a:t></a:t>
            </a:r>
            <a:endParaRPr lang="en-US" sz="2600" dirty="0">
              <a:solidFill>
                <a:srgbClr val="000000"/>
              </a:solidFill>
              <a:latin typeface="Symbo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VF – Definition of </a:t>
            </a:r>
            <a:r>
              <a:rPr lang="en-US" i="1"/>
              <a:t>use</a:t>
            </a:r>
            <a:r>
              <a:rPr lang="en-US"/>
              <a:t>(</a:t>
            </a:r>
            <a:r>
              <a:rPr lang="en-US" i="1"/>
              <a:t>q</a:t>
            </a:r>
            <a:r>
              <a:rPr lang="en-US" i="1" baseline="-25000"/>
              <a:t>i</a:t>
            </a:r>
            <a:r>
              <a:rPr lang="en-US"/>
              <a:t>,</a:t>
            </a:r>
            <a:r>
              <a:rPr lang="en-US" i="1"/>
              <a:t>A</a:t>
            </a:r>
            <a:r>
              <a:rPr lang="en-US" i="1" baseline="-25000"/>
              <a:t>j</a:t>
            </a:r>
            <a:r>
              <a:rPr lang="en-US"/>
              <a:t>)</a:t>
            </a:r>
          </a:p>
        </p:txBody>
      </p:sp>
      <p:sp>
        <p:nvSpPr>
          <p:cNvPr id="82946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20000"/>
              </a:spcBef>
              <a:spcAft>
                <a:spcPts val="1200"/>
              </a:spcAft>
              <a:buNone/>
              <a:tabLst>
                <a:tab pos="812787" algn="l"/>
                <a:tab pos="2519641" algn="l"/>
                <a:tab pos="5039281" algn="l"/>
                <a:tab pos="5608232" algn="l"/>
                <a:tab pos="7315086" algn="l"/>
              </a:tabLst>
            </a:pPr>
            <a:r>
              <a:rPr lang="en-US" dirty="0"/>
              <a:t>Consider the following 4 queries for relation PROJ</a:t>
            </a:r>
          </a:p>
          <a:p>
            <a:pPr marL="0" indent="0">
              <a:spcBef>
                <a:spcPct val="20000"/>
              </a:spcBef>
              <a:buNone/>
              <a:tabLst>
                <a:tab pos="723900" algn="l"/>
                <a:tab pos="2514600" algn="r"/>
                <a:tab pos="2870200" algn="l"/>
                <a:tab pos="6096000" algn="l"/>
                <a:tab pos="7899400" algn="r"/>
                <a:tab pos="8255000" algn="l"/>
              </a:tabLst>
            </a:pPr>
            <a:r>
              <a:rPr lang="en-US" sz="2400" i="1" dirty="0" smtClean="0"/>
              <a:t>	q</a:t>
            </a:r>
            <a:r>
              <a:rPr lang="en-US" sz="2400" baseline="-25000" dirty="0" smtClean="0"/>
              <a:t>1</a:t>
            </a:r>
            <a:r>
              <a:rPr lang="en-US" sz="2400" dirty="0"/>
              <a:t>:	</a:t>
            </a:r>
            <a:r>
              <a:rPr lang="en-US" sz="2400" b="1" dirty="0" smtClean="0"/>
              <a:t>SELECT</a:t>
            </a:r>
            <a:r>
              <a:rPr lang="en-US" sz="2400" dirty="0"/>
              <a:t>	BUDGET	</a:t>
            </a:r>
            <a:r>
              <a:rPr lang="en-US" sz="2400" i="1" dirty="0"/>
              <a:t>q</a:t>
            </a:r>
            <a:r>
              <a:rPr lang="en-US" sz="2400" baseline="-25000" dirty="0"/>
              <a:t>2</a:t>
            </a:r>
            <a:r>
              <a:rPr lang="en-US" sz="2400" dirty="0"/>
              <a:t>:	</a:t>
            </a:r>
            <a:r>
              <a:rPr lang="en-US" sz="2400" b="1" dirty="0"/>
              <a:t>SELECT</a:t>
            </a:r>
            <a:r>
              <a:rPr lang="en-US" sz="2400" dirty="0"/>
              <a:t>	</a:t>
            </a:r>
            <a:r>
              <a:rPr lang="en-US" sz="2400" dirty="0" smtClean="0"/>
              <a:t>PNAME,BUDGET</a:t>
            </a:r>
            <a:br>
              <a:rPr lang="en-US" sz="2400" dirty="0" smtClean="0"/>
            </a:br>
            <a:r>
              <a:rPr lang="en-US" sz="2400" dirty="0" smtClean="0"/>
              <a:t>		</a:t>
            </a:r>
            <a:r>
              <a:rPr lang="en-US" sz="2400" b="1" dirty="0" smtClean="0"/>
              <a:t>FROM</a:t>
            </a:r>
            <a:r>
              <a:rPr lang="en-US" sz="2400" dirty="0"/>
              <a:t>	PROJ		</a:t>
            </a:r>
            <a:r>
              <a:rPr lang="en-US" sz="2400" b="1" dirty="0"/>
              <a:t>FROM</a:t>
            </a:r>
            <a:r>
              <a:rPr lang="en-US" sz="2400" dirty="0"/>
              <a:t>	</a:t>
            </a:r>
            <a:r>
              <a:rPr lang="en-US" sz="2400" dirty="0" smtClean="0"/>
              <a:t>PROJ</a:t>
            </a:r>
            <a:br>
              <a:rPr lang="en-US" sz="2400" dirty="0" smtClean="0"/>
            </a:br>
            <a:r>
              <a:rPr lang="en-US" sz="2400" dirty="0" smtClean="0"/>
              <a:t>		</a:t>
            </a:r>
            <a:r>
              <a:rPr lang="en-US" sz="2400" b="1" dirty="0" smtClean="0"/>
              <a:t>WHERE</a:t>
            </a:r>
            <a:r>
              <a:rPr lang="en-US" sz="2400" dirty="0"/>
              <a:t>	PNO=Value</a:t>
            </a:r>
          </a:p>
          <a:p>
            <a:pPr marL="0" indent="0">
              <a:spcBef>
                <a:spcPts val="3000"/>
              </a:spcBef>
              <a:buNone/>
              <a:tabLst>
                <a:tab pos="723900" algn="l"/>
                <a:tab pos="2514600" algn="r"/>
                <a:tab pos="2870200" algn="l"/>
                <a:tab pos="6096000" algn="l"/>
                <a:tab pos="7899400" algn="r"/>
                <a:tab pos="8255000" algn="l"/>
              </a:tabLst>
            </a:pPr>
            <a:r>
              <a:rPr lang="en-US" sz="2400" i="1" dirty="0" smtClean="0"/>
              <a:t>	q</a:t>
            </a:r>
            <a:r>
              <a:rPr lang="en-US" sz="2400" baseline="-25000" dirty="0" smtClean="0"/>
              <a:t>3</a:t>
            </a:r>
            <a:r>
              <a:rPr lang="en-US" sz="2400" dirty="0"/>
              <a:t>:	</a:t>
            </a:r>
            <a:r>
              <a:rPr lang="en-US" sz="2400" b="1" dirty="0" smtClean="0"/>
              <a:t>SELECT</a:t>
            </a:r>
            <a:r>
              <a:rPr lang="en-US" sz="2400" dirty="0"/>
              <a:t>	</a:t>
            </a:r>
            <a:r>
              <a:rPr lang="en-US" sz="2400" dirty="0" smtClean="0"/>
              <a:t>PNAME</a:t>
            </a:r>
            <a:r>
              <a:rPr lang="en-US" sz="2400" dirty="0"/>
              <a:t>	</a:t>
            </a:r>
            <a:r>
              <a:rPr lang="en-US" sz="2400" i="1" dirty="0"/>
              <a:t>q</a:t>
            </a:r>
            <a:r>
              <a:rPr lang="en-US" sz="2400" baseline="-25000" dirty="0"/>
              <a:t>4</a:t>
            </a:r>
            <a:r>
              <a:rPr lang="en-US" sz="2400" dirty="0"/>
              <a:t>:	</a:t>
            </a:r>
            <a:r>
              <a:rPr lang="en-US" sz="2400" b="1" dirty="0"/>
              <a:t>SELECT	</a:t>
            </a:r>
            <a:r>
              <a:rPr lang="en-US" sz="2400" b="1" dirty="0" smtClean="0"/>
              <a:t>SUM</a:t>
            </a:r>
            <a:r>
              <a:rPr lang="en-US" sz="2400" dirty="0" smtClean="0"/>
              <a:t>(BUDGET)</a:t>
            </a:r>
            <a:br>
              <a:rPr lang="en-US" sz="2400" dirty="0" smtClean="0"/>
            </a:br>
            <a:r>
              <a:rPr lang="en-US" sz="2400" dirty="0" smtClean="0"/>
              <a:t>		</a:t>
            </a:r>
            <a:r>
              <a:rPr lang="en-US" sz="2400" b="1" dirty="0" smtClean="0"/>
              <a:t>FROM</a:t>
            </a:r>
            <a:r>
              <a:rPr lang="en-US" sz="2400" dirty="0"/>
              <a:t>	PROJ		</a:t>
            </a:r>
            <a:r>
              <a:rPr lang="en-US" sz="2400" b="1" dirty="0"/>
              <a:t>FROM	</a:t>
            </a:r>
            <a:r>
              <a:rPr lang="en-US" sz="2400" dirty="0" smtClean="0"/>
              <a:t>PROJ</a:t>
            </a:r>
            <a:br>
              <a:rPr lang="en-US" sz="2400" dirty="0" smtClean="0"/>
            </a:br>
            <a:r>
              <a:rPr lang="en-US" sz="2400" dirty="0" smtClean="0"/>
              <a:t>		</a:t>
            </a:r>
            <a:r>
              <a:rPr lang="en-US" sz="2400" b="1" dirty="0" smtClean="0"/>
              <a:t>WHERE</a:t>
            </a:r>
            <a:r>
              <a:rPr lang="en-US" sz="2400" dirty="0"/>
              <a:t>	LOC=Value		</a:t>
            </a:r>
            <a:r>
              <a:rPr lang="en-US" sz="2400" b="1" dirty="0"/>
              <a:t>WHERE</a:t>
            </a:r>
            <a:r>
              <a:rPr lang="en-US" sz="2400" dirty="0"/>
              <a:t>	LOC=Value</a:t>
            </a:r>
          </a:p>
          <a:p>
            <a:pPr>
              <a:spcBef>
                <a:spcPts val="3000"/>
              </a:spcBef>
              <a:buNone/>
              <a:tabLst>
                <a:tab pos="812787" algn="l"/>
                <a:tab pos="2519641" algn="l"/>
                <a:tab pos="5039281" algn="l"/>
                <a:tab pos="5608232" algn="l"/>
                <a:tab pos="7315086" algn="l"/>
              </a:tabLst>
            </a:pPr>
            <a:r>
              <a:rPr lang="en-US" dirty="0" smtClean="0"/>
              <a:t>Let	</a:t>
            </a:r>
            <a:r>
              <a:rPr lang="en-US" i="1" dirty="0" smtClean="0"/>
              <a:t>A</a:t>
            </a:r>
            <a:r>
              <a:rPr lang="en-US" baseline="-25000" dirty="0" smtClean="0"/>
              <a:t>1</a:t>
            </a:r>
            <a:r>
              <a:rPr lang="en-US" dirty="0"/>
              <a:t>= </a:t>
            </a:r>
            <a:r>
              <a:rPr lang="en-US" dirty="0" smtClean="0"/>
              <a:t>PNO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i="1" dirty="0" smtClean="0"/>
              <a:t>A</a:t>
            </a:r>
            <a:r>
              <a:rPr lang="en-US" baseline="-25000" dirty="0" smtClean="0"/>
              <a:t>2</a:t>
            </a:r>
            <a:r>
              <a:rPr lang="en-US" dirty="0"/>
              <a:t>= </a:t>
            </a:r>
            <a:r>
              <a:rPr lang="en-US" dirty="0" smtClean="0"/>
              <a:t>PNAME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i="1" dirty="0" smtClean="0"/>
              <a:t>A</a:t>
            </a:r>
            <a:r>
              <a:rPr lang="en-US" baseline="-25000" dirty="0" smtClean="0"/>
              <a:t>3</a:t>
            </a:r>
            <a:r>
              <a:rPr lang="en-US" dirty="0"/>
              <a:t>= </a:t>
            </a:r>
            <a:r>
              <a:rPr lang="en-US" dirty="0" smtClean="0"/>
              <a:t>BUDGET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i="1" dirty="0" smtClean="0"/>
              <a:t>A</a:t>
            </a:r>
            <a:r>
              <a:rPr lang="en-US" baseline="-25000" dirty="0" smtClean="0"/>
              <a:t>4</a:t>
            </a:r>
            <a:r>
              <a:rPr lang="en-US" dirty="0"/>
              <a:t>= LOC</a:t>
            </a:r>
          </a:p>
        </p:txBody>
      </p:sp>
      <p:grpSp>
        <p:nvGrpSpPr>
          <p:cNvPr id="34" name="Gruppo 33"/>
          <p:cNvGrpSpPr/>
          <p:nvPr/>
        </p:nvGrpSpPr>
        <p:grpSpPr>
          <a:xfrm>
            <a:off x="4756510" y="6234122"/>
            <a:ext cx="4031906" cy="2873879"/>
            <a:chOff x="4573574" y="5860573"/>
            <a:chExt cx="4031906" cy="2873879"/>
          </a:xfrm>
        </p:grpSpPr>
        <p:sp>
          <p:nvSpPr>
            <p:cNvPr id="82948" name="Rectangle 4"/>
            <p:cNvSpPr>
              <a:spLocks noChangeArrowheads="1"/>
            </p:cNvSpPr>
            <p:nvPr/>
          </p:nvSpPr>
          <p:spPr bwMode="auto">
            <a:xfrm>
              <a:off x="4591636" y="6418514"/>
              <a:ext cx="556700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q</a:t>
              </a:r>
              <a:r>
                <a:rPr lang="en-US" sz="2600" baseline="-250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82949" name="Rectangle 5"/>
            <p:cNvSpPr>
              <a:spLocks noChangeArrowheads="1"/>
            </p:cNvSpPr>
            <p:nvPr/>
          </p:nvSpPr>
          <p:spPr bwMode="auto">
            <a:xfrm>
              <a:off x="4591636" y="7032629"/>
              <a:ext cx="556700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q</a:t>
              </a:r>
              <a:r>
                <a:rPr lang="en-US" sz="2600" baseline="-25000" dirty="0">
                  <a:solidFill>
                    <a:srgbClr val="000000"/>
                  </a:solidFill>
                  <a:latin typeface="Book Antiqua"/>
                </a:rPr>
                <a:t>2</a:t>
              </a:r>
            </a:p>
          </p:txBody>
        </p:sp>
        <p:sp>
          <p:nvSpPr>
            <p:cNvPr id="82950" name="Rectangle 6"/>
            <p:cNvSpPr>
              <a:spLocks noChangeArrowheads="1"/>
            </p:cNvSpPr>
            <p:nvPr/>
          </p:nvSpPr>
          <p:spPr bwMode="auto">
            <a:xfrm>
              <a:off x="4573574" y="7592558"/>
              <a:ext cx="556700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q</a:t>
              </a:r>
              <a:r>
                <a:rPr lang="en-US" sz="2600" baseline="-25000" dirty="0">
                  <a:solidFill>
                    <a:srgbClr val="000000"/>
                  </a:solidFill>
                  <a:latin typeface="Book Antiqua"/>
                </a:rPr>
                <a:t>3</a:t>
              </a:r>
            </a:p>
          </p:txBody>
        </p:sp>
        <p:sp>
          <p:nvSpPr>
            <p:cNvPr id="82951" name="Rectangle 7"/>
            <p:cNvSpPr>
              <a:spLocks noChangeArrowheads="1"/>
            </p:cNvSpPr>
            <p:nvPr/>
          </p:nvSpPr>
          <p:spPr bwMode="auto">
            <a:xfrm>
              <a:off x="4589724" y="8206674"/>
              <a:ext cx="560524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q</a:t>
              </a:r>
              <a:r>
                <a:rPr lang="en-US" sz="2600" baseline="-25000" dirty="0">
                  <a:solidFill>
                    <a:srgbClr val="000000"/>
                  </a:solidFill>
                  <a:latin typeface="Book Antiqua"/>
                </a:rPr>
                <a:t>4</a:t>
              </a:r>
            </a:p>
          </p:txBody>
        </p:sp>
        <p:grpSp>
          <p:nvGrpSpPr>
            <p:cNvPr id="82954" name="Group 10"/>
            <p:cNvGrpSpPr>
              <a:grpSpLocks/>
            </p:cNvGrpSpPr>
            <p:nvPr/>
          </p:nvGrpSpPr>
          <p:grpSpPr bwMode="auto">
            <a:xfrm>
              <a:off x="5352021" y="6522372"/>
              <a:ext cx="255130" cy="2133601"/>
              <a:chOff x="2200" y="3052"/>
              <a:chExt cx="113" cy="945"/>
            </a:xfrm>
          </p:grpSpPr>
          <p:sp>
            <p:nvSpPr>
              <p:cNvPr id="82952" name="Line 8"/>
              <p:cNvSpPr>
                <a:spLocks noChangeShapeType="1"/>
              </p:cNvSpPr>
              <p:nvPr/>
            </p:nvSpPr>
            <p:spPr bwMode="auto">
              <a:xfrm>
                <a:off x="2204" y="3056"/>
                <a:ext cx="10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Book Antiqua"/>
                </a:endParaRPr>
              </a:p>
            </p:txBody>
          </p:sp>
          <p:sp>
            <p:nvSpPr>
              <p:cNvPr id="82953" name="Freeform 9"/>
              <p:cNvSpPr>
                <a:spLocks/>
              </p:cNvSpPr>
              <p:nvPr/>
            </p:nvSpPr>
            <p:spPr bwMode="auto">
              <a:xfrm>
                <a:off x="2200" y="3052"/>
                <a:ext cx="113" cy="945"/>
              </a:xfrm>
              <a:custGeom>
                <a:avLst/>
                <a:gdLst>
                  <a:gd name="T0" fmla="*/ 0 w 113"/>
                  <a:gd name="T1" fmla="*/ 0 h 945"/>
                  <a:gd name="T2" fmla="*/ 0 w 113"/>
                  <a:gd name="T3" fmla="*/ 944 h 945"/>
                  <a:gd name="T4" fmla="*/ 112 w 113"/>
                  <a:gd name="T5" fmla="*/ 944 h 9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3" h="945">
                    <a:moveTo>
                      <a:pt x="0" y="0"/>
                    </a:moveTo>
                    <a:lnTo>
                      <a:pt x="0" y="944"/>
                    </a:lnTo>
                    <a:lnTo>
                      <a:pt x="112" y="94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>
                  <a:latin typeface="Book Antiqua"/>
                </a:endParaRPr>
              </a:p>
            </p:txBody>
          </p:sp>
        </p:grpSp>
        <p:sp>
          <p:nvSpPr>
            <p:cNvPr id="82955" name="Rectangle 11"/>
            <p:cNvSpPr>
              <a:spLocks noChangeArrowheads="1"/>
            </p:cNvSpPr>
            <p:nvPr/>
          </p:nvSpPr>
          <p:spPr bwMode="auto">
            <a:xfrm>
              <a:off x="5577958" y="5860573"/>
              <a:ext cx="643150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A</a:t>
              </a:r>
              <a:r>
                <a:rPr lang="en-US" sz="2600" baseline="-250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grpSp>
          <p:nvGrpSpPr>
            <p:cNvPr id="82958" name="Group 14"/>
            <p:cNvGrpSpPr>
              <a:grpSpLocks/>
            </p:cNvGrpSpPr>
            <p:nvPr/>
          </p:nvGrpSpPr>
          <p:grpSpPr bwMode="auto">
            <a:xfrm>
              <a:off x="8350350" y="6522372"/>
              <a:ext cx="255130" cy="2133601"/>
              <a:chOff x="3528" y="3052"/>
              <a:chExt cx="113" cy="945"/>
            </a:xfrm>
          </p:grpSpPr>
          <p:sp>
            <p:nvSpPr>
              <p:cNvPr id="82956" name="Line 12"/>
              <p:cNvSpPr>
                <a:spLocks noChangeShapeType="1"/>
              </p:cNvSpPr>
              <p:nvPr/>
            </p:nvSpPr>
            <p:spPr bwMode="auto">
              <a:xfrm flipH="1">
                <a:off x="3528" y="3056"/>
                <a:ext cx="112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Book Antiqua"/>
                </a:endParaRPr>
              </a:p>
            </p:txBody>
          </p:sp>
          <p:sp>
            <p:nvSpPr>
              <p:cNvPr id="82957" name="Freeform 13"/>
              <p:cNvSpPr>
                <a:spLocks/>
              </p:cNvSpPr>
              <p:nvPr/>
            </p:nvSpPr>
            <p:spPr bwMode="auto">
              <a:xfrm>
                <a:off x="3528" y="3052"/>
                <a:ext cx="113" cy="945"/>
              </a:xfrm>
              <a:custGeom>
                <a:avLst/>
                <a:gdLst>
                  <a:gd name="T0" fmla="*/ 112 w 113"/>
                  <a:gd name="T1" fmla="*/ 0 h 945"/>
                  <a:gd name="T2" fmla="*/ 112 w 113"/>
                  <a:gd name="T3" fmla="*/ 944 h 945"/>
                  <a:gd name="T4" fmla="*/ 0 w 113"/>
                  <a:gd name="T5" fmla="*/ 944 h 9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3" h="945">
                    <a:moveTo>
                      <a:pt x="112" y="0"/>
                    </a:moveTo>
                    <a:lnTo>
                      <a:pt x="112" y="944"/>
                    </a:lnTo>
                    <a:lnTo>
                      <a:pt x="0" y="94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>
                  <a:latin typeface="Book Antiqua"/>
                </a:endParaRPr>
              </a:p>
            </p:txBody>
          </p:sp>
        </p:grpSp>
        <p:sp>
          <p:nvSpPr>
            <p:cNvPr id="82959" name="Rectangle 15"/>
            <p:cNvSpPr>
              <a:spLocks noChangeArrowheads="1"/>
            </p:cNvSpPr>
            <p:nvPr/>
          </p:nvSpPr>
          <p:spPr bwMode="auto">
            <a:xfrm>
              <a:off x="5698647" y="6418514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82960" name="Rectangle 16"/>
            <p:cNvSpPr>
              <a:spLocks noChangeArrowheads="1"/>
            </p:cNvSpPr>
            <p:nvPr/>
          </p:nvSpPr>
          <p:spPr bwMode="auto">
            <a:xfrm>
              <a:off x="6439198" y="6418514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82961" name="Rectangle 17"/>
            <p:cNvSpPr>
              <a:spLocks noChangeArrowheads="1"/>
            </p:cNvSpPr>
            <p:nvPr/>
          </p:nvSpPr>
          <p:spPr bwMode="auto">
            <a:xfrm>
              <a:off x="7251998" y="6418514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82962" name="Rectangle 18"/>
            <p:cNvSpPr>
              <a:spLocks noChangeArrowheads="1"/>
            </p:cNvSpPr>
            <p:nvPr/>
          </p:nvSpPr>
          <p:spPr bwMode="auto">
            <a:xfrm>
              <a:off x="8100922" y="6418514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82963" name="Rectangle 19"/>
            <p:cNvSpPr>
              <a:spLocks noChangeArrowheads="1"/>
            </p:cNvSpPr>
            <p:nvPr/>
          </p:nvSpPr>
          <p:spPr bwMode="auto">
            <a:xfrm>
              <a:off x="5680585" y="7032629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82964" name="Rectangle 20"/>
            <p:cNvSpPr>
              <a:spLocks noChangeArrowheads="1"/>
            </p:cNvSpPr>
            <p:nvPr/>
          </p:nvSpPr>
          <p:spPr bwMode="auto">
            <a:xfrm>
              <a:off x="8118985" y="7032629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82965" name="Rectangle 21"/>
            <p:cNvSpPr>
              <a:spLocks noChangeArrowheads="1"/>
            </p:cNvSpPr>
            <p:nvPr/>
          </p:nvSpPr>
          <p:spPr bwMode="auto">
            <a:xfrm>
              <a:off x="6439198" y="7032629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82966" name="Rectangle 22"/>
            <p:cNvSpPr>
              <a:spLocks noChangeArrowheads="1"/>
            </p:cNvSpPr>
            <p:nvPr/>
          </p:nvSpPr>
          <p:spPr bwMode="auto">
            <a:xfrm>
              <a:off x="7251998" y="7032629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82967" name="Rectangle 23"/>
            <p:cNvSpPr>
              <a:spLocks noChangeArrowheads="1"/>
            </p:cNvSpPr>
            <p:nvPr/>
          </p:nvSpPr>
          <p:spPr bwMode="auto">
            <a:xfrm>
              <a:off x="5680585" y="7592558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82968" name="Rectangle 24"/>
            <p:cNvSpPr>
              <a:spLocks noChangeArrowheads="1"/>
            </p:cNvSpPr>
            <p:nvPr/>
          </p:nvSpPr>
          <p:spPr bwMode="auto">
            <a:xfrm>
              <a:off x="7233936" y="7592558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82969" name="Rectangle 25"/>
            <p:cNvSpPr>
              <a:spLocks noChangeArrowheads="1"/>
            </p:cNvSpPr>
            <p:nvPr/>
          </p:nvSpPr>
          <p:spPr bwMode="auto">
            <a:xfrm>
              <a:off x="6421136" y="7592558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82970" name="Rectangle 26"/>
            <p:cNvSpPr>
              <a:spLocks noChangeArrowheads="1"/>
            </p:cNvSpPr>
            <p:nvPr/>
          </p:nvSpPr>
          <p:spPr bwMode="auto">
            <a:xfrm>
              <a:off x="8100922" y="7592558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82971" name="Rectangle 27"/>
            <p:cNvSpPr>
              <a:spLocks noChangeArrowheads="1"/>
            </p:cNvSpPr>
            <p:nvPr/>
          </p:nvSpPr>
          <p:spPr bwMode="auto">
            <a:xfrm>
              <a:off x="5662522" y="8206674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82972" name="Rectangle 28"/>
            <p:cNvSpPr>
              <a:spLocks noChangeArrowheads="1"/>
            </p:cNvSpPr>
            <p:nvPr/>
          </p:nvSpPr>
          <p:spPr bwMode="auto">
            <a:xfrm>
              <a:off x="6421136" y="8206674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82973" name="Rectangle 29"/>
            <p:cNvSpPr>
              <a:spLocks noChangeArrowheads="1"/>
            </p:cNvSpPr>
            <p:nvPr/>
          </p:nvSpPr>
          <p:spPr bwMode="auto">
            <a:xfrm>
              <a:off x="7233936" y="8206674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82974" name="Rectangle 30"/>
            <p:cNvSpPr>
              <a:spLocks noChangeArrowheads="1"/>
            </p:cNvSpPr>
            <p:nvPr/>
          </p:nvSpPr>
          <p:spPr bwMode="auto">
            <a:xfrm>
              <a:off x="8100922" y="8206674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82975" name="Rectangle 31"/>
            <p:cNvSpPr>
              <a:spLocks noChangeArrowheads="1"/>
            </p:cNvSpPr>
            <p:nvPr/>
          </p:nvSpPr>
          <p:spPr bwMode="auto">
            <a:xfrm>
              <a:off x="6325283" y="5860573"/>
              <a:ext cx="643150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A</a:t>
              </a:r>
              <a:r>
                <a:rPr lang="en-US" sz="2600" baseline="-25000" dirty="0">
                  <a:solidFill>
                    <a:srgbClr val="000000"/>
                  </a:solidFill>
                  <a:latin typeface="Book Antiqua"/>
                </a:rPr>
                <a:t>2</a:t>
              </a:r>
            </a:p>
          </p:txBody>
        </p:sp>
        <p:sp>
          <p:nvSpPr>
            <p:cNvPr id="82976" name="Rectangle 32"/>
            <p:cNvSpPr>
              <a:spLocks noChangeArrowheads="1"/>
            </p:cNvSpPr>
            <p:nvPr/>
          </p:nvSpPr>
          <p:spPr bwMode="auto">
            <a:xfrm>
              <a:off x="7122278" y="5860573"/>
              <a:ext cx="643150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A</a:t>
              </a:r>
              <a:r>
                <a:rPr lang="en-US" sz="2600" baseline="-25000" dirty="0">
                  <a:solidFill>
                    <a:srgbClr val="000000"/>
                  </a:solidFill>
                  <a:latin typeface="Book Antiqua"/>
                </a:rPr>
                <a:t>3</a:t>
              </a:r>
            </a:p>
          </p:txBody>
        </p:sp>
        <p:sp>
          <p:nvSpPr>
            <p:cNvPr id="82977" name="Rectangle 33"/>
            <p:cNvSpPr>
              <a:spLocks noChangeArrowheads="1"/>
            </p:cNvSpPr>
            <p:nvPr/>
          </p:nvSpPr>
          <p:spPr bwMode="auto">
            <a:xfrm>
              <a:off x="7915703" y="5860573"/>
              <a:ext cx="650292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A</a:t>
              </a:r>
              <a:r>
                <a:rPr lang="en-US" sz="2600" baseline="-25000" dirty="0">
                  <a:solidFill>
                    <a:srgbClr val="000000"/>
                  </a:solidFill>
                  <a:latin typeface="Book Antiqua"/>
                </a:rPr>
                <a:t>4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VF – Affinity Measure </a:t>
            </a:r>
            <a:r>
              <a:rPr lang="en-US" i="1"/>
              <a:t>aff</a:t>
            </a:r>
            <a:r>
              <a:rPr lang="en-US"/>
              <a:t>(</a:t>
            </a:r>
            <a:r>
              <a:rPr lang="en-US" i="1"/>
              <a:t>A</a:t>
            </a:r>
            <a:r>
              <a:rPr lang="en-US" i="1" baseline="-25000"/>
              <a:t>i</a:t>
            </a:r>
            <a:r>
              <a:rPr lang="en-US"/>
              <a:t>,</a:t>
            </a:r>
            <a:r>
              <a:rPr lang="en-US" i="1"/>
              <a:t>A</a:t>
            </a:r>
            <a:r>
              <a:rPr lang="en-US" i="1" baseline="-25000"/>
              <a:t>j</a:t>
            </a:r>
            <a:r>
              <a:rPr lang="en-US"/>
              <a:t>)</a:t>
            </a:r>
          </a:p>
        </p:txBody>
      </p:sp>
      <p:sp>
        <p:nvSpPr>
          <p:cNvPr id="83970" name="Rectangle 2"/>
          <p:cNvSpPr>
            <a:spLocks noGrp="1" noChangeArrowheads="1"/>
          </p:cNvSpPr>
          <p:nvPr>
            <p:ph idx="1"/>
          </p:nvPr>
        </p:nvSpPr>
        <p:spPr>
          <a:xfrm>
            <a:off x="381720" y="2428528"/>
            <a:ext cx="12293600" cy="1519578"/>
          </a:xfrm>
          <a:noFill/>
          <a:ln/>
        </p:spPr>
        <p:txBody>
          <a:bodyPr/>
          <a:lstStyle/>
          <a:p>
            <a:pPr marL="0" indent="0">
              <a:buNone/>
            </a:pPr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attribute affinity measure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/>
              <a:t>between two attributes </a:t>
            </a:r>
            <a:r>
              <a:rPr lang="en-US" i="1" dirty="0"/>
              <a:t>A</a:t>
            </a:r>
            <a:r>
              <a:rPr lang="en-US" i="1" baseline="-25000" dirty="0"/>
              <a:t>i</a:t>
            </a:r>
            <a:r>
              <a:rPr lang="en-US" dirty="0"/>
              <a:t> and </a:t>
            </a:r>
            <a:r>
              <a:rPr lang="en-US" i="1" dirty="0" err="1"/>
              <a:t>A</a:t>
            </a:r>
            <a:r>
              <a:rPr lang="en-US" i="1" baseline="-25000" dirty="0" err="1"/>
              <a:t>j</a:t>
            </a:r>
            <a:r>
              <a:rPr lang="en-US" dirty="0"/>
              <a:t> of a relation </a:t>
            </a:r>
            <a:r>
              <a:rPr lang="en-US" i="1" dirty="0"/>
              <a:t>R</a:t>
            </a:r>
            <a:r>
              <a:rPr lang="en-US" dirty="0"/>
              <a:t>[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baseline="-25000" dirty="0"/>
              <a:t>2</a:t>
            </a:r>
            <a:r>
              <a:rPr lang="en-US" dirty="0"/>
              <a:t>, …, </a:t>
            </a:r>
            <a:r>
              <a:rPr lang="en-US" i="1" dirty="0"/>
              <a:t>A</a:t>
            </a:r>
            <a:r>
              <a:rPr lang="en-US" i="1" baseline="-25000" dirty="0"/>
              <a:t>n</a:t>
            </a:r>
            <a:r>
              <a:rPr lang="en-US" dirty="0"/>
              <a:t>] with respect to the set of applications </a:t>
            </a:r>
            <a:r>
              <a:rPr lang="en-US" dirty="0" smtClean="0"/>
              <a:t> </a:t>
            </a:r>
            <a:r>
              <a:rPr lang="en-US" i="1" dirty="0"/>
              <a:t>Q</a:t>
            </a:r>
            <a:r>
              <a:rPr lang="en-US" dirty="0"/>
              <a:t> = (</a:t>
            </a:r>
            <a:r>
              <a:rPr lang="en-US" i="1" dirty="0"/>
              <a:t>q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q</a:t>
            </a:r>
            <a:r>
              <a:rPr lang="en-US" baseline="-25000" dirty="0"/>
              <a:t>2</a:t>
            </a:r>
            <a:r>
              <a:rPr lang="en-US" dirty="0"/>
              <a:t>, …, </a:t>
            </a:r>
            <a:r>
              <a:rPr lang="en-US" i="1" dirty="0" err="1"/>
              <a:t>q</a:t>
            </a:r>
            <a:r>
              <a:rPr lang="en-US" i="1" baseline="-25000" dirty="0" err="1"/>
              <a:t>q</a:t>
            </a:r>
            <a:r>
              <a:rPr lang="en-US" dirty="0"/>
              <a:t>) is defined as follows : </a:t>
            </a:r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auto">
          <a:xfrm>
            <a:off x="930236" y="5332872"/>
            <a:ext cx="2082300" cy="489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600" i="1" dirty="0" err="1">
                <a:solidFill>
                  <a:srgbClr val="000000"/>
                </a:solidFill>
                <a:latin typeface="Book Antiqua"/>
              </a:rPr>
              <a:t>aff</a:t>
            </a:r>
            <a:r>
              <a:rPr lang="en-US" sz="2600" i="1" dirty="0">
                <a:solidFill>
                  <a:srgbClr val="000000"/>
                </a:solidFill>
                <a:latin typeface="Book Antiqua"/>
              </a:rPr>
              <a:t> </a:t>
            </a:r>
            <a:r>
              <a:rPr lang="en-US" sz="2600" dirty="0">
                <a:solidFill>
                  <a:srgbClr val="000000"/>
                </a:solidFill>
                <a:latin typeface="Book Antiqua"/>
              </a:rPr>
              <a:t>(</a:t>
            </a:r>
            <a:r>
              <a:rPr lang="en-US" sz="2600" i="1" dirty="0" smtClean="0">
                <a:solidFill>
                  <a:srgbClr val="000000"/>
                </a:solidFill>
                <a:latin typeface="Book Antiqua"/>
              </a:rPr>
              <a:t>A</a:t>
            </a:r>
            <a:r>
              <a:rPr lang="en-US" sz="2600" i="1" baseline="-25000" dirty="0" smtClean="0">
                <a:solidFill>
                  <a:srgbClr val="000000"/>
                </a:solidFill>
                <a:latin typeface="Book Antiqua"/>
              </a:rPr>
              <a:t>i </a:t>
            </a:r>
            <a:r>
              <a:rPr lang="en-US" sz="2600" i="1" dirty="0" smtClean="0">
                <a:solidFill>
                  <a:srgbClr val="000000"/>
                </a:solidFill>
                <a:latin typeface="Book Antiqua"/>
              </a:rPr>
              <a:t>, </a:t>
            </a:r>
            <a:r>
              <a:rPr lang="en-US" sz="2600" i="1" dirty="0" err="1">
                <a:solidFill>
                  <a:srgbClr val="000000"/>
                </a:solidFill>
                <a:latin typeface="Book Antiqua"/>
              </a:rPr>
              <a:t>A</a:t>
            </a:r>
            <a:r>
              <a:rPr lang="en-US" sz="2600" i="1" baseline="-25000" dirty="0" err="1">
                <a:solidFill>
                  <a:srgbClr val="000000"/>
                </a:solidFill>
                <a:latin typeface="Book Antiqua"/>
              </a:rPr>
              <a:t>j</a:t>
            </a:r>
            <a:r>
              <a:rPr lang="en-US" sz="2600" dirty="0">
                <a:solidFill>
                  <a:srgbClr val="000000"/>
                </a:solidFill>
                <a:latin typeface="Book Antiqua"/>
              </a:rPr>
              <a:t>) </a:t>
            </a:r>
            <a:r>
              <a:rPr lang="en-US" sz="2600" dirty="0" smtClean="0">
                <a:solidFill>
                  <a:srgbClr val="000000"/>
                </a:solidFill>
                <a:latin typeface="Book Antiqua"/>
              </a:rPr>
              <a:t>  </a:t>
            </a:r>
            <a:r>
              <a:rPr lang="en-US" sz="2600" dirty="0" smtClean="0">
                <a:solidFill>
                  <a:srgbClr val="000000"/>
                </a:solidFill>
                <a:latin typeface="Symbol" charset="0"/>
                <a:sym typeface="Symbol"/>
              </a:rPr>
              <a:t></a:t>
            </a:r>
            <a:endParaRPr lang="en-US" sz="2600" dirty="0">
              <a:solidFill>
                <a:srgbClr val="000000"/>
              </a:solidFill>
              <a:latin typeface="Symbol" charset="0"/>
            </a:endParaRPr>
          </a:p>
        </p:txBody>
      </p:sp>
      <p:sp>
        <p:nvSpPr>
          <p:cNvPr id="83977" name="Rectangle 9"/>
          <p:cNvSpPr>
            <a:spLocks noChangeArrowheads="1"/>
          </p:cNvSpPr>
          <p:nvPr/>
        </p:nvSpPr>
        <p:spPr bwMode="auto">
          <a:xfrm>
            <a:off x="3327965" y="5093547"/>
            <a:ext cx="673260" cy="874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5100" dirty="0" smtClean="0">
                <a:solidFill>
                  <a:srgbClr val="000000"/>
                </a:solidFill>
                <a:latin typeface="Symbol" charset="0"/>
                <a:sym typeface="Symbol"/>
              </a:rPr>
              <a:t></a:t>
            </a:r>
            <a:endParaRPr lang="en-US" sz="5100" dirty="0">
              <a:solidFill>
                <a:srgbClr val="000000"/>
              </a:solidFill>
              <a:latin typeface="Symbol" charset="0"/>
            </a:endParaRPr>
          </a:p>
        </p:txBody>
      </p:sp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1501740" y="7520006"/>
            <a:ext cx="8114080" cy="1290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2600" dirty="0" smtClean="0">
                <a:solidFill>
                  <a:srgbClr val="000000"/>
                </a:solidFill>
                <a:latin typeface="Book Antiqua" pitchFamily="18" charset="0"/>
              </a:rPr>
              <a:t>where</a:t>
            </a:r>
          </a:p>
          <a:p>
            <a:pPr marL="180000" indent="-252000" algn="l">
              <a:buClr>
                <a:srgbClr val="1771A9"/>
              </a:buClr>
              <a:buFont typeface="Arial" pitchFamily="34" charset="0"/>
              <a:buChar char="•"/>
            </a:pPr>
            <a:r>
              <a:rPr lang="en-US" sz="2600" i="1" dirty="0" err="1" smtClean="0">
                <a:solidFill>
                  <a:srgbClr val="000000"/>
                </a:solidFill>
                <a:latin typeface="Book Antiqua" pitchFamily="18" charset="0"/>
              </a:rPr>
              <a:t>acc</a:t>
            </a:r>
            <a:r>
              <a:rPr lang="en-US" sz="2600" b="1" i="1" baseline="-25000" dirty="0" err="1" smtClean="0">
                <a:solidFill>
                  <a:srgbClr val="000000"/>
                </a:solidFill>
                <a:latin typeface="Book Antiqua" pitchFamily="18" charset="0"/>
              </a:rPr>
              <a:t>s</a:t>
            </a:r>
            <a:r>
              <a:rPr lang="en-US" sz="2600" dirty="0" smtClean="0">
                <a:solidFill>
                  <a:srgbClr val="000000"/>
                </a:solidFill>
                <a:latin typeface="Book Antiqua" pitchFamily="18" charset="0"/>
              </a:rPr>
              <a:t>(</a:t>
            </a:r>
            <a:r>
              <a:rPr lang="en-US" sz="2600" b="1" i="1" dirty="0" smtClean="0">
                <a:solidFill>
                  <a:srgbClr val="000000"/>
                </a:solidFill>
                <a:latin typeface="Book Antiqua" pitchFamily="18" charset="0"/>
              </a:rPr>
              <a:t>q</a:t>
            </a:r>
            <a:r>
              <a:rPr lang="en-US" sz="2600" dirty="0" smtClean="0">
                <a:solidFill>
                  <a:srgbClr val="000000"/>
                </a:solidFill>
                <a:latin typeface="Book Antiqua" pitchFamily="18" charset="0"/>
              </a:rPr>
              <a:t>) = # execution of </a:t>
            </a:r>
            <a:r>
              <a:rPr lang="en-US" sz="2600" b="1" i="1" dirty="0" smtClean="0">
                <a:solidFill>
                  <a:srgbClr val="000000"/>
                </a:solidFill>
                <a:latin typeface="Book Antiqua" pitchFamily="18" charset="0"/>
              </a:rPr>
              <a:t>q</a:t>
            </a:r>
            <a:r>
              <a:rPr lang="en-US" sz="2600" dirty="0" smtClean="0">
                <a:solidFill>
                  <a:srgbClr val="000000"/>
                </a:solidFill>
                <a:latin typeface="Book Antiqua" pitchFamily="18" charset="0"/>
              </a:rPr>
              <a:t> at </a:t>
            </a:r>
            <a:r>
              <a:rPr lang="en-US" sz="2600" b="1" i="1" dirty="0" smtClean="0">
                <a:solidFill>
                  <a:srgbClr val="000000"/>
                </a:solidFill>
                <a:latin typeface="Book Antiqua" pitchFamily="18" charset="0"/>
              </a:rPr>
              <a:t>s</a:t>
            </a:r>
            <a:r>
              <a:rPr lang="en-US" sz="2600" dirty="0" smtClean="0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en-US" sz="2600" dirty="0" smtClean="0">
                <a:solidFill>
                  <a:srgbClr val="000000"/>
                </a:solidFill>
                <a:latin typeface="Book Antiqua" pitchFamily="18" charset="0"/>
                <a:sym typeface="Symbol"/>
              </a:rPr>
              <a:t>in a given period</a:t>
            </a:r>
          </a:p>
          <a:p>
            <a:pPr marL="180000" indent="-252000" algn="l">
              <a:buClr>
                <a:srgbClr val="1771A9"/>
              </a:buClr>
              <a:buFont typeface="Arial" pitchFamily="34" charset="0"/>
              <a:buChar char="•"/>
            </a:pPr>
            <a:r>
              <a:rPr lang="en-US" sz="2600" i="1" dirty="0" smtClean="0">
                <a:solidFill>
                  <a:srgbClr val="000000"/>
                </a:solidFill>
                <a:latin typeface="Book Antiqua" pitchFamily="18" charset="0"/>
              </a:rPr>
              <a:t>ref</a:t>
            </a:r>
            <a:r>
              <a:rPr lang="en-US" sz="2600" b="1" i="1" baseline="-25000" dirty="0" smtClean="0">
                <a:solidFill>
                  <a:srgbClr val="000000"/>
                </a:solidFill>
                <a:latin typeface="Book Antiqua" pitchFamily="18" charset="0"/>
              </a:rPr>
              <a:t>s</a:t>
            </a:r>
            <a:r>
              <a:rPr lang="en-US" sz="2600" dirty="0" smtClean="0">
                <a:solidFill>
                  <a:srgbClr val="000000"/>
                </a:solidFill>
                <a:latin typeface="Book Antiqua" pitchFamily="18" charset="0"/>
              </a:rPr>
              <a:t>(</a:t>
            </a:r>
            <a:r>
              <a:rPr lang="en-US" sz="2600" b="1" i="1" dirty="0" smtClean="0">
                <a:solidFill>
                  <a:srgbClr val="000000"/>
                </a:solidFill>
                <a:latin typeface="Book Antiqua" pitchFamily="18" charset="0"/>
              </a:rPr>
              <a:t>q</a:t>
            </a:r>
            <a:r>
              <a:rPr lang="en-US" sz="2600" dirty="0" smtClean="0">
                <a:solidFill>
                  <a:srgbClr val="000000"/>
                </a:solidFill>
                <a:latin typeface="Book Antiqua" pitchFamily="18" charset="0"/>
              </a:rPr>
              <a:t>) = </a:t>
            </a:r>
            <a:r>
              <a:rPr lang="en-US" sz="2600" dirty="0" smtClean="0">
                <a:solidFill>
                  <a:srgbClr val="000000"/>
                </a:solidFill>
                <a:latin typeface="Book Antiqua"/>
              </a:rPr>
              <a:t># of accesses for each execution of </a:t>
            </a:r>
            <a:r>
              <a:rPr lang="en-US" sz="2600" b="1" i="1" dirty="0" smtClean="0">
                <a:solidFill>
                  <a:srgbClr val="000000"/>
                </a:solidFill>
                <a:latin typeface="Book Antiqua"/>
              </a:rPr>
              <a:t>q</a:t>
            </a:r>
            <a:r>
              <a:rPr lang="en-US" sz="2600" dirty="0" smtClean="0">
                <a:solidFill>
                  <a:srgbClr val="000000"/>
                </a:solidFill>
                <a:latin typeface="Book Antiqua"/>
              </a:rPr>
              <a:t> at site </a:t>
            </a:r>
            <a:r>
              <a:rPr lang="en-US" sz="2600" b="1" i="1" dirty="0" smtClean="0">
                <a:solidFill>
                  <a:srgbClr val="000000"/>
                </a:solidFill>
                <a:latin typeface="Book Antiqua" pitchFamily="18" charset="0"/>
              </a:rPr>
              <a:t>s</a:t>
            </a:r>
            <a:endParaRPr lang="en-US" sz="2600" dirty="0" smtClean="0">
              <a:solidFill>
                <a:srgbClr val="000000"/>
              </a:solidFill>
              <a:latin typeface="Book Antiqua" pitchFamily="18" charset="0"/>
            </a:endParaRPr>
          </a:p>
        </p:txBody>
      </p:sp>
      <p:sp>
        <p:nvSpPr>
          <p:cNvPr id="24" name="Rectangle 17"/>
          <p:cNvSpPr>
            <a:spLocks noChangeArrowheads="1"/>
          </p:cNvSpPr>
          <p:nvPr/>
        </p:nvSpPr>
        <p:spPr bwMode="auto">
          <a:xfrm>
            <a:off x="4795969" y="5100145"/>
            <a:ext cx="673260" cy="874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5100" dirty="0" smtClean="0">
                <a:solidFill>
                  <a:srgbClr val="000000"/>
                </a:solidFill>
                <a:latin typeface="Symbol" charset="0"/>
                <a:sym typeface="Symbol"/>
              </a:rPr>
              <a:t></a:t>
            </a:r>
            <a:endParaRPr lang="en-US" sz="5100" dirty="0">
              <a:solidFill>
                <a:srgbClr val="000000"/>
              </a:solidFill>
              <a:latin typeface="Symbol" charset="0"/>
            </a:endParaRPr>
          </a:p>
        </p:txBody>
      </p:sp>
      <p:sp>
        <p:nvSpPr>
          <p:cNvPr id="31" name="CasellaDiTesto 30"/>
          <p:cNvSpPr txBox="1"/>
          <p:nvPr/>
        </p:nvSpPr>
        <p:spPr>
          <a:xfrm>
            <a:off x="2859062" y="5861401"/>
            <a:ext cx="18573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  <a:latin typeface="Book Antiqua"/>
              </a:rPr>
              <a:t>all queries </a:t>
            </a:r>
            <a:r>
              <a:rPr lang="en-US" sz="2000" b="1" i="1" dirty="0" smtClean="0">
                <a:solidFill>
                  <a:srgbClr val="000000"/>
                </a:solidFill>
                <a:latin typeface="Book Antiqua"/>
              </a:rPr>
              <a:t>q</a:t>
            </a:r>
            <a:r>
              <a:rPr lang="en-US" sz="2000" dirty="0" smtClean="0">
                <a:solidFill>
                  <a:srgbClr val="000000"/>
                </a:solidFill>
                <a:latin typeface="Book Antiqua"/>
              </a:rPr>
              <a:t> that access both </a:t>
            </a:r>
            <a:r>
              <a:rPr lang="en-US" sz="2000" i="1" dirty="0" smtClean="0">
                <a:solidFill>
                  <a:srgbClr val="000000"/>
                </a:solidFill>
                <a:latin typeface="Book Antiqua"/>
              </a:rPr>
              <a:t>A</a:t>
            </a:r>
            <a:r>
              <a:rPr lang="en-US" sz="2000" i="1" baseline="-25000" dirty="0" smtClean="0">
                <a:solidFill>
                  <a:srgbClr val="000000"/>
                </a:solidFill>
                <a:latin typeface="Book Antiqua"/>
              </a:rPr>
              <a:t>i</a:t>
            </a:r>
            <a:r>
              <a:rPr lang="en-US" sz="2000" dirty="0" smtClean="0">
                <a:solidFill>
                  <a:srgbClr val="000000"/>
                </a:solidFill>
                <a:latin typeface="Book Antiqua"/>
              </a:rPr>
              <a:t> and </a:t>
            </a:r>
            <a:r>
              <a:rPr lang="en-US" sz="2000" i="1" dirty="0" err="1" smtClean="0">
                <a:solidFill>
                  <a:srgbClr val="000000"/>
                </a:solidFill>
                <a:latin typeface="Book Antiqua"/>
              </a:rPr>
              <a:t>A</a:t>
            </a:r>
            <a:r>
              <a:rPr lang="en-US" sz="2000" i="1" baseline="-25000" dirty="0" err="1" smtClean="0">
                <a:solidFill>
                  <a:srgbClr val="000000"/>
                </a:solidFill>
                <a:latin typeface="Book Antiqua"/>
              </a:rPr>
              <a:t>j</a:t>
            </a:r>
            <a:endParaRPr lang="en-GB" sz="2000" dirty="0"/>
          </a:p>
        </p:txBody>
      </p:sp>
      <p:sp>
        <p:nvSpPr>
          <p:cNvPr id="32" name="CasellaDiTesto 31"/>
          <p:cNvSpPr txBox="1"/>
          <p:nvPr/>
        </p:nvSpPr>
        <p:spPr>
          <a:xfrm>
            <a:off x="4645012" y="5834012"/>
            <a:ext cx="1428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  <a:latin typeface="Book Antiqua"/>
              </a:rPr>
              <a:t>all sites </a:t>
            </a:r>
            <a:r>
              <a:rPr lang="en-US" sz="2000" b="1" i="1" dirty="0" smtClean="0">
                <a:solidFill>
                  <a:srgbClr val="000000"/>
                </a:solidFill>
                <a:latin typeface="Book Antiqua"/>
              </a:rPr>
              <a:t>s</a:t>
            </a:r>
            <a:endParaRPr lang="en-GB" sz="2000" b="1" i="1" dirty="0"/>
          </a:p>
        </p:txBody>
      </p:sp>
      <p:sp>
        <p:nvSpPr>
          <p:cNvPr id="33" name="CasellaDiTesto 32"/>
          <p:cNvSpPr txBox="1"/>
          <p:nvPr/>
        </p:nvSpPr>
        <p:spPr>
          <a:xfrm>
            <a:off x="5788020" y="5376866"/>
            <a:ext cx="20938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 smtClean="0">
                <a:solidFill>
                  <a:schemeClr val="tx2"/>
                </a:solidFill>
                <a:latin typeface="Book Antiqua" pitchFamily="18" charset="0"/>
              </a:rPr>
              <a:t>ref</a:t>
            </a:r>
            <a:r>
              <a:rPr lang="en-GB" sz="2400" b="1" i="1" baseline="-25000" dirty="0" smtClean="0">
                <a:solidFill>
                  <a:schemeClr val="tx2"/>
                </a:solidFill>
                <a:latin typeface="Book Antiqua" pitchFamily="18" charset="0"/>
              </a:rPr>
              <a:t>s</a:t>
            </a:r>
            <a:r>
              <a:rPr lang="en-GB" sz="24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en-GB" sz="2400" b="1" i="1" dirty="0" smtClean="0">
                <a:solidFill>
                  <a:schemeClr val="tx2"/>
                </a:solidFill>
                <a:latin typeface="Book Antiqua" pitchFamily="18" charset="0"/>
              </a:rPr>
              <a:t>q</a:t>
            </a:r>
            <a:r>
              <a:rPr lang="en-GB" sz="2400" dirty="0" smtClean="0">
                <a:solidFill>
                  <a:schemeClr val="tx2"/>
                </a:solidFill>
                <a:latin typeface="Book Antiqua" pitchFamily="18" charset="0"/>
              </a:rPr>
              <a:t>) * </a:t>
            </a:r>
            <a:r>
              <a:rPr lang="en-GB" sz="2400" i="1" dirty="0" err="1" smtClean="0">
                <a:solidFill>
                  <a:schemeClr val="tx2"/>
                </a:solidFill>
                <a:latin typeface="Book Antiqua" pitchFamily="18" charset="0"/>
              </a:rPr>
              <a:t>acc</a:t>
            </a:r>
            <a:r>
              <a:rPr lang="en-GB" sz="2400" b="1" i="1" baseline="-25000" dirty="0" err="1" smtClean="0">
                <a:solidFill>
                  <a:schemeClr val="tx2"/>
                </a:solidFill>
                <a:latin typeface="Book Antiqua" pitchFamily="18" charset="0"/>
              </a:rPr>
              <a:t>s</a:t>
            </a:r>
            <a:r>
              <a:rPr lang="en-GB" sz="24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en-GB" sz="2400" b="1" i="1" dirty="0" smtClean="0">
                <a:solidFill>
                  <a:schemeClr val="tx2"/>
                </a:solidFill>
                <a:latin typeface="Book Antiqua" pitchFamily="18" charset="0"/>
              </a:rPr>
              <a:t>q</a:t>
            </a:r>
            <a:r>
              <a:rPr lang="en-GB" sz="2400" dirty="0" smtClean="0">
                <a:solidFill>
                  <a:schemeClr val="tx2"/>
                </a:solidFill>
                <a:latin typeface="Book Antiqua" pitchFamily="18" charset="0"/>
              </a:rPr>
              <a:t>)</a:t>
            </a:r>
            <a:endParaRPr lang="en-GB" sz="2400" dirty="0">
              <a:solidFill>
                <a:schemeClr val="tx2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42900" y="2489200"/>
            <a:ext cx="7588260" cy="6673880"/>
          </a:xfrm>
          <a:noFill/>
          <a:ln/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  <a:tabLst>
                <a:tab pos="2519641" algn="l"/>
              </a:tabLst>
            </a:pPr>
            <a:r>
              <a:rPr lang="en-US" dirty="0"/>
              <a:t>Assume each query in the previous example accesses the attributes once during each </a:t>
            </a:r>
            <a:r>
              <a:rPr lang="en-US" dirty="0" smtClean="0"/>
              <a:t>execution</a:t>
            </a:r>
            <a:endParaRPr lang="en-US" dirty="0"/>
          </a:p>
          <a:p>
            <a:pPr>
              <a:lnSpc>
                <a:spcPct val="87000"/>
              </a:lnSpc>
              <a:spcBef>
                <a:spcPct val="43000"/>
              </a:spcBef>
              <a:tabLst>
                <a:tab pos="2519641" algn="l"/>
              </a:tabLst>
            </a:pPr>
            <a:r>
              <a:rPr lang="en-US" sz="2400" dirty="0"/>
              <a:t>Also assume the access </a:t>
            </a:r>
            <a:r>
              <a:rPr lang="en-US" sz="2400" dirty="0" smtClean="0"/>
              <a:t>frequencies</a:t>
            </a:r>
            <a:endParaRPr lang="en-US" sz="2400" dirty="0"/>
          </a:p>
          <a:p>
            <a:pPr>
              <a:lnSpc>
                <a:spcPct val="80000"/>
              </a:lnSpc>
              <a:tabLst>
                <a:tab pos="2519641" algn="l"/>
              </a:tabLst>
            </a:pPr>
            <a:r>
              <a:rPr lang="en-US" sz="2400" dirty="0" smtClean="0"/>
              <a:t>Then, </a:t>
            </a:r>
            <a:r>
              <a:rPr lang="en-US" sz="2400" i="1" dirty="0" err="1" smtClean="0"/>
              <a:t>aff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baseline="-25000" dirty="0" smtClean="0"/>
              <a:t>1</a:t>
            </a:r>
            <a:r>
              <a:rPr lang="en-US" sz="2400" dirty="0"/>
              <a:t>, </a:t>
            </a:r>
            <a:r>
              <a:rPr lang="en-US" sz="2400" i="1" dirty="0"/>
              <a:t>A</a:t>
            </a:r>
            <a:r>
              <a:rPr lang="en-US" sz="2400" baseline="-25000" dirty="0"/>
              <a:t>3</a:t>
            </a:r>
            <a:r>
              <a:rPr lang="en-US" sz="2400" dirty="0" smtClean="0"/>
              <a:t>) = </a:t>
            </a:r>
            <a:r>
              <a:rPr lang="en-US" sz="2400" dirty="0"/>
              <a:t>15*1 + </a:t>
            </a:r>
            <a:r>
              <a:rPr lang="en-US" sz="2400" dirty="0" smtClean="0"/>
              <a:t>20*1+10*1 = </a:t>
            </a:r>
            <a:r>
              <a:rPr lang="en-US" sz="2400" dirty="0"/>
              <a:t>45</a:t>
            </a:r>
          </a:p>
          <a:p>
            <a:pPr>
              <a:lnSpc>
                <a:spcPct val="80000"/>
              </a:lnSpc>
              <a:tabLst>
                <a:tab pos="2519641" algn="l"/>
              </a:tabLst>
            </a:pPr>
            <a:r>
              <a:rPr lang="en-US" sz="2400" i="1" dirty="0" err="1" smtClean="0"/>
              <a:t>aff</a:t>
            </a:r>
            <a:r>
              <a:rPr lang="en-US" sz="2400" dirty="0" smtClean="0"/>
              <a:t>( . , . ) is stored in the </a:t>
            </a:r>
            <a:r>
              <a:rPr lang="en-US" sz="2400" b="1" dirty="0" smtClean="0"/>
              <a:t>attribute affinity matrix</a:t>
            </a:r>
            <a:r>
              <a:rPr lang="en-US" sz="2400" dirty="0" smtClean="0"/>
              <a:t> </a:t>
            </a:r>
            <a:r>
              <a:rPr lang="en-US" sz="2400" i="1" dirty="0" smtClean="0"/>
              <a:t>AA</a:t>
            </a:r>
            <a:endParaRPr lang="en-US" sz="2400" dirty="0" smtClean="0"/>
          </a:p>
          <a:p>
            <a:pPr>
              <a:lnSpc>
                <a:spcPct val="80000"/>
              </a:lnSpc>
              <a:tabLst>
                <a:tab pos="2519641" algn="l"/>
              </a:tabLst>
            </a:pPr>
            <a:r>
              <a:rPr lang="en-US" sz="2400" dirty="0" smtClean="0"/>
              <a:t>Any clustering algorithm based on the attribute affinity values</a:t>
            </a:r>
          </a:p>
          <a:p>
            <a:pPr lvl="1">
              <a:lnSpc>
                <a:spcPct val="80000"/>
              </a:lnSpc>
              <a:tabLst>
                <a:tab pos="2519641" algn="l"/>
              </a:tabLst>
            </a:pPr>
            <a:r>
              <a:rPr lang="en-US" sz="2200" dirty="0" smtClean="0"/>
              <a:t>Bond energy algorithm</a:t>
            </a:r>
          </a:p>
          <a:p>
            <a:pPr lvl="1">
              <a:lnSpc>
                <a:spcPct val="80000"/>
              </a:lnSpc>
              <a:tabLst>
                <a:tab pos="2519641" algn="l"/>
              </a:tabLst>
            </a:pPr>
            <a:r>
              <a:rPr lang="en-US" sz="2200" dirty="0" smtClean="0"/>
              <a:t>Neural network</a:t>
            </a:r>
          </a:p>
          <a:p>
            <a:pPr lvl="1">
              <a:lnSpc>
                <a:spcPct val="80000"/>
              </a:lnSpc>
              <a:tabLst>
                <a:tab pos="2519641" algn="l"/>
              </a:tabLst>
            </a:pPr>
            <a:r>
              <a:rPr lang="en-US" sz="2200" dirty="0" smtClean="0"/>
              <a:t>Machine learning</a:t>
            </a:r>
          </a:p>
          <a:p>
            <a:pPr lvl="1">
              <a:lnSpc>
                <a:spcPct val="80000"/>
              </a:lnSpc>
              <a:tabLst>
                <a:tab pos="2519641" algn="l"/>
              </a:tabLst>
            </a:pPr>
            <a:r>
              <a:rPr lang="en-US" sz="2200" b="1" dirty="0" smtClean="0"/>
              <a:t>(no details here)</a:t>
            </a:r>
          </a:p>
        </p:txBody>
      </p:sp>
      <p:sp>
        <p:nvSpPr>
          <p:cNvPr id="84995" name="Line 3"/>
          <p:cNvSpPr>
            <a:spLocks noChangeShapeType="1"/>
          </p:cNvSpPr>
          <p:nvPr/>
        </p:nvSpPr>
        <p:spPr bwMode="auto">
          <a:xfrm>
            <a:off x="5796000" y="3888000"/>
            <a:ext cx="3096000" cy="0"/>
          </a:xfrm>
          <a:prstGeom prst="line">
            <a:avLst/>
          </a:prstGeom>
          <a:noFill/>
          <a:ln w="38100" cmpd="dbl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84996" name="Line 4"/>
          <p:cNvSpPr>
            <a:spLocks noChangeShapeType="1"/>
          </p:cNvSpPr>
          <p:nvPr/>
        </p:nvSpPr>
        <p:spPr bwMode="auto">
          <a:xfrm rot="2700000">
            <a:off x="7395764" y="5719970"/>
            <a:ext cx="2428114" cy="104458"/>
          </a:xfrm>
          <a:prstGeom prst="line">
            <a:avLst/>
          </a:prstGeom>
          <a:noFill/>
          <a:ln w="38100" cmpd="dbl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grpSp>
        <p:nvGrpSpPr>
          <p:cNvPr id="81" name="Gruppo 80"/>
          <p:cNvGrpSpPr/>
          <p:nvPr/>
        </p:nvGrpSpPr>
        <p:grpSpPr>
          <a:xfrm>
            <a:off x="9074858" y="2932584"/>
            <a:ext cx="3245836" cy="2872910"/>
            <a:chOff x="9074858" y="2932584"/>
            <a:chExt cx="3245836" cy="2872910"/>
          </a:xfrm>
        </p:grpSpPr>
        <p:sp>
          <p:nvSpPr>
            <p:cNvPr id="85005" name="Rectangle 13"/>
            <p:cNvSpPr>
              <a:spLocks noChangeArrowheads="1"/>
            </p:cNvSpPr>
            <p:nvPr/>
          </p:nvSpPr>
          <p:spPr bwMode="auto">
            <a:xfrm>
              <a:off x="9317850" y="5413183"/>
              <a:ext cx="377048" cy="3860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700" dirty="0">
                  <a:solidFill>
                    <a:srgbClr val="000000"/>
                  </a:solidFill>
                  <a:latin typeface="Book Antiqua"/>
                </a:rPr>
                <a:t>4</a:t>
              </a:r>
            </a:p>
          </p:txBody>
        </p:sp>
        <p:sp>
          <p:nvSpPr>
            <p:cNvPr id="84998" name="Rectangle 6"/>
            <p:cNvSpPr>
              <a:spLocks noChangeArrowheads="1"/>
            </p:cNvSpPr>
            <p:nvPr/>
          </p:nvSpPr>
          <p:spPr bwMode="auto">
            <a:xfrm>
              <a:off x="9092920" y="3456388"/>
              <a:ext cx="490502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q</a:t>
              </a:r>
            </a:p>
          </p:txBody>
        </p:sp>
        <p:sp>
          <p:nvSpPr>
            <p:cNvPr id="84999" name="Rectangle 7"/>
            <p:cNvSpPr>
              <a:spLocks noChangeArrowheads="1"/>
            </p:cNvSpPr>
            <p:nvPr/>
          </p:nvSpPr>
          <p:spPr bwMode="auto">
            <a:xfrm>
              <a:off x="9317850" y="3646042"/>
              <a:ext cx="377048" cy="3860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7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85000" name="Rectangle 8"/>
            <p:cNvSpPr>
              <a:spLocks noChangeArrowheads="1"/>
            </p:cNvSpPr>
            <p:nvPr/>
          </p:nvSpPr>
          <p:spPr bwMode="auto">
            <a:xfrm>
              <a:off x="9092920" y="4070504"/>
              <a:ext cx="490502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q</a:t>
              </a:r>
            </a:p>
          </p:txBody>
        </p:sp>
        <p:sp>
          <p:nvSpPr>
            <p:cNvPr id="85001" name="Rectangle 9"/>
            <p:cNvSpPr>
              <a:spLocks noChangeArrowheads="1"/>
            </p:cNvSpPr>
            <p:nvPr/>
          </p:nvSpPr>
          <p:spPr bwMode="auto">
            <a:xfrm>
              <a:off x="9335912" y="4260158"/>
              <a:ext cx="377048" cy="3860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700" dirty="0">
                  <a:solidFill>
                    <a:srgbClr val="000000"/>
                  </a:solidFill>
                  <a:latin typeface="Book Antiqua"/>
                </a:rPr>
                <a:t>2</a:t>
              </a:r>
            </a:p>
          </p:txBody>
        </p:sp>
        <p:sp>
          <p:nvSpPr>
            <p:cNvPr id="85002" name="Rectangle 10"/>
            <p:cNvSpPr>
              <a:spLocks noChangeArrowheads="1"/>
            </p:cNvSpPr>
            <p:nvPr/>
          </p:nvSpPr>
          <p:spPr bwMode="auto">
            <a:xfrm>
              <a:off x="9074858" y="4630433"/>
              <a:ext cx="490502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q</a:t>
              </a:r>
            </a:p>
          </p:txBody>
        </p:sp>
        <p:sp>
          <p:nvSpPr>
            <p:cNvPr id="85003" name="Rectangle 11"/>
            <p:cNvSpPr>
              <a:spLocks noChangeArrowheads="1"/>
            </p:cNvSpPr>
            <p:nvPr/>
          </p:nvSpPr>
          <p:spPr bwMode="auto">
            <a:xfrm>
              <a:off x="9299787" y="4820087"/>
              <a:ext cx="377048" cy="3860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700" dirty="0">
                  <a:solidFill>
                    <a:srgbClr val="000000"/>
                  </a:solidFill>
                  <a:latin typeface="Book Antiqua"/>
                </a:rPr>
                <a:t>3</a:t>
              </a:r>
            </a:p>
          </p:txBody>
        </p:sp>
        <p:sp>
          <p:nvSpPr>
            <p:cNvPr id="85004" name="Rectangle 12"/>
            <p:cNvSpPr>
              <a:spLocks noChangeArrowheads="1"/>
            </p:cNvSpPr>
            <p:nvPr/>
          </p:nvSpPr>
          <p:spPr bwMode="auto">
            <a:xfrm>
              <a:off x="9092920" y="5244548"/>
              <a:ext cx="490502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q</a:t>
              </a:r>
            </a:p>
          </p:txBody>
        </p:sp>
        <p:grpSp>
          <p:nvGrpSpPr>
            <p:cNvPr id="85008" name="Group 16"/>
            <p:cNvGrpSpPr>
              <a:grpSpLocks/>
            </p:cNvGrpSpPr>
            <p:nvPr/>
          </p:nvGrpSpPr>
          <p:grpSpPr bwMode="auto">
            <a:xfrm>
              <a:off x="9880035" y="3560246"/>
              <a:ext cx="255130" cy="2133601"/>
              <a:chOff x="4376" y="1732"/>
              <a:chExt cx="113" cy="945"/>
            </a:xfrm>
          </p:grpSpPr>
          <p:sp>
            <p:nvSpPr>
              <p:cNvPr id="85006" name="Line 14"/>
              <p:cNvSpPr>
                <a:spLocks noChangeShapeType="1"/>
              </p:cNvSpPr>
              <p:nvPr/>
            </p:nvSpPr>
            <p:spPr bwMode="auto">
              <a:xfrm>
                <a:off x="4380" y="1736"/>
                <a:ext cx="10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Book Antiqua"/>
                </a:endParaRPr>
              </a:p>
            </p:txBody>
          </p:sp>
          <p:sp>
            <p:nvSpPr>
              <p:cNvPr id="85007" name="Freeform 15"/>
              <p:cNvSpPr>
                <a:spLocks/>
              </p:cNvSpPr>
              <p:nvPr/>
            </p:nvSpPr>
            <p:spPr bwMode="auto">
              <a:xfrm>
                <a:off x="4376" y="1732"/>
                <a:ext cx="113" cy="945"/>
              </a:xfrm>
              <a:custGeom>
                <a:avLst/>
                <a:gdLst>
                  <a:gd name="T0" fmla="*/ 0 w 113"/>
                  <a:gd name="T1" fmla="*/ 0 h 945"/>
                  <a:gd name="T2" fmla="*/ 0 w 113"/>
                  <a:gd name="T3" fmla="*/ 944 h 945"/>
                  <a:gd name="T4" fmla="*/ 112 w 113"/>
                  <a:gd name="T5" fmla="*/ 944 h 9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3" h="945">
                    <a:moveTo>
                      <a:pt x="0" y="0"/>
                    </a:moveTo>
                    <a:lnTo>
                      <a:pt x="0" y="944"/>
                    </a:lnTo>
                    <a:lnTo>
                      <a:pt x="112" y="94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>
                  <a:latin typeface="Book Antiqua"/>
                </a:endParaRPr>
              </a:p>
            </p:txBody>
          </p:sp>
        </p:grpSp>
        <p:sp>
          <p:nvSpPr>
            <p:cNvPr id="85009" name="Rectangle 17"/>
            <p:cNvSpPr>
              <a:spLocks noChangeArrowheads="1"/>
            </p:cNvSpPr>
            <p:nvPr/>
          </p:nvSpPr>
          <p:spPr bwMode="auto">
            <a:xfrm>
              <a:off x="10106918" y="2932584"/>
              <a:ext cx="52159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S</a:t>
              </a:r>
            </a:p>
          </p:txBody>
        </p:sp>
        <p:sp>
          <p:nvSpPr>
            <p:cNvPr id="85010" name="Rectangle 18"/>
            <p:cNvSpPr>
              <a:spLocks noChangeArrowheads="1"/>
            </p:cNvSpPr>
            <p:nvPr/>
          </p:nvSpPr>
          <p:spPr bwMode="auto">
            <a:xfrm>
              <a:off x="10365459" y="3158362"/>
              <a:ext cx="377048" cy="3860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7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85011" name="Rectangle 19"/>
            <p:cNvSpPr>
              <a:spLocks noChangeArrowheads="1"/>
            </p:cNvSpPr>
            <p:nvPr/>
          </p:nvSpPr>
          <p:spPr bwMode="auto">
            <a:xfrm>
              <a:off x="10865532" y="2932584"/>
              <a:ext cx="52159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S</a:t>
              </a:r>
            </a:p>
          </p:txBody>
        </p:sp>
        <p:sp>
          <p:nvSpPr>
            <p:cNvPr id="85012" name="Rectangle 20"/>
            <p:cNvSpPr>
              <a:spLocks noChangeArrowheads="1"/>
            </p:cNvSpPr>
            <p:nvPr/>
          </p:nvSpPr>
          <p:spPr bwMode="auto">
            <a:xfrm>
              <a:off x="11124072" y="3158362"/>
              <a:ext cx="377048" cy="3860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700" dirty="0">
                  <a:solidFill>
                    <a:srgbClr val="000000"/>
                  </a:solidFill>
                  <a:latin typeface="Book Antiqua"/>
                </a:rPr>
                <a:t>2</a:t>
              </a:r>
            </a:p>
          </p:txBody>
        </p:sp>
        <p:sp>
          <p:nvSpPr>
            <p:cNvPr id="85013" name="Rectangle 21"/>
            <p:cNvSpPr>
              <a:spLocks noChangeArrowheads="1"/>
            </p:cNvSpPr>
            <p:nvPr/>
          </p:nvSpPr>
          <p:spPr bwMode="auto">
            <a:xfrm>
              <a:off x="11678332" y="2932584"/>
              <a:ext cx="52159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S</a:t>
              </a:r>
            </a:p>
          </p:txBody>
        </p:sp>
        <p:sp>
          <p:nvSpPr>
            <p:cNvPr id="85014" name="Rectangle 22"/>
            <p:cNvSpPr>
              <a:spLocks noChangeArrowheads="1"/>
            </p:cNvSpPr>
            <p:nvPr/>
          </p:nvSpPr>
          <p:spPr bwMode="auto">
            <a:xfrm>
              <a:off x="11936872" y="3158362"/>
              <a:ext cx="377048" cy="3860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700" dirty="0">
                  <a:solidFill>
                    <a:srgbClr val="000000"/>
                  </a:solidFill>
                  <a:latin typeface="Book Antiqua"/>
                </a:rPr>
                <a:t>3</a:t>
              </a:r>
            </a:p>
          </p:txBody>
        </p:sp>
        <p:grpSp>
          <p:nvGrpSpPr>
            <p:cNvPr id="85017" name="Group 25"/>
            <p:cNvGrpSpPr>
              <a:grpSpLocks/>
            </p:cNvGrpSpPr>
            <p:nvPr/>
          </p:nvGrpSpPr>
          <p:grpSpPr bwMode="auto">
            <a:xfrm>
              <a:off x="12065564" y="3560246"/>
              <a:ext cx="255130" cy="2133601"/>
              <a:chOff x="5344" y="1732"/>
              <a:chExt cx="113" cy="945"/>
            </a:xfrm>
          </p:grpSpPr>
          <p:sp>
            <p:nvSpPr>
              <p:cNvPr id="85015" name="Line 23"/>
              <p:cNvSpPr>
                <a:spLocks noChangeShapeType="1"/>
              </p:cNvSpPr>
              <p:nvPr/>
            </p:nvSpPr>
            <p:spPr bwMode="auto">
              <a:xfrm flipH="1">
                <a:off x="5344" y="1736"/>
                <a:ext cx="112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Book Antiqua"/>
                </a:endParaRPr>
              </a:p>
            </p:txBody>
          </p:sp>
          <p:sp>
            <p:nvSpPr>
              <p:cNvPr id="85016" name="Freeform 24"/>
              <p:cNvSpPr>
                <a:spLocks/>
              </p:cNvSpPr>
              <p:nvPr/>
            </p:nvSpPr>
            <p:spPr bwMode="auto">
              <a:xfrm>
                <a:off x="5344" y="1732"/>
                <a:ext cx="113" cy="945"/>
              </a:xfrm>
              <a:custGeom>
                <a:avLst/>
                <a:gdLst>
                  <a:gd name="T0" fmla="*/ 112 w 113"/>
                  <a:gd name="T1" fmla="*/ 0 h 945"/>
                  <a:gd name="T2" fmla="*/ 112 w 113"/>
                  <a:gd name="T3" fmla="*/ 944 h 945"/>
                  <a:gd name="T4" fmla="*/ 0 w 113"/>
                  <a:gd name="T5" fmla="*/ 944 h 9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3" h="945">
                    <a:moveTo>
                      <a:pt x="112" y="0"/>
                    </a:moveTo>
                    <a:lnTo>
                      <a:pt x="112" y="944"/>
                    </a:lnTo>
                    <a:lnTo>
                      <a:pt x="0" y="94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>
                  <a:latin typeface="Book Antiqua"/>
                </a:endParaRPr>
              </a:p>
            </p:txBody>
          </p:sp>
        </p:grpSp>
        <p:sp>
          <p:nvSpPr>
            <p:cNvPr id="85018" name="Rectangle 26"/>
            <p:cNvSpPr>
              <a:spLocks noChangeArrowheads="1"/>
            </p:cNvSpPr>
            <p:nvPr/>
          </p:nvSpPr>
          <p:spPr bwMode="auto">
            <a:xfrm>
              <a:off x="10125243" y="3510575"/>
              <a:ext cx="593320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15</a:t>
              </a:r>
            </a:p>
          </p:txBody>
        </p:sp>
        <p:sp>
          <p:nvSpPr>
            <p:cNvPr id="85019" name="Rectangle 27"/>
            <p:cNvSpPr>
              <a:spLocks noChangeArrowheads="1"/>
            </p:cNvSpPr>
            <p:nvPr/>
          </p:nvSpPr>
          <p:spPr bwMode="auto">
            <a:xfrm>
              <a:off x="10865794" y="3510575"/>
              <a:ext cx="593320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20</a:t>
              </a:r>
            </a:p>
          </p:txBody>
        </p:sp>
        <p:sp>
          <p:nvSpPr>
            <p:cNvPr id="85020" name="Rectangle 28"/>
            <p:cNvSpPr>
              <a:spLocks noChangeArrowheads="1"/>
            </p:cNvSpPr>
            <p:nvPr/>
          </p:nvSpPr>
          <p:spPr bwMode="auto">
            <a:xfrm>
              <a:off x="11678594" y="3528637"/>
              <a:ext cx="593320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10</a:t>
              </a:r>
            </a:p>
          </p:txBody>
        </p:sp>
        <p:sp>
          <p:nvSpPr>
            <p:cNvPr id="85021" name="Rectangle 29"/>
            <p:cNvSpPr>
              <a:spLocks noChangeArrowheads="1"/>
            </p:cNvSpPr>
            <p:nvPr/>
          </p:nvSpPr>
          <p:spPr bwMode="auto">
            <a:xfrm>
              <a:off x="10298910" y="4124690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5</a:t>
              </a:r>
            </a:p>
          </p:txBody>
        </p:sp>
        <p:sp>
          <p:nvSpPr>
            <p:cNvPr id="85022" name="Rectangle 30"/>
            <p:cNvSpPr>
              <a:spLocks noChangeArrowheads="1"/>
            </p:cNvSpPr>
            <p:nvPr/>
          </p:nvSpPr>
          <p:spPr bwMode="auto">
            <a:xfrm>
              <a:off x="11039461" y="4124690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85023" name="Rectangle 31"/>
            <p:cNvSpPr>
              <a:spLocks noChangeArrowheads="1"/>
            </p:cNvSpPr>
            <p:nvPr/>
          </p:nvSpPr>
          <p:spPr bwMode="auto">
            <a:xfrm>
              <a:off x="11852261" y="4124690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85024" name="Rectangle 32"/>
            <p:cNvSpPr>
              <a:spLocks noChangeArrowheads="1"/>
            </p:cNvSpPr>
            <p:nvPr/>
          </p:nvSpPr>
          <p:spPr bwMode="auto">
            <a:xfrm>
              <a:off x="10125243" y="4684619"/>
              <a:ext cx="593320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25</a:t>
              </a:r>
            </a:p>
          </p:txBody>
        </p:sp>
        <p:sp>
          <p:nvSpPr>
            <p:cNvPr id="85025" name="Rectangle 33"/>
            <p:cNvSpPr>
              <a:spLocks noChangeArrowheads="1"/>
            </p:cNvSpPr>
            <p:nvPr/>
          </p:nvSpPr>
          <p:spPr bwMode="auto">
            <a:xfrm>
              <a:off x="11678594" y="4684619"/>
              <a:ext cx="593320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25</a:t>
              </a:r>
            </a:p>
          </p:txBody>
        </p:sp>
        <p:sp>
          <p:nvSpPr>
            <p:cNvPr id="85026" name="Rectangle 34"/>
            <p:cNvSpPr>
              <a:spLocks noChangeArrowheads="1"/>
            </p:cNvSpPr>
            <p:nvPr/>
          </p:nvSpPr>
          <p:spPr bwMode="auto">
            <a:xfrm>
              <a:off x="10865794" y="4684619"/>
              <a:ext cx="593320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25</a:t>
              </a:r>
            </a:p>
          </p:txBody>
        </p:sp>
        <p:sp>
          <p:nvSpPr>
            <p:cNvPr id="85027" name="Rectangle 35"/>
            <p:cNvSpPr>
              <a:spLocks noChangeArrowheads="1"/>
            </p:cNvSpPr>
            <p:nvPr/>
          </p:nvSpPr>
          <p:spPr bwMode="auto">
            <a:xfrm>
              <a:off x="10298910" y="5277716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3</a:t>
              </a:r>
            </a:p>
          </p:txBody>
        </p:sp>
        <p:sp>
          <p:nvSpPr>
            <p:cNvPr id="85028" name="Rectangle 36"/>
            <p:cNvSpPr>
              <a:spLocks noChangeArrowheads="1"/>
            </p:cNvSpPr>
            <p:nvPr/>
          </p:nvSpPr>
          <p:spPr bwMode="auto">
            <a:xfrm>
              <a:off x="11039461" y="5277716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85029" name="Rectangle 37"/>
            <p:cNvSpPr>
              <a:spLocks noChangeArrowheads="1"/>
            </p:cNvSpPr>
            <p:nvPr/>
          </p:nvSpPr>
          <p:spPr bwMode="auto">
            <a:xfrm>
              <a:off x="11852261" y="5259654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</p:grpSp>
      <p:sp>
        <p:nvSpPr>
          <p:cNvPr id="85030" name="Rectangle 38"/>
          <p:cNvSpPr>
            <a:spLocks noChangeArrowheads="1"/>
          </p:cNvSpPr>
          <p:nvPr/>
        </p:nvSpPr>
        <p:spPr bwMode="auto">
          <a:xfrm>
            <a:off x="9844433" y="6425635"/>
            <a:ext cx="576952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i="1" dirty="0">
                <a:solidFill>
                  <a:srgbClr val="000000"/>
                </a:solidFill>
                <a:latin typeface="Book Antiqua"/>
              </a:rPr>
              <a:t>A</a:t>
            </a:r>
          </a:p>
        </p:txBody>
      </p:sp>
      <p:sp>
        <p:nvSpPr>
          <p:cNvPr id="85031" name="Rectangle 39"/>
          <p:cNvSpPr>
            <a:spLocks noChangeArrowheads="1"/>
          </p:cNvSpPr>
          <p:nvPr/>
        </p:nvSpPr>
        <p:spPr bwMode="auto">
          <a:xfrm>
            <a:off x="10494673" y="6407573"/>
            <a:ext cx="576952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i="1" dirty="0">
                <a:solidFill>
                  <a:srgbClr val="000000"/>
                </a:solidFill>
                <a:latin typeface="Book Antiqua"/>
              </a:rPr>
              <a:t>A</a:t>
            </a:r>
          </a:p>
        </p:txBody>
      </p:sp>
      <p:sp>
        <p:nvSpPr>
          <p:cNvPr id="85032" name="Rectangle 40"/>
          <p:cNvSpPr>
            <a:spLocks noChangeArrowheads="1"/>
          </p:cNvSpPr>
          <p:nvPr/>
        </p:nvSpPr>
        <p:spPr bwMode="auto">
          <a:xfrm>
            <a:off x="11144913" y="6425635"/>
            <a:ext cx="576952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i="1" dirty="0">
                <a:solidFill>
                  <a:srgbClr val="000000"/>
                </a:solidFill>
                <a:latin typeface="Book Antiqua"/>
              </a:rPr>
              <a:t>A</a:t>
            </a:r>
          </a:p>
        </p:txBody>
      </p:sp>
      <p:sp>
        <p:nvSpPr>
          <p:cNvPr id="85033" name="Rectangle 41"/>
          <p:cNvSpPr>
            <a:spLocks noChangeArrowheads="1"/>
          </p:cNvSpPr>
          <p:nvPr/>
        </p:nvSpPr>
        <p:spPr bwMode="auto">
          <a:xfrm>
            <a:off x="11795153" y="6425635"/>
            <a:ext cx="576952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i="1" dirty="0">
                <a:solidFill>
                  <a:srgbClr val="000000"/>
                </a:solidFill>
                <a:latin typeface="Book Antiqua"/>
              </a:rPr>
              <a:t>A</a:t>
            </a:r>
          </a:p>
        </p:txBody>
      </p:sp>
      <p:grpSp>
        <p:nvGrpSpPr>
          <p:cNvPr id="85038" name="Group 46"/>
          <p:cNvGrpSpPr>
            <a:grpSpLocks/>
          </p:cNvGrpSpPr>
          <p:nvPr/>
        </p:nvGrpSpPr>
        <p:grpSpPr bwMode="auto">
          <a:xfrm>
            <a:off x="10191609" y="6615284"/>
            <a:ext cx="2244230" cy="352214"/>
            <a:chOff x="4514" y="2930"/>
            <a:chExt cx="994" cy="156"/>
          </a:xfrm>
        </p:grpSpPr>
        <p:sp>
          <p:nvSpPr>
            <p:cNvPr id="85034" name="Rectangle 42"/>
            <p:cNvSpPr>
              <a:spLocks noChangeArrowheads="1"/>
            </p:cNvSpPr>
            <p:nvPr/>
          </p:nvSpPr>
          <p:spPr bwMode="auto">
            <a:xfrm>
              <a:off x="4514" y="2930"/>
              <a:ext cx="129" cy="1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7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85035" name="Rectangle 43"/>
            <p:cNvSpPr>
              <a:spLocks noChangeArrowheads="1"/>
            </p:cNvSpPr>
            <p:nvPr/>
          </p:nvSpPr>
          <p:spPr bwMode="auto">
            <a:xfrm>
              <a:off x="4802" y="2930"/>
              <a:ext cx="129" cy="1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700" dirty="0">
                  <a:solidFill>
                    <a:srgbClr val="000000"/>
                  </a:solidFill>
                  <a:latin typeface="Book Antiqua"/>
                </a:rPr>
                <a:t>2</a:t>
              </a:r>
            </a:p>
          </p:txBody>
        </p:sp>
        <p:sp>
          <p:nvSpPr>
            <p:cNvPr id="85036" name="Rectangle 44"/>
            <p:cNvSpPr>
              <a:spLocks noChangeArrowheads="1"/>
            </p:cNvSpPr>
            <p:nvPr/>
          </p:nvSpPr>
          <p:spPr bwMode="auto">
            <a:xfrm>
              <a:off x="5088" y="2930"/>
              <a:ext cx="132" cy="1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700" dirty="0">
                  <a:solidFill>
                    <a:srgbClr val="000000"/>
                  </a:solidFill>
                  <a:latin typeface="Book Antiqua"/>
                </a:rPr>
                <a:t>3</a:t>
              </a:r>
            </a:p>
          </p:txBody>
        </p:sp>
        <p:sp>
          <p:nvSpPr>
            <p:cNvPr id="85037" name="Rectangle 45"/>
            <p:cNvSpPr>
              <a:spLocks noChangeArrowheads="1"/>
            </p:cNvSpPr>
            <p:nvPr/>
          </p:nvSpPr>
          <p:spPr bwMode="auto">
            <a:xfrm>
              <a:off x="5376" y="2930"/>
              <a:ext cx="132" cy="1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700" dirty="0">
                  <a:solidFill>
                    <a:srgbClr val="000000"/>
                  </a:solidFill>
                  <a:latin typeface="Book Antiqua"/>
                </a:rPr>
                <a:t>4</a:t>
              </a:r>
            </a:p>
          </p:txBody>
        </p:sp>
      </p:grpSp>
      <p:sp>
        <p:nvSpPr>
          <p:cNvPr id="85039" name="Rectangle 47"/>
          <p:cNvSpPr>
            <a:spLocks noChangeArrowheads="1"/>
          </p:cNvSpPr>
          <p:nvPr/>
        </p:nvSpPr>
        <p:spPr bwMode="auto">
          <a:xfrm>
            <a:off x="9158068" y="6913315"/>
            <a:ext cx="576952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i="1" dirty="0">
                <a:solidFill>
                  <a:srgbClr val="000000"/>
                </a:solidFill>
                <a:latin typeface="Book Antiqua"/>
              </a:rPr>
              <a:t>A</a:t>
            </a:r>
          </a:p>
        </p:txBody>
      </p:sp>
      <p:sp>
        <p:nvSpPr>
          <p:cNvPr id="85040" name="Rectangle 48"/>
          <p:cNvSpPr>
            <a:spLocks noChangeArrowheads="1"/>
          </p:cNvSpPr>
          <p:nvPr/>
        </p:nvSpPr>
        <p:spPr bwMode="auto">
          <a:xfrm>
            <a:off x="9140006" y="7364871"/>
            <a:ext cx="576952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i="1" dirty="0">
                <a:solidFill>
                  <a:srgbClr val="000000"/>
                </a:solidFill>
                <a:latin typeface="Book Antiqua"/>
              </a:rPr>
              <a:t>A</a:t>
            </a:r>
          </a:p>
        </p:txBody>
      </p:sp>
      <p:sp>
        <p:nvSpPr>
          <p:cNvPr id="85041" name="Rectangle 49"/>
          <p:cNvSpPr>
            <a:spLocks noChangeArrowheads="1"/>
          </p:cNvSpPr>
          <p:nvPr/>
        </p:nvSpPr>
        <p:spPr bwMode="auto">
          <a:xfrm>
            <a:off x="9103881" y="7816427"/>
            <a:ext cx="576952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i="1" dirty="0">
                <a:solidFill>
                  <a:srgbClr val="000000"/>
                </a:solidFill>
                <a:latin typeface="Book Antiqua"/>
              </a:rPr>
              <a:t>A</a:t>
            </a:r>
          </a:p>
        </p:txBody>
      </p:sp>
      <p:sp>
        <p:nvSpPr>
          <p:cNvPr id="85042" name="Rectangle 50"/>
          <p:cNvSpPr>
            <a:spLocks noChangeArrowheads="1"/>
          </p:cNvSpPr>
          <p:nvPr/>
        </p:nvSpPr>
        <p:spPr bwMode="auto">
          <a:xfrm>
            <a:off x="9103881" y="8304107"/>
            <a:ext cx="576952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i="1" dirty="0">
                <a:solidFill>
                  <a:srgbClr val="000000"/>
                </a:solidFill>
                <a:latin typeface="Book Antiqua"/>
              </a:rPr>
              <a:t>A</a:t>
            </a:r>
          </a:p>
        </p:txBody>
      </p:sp>
      <p:grpSp>
        <p:nvGrpSpPr>
          <p:cNvPr id="85047" name="Group 55"/>
          <p:cNvGrpSpPr>
            <a:grpSpLocks/>
          </p:cNvGrpSpPr>
          <p:nvPr/>
        </p:nvGrpSpPr>
        <p:grpSpPr bwMode="auto">
          <a:xfrm>
            <a:off x="9500730" y="7121031"/>
            <a:ext cx="298026" cy="1724943"/>
            <a:chOff x="4208" y="3154"/>
            <a:chExt cx="132" cy="764"/>
          </a:xfrm>
        </p:grpSpPr>
        <p:sp>
          <p:nvSpPr>
            <p:cNvPr id="85043" name="Rectangle 51"/>
            <p:cNvSpPr>
              <a:spLocks noChangeArrowheads="1"/>
            </p:cNvSpPr>
            <p:nvPr/>
          </p:nvSpPr>
          <p:spPr bwMode="auto">
            <a:xfrm>
              <a:off x="4210" y="3154"/>
              <a:ext cx="129" cy="1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7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85044" name="Rectangle 52"/>
            <p:cNvSpPr>
              <a:spLocks noChangeArrowheads="1"/>
            </p:cNvSpPr>
            <p:nvPr/>
          </p:nvSpPr>
          <p:spPr bwMode="auto">
            <a:xfrm>
              <a:off x="4210" y="3346"/>
              <a:ext cx="129" cy="1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700" dirty="0">
                  <a:solidFill>
                    <a:srgbClr val="000000"/>
                  </a:solidFill>
                  <a:latin typeface="Book Antiqua"/>
                </a:rPr>
                <a:t>2</a:t>
              </a:r>
            </a:p>
          </p:txBody>
        </p:sp>
        <p:sp>
          <p:nvSpPr>
            <p:cNvPr id="85045" name="Rectangle 53"/>
            <p:cNvSpPr>
              <a:spLocks noChangeArrowheads="1"/>
            </p:cNvSpPr>
            <p:nvPr/>
          </p:nvSpPr>
          <p:spPr bwMode="auto">
            <a:xfrm>
              <a:off x="4208" y="3546"/>
              <a:ext cx="132" cy="1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700" dirty="0">
                  <a:solidFill>
                    <a:srgbClr val="000000"/>
                  </a:solidFill>
                  <a:latin typeface="Book Antiqua"/>
                </a:rPr>
                <a:t>3</a:t>
              </a:r>
            </a:p>
          </p:txBody>
        </p:sp>
        <p:sp>
          <p:nvSpPr>
            <p:cNvPr id="85046" name="Rectangle 54"/>
            <p:cNvSpPr>
              <a:spLocks noChangeArrowheads="1"/>
            </p:cNvSpPr>
            <p:nvPr/>
          </p:nvSpPr>
          <p:spPr bwMode="auto">
            <a:xfrm>
              <a:off x="4208" y="3762"/>
              <a:ext cx="132" cy="1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700" dirty="0">
                  <a:solidFill>
                    <a:srgbClr val="000000"/>
                  </a:solidFill>
                  <a:latin typeface="Book Antiqua"/>
                </a:rPr>
                <a:t>4</a:t>
              </a:r>
            </a:p>
          </p:txBody>
        </p:sp>
      </p:grpSp>
      <p:grpSp>
        <p:nvGrpSpPr>
          <p:cNvPr id="85051" name="Group 59"/>
          <p:cNvGrpSpPr>
            <a:grpSpLocks/>
          </p:cNvGrpSpPr>
          <p:nvPr/>
        </p:nvGrpSpPr>
        <p:grpSpPr bwMode="auto">
          <a:xfrm>
            <a:off x="9852942" y="6935893"/>
            <a:ext cx="288996" cy="1914596"/>
            <a:chOff x="4364" y="3072"/>
            <a:chExt cx="128" cy="848"/>
          </a:xfrm>
        </p:grpSpPr>
        <p:sp>
          <p:nvSpPr>
            <p:cNvPr id="85048" name="Line 56"/>
            <p:cNvSpPr>
              <a:spLocks noChangeShapeType="1"/>
            </p:cNvSpPr>
            <p:nvPr/>
          </p:nvSpPr>
          <p:spPr bwMode="auto">
            <a:xfrm>
              <a:off x="4364" y="3072"/>
              <a:ext cx="0" cy="8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85049" name="Line 57"/>
            <p:cNvSpPr>
              <a:spLocks noChangeShapeType="1"/>
            </p:cNvSpPr>
            <p:nvPr/>
          </p:nvSpPr>
          <p:spPr bwMode="auto">
            <a:xfrm>
              <a:off x="4364" y="3072"/>
              <a:ext cx="12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85050" name="Line 58"/>
            <p:cNvSpPr>
              <a:spLocks noChangeShapeType="1"/>
            </p:cNvSpPr>
            <p:nvPr/>
          </p:nvSpPr>
          <p:spPr bwMode="auto">
            <a:xfrm>
              <a:off x="4364" y="3920"/>
              <a:ext cx="12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</p:grpSp>
      <p:grpSp>
        <p:nvGrpSpPr>
          <p:cNvPr id="85055" name="Group 63"/>
          <p:cNvGrpSpPr>
            <a:grpSpLocks/>
          </p:cNvGrpSpPr>
          <p:nvPr/>
        </p:nvGrpSpPr>
        <p:grpSpPr bwMode="auto">
          <a:xfrm>
            <a:off x="12101689" y="6908800"/>
            <a:ext cx="316089" cy="1923627"/>
            <a:chOff x="5360" y="3060"/>
            <a:chExt cx="140" cy="852"/>
          </a:xfrm>
        </p:grpSpPr>
        <p:sp>
          <p:nvSpPr>
            <p:cNvPr id="85052" name="Line 60"/>
            <p:cNvSpPr>
              <a:spLocks noChangeShapeType="1"/>
            </p:cNvSpPr>
            <p:nvPr/>
          </p:nvSpPr>
          <p:spPr bwMode="auto">
            <a:xfrm flipV="1">
              <a:off x="5500" y="3060"/>
              <a:ext cx="0" cy="84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85053" name="Line 61"/>
            <p:cNvSpPr>
              <a:spLocks noChangeShapeType="1"/>
            </p:cNvSpPr>
            <p:nvPr/>
          </p:nvSpPr>
          <p:spPr bwMode="auto">
            <a:xfrm flipH="1">
              <a:off x="5360" y="3912"/>
              <a:ext cx="13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85054" name="Line 62"/>
            <p:cNvSpPr>
              <a:spLocks noChangeShapeType="1"/>
            </p:cNvSpPr>
            <p:nvPr/>
          </p:nvSpPr>
          <p:spPr bwMode="auto">
            <a:xfrm flipH="1">
              <a:off x="5360" y="3064"/>
              <a:ext cx="13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85056" name="Rectangle 64"/>
          <p:cNvSpPr>
            <a:spLocks noChangeArrowheads="1"/>
          </p:cNvSpPr>
          <p:nvPr/>
        </p:nvSpPr>
        <p:spPr bwMode="auto">
          <a:xfrm>
            <a:off x="9872372" y="6913315"/>
            <a:ext cx="593320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45</a:t>
            </a:r>
          </a:p>
        </p:txBody>
      </p:sp>
      <p:sp>
        <p:nvSpPr>
          <p:cNvPr id="85057" name="Rectangle 65"/>
          <p:cNvSpPr>
            <a:spLocks noChangeArrowheads="1"/>
          </p:cNvSpPr>
          <p:nvPr/>
        </p:nvSpPr>
        <p:spPr bwMode="auto">
          <a:xfrm>
            <a:off x="10642092" y="6913315"/>
            <a:ext cx="426608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0</a:t>
            </a:r>
          </a:p>
        </p:txBody>
      </p:sp>
      <p:sp>
        <p:nvSpPr>
          <p:cNvPr id="85058" name="Rectangle 66"/>
          <p:cNvSpPr>
            <a:spLocks noChangeArrowheads="1"/>
          </p:cNvSpPr>
          <p:nvPr/>
        </p:nvSpPr>
        <p:spPr bwMode="auto">
          <a:xfrm>
            <a:off x="11190914" y="6913315"/>
            <a:ext cx="593320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45</a:t>
            </a:r>
          </a:p>
        </p:txBody>
      </p:sp>
      <p:sp>
        <p:nvSpPr>
          <p:cNvPr id="85059" name="Rectangle 67"/>
          <p:cNvSpPr>
            <a:spLocks noChangeArrowheads="1"/>
          </p:cNvSpPr>
          <p:nvPr/>
        </p:nvSpPr>
        <p:spPr bwMode="auto">
          <a:xfrm>
            <a:off x="11978697" y="6895253"/>
            <a:ext cx="426608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0</a:t>
            </a:r>
          </a:p>
        </p:txBody>
      </p:sp>
      <p:sp>
        <p:nvSpPr>
          <p:cNvPr id="85060" name="Rectangle 68"/>
          <p:cNvSpPr>
            <a:spLocks noChangeArrowheads="1"/>
          </p:cNvSpPr>
          <p:nvPr/>
        </p:nvSpPr>
        <p:spPr bwMode="auto">
          <a:xfrm>
            <a:off x="10046039" y="7364871"/>
            <a:ext cx="426608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0</a:t>
            </a:r>
          </a:p>
        </p:txBody>
      </p:sp>
      <p:sp>
        <p:nvSpPr>
          <p:cNvPr id="85061" name="Rectangle 69"/>
          <p:cNvSpPr>
            <a:spLocks noChangeArrowheads="1"/>
          </p:cNvSpPr>
          <p:nvPr/>
        </p:nvSpPr>
        <p:spPr bwMode="auto">
          <a:xfrm>
            <a:off x="10468425" y="7328747"/>
            <a:ext cx="593320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80</a:t>
            </a:r>
          </a:p>
        </p:txBody>
      </p:sp>
      <p:sp>
        <p:nvSpPr>
          <p:cNvPr id="85062" name="Rectangle 70"/>
          <p:cNvSpPr>
            <a:spLocks noChangeArrowheads="1"/>
          </p:cNvSpPr>
          <p:nvPr/>
        </p:nvSpPr>
        <p:spPr bwMode="auto">
          <a:xfrm>
            <a:off x="11364581" y="7328747"/>
            <a:ext cx="426608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5</a:t>
            </a:r>
          </a:p>
        </p:txBody>
      </p:sp>
      <p:sp>
        <p:nvSpPr>
          <p:cNvPr id="85063" name="Rectangle 71"/>
          <p:cNvSpPr>
            <a:spLocks noChangeArrowheads="1"/>
          </p:cNvSpPr>
          <p:nvPr/>
        </p:nvSpPr>
        <p:spPr bwMode="auto">
          <a:xfrm>
            <a:off x="11805030" y="7346809"/>
            <a:ext cx="593320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75</a:t>
            </a:r>
          </a:p>
        </p:txBody>
      </p:sp>
      <p:sp>
        <p:nvSpPr>
          <p:cNvPr id="85064" name="Rectangle 72"/>
          <p:cNvSpPr>
            <a:spLocks noChangeArrowheads="1"/>
          </p:cNvSpPr>
          <p:nvPr/>
        </p:nvSpPr>
        <p:spPr bwMode="auto">
          <a:xfrm>
            <a:off x="9872372" y="7816427"/>
            <a:ext cx="593320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45</a:t>
            </a:r>
          </a:p>
        </p:txBody>
      </p:sp>
      <p:sp>
        <p:nvSpPr>
          <p:cNvPr id="85065" name="Rectangle 73"/>
          <p:cNvSpPr>
            <a:spLocks noChangeArrowheads="1"/>
          </p:cNvSpPr>
          <p:nvPr/>
        </p:nvSpPr>
        <p:spPr bwMode="auto">
          <a:xfrm>
            <a:off x="10642092" y="7816427"/>
            <a:ext cx="426608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5</a:t>
            </a:r>
          </a:p>
        </p:txBody>
      </p:sp>
      <p:sp>
        <p:nvSpPr>
          <p:cNvPr id="85066" name="Rectangle 74"/>
          <p:cNvSpPr>
            <a:spLocks noChangeArrowheads="1"/>
          </p:cNvSpPr>
          <p:nvPr/>
        </p:nvSpPr>
        <p:spPr bwMode="auto">
          <a:xfrm>
            <a:off x="11190914" y="7816427"/>
            <a:ext cx="593320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53</a:t>
            </a:r>
          </a:p>
        </p:txBody>
      </p:sp>
      <p:sp>
        <p:nvSpPr>
          <p:cNvPr id="85067" name="Rectangle 75"/>
          <p:cNvSpPr>
            <a:spLocks noChangeArrowheads="1"/>
          </p:cNvSpPr>
          <p:nvPr/>
        </p:nvSpPr>
        <p:spPr bwMode="auto">
          <a:xfrm>
            <a:off x="11978697" y="7816427"/>
            <a:ext cx="426608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3</a:t>
            </a:r>
          </a:p>
        </p:txBody>
      </p:sp>
      <p:sp>
        <p:nvSpPr>
          <p:cNvPr id="85068" name="Rectangle 76"/>
          <p:cNvSpPr>
            <a:spLocks noChangeArrowheads="1"/>
          </p:cNvSpPr>
          <p:nvPr/>
        </p:nvSpPr>
        <p:spPr bwMode="auto">
          <a:xfrm>
            <a:off x="10046039" y="8286044"/>
            <a:ext cx="426608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0</a:t>
            </a:r>
          </a:p>
        </p:txBody>
      </p:sp>
      <p:sp>
        <p:nvSpPr>
          <p:cNvPr id="85069" name="Rectangle 77"/>
          <p:cNvSpPr>
            <a:spLocks noChangeArrowheads="1"/>
          </p:cNvSpPr>
          <p:nvPr/>
        </p:nvSpPr>
        <p:spPr bwMode="auto">
          <a:xfrm>
            <a:off x="10468425" y="8267982"/>
            <a:ext cx="593320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75</a:t>
            </a:r>
          </a:p>
        </p:txBody>
      </p:sp>
      <p:sp>
        <p:nvSpPr>
          <p:cNvPr id="85070" name="Rectangle 78"/>
          <p:cNvSpPr>
            <a:spLocks noChangeArrowheads="1"/>
          </p:cNvSpPr>
          <p:nvPr/>
        </p:nvSpPr>
        <p:spPr bwMode="auto">
          <a:xfrm>
            <a:off x="11364581" y="8267982"/>
            <a:ext cx="426608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3</a:t>
            </a:r>
          </a:p>
        </p:txBody>
      </p:sp>
      <p:sp>
        <p:nvSpPr>
          <p:cNvPr id="85071" name="Rectangle 79"/>
          <p:cNvSpPr>
            <a:spLocks noChangeArrowheads="1"/>
          </p:cNvSpPr>
          <p:nvPr/>
        </p:nvSpPr>
        <p:spPr bwMode="auto">
          <a:xfrm>
            <a:off x="11805030" y="8286044"/>
            <a:ext cx="593320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78</a:t>
            </a:r>
          </a:p>
        </p:txBody>
      </p:sp>
      <p:sp>
        <p:nvSpPr>
          <p:cNvPr id="82" name="Rectangle 3"/>
          <p:cNvSpPr txBox="1">
            <a:spLocks noChangeArrowheads="1"/>
          </p:cNvSpPr>
          <p:nvPr/>
        </p:nvSpPr>
        <p:spPr bwMode="auto">
          <a:xfrm>
            <a:off x="355600" y="444500"/>
            <a:ext cx="12293600" cy="161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 algn="l">
              <a:lnSpc>
                <a:spcPct val="90000"/>
              </a:lnSpc>
            </a:pPr>
            <a:r>
              <a:rPr lang="en-US" sz="6600" dirty="0" smtClean="0"/>
              <a:t>VF – Calculation of </a:t>
            </a:r>
            <a:r>
              <a:rPr lang="en-US" sz="6600" i="1" dirty="0" err="1" smtClean="0"/>
              <a:t>aff</a:t>
            </a:r>
            <a:r>
              <a:rPr lang="en-US" sz="6600" dirty="0" smtClean="0"/>
              <a:t>(</a:t>
            </a:r>
            <a:r>
              <a:rPr lang="en-US" sz="6600" i="1" dirty="0" smtClean="0"/>
              <a:t>A</a:t>
            </a:r>
            <a:r>
              <a:rPr lang="en-US" sz="6600" i="1" baseline="-25000" dirty="0" smtClean="0"/>
              <a:t>i</a:t>
            </a:r>
            <a:r>
              <a:rPr lang="en-US" sz="6600" dirty="0" smtClean="0"/>
              <a:t>, </a:t>
            </a:r>
            <a:r>
              <a:rPr lang="en-US" sz="6600" i="1" dirty="0" err="1" smtClean="0"/>
              <a:t>A</a:t>
            </a:r>
            <a:r>
              <a:rPr lang="en-US" sz="6600" i="1" baseline="-25000" dirty="0" err="1" smtClean="0"/>
              <a:t>j</a:t>
            </a:r>
            <a:r>
              <a:rPr lang="en-US" sz="6600" dirty="0" smtClean="0"/>
              <a:t>)</a:t>
            </a:r>
            <a:endParaRPr kumimoji="0" lang="en-US" sz="6400" b="0" i="0" u="none" strike="noStrike" kern="0" cap="none" spc="0" normalizeH="0" baseline="0" noProof="0" dirty="0">
              <a:ln>
                <a:noFill/>
              </a:ln>
              <a:solidFill>
                <a:srgbClr val="253750"/>
              </a:solidFill>
              <a:effectLst/>
              <a:uLnTx/>
              <a:uFillTx/>
              <a:latin typeface="+mj-lt"/>
              <a:ea typeface="+mj-ea"/>
              <a:cs typeface="+mj-cs"/>
              <a:sym typeface="Didot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VF – Correctness</a:t>
            </a:r>
          </a:p>
        </p:txBody>
      </p:sp>
      <p:sp>
        <p:nvSpPr>
          <p:cNvPr id="95234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>
                <a:solidFill>
                  <a:schemeClr val="tx2"/>
                </a:solidFill>
              </a:rPr>
              <a:t>Completeness and disjointness follow from the completeness and disjointness of the clustering algorithm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 smtClean="0">
                <a:solidFill>
                  <a:schemeClr val="tx2"/>
                </a:solidFill>
              </a:rPr>
              <a:t>Reconstruction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smtClean="0"/>
              <a:t>can </a:t>
            </a:r>
            <a:r>
              <a:rPr lang="en-US" dirty="0"/>
              <a:t>be achieved </a:t>
            </a:r>
            <a:r>
              <a:rPr lang="en-US" dirty="0" smtClean="0"/>
              <a:t>by joining the fragments</a:t>
            </a:r>
          </a:p>
          <a:p>
            <a:pPr lvl="1"/>
            <a:r>
              <a:rPr lang="en-US" dirty="0" smtClean="0"/>
              <a:t>Let </a:t>
            </a:r>
            <a:r>
              <a:rPr lang="en-US" i="1" dirty="0" smtClean="0"/>
              <a:t>F</a:t>
            </a:r>
            <a:r>
              <a:rPr lang="en-US" i="1" baseline="-25000" dirty="0" smtClean="0"/>
              <a:t>R</a:t>
            </a:r>
            <a:r>
              <a:rPr lang="en-US" dirty="0" smtClean="0"/>
              <a:t> = {</a:t>
            </a:r>
            <a:r>
              <a:rPr lang="en-US" i="1" dirty="0" smtClean="0"/>
              <a:t>R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n-US" i="1" dirty="0" smtClean="0"/>
              <a:t>R</a:t>
            </a:r>
            <a:r>
              <a:rPr lang="en-US" baseline="-25000" dirty="0" smtClean="0"/>
              <a:t>2</a:t>
            </a:r>
            <a:r>
              <a:rPr lang="en-US" dirty="0" smtClean="0"/>
              <a:t>, …, 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r</a:t>
            </a:r>
            <a:r>
              <a:rPr lang="en-US" dirty="0" smtClean="0"/>
              <a:t>} be the vertical fragmentation obtained for </a:t>
            </a:r>
            <a:r>
              <a:rPr lang="en-US" i="1" dirty="0" smtClean="0"/>
              <a:t>R</a:t>
            </a:r>
          </a:p>
          <a:p>
            <a:pPr lvl="1">
              <a:buNone/>
            </a:pPr>
            <a:r>
              <a:rPr lang="en-US" sz="2400" dirty="0" smtClean="0"/>
              <a:t>					</a:t>
            </a:r>
            <a:r>
              <a:rPr lang="en-US" sz="2400" i="1" dirty="0" smtClean="0"/>
              <a:t>R = R</a:t>
            </a:r>
            <a:r>
              <a:rPr lang="en-US" sz="2400" baseline="-25000" dirty="0" smtClean="0"/>
              <a:t>1</a:t>
            </a:r>
            <a:r>
              <a:rPr lang="en-US" sz="2400" i="1" dirty="0" smtClean="0"/>
              <a:t> </a:t>
            </a:r>
            <a:r>
              <a:rPr lang="en-US" sz="2400" dirty="0" smtClean="0"/>
              <a:t>⋈</a:t>
            </a:r>
            <a:r>
              <a:rPr lang="en-US" sz="2400" i="1" dirty="0" smtClean="0"/>
              <a:t> R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⋈ … ⋈ </a:t>
            </a:r>
            <a:r>
              <a:rPr lang="en-US" sz="2400" i="1" dirty="0" err="1" smtClean="0"/>
              <a:t>R</a:t>
            </a:r>
            <a:r>
              <a:rPr lang="en-US" sz="2400" i="1" baseline="-25000" dirty="0" err="1" smtClean="0"/>
              <a:t>r</a:t>
            </a:r>
            <a:endParaRPr lang="en-US" sz="24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Hybrid Fragmentation</a:t>
            </a:r>
          </a:p>
        </p:txBody>
      </p:sp>
      <p:sp>
        <p:nvSpPr>
          <p:cNvPr id="96259" name="Rectangle 3"/>
          <p:cNvSpPr>
            <a:spLocks noChangeArrowheads="1"/>
          </p:cNvSpPr>
          <p:nvPr/>
        </p:nvSpPr>
        <p:spPr bwMode="auto">
          <a:xfrm>
            <a:off x="6017404" y="3376602"/>
            <a:ext cx="638639" cy="65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3400" i="1" dirty="0">
                <a:solidFill>
                  <a:srgbClr val="000000"/>
                </a:solidFill>
                <a:latin typeface="Book Antiqua"/>
              </a:rPr>
              <a:t>R</a:t>
            </a:r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7515093" y="4245846"/>
            <a:ext cx="758354" cy="558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HF</a:t>
            </a:r>
          </a:p>
        </p:txBody>
      </p:sp>
      <p:sp>
        <p:nvSpPr>
          <p:cNvPr id="96261" name="Rectangle 5"/>
          <p:cNvSpPr>
            <a:spLocks noChangeArrowheads="1"/>
          </p:cNvSpPr>
          <p:nvPr/>
        </p:nvSpPr>
        <p:spPr bwMode="auto">
          <a:xfrm>
            <a:off x="4534826" y="4218753"/>
            <a:ext cx="758354" cy="558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HF</a:t>
            </a:r>
          </a:p>
        </p:txBody>
      </p:sp>
      <p:sp>
        <p:nvSpPr>
          <p:cNvPr id="96262" name="Rectangle 6"/>
          <p:cNvSpPr>
            <a:spLocks noChangeArrowheads="1"/>
          </p:cNvSpPr>
          <p:nvPr/>
        </p:nvSpPr>
        <p:spPr bwMode="auto">
          <a:xfrm>
            <a:off x="3700059" y="5435695"/>
            <a:ext cx="741327" cy="65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3400" i="1" dirty="0">
                <a:solidFill>
                  <a:srgbClr val="000000"/>
                </a:solidFill>
                <a:latin typeface="Book Antiqua"/>
              </a:rPr>
              <a:t>R</a:t>
            </a:r>
            <a:r>
              <a:rPr lang="en-US" sz="3400" baseline="-25000" dirty="0">
                <a:solidFill>
                  <a:srgbClr val="000000"/>
                </a:solidFill>
                <a:latin typeface="Book Antiqua"/>
              </a:rPr>
              <a:t>1</a:t>
            </a:r>
          </a:p>
        </p:txBody>
      </p:sp>
      <p:sp>
        <p:nvSpPr>
          <p:cNvPr id="96263" name="Rectangle 7"/>
          <p:cNvSpPr>
            <a:spLocks noChangeArrowheads="1"/>
          </p:cNvSpPr>
          <p:nvPr/>
        </p:nvSpPr>
        <p:spPr bwMode="auto">
          <a:xfrm>
            <a:off x="8601434" y="6341064"/>
            <a:ext cx="718905" cy="558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VF</a:t>
            </a:r>
          </a:p>
        </p:txBody>
      </p:sp>
      <p:sp>
        <p:nvSpPr>
          <p:cNvPr id="96264" name="Rectangle 8"/>
          <p:cNvSpPr>
            <a:spLocks noChangeArrowheads="1"/>
          </p:cNvSpPr>
          <p:nvPr/>
        </p:nvSpPr>
        <p:spPr bwMode="auto">
          <a:xfrm>
            <a:off x="9655242" y="6341064"/>
            <a:ext cx="718905" cy="558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VF</a:t>
            </a:r>
          </a:p>
        </p:txBody>
      </p:sp>
      <p:sp>
        <p:nvSpPr>
          <p:cNvPr id="96265" name="Rectangle 9"/>
          <p:cNvSpPr>
            <a:spLocks noChangeArrowheads="1"/>
          </p:cNvSpPr>
          <p:nvPr/>
        </p:nvSpPr>
        <p:spPr bwMode="auto">
          <a:xfrm>
            <a:off x="6898379" y="6341064"/>
            <a:ext cx="718905" cy="558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VF</a:t>
            </a:r>
          </a:p>
        </p:txBody>
      </p:sp>
      <p:sp>
        <p:nvSpPr>
          <p:cNvPr id="96266" name="Rectangle 10"/>
          <p:cNvSpPr>
            <a:spLocks noChangeArrowheads="1"/>
          </p:cNvSpPr>
          <p:nvPr/>
        </p:nvSpPr>
        <p:spPr bwMode="auto">
          <a:xfrm>
            <a:off x="4614682" y="6341064"/>
            <a:ext cx="718905" cy="558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VF</a:t>
            </a:r>
          </a:p>
        </p:txBody>
      </p:sp>
      <p:sp>
        <p:nvSpPr>
          <p:cNvPr id="96267" name="Rectangle 11"/>
          <p:cNvSpPr>
            <a:spLocks noChangeArrowheads="1"/>
          </p:cNvSpPr>
          <p:nvPr/>
        </p:nvSpPr>
        <p:spPr bwMode="auto">
          <a:xfrm>
            <a:off x="2577899" y="6341064"/>
            <a:ext cx="718905" cy="558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VF</a:t>
            </a:r>
          </a:p>
        </p:txBody>
      </p:sp>
      <p:sp>
        <p:nvSpPr>
          <p:cNvPr id="96268" name="Rectangle 12"/>
          <p:cNvSpPr>
            <a:spLocks noChangeArrowheads="1"/>
          </p:cNvSpPr>
          <p:nvPr/>
        </p:nvSpPr>
        <p:spPr bwMode="auto">
          <a:xfrm>
            <a:off x="2602792" y="7056366"/>
            <a:ext cx="856450" cy="65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3400" i="1" dirty="0">
                <a:solidFill>
                  <a:srgbClr val="000000"/>
                </a:solidFill>
                <a:latin typeface="Book Antiqua"/>
              </a:rPr>
              <a:t>R</a:t>
            </a:r>
            <a:r>
              <a:rPr lang="en-US" sz="3400" baseline="-25000" dirty="0">
                <a:solidFill>
                  <a:srgbClr val="000000"/>
                </a:solidFill>
                <a:latin typeface="Book Antiqua"/>
              </a:rPr>
              <a:t>11</a:t>
            </a:r>
          </a:p>
        </p:txBody>
      </p:sp>
      <p:sp>
        <p:nvSpPr>
          <p:cNvPr id="96269" name="Rectangle 13"/>
          <p:cNvSpPr>
            <a:spLocks noChangeArrowheads="1"/>
          </p:cNvSpPr>
          <p:nvPr/>
        </p:nvSpPr>
        <p:spPr bwMode="auto">
          <a:xfrm>
            <a:off x="4665710" y="7056366"/>
            <a:ext cx="902988" cy="65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3400" i="1" dirty="0">
                <a:solidFill>
                  <a:srgbClr val="000000"/>
                </a:solidFill>
                <a:latin typeface="Book Antiqua"/>
              </a:rPr>
              <a:t>R</a:t>
            </a:r>
            <a:r>
              <a:rPr lang="en-US" sz="3400" baseline="-25000" dirty="0">
                <a:solidFill>
                  <a:srgbClr val="000000"/>
                </a:solidFill>
                <a:latin typeface="Book Antiqua"/>
              </a:rPr>
              <a:t>12</a:t>
            </a:r>
          </a:p>
        </p:txBody>
      </p:sp>
      <p:sp>
        <p:nvSpPr>
          <p:cNvPr id="96271" name="Rectangle 15"/>
          <p:cNvSpPr>
            <a:spLocks noChangeArrowheads="1"/>
          </p:cNvSpPr>
          <p:nvPr/>
        </p:nvSpPr>
        <p:spPr bwMode="auto">
          <a:xfrm>
            <a:off x="6778990" y="7056366"/>
            <a:ext cx="902988" cy="65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3400" i="1" dirty="0">
                <a:solidFill>
                  <a:srgbClr val="000000"/>
                </a:solidFill>
                <a:latin typeface="Book Antiqua"/>
              </a:rPr>
              <a:t>R</a:t>
            </a:r>
            <a:r>
              <a:rPr lang="en-US" sz="3400" baseline="-25000" dirty="0">
                <a:solidFill>
                  <a:srgbClr val="000000"/>
                </a:solidFill>
                <a:latin typeface="Book Antiqua"/>
              </a:rPr>
              <a:t>21</a:t>
            </a:r>
          </a:p>
        </p:txBody>
      </p:sp>
      <p:sp>
        <p:nvSpPr>
          <p:cNvPr id="96272" name="Rectangle 16"/>
          <p:cNvSpPr>
            <a:spLocks noChangeArrowheads="1"/>
          </p:cNvSpPr>
          <p:nvPr/>
        </p:nvSpPr>
        <p:spPr bwMode="auto">
          <a:xfrm>
            <a:off x="8187843" y="7056366"/>
            <a:ext cx="902988" cy="65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3400" i="1" dirty="0">
                <a:solidFill>
                  <a:srgbClr val="000000"/>
                </a:solidFill>
                <a:latin typeface="Book Antiqua"/>
              </a:rPr>
              <a:t>R</a:t>
            </a:r>
            <a:r>
              <a:rPr lang="en-US" sz="3400" baseline="-25000" dirty="0">
                <a:solidFill>
                  <a:srgbClr val="000000"/>
                </a:solidFill>
                <a:latin typeface="Book Antiqua"/>
              </a:rPr>
              <a:t>22</a:t>
            </a:r>
          </a:p>
        </p:txBody>
      </p:sp>
      <p:sp>
        <p:nvSpPr>
          <p:cNvPr id="96273" name="Rectangle 17"/>
          <p:cNvSpPr>
            <a:spLocks noChangeArrowheads="1"/>
          </p:cNvSpPr>
          <p:nvPr/>
        </p:nvSpPr>
        <p:spPr bwMode="auto">
          <a:xfrm>
            <a:off x="9885692" y="7056366"/>
            <a:ext cx="902988" cy="65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3400" i="1" dirty="0">
                <a:solidFill>
                  <a:srgbClr val="000000"/>
                </a:solidFill>
                <a:latin typeface="Book Antiqua"/>
              </a:rPr>
              <a:t>R</a:t>
            </a:r>
            <a:r>
              <a:rPr lang="en-US" sz="3400" baseline="-25000" dirty="0">
                <a:solidFill>
                  <a:srgbClr val="000000"/>
                </a:solidFill>
                <a:latin typeface="Book Antiqua"/>
              </a:rPr>
              <a:t>23</a:t>
            </a:r>
          </a:p>
        </p:txBody>
      </p:sp>
      <p:sp>
        <p:nvSpPr>
          <p:cNvPr id="96274" name="Line 18"/>
          <p:cNvSpPr>
            <a:spLocks noChangeShapeType="1"/>
          </p:cNvSpPr>
          <p:nvPr/>
        </p:nvSpPr>
        <p:spPr bwMode="auto">
          <a:xfrm flipH="1">
            <a:off x="4074350" y="4065224"/>
            <a:ext cx="2221653" cy="1417884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96275" name="Line 19"/>
          <p:cNvSpPr>
            <a:spLocks noChangeShapeType="1"/>
          </p:cNvSpPr>
          <p:nvPr/>
        </p:nvSpPr>
        <p:spPr bwMode="auto">
          <a:xfrm>
            <a:off x="6296003" y="4065224"/>
            <a:ext cx="2203591" cy="1417884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96276" name="Rectangle 20"/>
          <p:cNvSpPr>
            <a:spLocks noChangeArrowheads="1"/>
          </p:cNvSpPr>
          <p:nvPr/>
        </p:nvSpPr>
        <p:spPr bwMode="auto">
          <a:xfrm>
            <a:off x="8305926" y="5435695"/>
            <a:ext cx="741327" cy="65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3400" i="1" dirty="0">
                <a:solidFill>
                  <a:srgbClr val="000000"/>
                </a:solidFill>
                <a:latin typeface="Book Antiqua"/>
              </a:rPr>
              <a:t>R</a:t>
            </a:r>
            <a:r>
              <a:rPr lang="en-US" sz="3400" baseline="-25000" dirty="0">
                <a:solidFill>
                  <a:srgbClr val="000000"/>
                </a:solidFill>
                <a:latin typeface="Book Antiqua"/>
              </a:rPr>
              <a:t>2</a:t>
            </a:r>
          </a:p>
        </p:txBody>
      </p:sp>
      <p:sp>
        <p:nvSpPr>
          <p:cNvPr id="96277" name="Line 21"/>
          <p:cNvSpPr>
            <a:spLocks noChangeShapeType="1"/>
          </p:cNvSpPr>
          <p:nvPr/>
        </p:nvSpPr>
        <p:spPr bwMode="auto">
          <a:xfrm flipH="1">
            <a:off x="3016387" y="6124317"/>
            <a:ext cx="975360" cy="79473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96278" name="Line 22"/>
          <p:cNvSpPr>
            <a:spLocks noChangeShapeType="1"/>
          </p:cNvSpPr>
          <p:nvPr/>
        </p:nvSpPr>
        <p:spPr bwMode="auto">
          <a:xfrm>
            <a:off x="3992829" y="6124317"/>
            <a:ext cx="957298" cy="79473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96279" name="Line 23"/>
          <p:cNvSpPr>
            <a:spLocks noChangeShapeType="1"/>
          </p:cNvSpPr>
          <p:nvPr/>
        </p:nvSpPr>
        <p:spPr bwMode="auto">
          <a:xfrm flipH="1">
            <a:off x="7209227" y="6151411"/>
            <a:ext cx="1463040" cy="821831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96280" name="Line 24"/>
          <p:cNvSpPr>
            <a:spLocks noChangeShapeType="1"/>
          </p:cNvSpPr>
          <p:nvPr/>
        </p:nvSpPr>
        <p:spPr bwMode="auto">
          <a:xfrm>
            <a:off x="8678282" y="6165804"/>
            <a:ext cx="1417884" cy="79473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96281" name="Line 25"/>
          <p:cNvSpPr>
            <a:spLocks noChangeShapeType="1"/>
          </p:cNvSpPr>
          <p:nvPr/>
        </p:nvSpPr>
        <p:spPr bwMode="auto">
          <a:xfrm>
            <a:off x="8661672" y="6151411"/>
            <a:ext cx="0" cy="821831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26" name="CasellaDiTesto 25"/>
          <p:cNvSpPr txBox="1"/>
          <p:nvPr/>
        </p:nvSpPr>
        <p:spPr>
          <a:xfrm>
            <a:off x="501608" y="2526969"/>
            <a:ext cx="1207302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 smtClean="0">
                <a:latin typeface="Book Antiqua" pitchFamily="18" charset="0"/>
              </a:rPr>
              <a:t>Hybrid fragmentation, aka </a:t>
            </a:r>
            <a:r>
              <a:rPr lang="en-GB" sz="2600" i="1" dirty="0" smtClean="0">
                <a:latin typeface="Book Antiqua" pitchFamily="18" charset="0"/>
              </a:rPr>
              <a:t>mixed</a:t>
            </a:r>
            <a:r>
              <a:rPr lang="en-GB" sz="2600" dirty="0" smtClean="0">
                <a:latin typeface="Book Antiqua" pitchFamily="18" charset="0"/>
              </a:rPr>
              <a:t> or </a:t>
            </a:r>
            <a:r>
              <a:rPr lang="en-GB" sz="2600" i="1" dirty="0" smtClean="0">
                <a:latin typeface="Book Antiqua" pitchFamily="18" charset="0"/>
              </a:rPr>
              <a:t>nested fragmentation</a:t>
            </a:r>
            <a:endParaRPr lang="en-GB" sz="2600" i="1" dirty="0">
              <a:latin typeface="Book Antiqua" pitchFamily="18" charset="0"/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3014638" y="8305824"/>
            <a:ext cx="964413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tabLst>
                <a:tab pos="2603500" algn="l"/>
              </a:tabLst>
            </a:pPr>
            <a:r>
              <a:rPr lang="en-GB" sz="2600" dirty="0" smtClean="0">
                <a:latin typeface="Book Antiqua" pitchFamily="18" charset="0"/>
              </a:rPr>
              <a:t>start from the leaves and move upward applying fragmentation reconstruction methods depending on fragmentation types</a:t>
            </a:r>
            <a:endParaRPr lang="en-GB" sz="2600" i="1" dirty="0">
              <a:latin typeface="Book Antiqua" pitchFamily="18" charset="0"/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358732" y="8305824"/>
            <a:ext cx="295465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00" b="1" dirty="0" smtClean="0">
                <a:latin typeface="Book Antiqua" pitchFamily="18" charset="0"/>
              </a:rPr>
              <a:t>To reconstruct </a:t>
            </a:r>
            <a:r>
              <a:rPr lang="en-GB" sz="2600" b="1" i="1" dirty="0" smtClean="0">
                <a:latin typeface="Book Antiqua" pitchFamily="18" charset="0"/>
              </a:rPr>
              <a:t>R</a:t>
            </a:r>
            <a:r>
              <a:rPr lang="en-GB" sz="2600" dirty="0" smtClean="0">
                <a:latin typeface="Book Antiqua" pitchFamily="18" charset="0"/>
              </a:rPr>
              <a:t>:	</a:t>
            </a:r>
            <a:endParaRPr lang="en-GB" sz="2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/>
              <a:t>Fragment Allocation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>
          <a:xfrm>
            <a:off x="342900" y="2376470"/>
            <a:ext cx="12293600" cy="6881830"/>
          </a:xfrm>
          <a:noFill/>
          <a:ln/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dirty="0" smtClean="0"/>
              <a:t>Fragment allocation concerns distribution of resources across network nodes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 smtClean="0"/>
              <a:t>Assignment (possibly with replications) of fragments to sites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dirty="0" smtClean="0"/>
              <a:t>Problem </a:t>
            </a:r>
            <a:r>
              <a:rPr lang="en-US" dirty="0" err="1" smtClean="0"/>
              <a:t>formaliation</a:t>
            </a:r>
            <a:endParaRPr lang="en-US" dirty="0" smtClean="0"/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 smtClean="0"/>
              <a:t>Given </a:t>
            </a:r>
          </a:p>
          <a:p>
            <a:pPr lvl="3">
              <a:lnSpc>
                <a:spcPct val="110000"/>
              </a:lnSpc>
              <a:spcBef>
                <a:spcPts val="600"/>
              </a:spcBef>
              <a:buFont typeface="Monotype Sorts" charset="0"/>
              <a:buNone/>
            </a:pPr>
            <a:r>
              <a:rPr lang="en-US" sz="2400" i="1" dirty="0" smtClean="0"/>
              <a:t>F</a:t>
            </a:r>
            <a:r>
              <a:rPr lang="en-US" sz="2400" dirty="0" smtClean="0"/>
              <a:t> </a:t>
            </a:r>
            <a:r>
              <a:rPr lang="en-US" sz="2400" dirty="0"/>
              <a:t>= {</a:t>
            </a:r>
            <a:r>
              <a:rPr lang="en-US" sz="2400" i="1" dirty="0"/>
              <a:t>F</a:t>
            </a:r>
            <a:r>
              <a:rPr lang="en-US" sz="2400" baseline="-25000" dirty="0"/>
              <a:t>1</a:t>
            </a:r>
            <a:r>
              <a:rPr lang="en-US" sz="2400" dirty="0"/>
              <a:t>, </a:t>
            </a:r>
            <a:r>
              <a:rPr lang="en-US" sz="2400" i="1" dirty="0"/>
              <a:t>F</a:t>
            </a:r>
            <a:r>
              <a:rPr lang="en-US" sz="2400" baseline="-25000" dirty="0"/>
              <a:t>2</a:t>
            </a:r>
            <a:r>
              <a:rPr lang="en-US" sz="2400" dirty="0"/>
              <a:t>, …, </a:t>
            </a:r>
            <a:r>
              <a:rPr lang="en-US" sz="2400" i="1" dirty="0"/>
              <a:t>F</a:t>
            </a:r>
            <a:r>
              <a:rPr lang="en-US" sz="2400" i="1" baseline="-25000" dirty="0"/>
              <a:t>n</a:t>
            </a:r>
            <a:r>
              <a:rPr lang="en-US" sz="2400" dirty="0"/>
              <a:t>} 	fragments</a:t>
            </a:r>
          </a:p>
          <a:p>
            <a:pPr lvl="3">
              <a:lnSpc>
                <a:spcPct val="110000"/>
              </a:lnSpc>
              <a:spcBef>
                <a:spcPts val="600"/>
              </a:spcBef>
              <a:buFont typeface="Monotype Sorts" charset="0"/>
              <a:buNone/>
            </a:pPr>
            <a:r>
              <a:rPr lang="en-US" sz="2400" i="1" dirty="0"/>
              <a:t>S</a:t>
            </a:r>
            <a:r>
              <a:rPr lang="en-US" sz="2400" dirty="0"/>
              <a:t> ={</a:t>
            </a:r>
            <a:r>
              <a:rPr lang="en-US" sz="2400" i="1" dirty="0"/>
              <a:t>S</a:t>
            </a:r>
            <a:r>
              <a:rPr lang="en-US" sz="2400" baseline="-25000" dirty="0"/>
              <a:t>1</a:t>
            </a:r>
            <a:r>
              <a:rPr lang="en-US" sz="2400" dirty="0"/>
              <a:t>, </a:t>
            </a:r>
            <a:r>
              <a:rPr lang="en-US" sz="2400" i="1" dirty="0"/>
              <a:t>S</a:t>
            </a:r>
            <a:r>
              <a:rPr lang="en-US" sz="2400" baseline="-25000" dirty="0"/>
              <a:t>2</a:t>
            </a:r>
            <a:r>
              <a:rPr lang="en-US" sz="2400" dirty="0"/>
              <a:t>, …, </a:t>
            </a:r>
            <a:r>
              <a:rPr lang="en-US" sz="2400" i="1" dirty="0" err="1"/>
              <a:t>S</a:t>
            </a:r>
            <a:r>
              <a:rPr lang="en-US" sz="2400" i="1" baseline="-25000" dirty="0" err="1"/>
              <a:t>m</a:t>
            </a:r>
            <a:r>
              <a:rPr lang="en-US" sz="2400" dirty="0"/>
              <a:t>} 	network sites </a:t>
            </a:r>
          </a:p>
          <a:p>
            <a:pPr lvl="3">
              <a:lnSpc>
                <a:spcPct val="110000"/>
              </a:lnSpc>
              <a:spcBef>
                <a:spcPts val="600"/>
              </a:spcBef>
              <a:buFont typeface="Monotype Sorts" charset="0"/>
              <a:buNone/>
            </a:pPr>
            <a:r>
              <a:rPr lang="en-US" sz="2400" i="1" dirty="0"/>
              <a:t>Q</a:t>
            </a:r>
            <a:r>
              <a:rPr lang="en-US" sz="2400" dirty="0"/>
              <a:t> = {</a:t>
            </a:r>
            <a:r>
              <a:rPr lang="en-US" sz="2400" i="1" dirty="0"/>
              <a:t>q</a:t>
            </a:r>
            <a:r>
              <a:rPr lang="en-US" sz="2400" baseline="-25000" dirty="0"/>
              <a:t>1</a:t>
            </a:r>
            <a:r>
              <a:rPr lang="en-US" sz="2400" dirty="0"/>
              <a:t>, </a:t>
            </a:r>
            <a:r>
              <a:rPr lang="en-US" sz="2400" i="1" dirty="0"/>
              <a:t>q</a:t>
            </a:r>
            <a:r>
              <a:rPr lang="en-US" sz="2400" baseline="-25000" dirty="0"/>
              <a:t>2</a:t>
            </a:r>
            <a:r>
              <a:rPr lang="en-US" sz="2400" dirty="0"/>
              <a:t>,…, </a:t>
            </a:r>
            <a:r>
              <a:rPr lang="en-US" sz="2400" i="1" dirty="0" err="1"/>
              <a:t>q</a:t>
            </a:r>
            <a:r>
              <a:rPr lang="en-US" sz="2400" i="1" baseline="-25000" dirty="0" err="1"/>
              <a:t>q</a:t>
            </a:r>
            <a:r>
              <a:rPr lang="en-US" sz="2400" dirty="0"/>
              <a:t>}	applications </a:t>
            </a:r>
            <a:endParaRPr lang="en-US" sz="2400" dirty="0" smtClean="0"/>
          </a:p>
          <a:p>
            <a:pPr lvl="1">
              <a:lnSpc>
                <a:spcPct val="110000"/>
              </a:lnSpc>
              <a:spcBef>
                <a:spcPts val="600"/>
              </a:spcBef>
              <a:buFont typeface="Monotype Sorts" charset="0"/>
              <a:buNone/>
            </a:pPr>
            <a:r>
              <a:rPr lang="en-US" dirty="0" smtClean="0"/>
              <a:t>	Find the best (“optimal”) distribution of fragments in </a:t>
            </a:r>
            <a:r>
              <a:rPr lang="en-US" i="1" dirty="0" smtClean="0"/>
              <a:t>F</a:t>
            </a:r>
            <a:r>
              <a:rPr lang="en-US" dirty="0" smtClean="0"/>
              <a:t> among sites in </a:t>
            </a:r>
            <a:r>
              <a:rPr lang="en-US" i="1" dirty="0" smtClean="0"/>
              <a:t>S</a:t>
            </a:r>
            <a:endParaRPr lang="en-US" dirty="0" smtClean="0"/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dirty="0" smtClean="0"/>
              <a:t>Optimality</a:t>
            </a:r>
            <a:endParaRPr lang="en-US" dirty="0"/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/>
              <a:t>Minimal cost</a:t>
            </a:r>
          </a:p>
          <a:p>
            <a:pPr lvl="2">
              <a:lnSpc>
                <a:spcPct val="110000"/>
              </a:lnSpc>
              <a:spcBef>
                <a:spcPts val="600"/>
              </a:spcBef>
            </a:pPr>
            <a:r>
              <a:rPr lang="en-US" dirty="0" smtClean="0"/>
              <a:t>Communication, Storage (of 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i</a:t>
            </a:r>
            <a:r>
              <a:rPr lang="en-US" dirty="0" smtClean="0"/>
              <a:t> at site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j</a:t>
            </a:r>
            <a:r>
              <a:rPr lang="en-US" dirty="0" smtClean="0"/>
              <a:t>), Querying (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i</a:t>
            </a:r>
            <a:r>
              <a:rPr lang="en-US" dirty="0" smtClean="0"/>
              <a:t> at site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j</a:t>
            </a:r>
            <a:r>
              <a:rPr lang="en-US" dirty="0" smtClean="0"/>
              <a:t> , from site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k</a:t>
            </a:r>
            <a:r>
              <a:rPr lang="en-US" dirty="0" smtClean="0"/>
              <a:t>), Updating (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i</a:t>
            </a:r>
            <a:r>
              <a:rPr lang="en-US" dirty="0" smtClean="0"/>
              <a:t> at all sites where it is replicated, from site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k</a:t>
            </a:r>
            <a:r>
              <a:rPr lang="en-US" dirty="0" smtClean="0"/>
              <a:t>)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smtClean="0"/>
              <a:t>Performance</a:t>
            </a:r>
            <a:endParaRPr lang="en-US" dirty="0" smtClean="0"/>
          </a:p>
          <a:p>
            <a:pPr lvl="2">
              <a:lnSpc>
                <a:spcPct val="110000"/>
              </a:lnSpc>
              <a:spcBef>
                <a:spcPts val="600"/>
              </a:spcBef>
            </a:pPr>
            <a:r>
              <a:rPr lang="en-US" dirty="0" smtClean="0"/>
              <a:t>Response </a:t>
            </a:r>
            <a:r>
              <a:rPr lang="en-US" dirty="0"/>
              <a:t>time and/or throughput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 smtClean="0"/>
              <a:t>Can be formulated as an operations research problem</a:t>
            </a:r>
          </a:p>
          <a:p>
            <a:pPr lvl="2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min (tot. cost)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s.t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 response time, storage, and processing constraints</a:t>
            </a:r>
          </a:p>
          <a:p>
            <a:pPr lvl="2">
              <a:lnSpc>
                <a:spcPct val="110000"/>
              </a:lnSpc>
              <a:spcBef>
                <a:spcPts val="600"/>
              </a:spcBef>
            </a:pPr>
            <a:r>
              <a:rPr lang="en-US" dirty="0" smtClean="0"/>
              <a:t>techniques and heuristics from the field apply (no optimal solution, NP-hard)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Design Problem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80000"/>
              </a:spcBef>
            </a:pPr>
            <a:r>
              <a:rPr lang="en-US" dirty="0"/>
              <a:t>In the general </a:t>
            </a:r>
            <a:r>
              <a:rPr lang="en-US" dirty="0" smtClean="0"/>
              <a:t>setting:</a:t>
            </a:r>
            <a:endParaRPr lang="en-US" dirty="0"/>
          </a:p>
          <a:p>
            <a:pPr lvl="1" indent="0">
              <a:lnSpc>
                <a:spcPct val="100000"/>
              </a:lnSpc>
              <a:spcBef>
                <a:spcPct val="80000"/>
              </a:spcBef>
              <a:buFont typeface="Monotype Sorts" charset="0"/>
              <a:buNone/>
            </a:pPr>
            <a:r>
              <a:rPr lang="en-US" dirty="0" smtClean="0"/>
              <a:t>Making </a:t>
            </a:r>
            <a:r>
              <a:rPr lang="en-US" dirty="0"/>
              <a:t>decisions about the placement of </a:t>
            </a:r>
            <a:r>
              <a:rPr lang="en-US" dirty="0">
                <a:solidFill>
                  <a:srgbClr val="FF0000"/>
                </a:solidFill>
              </a:rPr>
              <a:t>data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programs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control</a:t>
            </a:r>
            <a:r>
              <a:rPr lang="en-US" dirty="0" smtClean="0"/>
              <a:t>) across </a:t>
            </a:r>
            <a:r>
              <a:rPr lang="en-US" dirty="0"/>
              <a:t>the sites of a computer network as well as possibly designing the network </a:t>
            </a:r>
            <a:r>
              <a:rPr lang="en-US" dirty="0" smtClean="0"/>
              <a:t>itself</a:t>
            </a:r>
            <a:endParaRPr lang="en-US" dirty="0"/>
          </a:p>
          <a:p>
            <a:pPr>
              <a:lnSpc>
                <a:spcPct val="100000"/>
              </a:lnSpc>
              <a:spcBef>
                <a:spcPct val="80000"/>
              </a:spcBef>
            </a:pPr>
            <a:r>
              <a:rPr lang="en-US" dirty="0"/>
              <a:t>In Distributed DBMS, the placement of applications entails</a:t>
            </a:r>
          </a:p>
          <a:p>
            <a:pPr lvl="1">
              <a:lnSpc>
                <a:spcPct val="100000"/>
              </a:lnSpc>
              <a:spcBef>
                <a:spcPct val="80000"/>
              </a:spcBef>
            </a:pPr>
            <a:r>
              <a:rPr lang="en-US" dirty="0"/>
              <a:t>placement of the distributed DBMS software; and</a:t>
            </a:r>
          </a:p>
          <a:p>
            <a:pPr lvl="1">
              <a:lnSpc>
                <a:spcPct val="100000"/>
              </a:lnSpc>
              <a:spcBef>
                <a:spcPct val="80000"/>
              </a:spcBef>
            </a:pPr>
            <a:r>
              <a:rPr lang="en-US" dirty="0"/>
              <a:t>placement of the applications that run on the database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directory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Data directory (aka. data dictionary or </a:t>
            </a:r>
            <a:r>
              <a:rPr lang="en-GB" dirty="0" err="1" smtClean="0"/>
              <a:t>catalog</a:t>
            </a:r>
            <a:r>
              <a:rPr lang="en-GB" dirty="0" smtClean="0"/>
              <a:t>)</a:t>
            </a:r>
          </a:p>
          <a:p>
            <a:r>
              <a:rPr lang="en-GB" dirty="0" smtClean="0"/>
              <a:t>Both in classic (centralized) and distributed DB, it stores metadata about DB</a:t>
            </a:r>
          </a:p>
          <a:p>
            <a:pPr lvl="1"/>
            <a:r>
              <a:rPr lang="en-GB" dirty="0" smtClean="0"/>
              <a:t>Centralized context</a:t>
            </a:r>
          </a:p>
          <a:p>
            <a:pPr lvl="2"/>
            <a:r>
              <a:rPr lang="en-GB" dirty="0" smtClean="0"/>
              <a:t>Schema (relation metadata) definitions</a:t>
            </a:r>
          </a:p>
          <a:p>
            <a:pPr lvl="2"/>
            <a:r>
              <a:rPr lang="en-GB" dirty="0" smtClean="0"/>
              <a:t>Usage statistics</a:t>
            </a:r>
          </a:p>
          <a:p>
            <a:pPr lvl="2"/>
            <a:r>
              <a:rPr lang="en-GB" dirty="0" smtClean="0"/>
              <a:t>Memory usage</a:t>
            </a:r>
          </a:p>
          <a:p>
            <a:pPr lvl="2"/>
            <a:r>
              <a:rPr lang="en-GB" dirty="0" smtClean="0"/>
              <a:t>...</a:t>
            </a:r>
          </a:p>
          <a:p>
            <a:pPr lvl="1"/>
            <a:r>
              <a:rPr lang="en-GB" dirty="0" smtClean="0"/>
              <a:t>Distributed context</a:t>
            </a:r>
          </a:p>
          <a:p>
            <a:pPr lvl="2"/>
            <a:r>
              <a:rPr lang="en-GB" dirty="0" smtClean="0"/>
              <a:t>Info to reconstruct global view of whole DB</a:t>
            </a:r>
          </a:p>
          <a:p>
            <a:pPr lvl="2"/>
            <a:r>
              <a:rPr lang="en-GB" dirty="0" smtClean="0"/>
              <a:t>What relation/fragment is stored at which site</a:t>
            </a:r>
          </a:p>
          <a:p>
            <a:pPr lvl="2"/>
            <a:r>
              <a:rPr lang="en-GB" dirty="0" smtClean="0"/>
              <a:t>...</a:t>
            </a:r>
          </a:p>
          <a:p>
            <a:r>
              <a:rPr lang="en-GB" dirty="0" smtClean="0"/>
              <a:t>It is itself part of the DB, so considerations about fragmentation and </a:t>
            </a:r>
            <a:r>
              <a:rPr lang="en-GB" smtClean="0"/>
              <a:t>allocation issues apply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Forms of Distribution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>
            <a:normAutofit fontScale="92500"/>
          </a:bodyPr>
          <a:lstStyle/>
          <a:p>
            <a:pPr>
              <a:lnSpc>
                <a:spcPct val="100000"/>
              </a:lnSpc>
              <a:spcBef>
                <a:spcPct val="80000"/>
              </a:spcBef>
            </a:pPr>
            <a:r>
              <a:rPr lang="en-US" dirty="0" smtClean="0"/>
              <a:t>Architecture classification (in previous class)</a:t>
            </a:r>
          </a:p>
          <a:p>
            <a:pPr lvl="1">
              <a:lnSpc>
                <a:spcPct val="100000"/>
              </a:lnSpc>
              <a:spcBef>
                <a:spcPct val="80000"/>
              </a:spcBef>
            </a:pPr>
            <a:r>
              <a:rPr lang="en-US" dirty="0" smtClean="0"/>
              <a:t>Client/server</a:t>
            </a:r>
          </a:p>
          <a:p>
            <a:pPr lvl="1">
              <a:lnSpc>
                <a:spcPct val="100000"/>
              </a:lnSpc>
              <a:spcBef>
                <a:spcPct val="80000"/>
              </a:spcBef>
            </a:pPr>
            <a:r>
              <a:rPr lang="en-US" b="1" dirty="0" smtClean="0">
                <a:solidFill>
                  <a:srgbClr val="FF0000"/>
                </a:solidFill>
              </a:rPr>
              <a:t>Fully distributed</a:t>
            </a:r>
          </a:p>
          <a:p>
            <a:pPr lvl="1">
              <a:lnSpc>
                <a:spcPct val="100000"/>
              </a:lnSpc>
              <a:spcBef>
                <a:spcPct val="80000"/>
              </a:spcBef>
            </a:pPr>
            <a:r>
              <a:rPr lang="en-US" dirty="0" smtClean="0"/>
              <a:t>MDBS</a:t>
            </a:r>
            <a:endParaRPr lang="en-US" dirty="0"/>
          </a:p>
          <a:p>
            <a:pPr lvl="1">
              <a:lnSpc>
                <a:spcPct val="100000"/>
              </a:lnSpc>
              <a:spcBef>
                <a:spcPct val="80000"/>
              </a:spcBef>
              <a:buNone/>
            </a:pPr>
            <a:r>
              <a:rPr lang="en-US" dirty="0" smtClean="0"/>
              <a:t>based on distribution degree of DBMS (control) among nodes of the network</a:t>
            </a:r>
          </a:p>
          <a:p>
            <a:pPr>
              <a:spcBef>
                <a:spcPct val="80000"/>
              </a:spcBef>
            </a:pPr>
            <a:r>
              <a:rPr lang="en-US" dirty="0" smtClean="0"/>
              <a:t>Another classification (based on distribution degree of data)</a:t>
            </a:r>
          </a:p>
          <a:p>
            <a:pPr lvl="1">
              <a:spcBef>
                <a:spcPct val="80000"/>
              </a:spcBef>
            </a:pPr>
            <a:r>
              <a:rPr lang="en-US" dirty="0" smtClean="0"/>
              <a:t>Dimensions of the classification</a:t>
            </a:r>
          </a:p>
          <a:p>
            <a:pPr lvl="2">
              <a:spcBef>
                <a:spcPct val="80000"/>
              </a:spcBef>
            </a:pPr>
            <a:r>
              <a:rPr lang="en-US" dirty="0" smtClean="0"/>
              <a:t>Level of sharing (</a:t>
            </a:r>
            <a:r>
              <a:rPr lang="en-US" i="1" dirty="0" smtClean="0"/>
              <a:t>no sharing</a:t>
            </a:r>
            <a:r>
              <a:rPr lang="en-US" dirty="0" smtClean="0"/>
              <a:t> vs. </a:t>
            </a:r>
            <a:r>
              <a:rPr lang="en-US" i="1" dirty="0" smtClean="0"/>
              <a:t>data sharing</a:t>
            </a:r>
            <a:r>
              <a:rPr lang="en-US" dirty="0" smtClean="0"/>
              <a:t> vs. </a:t>
            </a:r>
            <a:r>
              <a:rPr lang="en-US" i="1" dirty="0" smtClean="0"/>
              <a:t>data-plus-program sharing</a:t>
            </a:r>
            <a:r>
              <a:rPr lang="en-US" dirty="0" smtClean="0"/>
              <a:t>)</a:t>
            </a:r>
          </a:p>
          <a:p>
            <a:pPr lvl="2">
              <a:spcBef>
                <a:spcPct val="80000"/>
              </a:spcBef>
            </a:pPr>
            <a:r>
              <a:rPr lang="en-US" dirty="0" smtClean="0"/>
              <a:t>Behavior of access pattern (</a:t>
            </a:r>
            <a:r>
              <a:rPr lang="en-US" i="1" dirty="0" smtClean="0"/>
              <a:t>static</a:t>
            </a:r>
            <a:r>
              <a:rPr lang="en-US" dirty="0" smtClean="0"/>
              <a:t> vs. </a:t>
            </a:r>
            <a:r>
              <a:rPr lang="en-US" i="1" dirty="0" smtClean="0"/>
              <a:t>dynamic</a:t>
            </a:r>
            <a:r>
              <a:rPr lang="en-US" dirty="0" smtClean="0"/>
              <a:t>)</a:t>
            </a:r>
          </a:p>
          <a:p>
            <a:pPr lvl="2">
              <a:spcBef>
                <a:spcPct val="80000"/>
              </a:spcBef>
            </a:pPr>
            <a:r>
              <a:rPr lang="en-US" dirty="0" smtClean="0"/>
              <a:t>Level of knowledge on access pattern behavior (</a:t>
            </a:r>
            <a:r>
              <a:rPr lang="en-US" i="1" dirty="0" smtClean="0"/>
              <a:t>no information</a:t>
            </a:r>
            <a:r>
              <a:rPr lang="en-US" dirty="0" smtClean="0"/>
              <a:t> vs. </a:t>
            </a:r>
            <a:r>
              <a:rPr lang="en-US" i="1" dirty="0" smtClean="0"/>
              <a:t>complete information</a:t>
            </a:r>
            <a:r>
              <a:rPr lang="en-US" dirty="0" smtClean="0"/>
              <a:t> vs. </a:t>
            </a:r>
            <a:r>
              <a:rPr lang="en-US" i="1" dirty="0" smtClean="0"/>
              <a:t>partial information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Dimensions of the Problem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2292494" y="8055752"/>
            <a:ext cx="2567652" cy="423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310" tIns="36124" rIns="90310" bIns="36124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600" dirty="0">
                <a:solidFill>
                  <a:schemeClr val="hlink"/>
                </a:solidFill>
                <a:latin typeface="Book Antiqua"/>
              </a:rPr>
              <a:t>Level of sharing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8964324" y="5346418"/>
            <a:ext cx="3095779" cy="423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310" tIns="36124" rIns="90310" bIns="36124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600" dirty="0">
                <a:solidFill>
                  <a:schemeClr val="hlink"/>
                </a:solidFill>
                <a:latin typeface="Book Antiqua"/>
              </a:rPr>
              <a:t>Level of knowledge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3774507" y="2745458"/>
            <a:ext cx="3721814" cy="423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310" tIns="36124" rIns="90310" bIns="36124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600" dirty="0">
                <a:solidFill>
                  <a:schemeClr val="hlink"/>
                </a:solidFill>
                <a:latin typeface="Book Antiqua"/>
              </a:rPr>
              <a:t>Access pattern behavior</a:t>
            </a:r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5671538" y="3576320"/>
            <a:ext cx="0" cy="193265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5689600" y="5508978"/>
            <a:ext cx="3287324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5030329" y="4867769"/>
            <a:ext cx="0" cy="144497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grpSp>
        <p:nvGrpSpPr>
          <p:cNvPr id="8205" name="Group 13"/>
          <p:cNvGrpSpPr>
            <a:grpSpLocks/>
          </p:cNvGrpSpPr>
          <p:nvPr/>
        </p:nvGrpSpPr>
        <p:grpSpPr bwMode="auto">
          <a:xfrm>
            <a:off x="5030329" y="4867769"/>
            <a:ext cx="2691271" cy="1463040"/>
            <a:chOff x="2228" y="2156"/>
            <a:chExt cx="1192" cy="648"/>
          </a:xfrm>
        </p:grpSpPr>
        <p:sp>
          <p:nvSpPr>
            <p:cNvPr id="8201" name="Line 9"/>
            <p:cNvSpPr>
              <a:spLocks noChangeShapeType="1"/>
            </p:cNvSpPr>
            <p:nvPr/>
          </p:nvSpPr>
          <p:spPr bwMode="auto">
            <a:xfrm>
              <a:off x="3420" y="2156"/>
              <a:ext cx="0" cy="6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  <p:grpSp>
          <p:nvGrpSpPr>
            <p:cNvPr id="8204" name="Group 12"/>
            <p:cNvGrpSpPr>
              <a:grpSpLocks/>
            </p:cNvGrpSpPr>
            <p:nvPr/>
          </p:nvGrpSpPr>
          <p:grpSpPr bwMode="auto">
            <a:xfrm>
              <a:off x="2228" y="2156"/>
              <a:ext cx="1184" cy="648"/>
              <a:chOff x="2228" y="2156"/>
              <a:chExt cx="1184" cy="648"/>
            </a:xfrm>
          </p:grpSpPr>
          <p:sp>
            <p:nvSpPr>
              <p:cNvPr id="8202" name="Line 10"/>
              <p:cNvSpPr>
                <a:spLocks noChangeShapeType="1"/>
              </p:cNvSpPr>
              <p:nvPr/>
            </p:nvSpPr>
            <p:spPr bwMode="auto">
              <a:xfrm>
                <a:off x="2228" y="2156"/>
                <a:ext cx="118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Book Antiqua"/>
                </a:endParaRPr>
              </a:p>
            </p:txBody>
          </p:sp>
          <p:sp>
            <p:nvSpPr>
              <p:cNvPr id="8203" name="Line 11"/>
              <p:cNvSpPr>
                <a:spLocks noChangeShapeType="1"/>
              </p:cNvSpPr>
              <p:nvPr/>
            </p:nvSpPr>
            <p:spPr bwMode="auto">
              <a:xfrm>
                <a:off x="2228" y="2804"/>
                <a:ext cx="118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Book Antiqua"/>
                </a:endParaRPr>
              </a:p>
            </p:txBody>
          </p:sp>
        </p:grpSp>
      </p:grpSp>
      <p:sp>
        <p:nvSpPr>
          <p:cNvPr id="8206" name="Line 14"/>
          <p:cNvSpPr>
            <a:spLocks noChangeShapeType="1"/>
          </p:cNvSpPr>
          <p:nvPr/>
        </p:nvSpPr>
        <p:spPr bwMode="auto">
          <a:xfrm flipH="1">
            <a:off x="3811129" y="5508978"/>
            <a:ext cx="1896533" cy="225777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grpSp>
        <p:nvGrpSpPr>
          <p:cNvPr id="8209" name="Group 17"/>
          <p:cNvGrpSpPr>
            <a:grpSpLocks/>
          </p:cNvGrpSpPr>
          <p:nvPr/>
        </p:nvGrpSpPr>
        <p:grpSpPr bwMode="auto">
          <a:xfrm>
            <a:off x="4334933" y="5671538"/>
            <a:ext cx="2711592" cy="1465298"/>
            <a:chOff x="1920" y="2512"/>
            <a:chExt cx="1201" cy="649"/>
          </a:xfrm>
        </p:grpSpPr>
        <p:sp>
          <p:nvSpPr>
            <p:cNvPr id="8207" name="Line 15"/>
            <p:cNvSpPr>
              <a:spLocks noChangeShapeType="1"/>
            </p:cNvSpPr>
            <p:nvPr/>
          </p:nvSpPr>
          <p:spPr bwMode="auto">
            <a:xfrm>
              <a:off x="1924" y="2516"/>
              <a:ext cx="0" cy="6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8208" name="Freeform 16"/>
            <p:cNvSpPr>
              <a:spLocks/>
            </p:cNvSpPr>
            <p:nvPr/>
          </p:nvSpPr>
          <p:spPr bwMode="auto">
            <a:xfrm>
              <a:off x="1920" y="2512"/>
              <a:ext cx="1201" cy="649"/>
            </a:xfrm>
            <a:custGeom>
              <a:avLst/>
              <a:gdLst>
                <a:gd name="T0" fmla="*/ 0 w 1201"/>
                <a:gd name="T1" fmla="*/ 0 h 649"/>
                <a:gd name="T2" fmla="*/ 1200 w 1201"/>
                <a:gd name="T3" fmla="*/ 0 h 649"/>
                <a:gd name="T4" fmla="*/ 1200 w 1201"/>
                <a:gd name="T5" fmla="*/ 648 h 649"/>
                <a:gd name="T6" fmla="*/ 0 w 1201"/>
                <a:gd name="T7" fmla="*/ 648 h 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01" h="649">
                  <a:moveTo>
                    <a:pt x="0" y="0"/>
                  </a:moveTo>
                  <a:lnTo>
                    <a:pt x="1200" y="0"/>
                  </a:lnTo>
                  <a:lnTo>
                    <a:pt x="1200" y="648"/>
                  </a:lnTo>
                  <a:lnTo>
                    <a:pt x="0" y="648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8210" name="Freeform 18"/>
          <p:cNvSpPr>
            <a:spLocks/>
          </p:cNvSpPr>
          <p:nvPr/>
        </p:nvSpPr>
        <p:spPr bwMode="auto">
          <a:xfrm>
            <a:off x="5689600" y="4045938"/>
            <a:ext cx="2711592" cy="1465298"/>
          </a:xfrm>
          <a:custGeom>
            <a:avLst/>
            <a:gdLst>
              <a:gd name="T0" fmla="*/ 0 w 1201"/>
              <a:gd name="T1" fmla="*/ 0 h 649"/>
              <a:gd name="T2" fmla="*/ 1200 w 1201"/>
              <a:gd name="T3" fmla="*/ 0 h 649"/>
              <a:gd name="T4" fmla="*/ 1200 w 1201"/>
              <a:gd name="T5" fmla="*/ 648 h 6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01" h="649">
                <a:moveTo>
                  <a:pt x="0" y="0"/>
                </a:moveTo>
                <a:lnTo>
                  <a:pt x="1200" y="0"/>
                </a:lnTo>
                <a:lnTo>
                  <a:pt x="1200" y="64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30046" tIns="65023" rIns="130046" bIns="65023"/>
          <a:lstStyle/>
          <a:p>
            <a:endParaRPr lang="en-US" dirty="0">
              <a:latin typeface="Book Antiqua"/>
            </a:endParaRPr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 flipH="1">
            <a:off x="4334933" y="4054969"/>
            <a:ext cx="1372729" cy="1625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8212" name="Line 20"/>
          <p:cNvSpPr>
            <a:spLocks noChangeShapeType="1"/>
          </p:cNvSpPr>
          <p:nvPr/>
        </p:nvSpPr>
        <p:spPr bwMode="auto">
          <a:xfrm flipH="1">
            <a:off x="7044267" y="4054969"/>
            <a:ext cx="1372729" cy="1625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8213" name="Line 21"/>
          <p:cNvSpPr>
            <a:spLocks noChangeShapeType="1"/>
          </p:cNvSpPr>
          <p:nvPr/>
        </p:nvSpPr>
        <p:spPr bwMode="auto">
          <a:xfrm flipH="1">
            <a:off x="7044267" y="5518009"/>
            <a:ext cx="1372729" cy="1625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8214" name="Line 22"/>
          <p:cNvSpPr>
            <a:spLocks noChangeShapeType="1"/>
          </p:cNvSpPr>
          <p:nvPr/>
        </p:nvSpPr>
        <p:spPr bwMode="auto">
          <a:xfrm flipH="1">
            <a:off x="5689600" y="4054969"/>
            <a:ext cx="1372729" cy="1625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8215" name="Line 23"/>
          <p:cNvSpPr>
            <a:spLocks noChangeShapeType="1"/>
          </p:cNvSpPr>
          <p:nvPr/>
        </p:nvSpPr>
        <p:spPr bwMode="auto">
          <a:xfrm flipH="1">
            <a:off x="5689600" y="5518009"/>
            <a:ext cx="1372729" cy="1625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8216" name="Line 24"/>
          <p:cNvSpPr>
            <a:spLocks noChangeShapeType="1"/>
          </p:cNvSpPr>
          <p:nvPr/>
        </p:nvSpPr>
        <p:spPr bwMode="auto">
          <a:xfrm>
            <a:off x="7053298" y="4054969"/>
            <a:ext cx="0" cy="144497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8217" name="Line 25"/>
          <p:cNvSpPr>
            <a:spLocks noChangeShapeType="1"/>
          </p:cNvSpPr>
          <p:nvPr/>
        </p:nvSpPr>
        <p:spPr bwMode="auto">
          <a:xfrm>
            <a:off x="5698631" y="5680569"/>
            <a:ext cx="0" cy="144497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8218" name="Rectangle 26"/>
          <p:cNvSpPr>
            <a:spLocks noChangeArrowheads="1"/>
          </p:cNvSpPr>
          <p:nvPr/>
        </p:nvSpPr>
        <p:spPr bwMode="auto">
          <a:xfrm>
            <a:off x="8938542" y="4061743"/>
            <a:ext cx="2172369" cy="92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partial</a:t>
            </a:r>
          </a:p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information </a:t>
            </a:r>
          </a:p>
        </p:txBody>
      </p:sp>
      <p:sp>
        <p:nvSpPr>
          <p:cNvPr id="8219" name="Line 27"/>
          <p:cNvSpPr>
            <a:spLocks noChangeShapeType="1"/>
          </p:cNvSpPr>
          <p:nvPr/>
        </p:nvSpPr>
        <p:spPr bwMode="auto">
          <a:xfrm flipV="1">
            <a:off x="5825067" y="3495040"/>
            <a:ext cx="505742" cy="478649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8220" name="Line 28"/>
          <p:cNvSpPr>
            <a:spLocks noChangeShapeType="1"/>
          </p:cNvSpPr>
          <p:nvPr/>
        </p:nvSpPr>
        <p:spPr bwMode="auto">
          <a:xfrm flipH="1" flipV="1">
            <a:off x="4605867" y="4208498"/>
            <a:ext cx="1029547" cy="1210169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8221" name="Line 29"/>
          <p:cNvSpPr>
            <a:spLocks noChangeShapeType="1"/>
          </p:cNvSpPr>
          <p:nvPr/>
        </p:nvSpPr>
        <p:spPr bwMode="auto">
          <a:xfrm flipV="1">
            <a:off x="7215858" y="4533618"/>
            <a:ext cx="1733973" cy="885049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8222" name="Line 30"/>
          <p:cNvSpPr>
            <a:spLocks noChangeShapeType="1"/>
          </p:cNvSpPr>
          <p:nvPr/>
        </p:nvSpPr>
        <p:spPr bwMode="auto">
          <a:xfrm>
            <a:off x="8516338" y="5626382"/>
            <a:ext cx="433493" cy="54186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8223" name="Line 31"/>
          <p:cNvSpPr>
            <a:spLocks noChangeShapeType="1"/>
          </p:cNvSpPr>
          <p:nvPr/>
        </p:nvSpPr>
        <p:spPr bwMode="auto">
          <a:xfrm flipH="1" flipV="1">
            <a:off x="3666631" y="5508978"/>
            <a:ext cx="1264356" cy="7586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8224" name="Line 32"/>
          <p:cNvSpPr>
            <a:spLocks noChangeShapeType="1"/>
          </p:cNvSpPr>
          <p:nvPr/>
        </p:nvSpPr>
        <p:spPr bwMode="auto">
          <a:xfrm flipH="1" flipV="1">
            <a:off x="3702756" y="6592711"/>
            <a:ext cx="654756" cy="478649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8225" name="Rectangle 33"/>
          <p:cNvSpPr>
            <a:spLocks noChangeArrowheads="1"/>
          </p:cNvSpPr>
          <p:nvPr/>
        </p:nvSpPr>
        <p:spPr bwMode="auto">
          <a:xfrm>
            <a:off x="6224539" y="3174435"/>
            <a:ext cx="1549148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dynamic</a:t>
            </a:r>
          </a:p>
        </p:txBody>
      </p:sp>
      <p:sp>
        <p:nvSpPr>
          <p:cNvPr id="8226" name="Rectangle 34"/>
          <p:cNvSpPr>
            <a:spLocks noChangeArrowheads="1"/>
          </p:cNvSpPr>
          <p:nvPr/>
        </p:nvSpPr>
        <p:spPr bwMode="auto">
          <a:xfrm>
            <a:off x="4144830" y="3707271"/>
            <a:ext cx="1030451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static</a:t>
            </a:r>
          </a:p>
        </p:txBody>
      </p:sp>
      <p:sp>
        <p:nvSpPr>
          <p:cNvPr id="8227" name="Rectangle 35"/>
          <p:cNvSpPr>
            <a:spLocks noChangeArrowheads="1"/>
          </p:cNvSpPr>
          <p:nvPr/>
        </p:nvSpPr>
        <p:spPr bwMode="auto">
          <a:xfrm>
            <a:off x="2997015" y="5016782"/>
            <a:ext cx="905743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data</a:t>
            </a:r>
          </a:p>
        </p:txBody>
      </p:sp>
      <p:sp>
        <p:nvSpPr>
          <p:cNvPr id="8228" name="Rectangle 36"/>
          <p:cNvSpPr>
            <a:spLocks noChangeArrowheads="1"/>
          </p:cNvSpPr>
          <p:nvPr/>
        </p:nvSpPr>
        <p:spPr bwMode="auto">
          <a:xfrm>
            <a:off x="2351576" y="5847645"/>
            <a:ext cx="1546380" cy="92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data +</a:t>
            </a:r>
          </a:p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program</a:t>
            </a:r>
          </a:p>
        </p:txBody>
      </p:sp>
      <p:sp>
        <p:nvSpPr>
          <p:cNvPr id="8229" name="Rectangle 37"/>
          <p:cNvSpPr>
            <a:spLocks noChangeArrowheads="1"/>
          </p:cNvSpPr>
          <p:nvPr/>
        </p:nvSpPr>
        <p:spPr bwMode="auto">
          <a:xfrm>
            <a:off x="8789418" y="6001174"/>
            <a:ext cx="2018678" cy="92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complete</a:t>
            </a:r>
          </a:p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information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Distribution Design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80000"/>
              </a:spcBef>
            </a:pPr>
            <a:r>
              <a:rPr lang="en-US" dirty="0">
                <a:solidFill>
                  <a:schemeClr val="tx2"/>
                </a:solidFill>
              </a:rPr>
              <a:t>Top-down</a:t>
            </a:r>
            <a:endParaRPr lang="en-US" dirty="0"/>
          </a:p>
          <a:p>
            <a:pPr lvl="1">
              <a:lnSpc>
                <a:spcPct val="100000"/>
              </a:lnSpc>
              <a:spcBef>
                <a:spcPct val="80000"/>
              </a:spcBef>
            </a:pPr>
            <a:r>
              <a:rPr lang="en-US" dirty="0"/>
              <a:t>mostly in designing systems from scratch</a:t>
            </a:r>
          </a:p>
          <a:p>
            <a:pPr lvl="1">
              <a:lnSpc>
                <a:spcPct val="100000"/>
              </a:lnSpc>
              <a:spcBef>
                <a:spcPct val="80000"/>
              </a:spcBef>
            </a:pPr>
            <a:r>
              <a:rPr lang="en-US" dirty="0"/>
              <a:t>mostly in homogeneous </a:t>
            </a:r>
            <a:r>
              <a:rPr lang="en-US" dirty="0" smtClean="0"/>
              <a:t>systems</a:t>
            </a:r>
          </a:p>
          <a:p>
            <a:pPr lvl="1">
              <a:lnSpc>
                <a:spcPct val="100000"/>
              </a:lnSpc>
              <a:spcBef>
                <a:spcPct val="80000"/>
              </a:spcBef>
            </a:pPr>
            <a:r>
              <a:rPr lang="en-US" dirty="0" smtClean="0"/>
              <a:t>applies to fully distributed DBMS (a logical view of the whole DB exists)</a:t>
            </a:r>
            <a:endParaRPr lang="en-US" dirty="0"/>
          </a:p>
          <a:p>
            <a:pPr>
              <a:lnSpc>
                <a:spcPct val="100000"/>
              </a:lnSpc>
              <a:spcBef>
                <a:spcPct val="80000"/>
              </a:spcBef>
            </a:pPr>
            <a:r>
              <a:rPr lang="en-US" dirty="0">
                <a:solidFill>
                  <a:schemeClr val="tx2"/>
                </a:solidFill>
              </a:rPr>
              <a:t>Bottom-up</a:t>
            </a:r>
            <a:endParaRPr lang="en-US" dirty="0"/>
          </a:p>
          <a:p>
            <a:pPr lvl="1">
              <a:lnSpc>
                <a:spcPct val="100000"/>
              </a:lnSpc>
              <a:spcBef>
                <a:spcPct val="80000"/>
              </a:spcBef>
            </a:pPr>
            <a:r>
              <a:rPr lang="en-US" dirty="0"/>
              <a:t>when the databases already exist at a number of </a:t>
            </a:r>
            <a:r>
              <a:rPr lang="en-US" dirty="0" smtClean="0"/>
              <a:t>sites</a:t>
            </a:r>
          </a:p>
          <a:p>
            <a:pPr lvl="1">
              <a:lnSpc>
                <a:spcPct val="100000"/>
              </a:lnSpc>
              <a:spcBef>
                <a:spcPct val="80000"/>
              </a:spcBef>
            </a:pPr>
            <a:r>
              <a:rPr lang="en-US" dirty="0" smtClean="0"/>
              <a:t>applies to MDBS (we will not treat them)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Top-Down Design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5314375" y="3545581"/>
            <a:ext cx="1491002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 anchorCtr="1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User Input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5025338" y="4019544"/>
            <a:ext cx="2170675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 anchorCtr="1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View Integration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10559193" y="6040425"/>
            <a:ext cx="1491002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 anchorCtr="1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User Input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5034845" y="1876404"/>
            <a:ext cx="1905564" cy="550898"/>
          </a:xfrm>
          <a:prstGeom prst="rect">
            <a:avLst/>
          </a:prstGeom>
          <a:solidFill>
            <a:srgbClr val="F6BF6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 anchorCtr="1"/>
          <a:lstStyle/>
          <a:p>
            <a:pPr algn="ctr">
              <a:lnSpc>
                <a:spcPct val="80000"/>
              </a:lnSpc>
            </a:pPr>
            <a:r>
              <a:rPr lang="en-US" sz="2000" b="1" dirty="0">
                <a:latin typeface="Book Antiqua"/>
              </a:rPr>
              <a:t>Requirements</a:t>
            </a:r>
          </a:p>
          <a:p>
            <a:pPr algn="ctr">
              <a:lnSpc>
                <a:spcPct val="80000"/>
              </a:lnSpc>
            </a:pPr>
            <a:r>
              <a:rPr lang="en-US" sz="2000" b="1" dirty="0">
                <a:latin typeface="Book Antiqua"/>
              </a:rPr>
              <a:t>Analysis</a:t>
            </a:r>
          </a:p>
        </p:txBody>
      </p:sp>
      <p:sp>
        <p:nvSpPr>
          <p:cNvPr id="11271" name="AutoShape 7"/>
          <p:cNvSpPr>
            <a:spLocks noChangeArrowheads="1"/>
          </p:cNvSpPr>
          <p:nvPr/>
        </p:nvSpPr>
        <p:spPr bwMode="auto">
          <a:xfrm>
            <a:off x="4716450" y="2876536"/>
            <a:ext cx="2357454" cy="585506"/>
          </a:xfrm>
          <a:prstGeom prst="roundRect">
            <a:avLst>
              <a:gd name="adj" fmla="val 29282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 anchor="ctr" anchorCtr="1"/>
          <a:lstStyle/>
          <a:p>
            <a:pPr algn="ctr"/>
            <a:r>
              <a:rPr lang="en-US" sz="1700" b="1" dirty="0" smtClean="0">
                <a:latin typeface="Book Antiqua"/>
              </a:rPr>
              <a:t>System requirements</a:t>
            </a:r>
          </a:p>
          <a:p>
            <a:pPr algn="ctr"/>
            <a:r>
              <a:rPr lang="en-US" sz="1700" b="1" dirty="0" smtClean="0">
                <a:latin typeface="Book Antiqua"/>
              </a:rPr>
              <a:t>(Objectives)</a:t>
            </a:r>
            <a:endParaRPr lang="en-US" sz="1700" b="1" dirty="0">
              <a:latin typeface="Book Antiqua"/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2664178" y="3940691"/>
            <a:ext cx="1905564" cy="605084"/>
          </a:xfrm>
          <a:prstGeom prst="rect">
            <a:avLst/>
          </a:prstGeom>
          <a:solidFill>
            <a:srgbClr val="F6BF6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 anchorCtr="1"/>
          <a:lstStyle/>
          <a:p>
            <a:pPr algn="ctr">
              <a:lnSpc>
                <a:spcPct val="80000"/>
              </a:lnSpc>
            </a:pPr>
            <a:r>
              <a:rPr lang="en-US" sz="2000" b="1" dirty="0">
                <a:latin typeface="Book Antiqua"/>
              </a:rPr>
              <a:t>Conceptual</a:t>
            </a:r>
          </a:p>
          <a:p>
            <a:pPr algn="ctr">
              <a:lnSpc>
                <a:spcPct val="80000"/>
              </a:lnSpc>
            </a:pPr>
            <a:r>
              <a:rPr lang="en-US" sz="2000" b="1" dirty="0">
                <a:latin typeface="Book Antiqua"/>
              </a:rPr>
              <a:t>Design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7676445" y="3886505"/>
            <a:ext cx="1905564" cy="605084"/>
          </a:xfrm>
          <a:prstGeom prst="rect">
            <a:avLst/>
          </a:prstGeom>
          <a:solidFill>
            <a:srgbClr val="F6BF6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 anchor="ctr" anchorCtr="1"/>
          <a:lstStyle/>
          <a:p>
            <a:pPr algn="ctr">
              <a:lnSpc>
                <a:spcPct val="80000"/>
              </a:lnSpc>
            </a:pPr>
            <a:r>
              <a:rPr lang="en-US" sz="2000" b="1" dirty="0">
                <a:latin typeface="Book Antiqua"/>
              </a:rPr>
              <a:t>View Design</a:t>
            </a:r>
          </a:p>
        </p:txBody>
      </p:sp>
      <p:sp>
        <p:nvSpPr>
          <p:cNvPr id="11274" name="AutoShape 10"/>
          <p:cNvSpPr>
            <a:spLocks noChangeArrowheads="1"/>
          </p:cNvSpPr>
          <p:nvPr/>
        </p:nvSpPr>
        <p:spPr bwMode="auto">
          <a:xfrm>
            <a:off x="6403058" y="4956691"/>
            <a:ext cx="2068124" cy="550898"/>
          </a:xfrm>
          <a:prstGeom prst="roundRect">
            <a:avLst>
              <a:gd name="adj" fmla="val 29282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949" tIns="0" rIns="130949" bIns="0" anchor="ctr" anchorCtr="1"/>
          <a:lstStyle/>
          <a:p>
            <a:pPr algn="ctr">
              <a:lnSpc>
                <a:spcPct val="75000"/>
              </a:lnSpc>
            </a:pPr>
            <a:r>
              <a:rPr lang="en-US" sz="2000" b="1" dirty="0">
                <a:latin typeface="Book Antiqua"/>
              </a:rPr>
              <a:t>Access</a:t>
            </a:r>
          </a:p>
          <a:p>
            <a:pPr algn="ctr">
              <a:lnSpc>
                <a:spcPct val="75000"/>
              </a:lnSpc>
            </a:pPr>
            <a:r>
              <a:rPr lang="en-US" sz="2000" b="1" dirty="0">
                <a:latin typeface="Book Antiqua"/>
              </a:rPr>
              <a:t>Information</a:t>
            </a:r>
          </a:p>
        </p:txBody>
      </p:sp>
      <p:sp>
        <p:nvSpPr>
          <p:cNvPr id="11275" name="AutoShape 11"/>
          <p:cNvSpPr>
            <a:spLocks noChangeArrowheads="1"/>
          </p:cNvSpPr>
          <p:nvPr/>
        </p:nvSpPr>
        <p:spPr bwMode="auto">
          <a:xfrm>
            <a:off x="9274951" y="5051518"/>
            <a:ext cx="2068124" cy="442524"/>
          </a:xfrm>
          <a:prstGeom prst="roundRect">
            <a:avLst>
              <a:gd name="adj" fmla="val 29282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 anchor="ctr" anchorCtr="1"/>
          <a:lstStyle/>
          <a:p>
            <a:pPr algn="ctr"/>
            <a:r>
              <a:rPr lang="en-US" sz="2000" b="1" dirty="0">
                <a:latin typeface="Book Antiqua"/>
              </a:rPr>
              <a:t>ES’s</a:t>
            </a:r>
          </a:p>
        </p:txBody>
      </p:sp>
      <p:sp>
        <p:nvSpPr>
          <p:cNvPr id="11276" name="AutoShape 12"/>
          <p:cNvSpPr>
            <a:spLocks noChangeArrowheads="1"/>
          </p:cNvSpPr>
          <p:nvPr/>
        </p:nvSpPr>
        <p:spPr bwMode="auto">
          <a:xfrm>
            <a:off x="2582898" y="5051518"/>
            <a:ext cx="2068124" cy="442524"/>
          </a:xfrm>
          <a:prstGeom prst="roundRect">
            <a:avLst>
              <a:gd name="adj" fmla="val 29282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 anchor="ctr" anchorCtr="1"/>
          <a:lstStyle/>
          <a:p>
            <a:pPr algn="ctr"/>
            <a:r>
              <a:rPr lang="en-US" sz="2000" b="1" dirty="0">
                <a:latin typeface="Book Antiqua"/>
              </a:rPr>
              <a:t>GCS</a:t>
            </a:r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5034845" y="5891411"/>
            <a:ext cx="1905564" cy="550898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 anchorCtr="1"/>
          <a:lstStyle/>
          <a:p>
            <a:pPr algn="ctr">
              <a:lnSpc>
                <a:spcPct val="80000"/>
              </a:lnSpc>
            </a:pPr>
            <a:r>
              <a:rPr lang="en-US" sz="2000" b="1" dirty="0">
                <a:solidFill>
                  <a:schemeClr val="bg1"/>
                </a:solidFill>
                <a:latin typeface="Book Antiqua"/>
              </a:rPr>
              <a:t>Distribution</a:t>
            </a:r>
          </a:p>
          <a:p>
            <a:pPr algn="ctr">
              <a:lnSpc>
                <a:spcPct val="80000"/>
              </a:lnSpc>
            </a:pPr>
            <a:r>
              <a:rPr lang="en-US" sz="2000" b="1" dirty="0">
                <a:solidFill>
                  <a:schemeClr val="bg1"/>
                </a:solidFill>
                <a:latin typeface="Book Antiqua"/>
              </a:rPr>
              <a:t>Design</a:t>
            </a:r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5034845" y="7842131"/>
            <a:ext cx="1905564" cy="550898"/>
          </a:xfrm>
          <a:prstGeom prst="rect">
            <a:avLst/>
          </a:prstGeom>
          <a:solidFill>
            <a:srgbClr val="F6BF6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 anchorCtr="1"/>
          <a:lstStyle/>
          <a:p>
            <a:pPr algn="ctr">
              <a:lnSpc>
                <a:spcPct val="80000"/>
              </a:lnSpc>
            </a:pPr>
            <a:r>
              <a:rPr lang="en-US" sz="2000" b="1" dirty="0">
                <a:latin typeface="Book Antiqua"/>
              </a:rPr>
              <a:t>Physical</a:t>
            </a:r>
          </a:p>
          <a:p>
            <a:pPr algn="ctr">
              <a:lnSpc>
                <a:spcPct val="80000"/>
              </a:lnSpc>
            </a:pPr>
            <a:r>
              <a:rPr lang="en-US" sz="2000" b="1" dirty="0">
                <a:latin typeface="Book Antiqua"/>
              </a:rPr>
              <a:t>Design</a:t>
            </a:r>
          </a:p>
        </p:txBody>
      </p:sp>
      <p:sp>
        <p:nvSpPr>
          <p:cNvPr id="11279" name="AutoShape 15"/>
          <p:cNvSpPr>
            <a:spLocks noChangeArrowheads="1"/>
          </p:cNvSpPr>
          <p:nvPr/>
        </p:nvSpPr>
        <p:spPr bwMode="auto">
          <a:xfrm>
            <a:off x="4953565" y="6920958"/>
            <a:ext cx="2068124" cy="442524"/>
          </a:xfrm>
          <a:prstGeom prst="roundRect">
            <a:avLst>
              <a:gd name="adj" fmla="val 29282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 anchor="ctr" anchorCtr="1"/>
          <a:lstStyle/>
          <a:p>
            <a:pPr algn="ctr"/>
            <a:r>
              <a:rPr lang="en-US" sz="2000" b="1" dirty="0">
                <a:latin typeface="Book Antiqua"/>
              </a:rPr>
              <a:t>LCS’s</a:t>
            </a:r>
          </a:p>
        </p:txBody>
      </p:sp>
      <p:sp>
        <p:nvSpPr>
          <p:cNvPr id="11280" name="AutoShape 16"/>
          <p:cNvSpPr>
            <a:spLocks noChangeArrowheads="1"/>
          </p:cNvSpPr>
          <p:nvPr/>
        </p:nvSpPr>
        <p:spPr bwMode="auto">
          <a:xfrm>
            <a:off x="4940018" y="8925865"/>
            <a:ext cx="2095218" cy="415431"/>
          </a:xfrm>
          <a:prstGeom prst="roundRect">
            <a:avLst>
              <a:gd name="adj" fmla="val 29282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 anchor="ctr" anchorCtr="1"/>
          <a:lstStyle/>
          <a:p>
            <a:pPr algn="ctr"/>
            <a:r>
              <a:rPr lang="en-US" sz="2000" b="1" dirty="0">
                <a:latin typeface="Book Antiqua"/>
              </a:rPr>
              <a:t>LIS’s</a:t>
            </a:r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>
            <a:off x="5987627" y="8402060"/>
            <a:ext cx="0" cy="505742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>
            <a:off x="5987627" y="7381544"/>
            <a:ext cx="0" cy="469618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>
            <a:off x="5987627" y="6460371"/>
            <a:ext cx="0" cy="469618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 flipH="1">
            <a:off x="6096000" y="5512105"/>
            <a:ext cx="1345636" cy="361244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 flipH="1">
            <a:off x="6935893" y="5539198"/>
            <a:ext cx="3386667" cy="469618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>
            <a:off x="3585351" y="5521136"/>
            <a:ext cx="1824284" cy="352213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 flipH="1">
            <a:off x="3576320" y="3480105"/>
            <a:ext cx="1842347" cy="442524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88" name="Line 24"/>
          <p:cNvSpPr>
            <a:spLocks noChangeShapeType="1"/>
          </p:cNvSpPr>
          <p:nvPr/>
        </p:nvSpPr>
        <p:spPr bwMode="auto">
          <a:xfrm>
            <a:off x="6673991" y="3480104"/>
            <a:ext cx="1905564" cy="388338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89" name="Line 25"/>
          <p:cNvSpPr>
            <a:spLocks noChangeShapeType="1"/>
          </p:cNvSpPr>
          <p:nvPr/>
        </p:nvSpPr>
        <p:spPr bwMode="auto">
          <a:xfrm>
            <a:off x="3576320" y="4563838"/>
            <a:ext cx="0" cy="469618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90" name="Line 26"/>
          <p:cNvSpPr>
            <a:spLocks noChangeShapeType="1"/>
          </p:cNvSpPr>
          <p:nvPr/>
        </p:nvSpPr>
        <p:spPr bwMode="auto">
          <a:xfrm flipH="1">
            <a:off x="7423573" y="4509651"/>
            <a:ext cx="921173" cy="415431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91" name="Line 27"/>
          <p:cNvSpPr>
            <a:spLocks noChangeShapeType="1"/>
          </p:cNvSpPr>
          <p:nvPr/>
        </p:nvSpPr>
        <p:spPr bwMode="auto">
          <a:xfrm>
            <a:off x="8922738" y="4509651"/>
            <a:ext cx="1309511" cy="523804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92" name="Line 28"/>
          <p:cNvSpPr>
            <a:spLocks noChangeShapeType="1"/>
          </p:cNvSpPr>
          <p:nvPr/>
        </p:nvSpPr>
        <p:spPr bwMode="auto">
          <a:xfrm>
            <a:off x="4587804" y="4392247"/>
            <a:ext cx="3070578" cy="0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93" name="Line 29"/>
          <p:cNvSpPr>
            <a:spLocks noChangeShapeType="1"/>
          </p:cNvSpPr>
          <p:nvPr/>
        </p:nvSpPr>
        <p:spPr bwMode="auto">
          <a:xfrm flipH="1">
            <a:off x="4578774" y="3805225"/>
            <a:ext cx="839893" cy="198684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94" name="Line 30"/>
          <p:cNvSpPr>
            <a:spLocks noChangeShapeType="1"/>
          </p:cNvSpPr>
          <p:nvPr/>
        </p:nvSpPr>
        <p:spPr bwMode="auto">
          <a:xfrm>
            <a:off x="6701084" y="3832318"/>
            <a:ext cx="957298" cy="144498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95" name="Line 31"/>
          <p:cNvSpPr>
            <a:spLocks noChangeShapeType="1"/>
          </p:cNvSpPr>
          <p:nvPr/>
        </p:nvSpPr>
        <p:spPr bwMode="auto">
          <a:xfrm>
            <a:off x="6972018" y="6234593"/>
            <a:ext cx="3449884" cy="0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96" name="Line 32"/>
          <p:cNvSpPr>
            <a:spLocks noChangeShapeType="1"/>
          </p:cNvSpPr>
          <p:nvPr/>
        </p:nvSpPr>
        <p:spPr bwMode="auto">
          <a:xfrm>
            <a:off x="5906347" y="2447908"/>
            <a:ext cx="0" cy="415431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cxnSp>
        <p:nvCxnSpPr>
          <p:cNvPr id="45" name="Connettore 4 44"/>
          <p:cNvCxnSpPr>
            <a:stCxn id="11280" idx="1"/>
            <a:endCxn id="11270" idx="1"/>
          </p:cNvCxnSpPr>
          <p:nvPr/>
        </p:nvCxnSpPr>
        <p:spPr bwMode="auto">
          <a:xfrm rot="10800000" flipH="1">
            <a:off x="4940017" y="2151853"/>
            <a:ext cx="94827" cy="6981728"/>
          </a:xfrm>
          <a:prstGeom prst="bentConnector3">
            <a:avLst>
              <a:gd name="adj1" fmla="val -3969630"/>
            </a:avLst>
          </a:prstGeom>
          <a:solidFill>
            <a:srgbClr val="6682AA"/>
          </a:solidFill>
          <a:ln w="19050">
            <a:solidFill>
              <a:schemeClr val="tx2"/>
            </a:solidFill>
            <a:tailEnd type="arrow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8" name="Forma 47"/>
          <p:cNvCxnSpPr>
            <a:stCxn id="11274" idx="2"/>
            <a:endCxn id="11278" idx="3"/>
          </p:cNvCxnSpPr>
          <p:nvPr/>
        </p:nvCxnSpPr>
        <p:spPr bwMode="auto">
          <a:xfrm rot="5400000">
            <a:off x="5883770" y="6564229"/>
            <a:ext cx="2609991" cy="496711"/>
          </a:xfrm>
          <a:prstGeom prst="bentConnector2">
            <a:avLst/>
          </a:prstGeom>
          <a:solidFill>
            <a:srgbClr val="6682AA"/>
          </a:solidFill>
          <a:ln w="19050">
            <a:solidFill>
              <a:schemeClr val="tx2"/>
            </a:solidFill>
            <a:tailEnd type="arrow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0" name="Connettore 4 49"/>
          <p:cNvCxnSpPr>
            <a:stCxn id="11280" idx="3"/>
            <a:endCxn id="11273" idx="3"/>
          </p:cNvCxnSpPr>
          <p:nvPr/>
        </p:nvCxnSpPr>
        <p:spPr bwMode="auto">
          <a:xfrm flipV="1">
            <a:off x="7035236" y="4189047"/>
            <a:ext cx="2546773" cy="4944534"/>
          </a:xfrm>
          <a:prstGeom prst="bentConnector3">
            <a:avLst>
              <a:gd name="adj1" fmla="val 209987"/>
            </a:avLst>
          </a:prstGeom>
          <a:solidFill>
            <a:srgbClr val="6682AA"/>
          </a:solidFill>
          <a:ln w="19050">
            <a:solidFill>
              <a:schemeClr val="tx2"/>
            </a:solidFill>
            <a:tailEnd type="arrow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3" name="Connettore 2 52"/>
          <p:cNvCxnSpPr/>
          <p:nvPr/>
        </p:nvCxnSpPr>
        <p:spPr bwMode="auto">
          <a:xfrm flipV="1">
            <a:off x="1156742" y="8117580"/>
            <a:ext cx="3852000" cy="0"/>
          </a:xfrm>
          <a:prstGeom prst="straightConnector1">
            <a:avLst/>
          </a:prstGeom>
          <a:solidFill>
            <a:srgbClr val="6682AA"/>
          </a:solidFill>
          <a:ln w="19050">
            <a:solidFill>
              <a:schemeClr val="tx2"/>
            </a:solidFill>
            <a:tailEnd type="arrow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5" name="Connettore 2 54"/>
          <p:cNvCxnSpPr/>
          <p:nvPr/>
        </p:nvCxnSpPr>
        <p:spPr bwMode="auto">
          <a:xfrm flipV="1">
            <a:off x="1156742" y="6162684"/>
            <a:ext cx="3852000" cy="0"/>
          </a:xfrm>
          <a:prstGeom prst="straightConnector1">
            <a:avLst/>
          </a:prstGeom>
          <a:solidFill>
            <a:srgbClr val="6682AA"/>
          </a:solidFill>
          <a:ln w="19050">
            <a:solidFill>
              <a:schemeClr val="tx2"/>
            </a:solidFill>
            <a:tailEnd type="arrow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6" name="Connettore 2 55"/>
          <p:cNvCxnSpPr/>
          <p:nvPr/>
        </p:nvCxnSpPr>
        <p:spPr bwMode="auto">
          <a:xfrm flipV="1">
            <a:off x="1156742" y="4246050"/>
            <a:ext cx="1512000" cy="0"/>
          </a:xfrm>
          <a:prstGeom prst="straightConnector1">
            <a:avLst/>
          </a:prstGeom>
          <a:solidFill>
            <a:srgbClr val="6682AA"/>
          </a:solidFill>
          <a:ln w="19050">
            <a:solidFill>
              <a:schemeClr val="tx2"/>
            </a:solidFill>
            <a:tailEnd type="arrow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8" name="Connettore 2 57"/>
          <p:cNvCxnSpPr/>
          <p:nvPr/>
        </p:nvCxnSpPr>
        <p:spPr bwMode="auto">
          <a:xfrm rot="10800000">
            <a:off x="3144814" y="9133581"/>
            <a:ext cx="652196" cy="0"/>
          </a:xfrm>
          <a:prstGeom prst="straightConnector1">
            <a:avLst/>
          </a:prstGeom>
          <a:solidFill>
            <a:srgbClr val="6682AA"/>
          </a:solidFill>
          <a:ln w="19050">
            <a:solidFill>
              <a:schemeClr val="tx2"/>
            </a:solidFill>
            <a:tailEnd type="arrow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9" name="Connettore 2 58"/>
          <p:cNvCxnSpPr/>
          <p:nvPr/>
        </p:nvCxnSpPr>
        <p:spPr bwMode="auto">
          <a:xfrm rot="16200000">
            <a:off x="970934" y="8750766"/>
            <a:ext cx="396000" cy="0"/>
          </a:xfrm>
          <a:prstGeom prst="straightConnector1">
            <a:avLst/>
          </a:prstGeom>
          <a:solidFill>
            <a:srgbClr val="6682AA"/>
          </a:solidFill>
          <a:ln w="19050">
            <a:solidFill>
              <a:schemeClr val="tx2"/>
            </a:solidFill>
            <a:tailEnd type="arrow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0" name="Connettore 2 59"/>
          <p:cNvCxnSpPr/>
          <p:nvPr/>
        </p:nvCxnSpPr>
        <p:spPr bwMode="auto">
          <a:xfrm rot="16200000">
            <a:off x="970934" y="7302958"/>
            <a:ext cx="396000" cy="0"/>
          </a:xfrm>
          <a:prstGeom prst="straightConnector1">
            <a:avLst/>
          </a:prstGeom>
          <a:solidFill>
            <a:srgbClr val="6682AA"/>
          </a:solidFill>
          <a:ln w="19050">
            <a:solidFill>
              <a:schemeClr val="tx2"/>
            </a:solidFill>
            <a:tailEnd type="arrow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1" name="Connettore 2 60"/>
          <p:cNvCxnSpPr/>
          <p:nvPr/>
        </p:nvCxnSpPr>
        <p:spPr bwMode="auto">
          <a:xfrm rot="16200000">
            <a:off x="970934" y="5383656"/>
            <a:ext cx="396000" cy="0"/>
          </a:xfrm>
          <a:prstGeom prst="straightConnector1">
            <a:avLst/>
          </a:prstGeom>
          <a:solidFill>
            <a:srgbClr val="6682AA"/>
          </a:solidFill>
          <a:ln w="19050">
            <a:solidFill>
              <a:schemeClr val="tx2"/>
            </a:solidFill>
            <a:tailEnd type="arrow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2" name="Connettore 2 61"/>
          <p:cNvCxnSpPr/>
          <p:nvPr/>
        </p:nvCxnSpPr>
        <p:spPr bwMode="auto">
          <a:xfrm rot="16200000">
            <a:off x="970935" y="3360288"/>
            <a:ext cx="396000" cy="0"/>
          </a:xfrm>
          <a:prstGeom prst="straightConnector1">
            <a:avLst/>
          </a:prstGeom>
          <a:solidFill>
            <a:srgbClr val="6682AA"/>
          </a:solidFill>
          <a:ln w="19050">
            <a:solidFill>
              <a:schemeClr val="tx2"/>
            </a:solidFill>
            <a:tailEnd type="arrow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63" name="CasellaDiTesto 62"/>
          <p:cNvSpPr txBox="1"/>
          <p:nvPr/>
        </p:nvSpPr>
        <p:spPr>
          <a:xfrm>
            <a:off x="3771263" y="8824526"/>
            <a:ext cx="10166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>
                <a:latin typeface="Book Antiqua" pitchFamily="18" charset="0"/>
              </a:rPr>
              <a:t>feedback</a:t>
            </a:r>
            <a:endParaRPr lang="it-IT" sz="1600" dirty="0">
              <a:latin typeface="Book Antiqua" pitchFamily="18" charset="0"/>
            </a:endParaRPr>
          </a:p>
        </p:txBody>
      </p:sp>
      <p:sp>
        <p:nvSpPr>
          <p:cNvPr id="64" name="CasellaDiTesto 63"/>
          <p:cNvSpPr txBox="1"/>
          <p:nvPr/>
        </p:nvSpPr>
        <p:spPr>
          <a:xfrm>
            <a:off x="7200287" y="8824526"/>
            <a:ext cx="10166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>
                <a:latin typeface="Book Antiqua" pitchFamily="18" charset="0"/>
              </a:rPr>
              <a:t>feedback</a:t>
            </a:r>
            <a:endParaRPr lang="it-IT" sz="1600" dirty="0"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Distribution Design Issues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100000"/>
              </a:spcBef>
              <a:buSzPct val="100000"/>
              <a:buNone/>
            </a:pPr>
            <a:r>
              <a:rPr lang="en-US" dirty="0" smtClean="0"/>
              <a:t>Distribution design activity boils down to </a:t>
            </a:r>
            <a:r>
              <a:rPr lang="en-US" i="1" dirty="0" smtClean="0"/>
              <a:t>fragmentation</a:t>
            </a:r>
            <a:r>
              <a:rPr lang="en-US" dirty="0" smtClean="0"/>
              <a:t> and </a:t>
            </a:r>
            <a:r>
              <a:rPr lang="en-US" i="1" dirty="0" smtClean="0"/>
              <a:t>allocation</a:t>
            </a:r>
          </a:p>
          <a:p>
            <a:pPr>
              <a:lnSpc>
                <a:spcPct val="100000"/>
              </a:lnSpc>
              <a:spcBef>
                <a:spcPct val="100000"/>
              </a:spcBef>
              <a:buSzPct val="100000"/>
              <a:buFont typeface="Wingdings" pitchFamily="2" charset="2"/>
              <a:buChar char=""/>
            </a:pPr>
            <a:r>
              <a:rPr lang="en-US" dirty="0" smtClean="0"/>
              <a:t>Why </a:t>
            </a:r>
            <a:r>
              <a:rPr lang="en-US" dirty="0"/>
              <a:t>fragment at all</a:t>
            </a:r>
            <a:r>
              <a:rPr lang="en-US" dirty="0" smtClean="0"/>
              <a:t>?		[reasons for fragmentation]</a:t>
            </a:r>
            <a:endParaRPr lang="en-US" dirty="0"/>
          </a:p>
          <a:p>
            <a:pPr>
              <a:lnSpc>
                <a:spcPct val="100000"/>
              </a:lnSpc>
              <a:spcBef>
                <a:spcPct val="100000"/>
              </a:spcBef>
              <a:buSzPct val="100000"/>
              <a:buFont typeface="Wingdings" pitchFamily="2" charset="2"/>
              <a:buChar char=""/>
            </a:pPr>
            <a:r>
              <a:rPr lang="en-US" dirty="0"/>
              <a:t>How to fragment</a:t>
            </a:r>
            <a:r>
              <a:rPr lang="en-US" dirty="0" smtClean="0"/>
              <a:t>?			[fragmentation alternatives]</a:t>
            </a:r>
            <a:endParaRPr lang="en-US" dirty="0"/>
          </a:p>
          <a:p>
            <a:pPr>
              <a:spcBef>
                <a:spcPct val="100000"/>
              </a:spcBef>
              <a:buSzPct val="100000"/>
              <a:buFont typeface="Wingdings" pitchFamily="2" charset="2"/>
              <a:buChar char=""/>
            </a:pPr>
            <a:r>
              <a:rPr lang="en-US" dirty="0"/>
              <a:t>How much to fragment</a:t>
            </a:r>
            <a:r>
              <a:rPr lang="en-US" dirty="0" smtClean="0"/>
              <a:t>?		[degree of fragmentation]</a:t>
            </a:r>
            <a:endParaRPr lang="en-US" dirty="0"/>
          </a:p>
          <a:p>
            <a:pPr>
              <a:lnSpc>
                <a:spcPct val="100000"/>
              </a:lnSpc>
              <a:spcBef>
                <a:spcPct val="100000"/>
              </a:spcBef>
              <a:buSzPct val="100000"/>
              <a:buFont typeface="Wingdings" pitchFamily="2" charset="2"/>
              <a:buChar char=""/>
            </a:pPr>
            <a:r>
              <a:rPr lang="en-US" dirty="0"/>
              <a:t>How to test correctness</a:t>
            </a:r>
            <a:r>
              <a:rPr lang="en-US" dirty="0" smtClean="0"/>
              <a:t>?		[correctness rules of fragmentation]</a:t>
            </a:r>
            <a:endParaRPr lang="en-US" dirty="0"/>
          </a:p>
          <a:p>
            <a:pPr>
              <a:lnSpc>
                <a:spcPct val="100000"/>
              </a:lnSpc>
              <a:spcBef>
                <a:spcPct val="100000"/>
              </a:spcBef>
              <a:buSzPct val="100000"/>
              <a:buFont typeface="Wingdings" pitchFamily="2" charset="2"/>
              <a:buChar char=""/>
            </a:pPr>
            <a:r>
              <a:rPr lang="en-US" dirty="0"/>
              <a:t>How to allocate</a:t>
            </a:r>
            <a:r>
              <a:rPr lang="en-US" dirty="0" smtClean="0"/>
              <a:t>?			[allocation alternatives]</a:t>
            </a:r>
            <a:endParaRPr lang="en-US" dirty="0"/>
          </a:p>
          <a:p>
            <a:pPr>
              <a:lnSpc>
                <a:spcPct val="100000"/>
              </a:lnSpc>
              <a:spcBef>
                <a:spcPct val="100000"/>
              </a:spcBef>
              <a:buSzPct val="100000"/>
              <a:buFont typeface="Wingdings" pitchFamily="2" charset="2"/>
              <a:buChar char=""/>
            </a:pPr>
            <a:r>
              <a:rPr lang="en-US" dirty="0"/>
              <a:t>Information </a:t>
            </a:r>
            <a:r>
              <a:rPr lang="en-US" dirty="0" smtClean="0"/>
              <a:t>requirements?	[for both fragmentation and allocation]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ok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Book.potx</Template>
  <TotalTime>1700</TotalTime>
  <Pages>0</Pages>
  <Words>3210</Words>
  <Characters>0</Characters>
  <Application>Microsoft Office PowerPoint</Application>
  <PresentationFormat>Personalizzato</PresentationFormat>
  <Lines>0</Lines>
  <Paragraphs>929</Paragraphs>
  <Slides>40</Slides>
  <Notes>28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14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40</vt:i4>
      </vt:variant>
    </vt:vector>
  </HeadingPairs>
  <TitlesOfParts>
    <vt:vector size="56" baseType="lpstr">
      <vt:lpstr>ＭＳ Ｐゴシック</vt:lpstr>
      <vt:lpstr>ＭＳ Ｐゴシック</vt:lpstr>
      <vt:lpstr>Arial</vt:lpstr>
      <vt:lpstr>Book Antiqua</vt:lpstr>
      <vt:lpstr>Calibri</vt:lpstr>
      <vt:lpstr>Courier New</vt:lpstr>
      <vt:lpstr>Didot</vt:lpstr>
      <vt:lpstr>Lucida Grande</vt:lpstr>
      <vt:lpstr>Monotype Sorts</vt:lpstr>
      <vt:lpstr>Palatino</vt:lpstr>
      <vt:lpstr>Symbol</vt:lpstr>
      <vt:lpstr>Wingdings</vt:lpstr>
      <vt:lpstr>Zapf Dingbats</vt:lpstr>
      <vt:lpstr>ヒラギノ明朝 ProN W3</vt:lpstr>
      <vt:lpstr>Book</vt:lpstr>
      <vt:lpstr>Equazione</vt:lpstr>
      <vt:lpstr>Distribution Design</vt:lpstr>
      <vt:lpstr>Outline (distributed DB)</vt:lpstr>
      <vt:lpstr>Outline (today)</vt:lpstr>
      <vt:lpstr>Design Problem</vt:lpstr>
      <vt:lpstr>Forms of Distribution</vt:lpstr>
      <vt:lpstr>Dimensions of the Problem</vt:lpstr>
      <vt:lpstr>Distribution Design</vt:lpstr>
      <vt:lpstr>Top-Down Design</vt:lpstr>
      <vt:lpstr>Distribution Design Issues</vt:lpstr>
      <vt:lpstr>Reasons for Fragmentation</vt:lpstr>
      <vt:lpstr>Fragmentation Alternatives</vt:lpstr>
      <vt:lpstr>Degree of Fragmentation</vt:lpstr>
      <vt:lpstr>Correctness of Fragmentation</vt:lpstr>
      <vt:lpstr>Allocation Alternatives</vt:lpstr>
      <vt:lpstr>Information Requirements</vt:lpstr>
      <vt:lpstr>Fragmentation</vt:lpstr>
      <vt:lpstr>HF – Information Requirements (DB Info)</vt:lpstr>
      <vt:lpstr>HF – Information Requirements (Qualitative Application Info)</vt:lpstr>
      <vt:lpstr>HF – Information Requirements (Example of Qualitative Application Info)</vt:lpstr>
      <vt:lpstr>HF – Information Requirements (Quantitative Application Info)</vt:lpstr>
      <vt:lpstr>Primary Horizontal Fragmentation</vt:lpstr>
      <vt:lpstr>PHF – Example (1) </vt:lpstr>
      <vt:lpstr>PHF – Example (2) </vt:lpstr>
      <vt:lpstr>Completeness</vt:lpstr>
      <vt:lpstr>Completeness – Examples</vt:lpstr>
      <vt:lpstr>Minimality</vt:lpstr>
      <vt:lpstr>PHF – Algorithm (Intuition)</vt:lpstr>
      <vt:lpstr>Derived Horizontal Fragmentation</vt:lpstr>
      <vt:lpstr>DHF – Definition</vt:lpstr>
      <vt:lpstr>HF – Correctness</vt:lpstr>
      <vt:lpstr>Vertical Fragmentation</vt:lpstr>
      <vt:lpstr>VF – The General Idea</vt:lpstr>
      <vt:lpstr>VF – Information Requirements</vt:lpstr>
      <vt:lpstr>VF – Definition of use(qi,Aj)</vt:lpstr>
      <vt:lpstr>VF – Affinity Measure aff(Ai,Aj)</vt:lpstr>
      <vt:lpstr>Presentazione standard di PowerPoint</vt:lpstr>
      <vt:lpstr>VF – Correctness</vt:lpstr>
      <vt:lpstr>Hybrid Fragmentation</vt:lpstr>
      <vt:lpstr>Fragment Allocation</vt:lpstr>
      <vt:lpstr>Data directory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Outline</dc:title>
  <dc:subject/>
  <dc:creator/>
  <cp:keywords/>
  <dc:description/>
  <cp:lastModifiedBy>dario</cp:lastModifiedBy>
  <cp:revision>333</cp:revision>
  <dcterms:modified xsi:type="dcterms:W3CDTF">2019-04-10T20:59:19Z</dcterms:modified>
</cp:coreProperties>
</file>