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4" r:id="rId2"/>
    <p:sldId id="257" r:id="rId3"/>
    <p:sldId id="325" r:id="rId4"/>
    <p:sldId id="326" r:id="rId5"/>
    <p:sldId id="260" r:id="rId6"/>
    <p:sldId id="261" r:id="rId7"/>
    <p:sldId id="262" r:id="rId8"/>
    <p:sldId id="263" r:id="rId9"/>
    <p:sldId id="327" r:id="rId10"/>
    <p:sldId id="266" r:id="rId11"/>
    <p:sldId id="267" r:id="rId12"/>
    <p:sldId id="268" r:id="rId13"/>
    <p:sldId id="269" r:id="rId14"/>
    <p:sldId id="270" r:id="rId15"/>
    <p:sldId id="311" r:id="rId16"/>
    <p:sldId id="275" r:id="rId17"/>
    <p:sldId id="276" r:id="rId18"/>
    <p:sldId id="277" r:id="rId19"/>
    <p:sldId id="278" r:id="rId20"/>
    <p:sldId id="279" r:id="rId21"/>
    <p:sldId id="280" r:id="rId22"/>
    <p:sldId id="313" r:id="rId23"/>
    <p:sldId id="328" r:id="rId24"/>
    <p:sldId id="281" r:id="rId25"/>
    <p:sldId id="282" r:id="rId26"/>
    <p:sldId id="283" r:id="rId27"/>
    <p:sldId id="284" r:id="rId28"/>
    <p:sldId id="285" r:id="rId29"/>
    <p:sldId id="286" r:id="rId30"/>
    <p:sldId id="329" r:id="rId31"/>
    <p:sldId id="289" r:id="rId32"/>
    <p:sldId id="290" r:id="rId33"/>
    <p:sldId id="314" r:id="rId34"/>
    <p:sldId id="298" r:id="rId35"/>
    <p:sldId id="297" r:id="rId36"/>
    <p:sldId id="330" r:id="rId37"/>
    <p:sldId id="315" r:id="rId38"/>
    <p:sldId id="316" r:id="rId39"/>
    <p:sldId id="317" r:id="rId40"/>
    <p:sldId id="331" r:id="rId41"/>
    <p:sldId id="321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0000FF"/>
    <a:srgbClr val="0080FF"/>
    <a:srgbClr val="FF5008"/>
    <a:srgbClr val="8000B0"/>
    <a:srgbClr val="800040"/>
    <a:srgbClr val="1771A9"/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 varScale="1">
        <p:scale>
          <a:sx n="73" d="100"/>
          <a:sy n="73" d="100"/>
        </p:scale>
        <p:origin x="-172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4/8/2019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10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35979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75588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90213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9612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880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11156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044646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1477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02700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91242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96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56071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21689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0420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548613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4185689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684791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747035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162601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6661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9009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4328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16972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12859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229373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="" xmlns:p14="http://schemas.microsoft.com/office/powerpoint/2010/main" val="3553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3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 userDrawn="1"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‹N›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1674" y="2608276"/>
            <a:ext cx="11055350" cy="1268392"/>
          </a:xfrm>
        </p:spPr>
        <p:txBody>
          <a:bodyPr/>
          <a:lstStyle/>
          <a:p>
            <a:pPr algn="ctr"/>
            <a:r>
              <a:rPr lang="en-GB" dirty="0" smtClean="0"/>
              <a:t>Distributed DB architectures: An Introduction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0368" y="4591048"/>
            <a:ext cx="9102725" cy="2214578"/>
          </a:xfrm>
        </p:spPr>
        <p:txBody>
          <a:bodyPr/>
          <a:lstStyle/>
          <a:p>
            <a:r>
              <a:rPr lang="en-GB" dirty="0" smtClean="0"/>
              <a:t>Data Management for Big Data</a:t>
            </a:r>
          </a:p>
          <a:p>
            <a:r>
              <a:rPr lang="en-GB" dirty="0" smtClean="0"/>
              <a:t>2018-2019 (</a:t>
            </a:r>
            <a:r>
              <a:rPr lang="en-GB" dirty="0"/>
              <a:t>s</a:t>
            </a:r>
            <a:r>
              <a:rPr lang="en-GB" dirty="0" smtClean="0"/>
              <a:t>pring semester)</a:t>
            </a:r>
          </a:p>
          <a:p>
            <a:pPr>
              <a:spcBef>
                <a:spcPts val="5000"/>
              </a:spcBef>
            </a:pPr>
            <a:r>
              <a:rPr lang="en-GB" dirty="0" smtClean="0"/>
              <a:t>Dario Della Monica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237704" y="7719500"/>
            <a:ext cx="12529392" cy="15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None/>
              <a:defRPr sz="28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1pPr>
            <a:lvl2pPr marL="457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5000"/>
              <a:buFont typeface="Zapf Dingbats" charset="0"/>
              <a:buNone/>
              <a:defRPr sz="26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2pPr>
            <a:lvl3pPr marL="914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0000"/>
              <a:buFont typeface="Zapf Dingbats" charset="0"/>
              <a:buNone/>
              <a:defRPr sz="24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3pPr>
            <a:lvl4pPr marL="1371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69000"/>
              <a:buFont typeface="Lucida Grande" charset="0"/>
              <a:buNone/>
              <a:defRPr sz="20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4pPr>
            <a:lvl5pPr marL="18288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5pPr>
            <a:lvl6pPr marL="22860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743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3200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657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en-GB" sz="2400" kern="0" dirty="0" smtClean="0"/>
              <a:t>These slides are a modified version of the slides provided with the book</a:t>
            </a:r>
          </a:p>
          <a:p>
            <a:r>
              <a:rPr lang="en-GB" sz="2400" kern="0" dirty="0" err="1"/>
              <a:t>Özsu</a:t>
            </a:r>
            <a:r>
              <a:rPr lang="en-GB" sz="2400" kern="0" dirty="0"/>
              <a:t> and </a:t>
            </a:r>
            <a:r>
              <a:rPr lang="en-GB" sz="2400" kern="0" dirty="0" err="1" smtClean="0"/>
              <a:t>Valduriez</a:t>
            </a:r>
            <a:r>
              <a:rPr lang="en-GB" sz="2400" kern="0" dirty="0" smtClean="0"/>
              <a:t>, </a:t>
            </a:r>
            <a:r>
              <a:rPr lang="en-GB" sz="2400" i="1" kern="0" dirty="0" smtClean="0"/>
              <a:t>Principles of </a:t>
            </a:r>
            <a:r>
              <a:rPr lang="en-GB" sz="2400" i="1" kern="0" dirty="0"/>
              <a:t>Distributed Database Systems</a:t>
            </a:r>
            <a:r>
              <a:rPr lang="en-GB" sz="2400" kern="0" dirty="0"/>
              <a:t> (3rd </a:t>
            </a:r>
            <a:r>
              <a:rPr lang="en-GB" sz="2400" kern="0" dirty="0" smtClean="0"/>
              <a:t>Ed.), 2011</a:t>
            </a:r>
          </a:p>
          <a:p>
            <a:r>
              <a:rPr lang="it-IT" sz="2000" kern="0" dirty="0" smtClean="0"/>
              <a:t>The </a:t>
            </a:r>
            <a:r>
              <a:rPr lang="it-IT" sz="2000" kern="0" dirty="0" err="1" smtClean="0"/>
              <a:t>original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version</a:t>
            </a:r>
            <a:r>
              <a:rPr lang="it-IT" sz="2000" kern="0" dirty="0" smtClean="0"/>
              <a:t> of the </a:t>
            </a:r>
            <a:r>
              <a:rPr lang="it-IT" sz="2000" kern="0" dirty="0" err="1" smtClean="0"/>
              <a:t>slides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is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available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at</a:t>
            </a:r>
            <a:r>
              <a:rPr lang="it-IT" sz="2000" kern="0" dirty="0"/>
              <a:t>: extras.springer.com</a:t>
            </a:r>
            <a:endParaRPr lang="en-GB" sz="20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38025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</a:t>
            </a:r>
            <a:r>
              <a:rPr lang="en-US" dirty="0">
                <a:solidFill>
                  <a:srgbClr val="0000FF"/>
                </a:solidFill>
              </a:rPr>
              <a:t>multiple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</a:t>
            </a:r>
            <a:r>
              <a:rPr lang="en-US" dirty="0">
                <a:solidFill>
                  <a:srgbClr val="0000FF"/>
                </a:solidFill>
              </a:rPr>
              <a:t>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Files distributed over a network (missing structure and common logical access interface)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logical interrelation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number of related DB that reside on the same system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physical distribution </a:t>
            </a:r>
            <a:r>
              <a:rPr lang="en-US" dirty="0" smtClean="0">
                <a:solidFill>
                  <a:schemeClr val="tx2"/>
                </a:solidFill>
                <a:sym typeface="Wingdings" charset="2"/>
              </a:rPr>
              <a:t>(not necessarily over a wide area, network communication)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loosely </a:t>
            </a:r>
            <a:r>
              <a:rPr lang="en-US" dirty="0"/>
              <a:t>coupled multiprocessor </a:t>
            </a:r>
            <a:r>
              <a:rPr lang="en-US" dirty="0" smtClean="0"/>
              <a:t>system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even though communication issues are similar to the one over network (no disk or memory shared), they are not enough heterogeneous (identical processors and OS’s)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b="1" dirty="0" smtClean="0">
                <a:sym typeface="Wingdings" charset="2"/>
              </a:rPr>
              <a:t>parallel DB systems</a:t>
            </a:r>
            <a:endParaRPr lang="en-US" b="1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 database system which resides at one of the nodes of a network of computers - this is a centralized database on a network </a:t>
            </a:r>
            <a:r>
              <a:rPr lang="en-US" dirty="0" smtClean="0"/>
              <a:t>node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multiple DB</a:t>
            </a:r>
            <a:r>
              <a:rPr lang="en-US" dirty="0" smtClean="0">
                <a:solidFill>
                  <a:schemeClr val="tx2"/>
                </a:solidFill>
                <a:sym typeface="Wingdings" charset="2"/>
              </a:rPr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b="1" dirty="0" smtClean="0">
                <a:sym typeface="Wingdings" charset="2"/>
              </a:rPr>
              <a:t>client/server DB systems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95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</a:t>
            </a:r>
            <a:r>
              <a:rPr lang="en-US" dirty="0" smtClean="0"/>
              <a:t>transactions (tolerance to, e.g., </a:t>
            </a:r>
            <a:r>
              <a:rPr lang="en-US" smtClean="0"/>
              <a:t>network communication failure </a:t>
            </a:r>
            <a:r>
              <a:rPr lang="en-US" dirty="0" smtClean="0"/>
              <a:t>and concurrent access)</a:t>
            </a:r>
            <a:endParaRPr lang="en-US" dirty="0"/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system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Transparency is the separation of the higher level semantics of a system from the lower level implementation </a:t>
            </a:r>
            <a:r>
              <a:rPr lang="en-US" dirty="0" smtClean="0"/>
              <a:t>issues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4 types of transparency. Fundamental </a:t>
            </a:r>
            <a:r>
              <a:rPr lang="en-US" dirty="0"/>
              <a:t>issue is to provide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chemeClr val="hlink"/>
                </a:solidFill>
              </a:rPr>
              <a:t>data independence</a:t>
            </a:r>
            <a:endParaRPr lang="en-US" sz="17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	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Network </a:t>
            </a:r>
            <a:r>
              <a:rPr lang="en-US" sz="2300" dirty="0" smtClean="0"/>
              <a:t>transparency (or distribution transparency)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Location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Naming transparency</a:t>
            </a:r>
            <a:endParaRPr lang="en-US" sz="2100" dirty="0" smtClean="0"/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 smtClean="0"/>
              <a:t>Replication </a:t>
            </a:r>
            <a:r>
              <a:rPr lang="en-US" sz="2300" dirty="0"/>
              <a:t>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Fragmentation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horizontal fragmentation: selection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vertical fragmentation: projection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hybrid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8895649" y="3991751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8446351" y="2908018"/>
            <a:ext cx="1016000" cy="559929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8426031" y="2926080"/>
            <a:ext cx="1020516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DB)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52468" y="2548034"/>
            <a:ext cx="7650130" cy="5400600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 (Ch. 1)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1771A9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 (Ch. </a:t>
            </a:r>
            <a:r>
              <a:rPr lang="en-US" dirty="0">
                <a:cs typeface="Book Antiqua"/>
              </a:rPr>
              <a:t>3</a:t>
            </a:r>
            <a:r>
              <a:rPr lang="en-US" dirty="0" smtClean="0">
                <a:cs typeface="Book Antiqua"/>
              </a:rPr>
              <a:t>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Query Processing (Ch. 6-8)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Transaction Management</a:t>
            </a:r>
            <a:br>
              <a:rPr lang="en-US" dirty="0" smtClean="0">
                <a:cs typeface="Book Antiqua"/>
              </a:rPr>
            </a:br>
            <a:r>
              <a:rPr lang="en-US" dirty="0" smtClean="0">
                <a:cs typeface="Book Antiqua"/>
              </a:rPr>
              <a:t>					 (Ch. 10-12)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pPr marL="0" indent="0">
              <a:buNone/>
            </a:pPr>
            <a:endParaRPr lang="en-US" dirty="0" smtClean="0">
              <a:cs typeface="Book Antiqu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85056" y="809151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4400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	</a:t>
            </a:r>
            <a:r>
              <a:rPr lang="en-GB" sz="2000" b="1" kern="0" dirty="0" err="1" smtClean="0"/>
              <a:t>Özsu</a:t>
            </a:r>
            <a:r>
              <a:rPr lang="en-GB" sz="2000" b="1" kern="0" dirty="0" smtClean="0"/>
              <a:t> </a:t>
            </a:r>
            <a:r>
              <a:rPr lang="en-GB" sz="2000" b="1" kern="0" dirty="0"/>
              <a:t>and </a:t>
            </a:r>
            <a:r>
              <a:rPr lang="en-GB" sz="2000" b="1" kern="0" dirty="0" err="1" smtClean="0"/>
              <a:t>Valduriez</a:t>
            </a:r>
            <a:r>
              <a:rPr lang="en-GB" sz="2000" b="1" kern="0" dirty="0" smtClean="0"/>
              <a:t>,</a:t>
            </a:r>
          </a:p>
          <a:p>
            <a:pPr defTabSz="194400"/>
            <a:r>
              <a:rPr lang="en-GB" sz="2000" b="1" i="1" kern="0" dirty="0" smtClean="0"/>
              <a:t>Principles </a:t>
            </a:r>
            <a:r>
              <a:rPr lang="en-GB" sz="2000" b="1" i="1" kern="0" dirty="0"/>
              <a:t>of </a:t>
            </a:r>
            <a:r>
              <a:rPr lang="en-GB" sz="2000" b="1" i="1" kern="0" dirty="0" smtClean="0"/>
              <a:t>Distributed Database Systems,</a:t>
            </a:r>
          </a:p>
          <a:p>
            <a:pPr defTabSz="194400"/>
            <a:r>
              <a:rPr lang="en-GB" sz="2000" b="1" kern="0" dirty="0" smtClean="0"/>
              <a:t>3rd edition, </a:t>
            </a:r>
            <a:r>
              <a:rPr lang="en-GB" sz="2000" b="1" kern="0" dirty="0"/>
              <a:t>2011</a:t>
            </a:r>
            <a:endParaRPr lang="en-GB" sz="2000" b="1" dirty="0"/>
          </a:p>
        </p:txBody>
      </p:sp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74" y="2376445"/>
            <a:ext cx="3786214" cy="568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4536975" y="3580656"/>
            <a:ext cx="559929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4558184" y="3076600"/>
            <a:ext cx="589279" cy="392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3359" y="6643134"/>
            <a:ext cx="1377183" cy="70272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6546427" y="6941057"/>
            <a:ext cx="399627" cy="55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09912" y="8117160"/>
            <a:ext cx="1377183" cy="70272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34248" y="2500536"/>
            <a:ext cx="1377183" cy="70272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62240" y="329262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4512"/>
            <a:ext cx="12293600" cy="7056784"/>
          </a:xfrm>
        </p:spPr>
        <p:txBody>
          <a:bodyPr/>
          <a:lstStyle/>
          <a:p>
            <a:r>
              <a:rPr lang="en-US" dirty="0" smtClean="0"/>
              <a:t>Replicated components and data should make distributed DBMS more reliable</a:t>
            </a:r>
          </a:p>
          <a:p>
            <a:r>
              <a:rPr lang="en-US" dirty="0" smtClean="0"/>
              <a:t>Transactions: sequences of DB operations executed as atomic actions</a:t>
            </a:r>
          </a:p>
          <a:p>
            <a:r>
              <a:rPr lang="en-US" dirty="0" smtClean="0"/>
              <a:t>(Distributed) transactions provide</a:t>
            </a:r>
          </a:p>
          <a:p>
            <a:pPr lvl="1"/>
            <a:r>
              <a:rPr lang="en-US" dirty="0" smtClean="0"/>
              <a:t>Consistency: </a:t>
            </a:r>
            <a:r>
              <a:rPr lang="en-US" dirty="0"/>
              <a:t>bring the DB from a consistent state to another consistent one</a:t>
            </a:r>
            <a:endParaRPr lang="en-US" dirty="0" smtClean="0"/>
          </a:p>
          <a:p>
            <a:pPr lvl="1"/>
            <a:r>
              <a:rPr lang="en-US" dirty="0" smtClean="0"/>
              <a:t>Reliability: Concurrency transparency, Failure atomicity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dirty="0" smtClean="0"/>
              <a:t>Distributed transaction support requires implementation </a:t>
            </a:r>
            <a:r>
              <a:rPr lang="en-US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Commit protocols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replication</a:t>
            </a:r>
            <a:r>
              <a:rPr lang="en-US" dirty="0" smtClean="0">
                <a:solidFill>
                  <a:schemeClr val="tx2"/>
                </a:solidFill>
              </a:rPr>
              <a:t> (we will not deal with it)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Great for read-intensive workloads, problematic for updates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Replication protocols</a:t>
            </a:r>
          </a:p>
        </p:txBody>
      </p:sp>
    </p:spTree>
    <p:extLst>
      <p:ext uri="{BB962C8B-B14F-4D97-AF65-F5344CB8AC3E}">
        <p14:creationId xmlns="" xmlns:p14="http://schemas.microsoft.com/office/powerpoint/2010/main" val="1472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are intrinsically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3580656"/>
            <a:ext cx="12293600" cy="381642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CAP Theorem</a:t>
            </a:r>
            <a:r>
              <a:rPr lang="en-GB" dirty="0">
                <a:solidFill>
                  <a:schemeClr val="tx2"/>
                </a:solidFill>
              </a:rPr>
              <a:t> states that it is impossible for a distributed </a:t>
            </a:r>
            <a:r>
              <a:rPr lang="en-GB" dirty="0" smtClean="0">
                <a:solidFill>
                  <a:schemeClr val="tx2"/>
                </a:solidFill>
              </a:rPr>
              <a:t>DB (where data is fragmented and replicated) </a:t>
            </a:r>
            <a:r>
              <a:rPr lang="en-GB" dirty="0">
                <a:solidFill>
                  <a:schemeClr val="tx2"/>
                </a:solidFill>
              </a:rPr>
              <a:t>to provide </a:t>
            </a:r>
            <a:r>
              <a:rPr lang="en-GB" dirty="0" smtClean="0">
                <a:solidFill>
                  <a:schemeClr val="tx2"/>
                </a:solidFill>
              </a:rPr>
              <a:t>simultaneously:</a:t>
            </a:r>
          </a:p>
          <a:p>
            <a:pPr>
              <a:spcBef>
                <a:spcPts val="2000"/>
              </a:spcBef>
            </a:pPr>
            <a:r>
              <a:rPr lang="en-GB" dirty="0" smtClean="0">
                <a:solidFill>
                  <a:schemeClr val="tx2"/>
                </a:solidFill>
              </a:rPr>
              <a:t>Consistency </a:t>
            </a:r>
            <a:r>
              <a:rPr lang="en-GB" dirty="0">
                <a:solidFill>
                  <a:schemeClr val="tx2"/>
                </a:solidFill>
              </a:rPr>
              <a:t>(always the updated data is </a:t>
            </a:r>
            <a:r>
              <a:rPr lang="en-GB" dirty="0" smtClean="0">
                <a:solidFill>
                  <a:schemeClr val="tx2"/>
                </a:solidFill>
              </a:rPr>
              <a:t>read)</a:t>
            </a:r>
          </a:p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vailability </a:t>
            </a:r>
            <a:r>
              <a:rPr lang="en-GB" dirty="0">
                <a:solidFill>
                  <a:schemeClr val="tx2"/>
                </a:solidFill>
              </a:rPr>
              <a:t>(every request receives a </a:t>
            </a:r>
            <a:r>
              <a:rPr lang="en-GB" dirty="0" smtClean="0">
                <a:solidFill>
                  <a:schemeClr val="tx2"/>
                </a:solidFill>
              </a:rPr>
              <a:t>response)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Partition </a:t>
            </a:r>
            <a:r>
              <a:rPr lang="en-GB" dirty="0">
                <a:solidFill>
                  <a:schemeClr val="tx2"/>
                </a:solidFill>
              </a:rPr>
              <a:t>tolerance (tolerance to network communication failures)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69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Proximity of data to its 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Requires some support for fragmentation and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Intra-query parallelism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Have </a:t>
            </a:r>
            <a:r>
              <a:rPr lang="en-US" dirty="0"/>
              <a:t>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Freshness of copies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Easier </a:t>
            </a:r>
            <a:r>
              <a:rPr lang="en-US" dirty="0" smtClean="0"/>
              <a:t>System </a:t>
            </a:r>
            <a:r>
              <a:rPr lang="en-US" dirty="0"/>
              <a:t>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dirty="0" smtClean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Expansion: as easy as adding a new node in the network  (with its own DBMS)</a:t>
            </a:r>
          </a:p>
          <a:p>
            <a:pPr lvl="1">
              <a:spcBef>
                <a:spcPct val="100000"/>
              </a:spcBef>
            </a:pPr>
            <a:r>
              <a:rPr lang="en-US" dirty="0" smtClean="0"/>
              <a:t>Easy thanks to transparency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Expanding a centralized DBMS is more difficult than adding </a:t>
            </a:r>
            <a:r>
              <a:rPr lang="en-US" smtClean="0"/>
              <a:t>a new one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Replicated 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A related problem in </a:t>
            </a:r>
            <a:r>
              <a:rPr lang="en-US" b="1" dirty="0"/>
              <a:t>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 smtClean="0"/>
              <a:t>Query </a:t>
            </a:r>
            <a:r>
              <a:rPr lang="en-US" b="1" dirty="0"/>
              <a:t>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General </a:t>
            </a:r>
            <a:r>
              <a:rPr lang="en-US" dirty="0"/>
              <a:t>formulation is NP-hard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/>
              <a:t>Concurrency </a:t>
            </a:r>
            <a:r>
              <a:rPr lang="en-US" b="1" dirty="0"/>
              <a:t>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isolation of transactions' </a:t>
            </a:r>
            <a:r>
              <a:rPr lang="en-US" dirty="0" smtClean="0"/>
              <a:t>effects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Distributed Deadlock management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Prevention, avoidance, detection/recovery techniques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/>
              <a:t>Reliability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</a:t>
            </a:r>
            <a:r>
              <a:rPr lang="en-US" dirty="0" smtClean="0"/>
              <a:t>durability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Replication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Consistency of the information (eager and lazy protocols)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 (today)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31730" cy="6592816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(Ch. 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to distributed processing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What is (not) a Distributed Database System (DDBS)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Data delivery alternatives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Promises of DDBS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 and its levels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Reliability (introduction to the problem of distributed transactions)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Improved performances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Easier system expansion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Design issues (deriving for the promises)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Classification of Distributed DBMS (D-DBMS)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Dimensions of the classification (autonomy, distribution, heterogeneity)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Different D-DBMS Architectures</a:t>
            </a:r>
          </a:p>
          <a:p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cs typeface="Book Antiqu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0568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5459434"/>
          </a:xfrm>
          <a:noFill/>
          <a:ln/>
        </p:spPr>
        <p:txBody>
          <a:bodyPr/>
          <a:lstStyle/>
          <a:p>
            <a:r>
              <a:rPr lang="en-US" dirty="0" smtClean="0"/>
              <a:t>So far, and in the rest of the course: focus on “traditional” DDBS</a:t>
            </a:r>
          </a:p>
          <a:p>
            <a:r>
              <a:rPr lang="en-US" dirty="0" smtClean="0"/>
              <a:t>Recent directions</a:t>
            </a:r>
            <a:endParaRPr lang="en-US" dirty="0"/>
          </a:p>
          <a:p>
            <a:pPr lvl="1"/>
            <a:r>
              <a:rPr lang="en-US" b="1" dirty="0" smtClean="0"/>
              <a:t>Multidatabase systems</a:t>
            </a:r>
            <a:r>
              <a:rPr lang="en-US" dirty="0" smtClean="0"/>
              <a:t>, aka federated databases, aka data integration systems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i="1" dirty="0" smtClean="0">
                <a:solidFill>
                  <a:srgbClr val="0070C0"/>
                </a:solidFill>
              </a:rPr>
              <a:t>not in this course (Ch. 1.10, 4, 9)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i="1" baseline="25000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Heterogeneity of data source</a:t>
            </a:r>
          </a:p>
          <a:p>
            <a:pPr lvl="1"/>
            <a:r>
              <a:rPr lang="en-US" b="1" smtClean="0"/>
              <a:t>Peer-to-peer </a:t>
            </a:r>
            <a:r>
              <a:rPr lang="en-US" smtClean="0"/>
              <a:t>“reloaded” </a:t>
            </a:r>
            <a:r>
              <a:rPr lang="en-US" b="1" dirty="0" smtClean="0"/>
              <a:t>and web data management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i="1" dirty="0" smtClean="0">
                <a:solidFill>
                  <a:srgbClr val="0070C0"/>
                </a:solidFill>
              </a:rPr>
              <a:t>not in this course (Ch. 16, 17</a:t>
            </a:r>
            <a:r>
              <a:rPr lang="en-US" sz="28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Rethinking of an old architecture, oriented to needs of data sharing over the web</a:t>
            </a:r>
          </a:p>
          <a:p>
            <a:pPr lvl="1"/>
            <a:r>
              <a:rPr lang="en-US" b="1" dirty="0" smtClean="0"/>
              <a:t>Parallel databases</a:t>
            </a:r>
            <a:r>
              <a:rPr lang="en-US" i="1" dirty="0" smtClean="0">
                <a:solidFill>
                  <a:srgbClr val="0070C0"/>
                </a:solidFill>
              </a:rPr>
              <a:t> – maybe at the end of the course (Ch. 14</a:t>
            </a:r>
            <a:r>
              <a:rPr lang="en-US" sz="24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Specific issues (not really distributed)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components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functions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interrelationships and interactions between components defined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1360184" y="609124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enterprise</a:t>
            </a:r>
            <a:endParaRPr lang="it-IT" sz="1600" b="1" dirty="0"/>
          </a:p>
        </p:txBody>
      </p:sp>
      <p:cxnSp>
        <p:nvCxnSpPr>
          <p:cNvPr id="36" name="Connettore 2 35"/>
          <p:cNvCxnSpPr/>
          <p:nvPr/>
        </p:nvCxnSpPr>
        <p:spPr bwMode="auto">
          <a:xfrm rot="10800000">
            <a:off x="9002730" y="6591312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11360184" y="4319413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users</a:t>
            </a:r>
            <a:r>
              <a:rPr lang="it-IT" sz="1600" dirty="0" smtClean="0"/>
              <a:t>/</a:t>
            </a:r>
            <a:r>
              <a:rPr lang="it-IT" sz="1600" b="1" dirty="0" err="1" smtClean="0"/>
              <a:t>applications</a:t>
            </a:r>
            <a:endParaRPr lang="it-IT" sz="1600" b="1" dirty="0" smtClean="0"/>
          </a:p>
        </p:txBody>
      </p:sp>
      <p:cxnSp>
        <p:nvCxnSpPr>
          <p:cNvPr id="39" name="Connettore 2 38"/>
          <p:cNvCxnSpPr/>
          <p:nvPr/>
        </p:nvCxnSpPr>
        <p:spPr bwMode="auto">
          <a:xfrm rot="10800000">
            <a:off x="10645804" y="4876800"/>
            <a:ext cx="571504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11360184" y="780575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machine</a:t>
            </a:r>
            <a:endParaRPr lang="it-IT" sz="1600" b="1" dirty="0"/>
          </a:p>
        </p:txBody>
      </p:sp>
      <p:cxnSp>
        <p:nvCxnSpPr>
          <p:cNvPr id="44" name="Connettore 2 43"/>
          <p:cNvCxnSpPr/>
          <p:nvPr/>
        </p:nvCxnSpPr>
        <p:spPr bwMode="auto">
          <a:xfrm rot="10800000">
            <a:off x="9002730" y="8305824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7066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5856" y="2489200"/>
            <a:ext cx="12573088" cy="67691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Distribution (of data)</a:t>
            </a:r>
            <a:endParaRPr lang="en-US" dirty="0"/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</a:t>
            </a:r>
            <a:r>
              <a:rPr lang="en-US" dirty="0" smtClean="0"/>
              <a:t>not</a:t>
            </a:r>
          </a:p>
          <a:p>
            <a:pPr lvl="2">
              <a:spcBef>
                <a:spcPct val="20000"/>
              </a:spcBef>
            </a:pPr>
            <a:r>
              <a:rPr lang="en-US" dirty="0" smtClean="0"/>
              <a:t>Non-distributed/</a:t>
            </a:r>
            <a:r>
              <a:rPr lang="en-US" i="1" dirty="0" smtClean="0"/>
              <a:t>client-server</a:t>
            </a:r>
            <a:r>
              <a:rPr lang="en-US" dirty="0" smtClean="0"/>
              <a:t>/</a:t>
            </a:r>
            <a:r>
              <a:rPr lang="en-US" i="1" dirty="0" smtClean="0">
                <a:solidFill>
                  <a:srgbClr val="FF0808"/>
                </a:solidFill>
              </a:rPr>
              <a:t>f</a:t>
            </a:r>
            <a:r>
              <a:rPr lang="en-US" b="1" i="1" dirty="0" smtClean="0">
                <a:solidFill>
                  <a:srgbClr val="FF0808"/>
                </a:solidFill>
              </a:rPr>
              <a:t>ully distributed</a:t>
            </a:r>
            <a:r>
              <a:rPr lang="en-US" dirty="0" smtClean="0"/>
              <a:t> (peer-to-peer)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Hardware, </a:t>
            </a:r>
            <a:r>
              <a:rPr lang="en-US" dirty="0"/>
              <a:t>communications</a:t>
            </a:r>
            <a:r>
              <a:rPr lang="en-US" dirty="0" smtClean="0"/>
              <a:t>, </a:t>
            </a:r>
            <a:r>
              <a:rPr lang="en-US" b="1" dirty="0" smtClean="0"/>
              <a:t>data </a:t>
            </a:r>
            <a:r>
              <a:rPr lang="en-US" b="1" dirty="0"/>
              <a:t>model</a:t>
            </a:r>
            <a:r>
              <a:rPr lang="en-US" dirty="0"/>
              <a:t>, </a:t>
            </a:r>
            <a:r>
              <a:rPr lang="en-US" b="1" dirty="0"/>
              <a:t>query language</a:t>
            </a:r>
            <a:r>
              <a:rPr lang="en-US" dirty="0" smtClean="0"/>
              <a:t>, </a:t>
            </a:r>
            <a:r>
              <a:rPr lang="en-US" b="1" dirty="0" smtClean="0"/>
              <a:t>transaction management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 smtClean="0"/>
              <a:t>Autonomy (distribution of control)</a:t>
            </a:r>
            <a:endParaRPr lang="en-US" dirty="0"/>
          </a:p>
          <a:p>
            <a:pPr lvl="1">
              <a:spcBef>
                <a:spcPct val="20000"/>
              </a:spcBef>
            </a:pPr>
            <a:r>
              <a:rPr lang="en-US" dirty="0" smtClean="0"/>
              <a:t>Various </a:t>
            </a:r>
            <a:r>
              <a:rPr lang="en-US" dirty="0"/>
              <a:t>versions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</a:t>
            </a:r>
            <a:r>
              <a:rPr lang="en-US" dirty="0" smtClean="0"/>
              <a:t>ability </a:t>
            </a:r>
            <a:r>
              <a:rPr lang="en-US" dirty="0"/>
              <a:t>of a component DBMS to decide on issues related to its own design.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</a:t>
            </a:r>
            <a:r>
              <a:rPr lang="en-US" dirty="0" smtClean="0"/>
              <a:t>ability </a:t>
            </a:r>
            <a:r>
              <a:rPr lang="en-US" dirty="0"/>
              <a:t>of a component DBMS to decide whether and how to communicate with other </a:t>
            </a:r>
            <a:r>
              <a:rPr lang="en-US" dirty="0" smtClean="0"/>
              <a:t>DBMSs and what information to share with them.</a:t>
            </a:r>
            <a:endParaRPr lang="en-US" dirty="0"/>
          </a:p>
          <a:p>
            <a:pPr lvl="2"/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</a:t>
            </a:r>
            <a:r>
              <a:rPr lang="en-US" dirty="0" smtClean="0"/>
              <a:t>ability </a:t>
            </a:r>
            <a:r>
              <a:rPr lang="en-US" dirty="0"/>
              <a:t>of a component DBMS to execute </a:t>
            </a:r>
            <a:r>
              <a:rPr lang="en-US" dirty="0" smtClean="0"/>
              <a:t>transaction operations </a:t>
            </a:r>
            <a:r>
              <a:rPr lang="en-US" dirty="0"/>
              <a:t>in any manner it wants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Classification along this dimension: </a:t>
            </a:r>
          </a:p>
          <a:p>
            <a:pPr lvl="2"/>
            <a:r>
              <a:rPr lang="en-US" dirty="0" smtClean="0"/>
              <a:t>Tight integration (one  unique logical view of the DB, control is centralized for each user request)</a:t>
            </a:r>
          </a:p>
          <a:p>
            <a:pPr lvl="2"/>
            <a:r>
              <a:rPr lang="en-US" dirty="0" smtClean="0"/>
              <a:t>Semiautonomous  (independent DBMS, selective data sharing, common communication protocols)</a:t>
            </a:r>
          </a:p>
          <a:p>
            <a:pPr lvl="2"/>
            <a:r>
              <a:rPr lang="en-US" dirty="0" smtClean="0"/>
              <a:t>Total isolation (</a:t>
            </a:r>
            <a:r>
              <a:rPr lang="en-US" i="1" dirty="0" err="1" smtClean="0"/>
              <a:t>multidatabase</a:t>
            </a:r>
            <a:r>
              <a:rPr lang="en-US" i="1" dirty="0" smtClean="0"/>
              <a:t> systems</a:t>
            </a:r>
            <a:r>
              <a:rPr lang="en-US" dirty="0" smtClean="0"/>
              <a:t> – totally independent, unaware of each other and of communication systems, no global control, no unified DB view, each DB decides what to share with who)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Terminology disambiguation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574518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In our discussion, by distributed DBMS and DDBS we mostly refer to fully distributed,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peer-to-peer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particular, the term “peer-to-peer” is overloaded in the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book. It is used to refer to: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”traditional”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peer-to-peer DBMS (also referred to as fully distributed DBMS) </a:t>
            </a:r>
            <a:r>
              <a:rPr lang="en-US" sz="2800" dirty="0" smtClean="0">
                <a:sym typeface="Wingdings" charset="2"/>
              </a:rPr>
              <a:t>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our focus is on these systems [see previous two slides]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“modern” peer-to-peer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 [see slide </a:t>
            </a:r>
            <a:r>
              <a:rPr lang="en-US" sz="2600" kern="0" dirty="0" err="1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slide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titled “Recent developments”]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These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refer to an evolution of the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</a:rPr>
              <a:t>traditional peer-to-peer architecture, to cope with the need of data sharing, e.g., over the web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Ongoing research area, related issues still being investigated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Out of the scope of this course (see Ch. 16)</a:t>
            </a:r>
            <a:r>
              <a:rPr lang="it-IT" altLang="en-US" sz="32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⋆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07" y="2428528"/>
            <a:ext cx="3479637" cy="688752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300" y="2641600"/>
            <a:ext cx="850743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Not fully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distributed: data and control are distributed among few servers (multiple client/multiple servers) or not distributed at all (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multiple client/single server)</a:t>
            </a: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Nodes of the network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are not identical (divided into two groups: clients and servers)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DBMS is on server(s) only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Most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of the work is done by server(s)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clients: only a DBMS client for sending queries and receiving/displaying 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Multiple client/single servers: like centralized DBMS (no distribution-related issues)</a:t>
            </a: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Multiple client/multiple servers: mild form of distribution</a:t>
            </a: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Our discussion mainly refers to fully distributed DBMS, but often applies to client/server architectures</a:t>
            </a:r>
          </a:p>
        </p:txBody>
      </p:sp>
    </p:spTree>
    <p:extLst>
      <p:ext uri="{BB962C8B-B14F-4D97-AF65-F5344CB8AC3E}">
        <p14:creationId xmlns="" xmlns:p14="http://schemas.microsoft.com/office/powerpoint/2010/main" val="33673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4" y="2356520"/>
            <a:ext cx="6207100" cy="6882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44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Database Servers</a:t>
            </a:r>
            <a:endParaRPr lang="en-US" dirty="0"/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4" y="2419176"/>
            <a:ext cx="6918424" cy="6888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6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Centralization, distribution, integration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Book Antiqua"/>
              </a:rPr>
              <a:t>Database philosophy</a:t>
            </a:r>
          </a:p>
          <a:p>
            <a:pPr lvl="1"/>
            <a:r>
              <a:rPr lang="en-US" dirty="0" smtClean="0">
                <a:cs typeface="Book Antiqua"/>
              </a:rPr>
              <a:t>Separation between application logic and data</a:t>
            </a:r>
          </a:p>
          <a:p>
            <a:pPr lvl="1"/>
            <a:r>
              <a:rPr lang="en-US" dirty="0" smtClean="0">
                <a:cs typeface="Book Antiqua"/>
              </a:rPr>
              <a:t>Centralization (integration) of 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Transparency, data independence, access control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Computer network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applications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(big data)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Concurrency, redundancy (backup), localization/proximity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databases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Centralization data is logical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is physical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Integration</a:t>
            </a:r>
            <a:endParaRPr lang="en-US" dirty="0">
              <a:solidFill>
                <a:schemeClr val="tx2"/>
              </a:solidFill>
              <a:cs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4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Multidatabase system architecture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6030938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Multidatabase system (MDBS) are beyond the scope of this course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In a nutshell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Characterized by presence of several fully autonomous, independent, and heterogeneous DBMS that are located apart from each other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Unaware of each other existence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Systems do not know how to communicate with other ones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No (explicit) interrelation between DBMS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Each DBMS provides an export schema to make (some of) its data available to (some of) the other systems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DDBS: unique logical view of the entire DB (transparency) resulting from the “union“ of parts of DB stored locally at each node of the network</a:t>
            </a:r>
            <a:br>
              <a:rPr lang="en-US" sz="2600" kern="0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MDBS: not even a clear notion of “entire DB”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Architecture design is built bottom-up (in DDBS it is built top-down)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If interested, see the discussion at Ch. 1.10, 4, 9</a:t>
            </a:r>
            <a:r>
              <a:rPr lang="it-IT" altLang="en-US" sz="28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</a:t>
            </a:r>
            <a:r>
              <a:rPr lang="it-IT" altLang="en-US" sz="33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⋆</a:t>
            </a:r>
            <a:endParaRPr lang="en-US" sz="3300" kern="0" dirty="0" smtClean="0">
              <a:solidFill>
                <a:srgbClr val="000000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80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69570" y="4179148"/>
            <a:ext cx="2819324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l</a:t>
            </a:r>
            <a:r>
              <a:rPr lang="en-US" sz="3400" dirty="0" smtClean="0">
                <a:latin typeface="Book Antiqua"/>
              </a:rPr>
              <a:t>ogical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centralization</a:t>
            </a:r>
            <a:endParaRPr lang="en-US" sz="3400" dirty="0">
              <a:latin typeface="Book Antiqua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8362" y="4179148"/>
            <a:ext cx="2463457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physical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distribution</a:t>
            </a:r>
            <a:endParaRPr lang="en-US" sz="3400" dirty="0">
              <a:latin typeface="Book Antiqua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Some forms of distributed processing are everywhere (CPU vs. I/O, parallel computation, multi-processor, multi-core)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Definition (distributed computing).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>
                <a:solidFill>
                  <a:schemeClr val="tx2"/>
                </a:solidFill>
              </a:rPr>
              <a:t>number of autonomous processing elements (not necessarily homogeneous) that are interconnected by a computer network and that cooperate in performing their assigned </a:t>
            </a:r>
            <a:r>
              <a:rPr lang="en-US" dirty="0" smtClean="0">
                <a:solidFill>
                  <a:schemeClr val="tx2"/>
                </a:solidFill>
              </a:rPr>
              <a:t>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Distribution: what and why?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6276032"/>
          </a:xfrm>
          <a:noFill/>
          <a:ln/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Processing logic (pieces of computations)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Function (tasks </a:t>
            </a:r>
            <a:r>
              <a:rPr lang="en-US" sz="2400" smtClean="0">
                <a:solidFill>
                  <a:schemeClr val="tx2"/>
                </a:solidFill>
              </a:rPr>
              <a:t>that are specific </a:t>
            </a:r>
            <a:r>
              <a:rPr lang="en-US" sz="2400" dirty="0" smtClean="0">
                <a:solidFill>
                  <a:schemeClr val="tx2"/>
                </a:solidFill>
              </a:rPr>
              <a:t>to a piece of hardware or software)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Data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Control</a:t>
            </a:r>
          </a:p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Why to distribute?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Widely distributed </a:t>
            </a:r>
            <a:r>
              <a:rPr lang="en-US" sz="2400" dirty="0">
                <a:solidFill>
                  <a:schemeClr val="tx2"/>
                </a:solidFill>
              </a:rPr>
              <a:t>(physically) </a:t>
            </a:r>
            <a:r>
              <a:rPr lang="en-US" sz="2400" dirty="0" smtClean="0">
                <a:solidFill>
                  <a:schemeClr val="tx2"/>
                </a:solidFill>
              </a:rPr>
              <a:t>enterprises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Reliability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responsive systems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importantly: nowadays applications are intrinsically distributed and so is the data (web-based, e-commerce, social)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 one word (actually two): big data </a:t>
            </a:r>
            <a:r>
              <a:rPr lang="en-US" sz="2400" dirty="0" smtClean="0">
                <a:sym typeface="Wingdings" charset="2"/>
              </a:rPr>
              <a:t></a:t>
            </a:r>
            <a:r>
              <a:rPr lang="en-US" sz="2400" dirty="0" smtClean="0">
                <a:solidFill>
                  <a:schemeClr val="tx2"/>
                </a:solidFill>
              </a:rPr>
              <a:t> divide-et-</a:t>
            </a:r>
            <a:r>
              <a:rPr lang="en-US" sz="2400" dirty="0" err="1" smtClean="0">
                <a:solidFill>
                  <a:schemeClr val="tx2"/>
                </a:solidFill>
              </a:rPr>
              <a:t>impera</a:t>
            </a:r>
            <a:r>
              <a:rPr lang="en-US" sz="2400" dirty="0" smtClean="0">
                <a:solidFill>
                  <a:schemeClr val="tx2"/>
                </a:solidFill>
              </a:rPr>
              <a:t> (divide-and-conquer)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600" y="8787656"/>
            <a:ext cx="1229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d</a:t>
            </a:r>
            <a:r>
              <a:rPr lang="es-ES" dirty="0" smtClean="0">
                <a:solidFill>
                  <a:srgbClr val="0000FF"/>
                </a:solidFill>
              </a:rPr>
              <a:t>istr. DB systems : distr. processing = DB systems : centr. processing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03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715</TotalTime>
  <Pages>0</Pages>
  <Words>2078</Words>
  <Characters>0</Characters>
  <Application>Microsoft Office PowerPoint</Application>
  <PresentationFormat>Personalizzato</PresentationFormat>
  <Lines>0</Lines>
  <Paragraphs>402</Paragraphs>
  <Slides>41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Book</vt:lpstr>
      <vt:lpstr>Distributed DB architectures: An Introduction</vt:lpstr>
      <vt:lpstr>Outline (distributed DB)</vt:lpstr>
      <vt:lpstr>Outline (today)</vt:lpstr>
      <vt:lpstr>Centralization, distribution, integration</vt:lpstr>
      <vt:lpstr>File Systems</vt:lpstr>
      <vt:lpstr>Database Management</vt:lpstr>
      <vt:lpstr>Motivation</vt:lpstr>
      <vt:lpstr>Distributed Computing</vt:lpstr>
      <vt:lpstr>Distribution: what and why?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Reliability Through Transactions</vt:lpstr>
      <vt:lpstr>Distributed systems are intrinsically problematic</vt:lpstr>
      <vt:lpstr>Potentially Improved Performance</vt:lpstr>
      <vt:lpstr>Parallelism Requirements</vt:lpstr>
      <vt:lpstr>Easier System Expansion</vt:lpstr>
      <vt:lpstr>Distributed DBMS Issues</vt:lpstr>
      <vt:lpstr>Distributed DBMS Issues</vt:lpstr>
      <vt:lpstr>Relationship Between Issues</vt:lpstr>
      <vt:lpstr>Recent Developments</vt:lpstr>
      <vt:lpstr>Architecture</vt:lpstr>
      <vt:lpstr>ANSI/SPARC Architecture</vt:lpstr>
      <vt:lpstr>Generic DBMS Architecture</vt:lpstr>
      <vt:lpstr>Dimensions of the Problem</vt:lpstr>
      <vt:lpstr>DBMS Implementation Alternatives</vt:lpstr>
      <vt:lpstr>Terminology disambiguation</vt:lpstr>
      <vt:lpstr>Client/Server Architecture</vt:lpstr>
      <vt:lpstr>Database Server</vt:lpstr>
      <vt:lpstr>Distributed Database Servers</vt:lpstr>
      <vt:lpstr>Multidatabase system architecture</vt:lpstr>
      <vt:lpstr>MDBS Components &amp; Execution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darioVB</cp:lastModifiedBy>
  <cp:revision>140</cp:revision>
  <dcterms:modified xsi:type="dcterms:W3CDTF">2019-04-08T08:21:49Z</dcterms:modified>
</cp:coreProperties>
</file>