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90" r:id="rId2"/>
    <p:sldId id="291" r:id="rId3"/>
    <p:sldId id="292" r:id="rId4"/>
    <p:sldId id="259" r:id="rId5"/>
    <p:sldId id="293" r:id="rId6"/>
    <p:sldId id="260" r:id="rId7"/>
    <p:sldId id="261" r:id="rId8"/>
    <p:sldId id="262" r:id="rId9"/>
    <p:sldId id="294" r:id="rId10"/>
    <p:sldId id="26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7" r:id="rId22"/>
    <p:sldId id="300" r:id="rId23"/>
    <p:sldId id="288" r:id="rId24"/>
    <p:sldId id="289" r:id="rId2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FF8000"/>
    <a:srgbClr val="EAD79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0" y="-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7115-F2A7-EF4E-B02B-82D532801EA7}" type="datetimeFigureOut">
              <a:rPr lang="en-US" smtClean="0">
                <a:latin typeface="Book Antiqua"/>
              </a:rPr>
              <a:pPr/>
              <a:t>4/21/2020</a:t>
            </a:fld>
            <a:endParaRPr lang="en-US" dirty="0"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94CE-7832-DD43-8699-CF7C0967BE7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181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510849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53336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543903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95086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2255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87145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22419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578702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37125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2232791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53249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114749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="" xmlns:p14="http://schemas.microsoft.com/office/powerpoint/2010/main" val="136071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M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4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Introduction to transaction management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480" y="1081477"/>
            <a:ext cx="12582596" cy="582507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/>
              <a:t>Termination of Transactions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640" y="2284512"/>
            <a:ext cx="11406293" cy="6990680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SELECT 	STSOLD,CAP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INTO	temp1,temp2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FROM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WHERE	FNO = </a:t>
            </a:r>
            <a:r>
              <a:rPr lang="en-US" dirty="0" err="1"/>
              <a:t>flight_no</a:t>
            </a:r>
            <a:r>
              <a:rPr lang="en-US" dirty="0"/>
              <a:t> AND DATE =  date;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if</a:t>
            </a:r>
            <a:r>
              <a:rPr lang="en-US" dirty="0"/>
              <a:t> temp1 = temp2 </a:t>
            </a:r>
            <a:r>
              <a:rPr lang="en-US" b="1" dirty="0"/>
              <a:t>then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(“no free seats”);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>
                <a:solidFill>
                  <a:srgbClr val="FF0000"/>
                </a:solidFill>
              </a:rPr>
              <a:t>Abort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SET	STSOLD = STSOLD + 1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WHERE	FNO = </a:t>
            </a:r>
            <a:r>
              <a:rPr lang="en-US" dirty="0" err="1"/>
              <a:t>flight_no</a:t>
            </a:r>
            <a:r>
              <a:rPr lang="en-US" dirty="0"/>
              <a:t> AND DATE = date;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INTO	FC(FNO, DATE, CNAME, SPECIAL);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VALUES	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, </a:t>
            </a:r>
            <a:r>
              <a:rPr lang="en-US" b="1" dirty="0"/>
              <a:t>null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Commit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	output</a:t>
            </a:r>
            <a:r>
              <a:rPr lang="en-US" dirty="0"/>
              <a:t>(“reservation completed”)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dirty="0"/>
              <a:t>	</a:t>
            </a:r>
            <a:r>
              <a:rPr lang="en-US" sz="2600" b="1" dirty="0" err="1"/>
              <a:t>endif</a:t>
            </a:r>
            <a:endParaRPr lang="en-US" sz="2600" b="1" dirty="0"/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520"/>
            <a:ext cx="12293600" cy="655272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A</a:t>
            </a:r>
            <a:r>
              <a:rPr lang="en-US" b="1" dirty="0" smtClean="0"/>
              <a:t>TOMICITY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unit of operation, all </a:t>
            </a:r>
            <a:r>
              <a:rPr lang="en-US" dirty="0"/>
              <a:t>or </a:t>
            </a:r>
            <a:r>
              <a:rPr lang="en-US" dirty="0" smtClean="0"/>
              <a:t>nothing/Abort or Commit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/>
              <a:t>ONSISTENCY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11)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e</a:t>
            </a:r>
            <a:r>
              <a:rPr lang="en-US" dirty="0" smtClean="0"/>
              <a:t>nsures correctness (if DB is in a consistent state, so is after transaction execution, independently from failures or other issues)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no </a:t>
            </a:r>
            <a:r>
              <a:rPr lang="en-US" dirty="0"/>
              <a:t>violation of integrity </a:t>
            </a:r>
            <a:r>
              <a:rPr lang="en-US" dirty="0" smtClean="0"/>
              <a:t>constraints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expected behavior in presence of concurrency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I</a:t>
            </a:r>
            <a:r>
              <a:rPr lang="en-US" b="1" dirty="0" smtClean="0"/>
              <a:t>SOLATION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11 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changes visible only after commit</a:t>
            </a: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Intermediate changes invisible to other transactions </a:t>
            </a:r>
            <a:r>
              <a:rPr lang="en-US" dirty="0" smtClean="0">
                <a:sym typeface="Symbol"/>
              </a:rPr>
              <a:t>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D</a:t>
            </a:r>
            <a:r>
              <a:rPr lang="en-US" b="1" dirty="0" smtClean="0"/>
              <a:t>URABILITY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committed updates </a:t>
            </a:r>
            <a:r>
              <a:rPr lang="en-US" dirty="0" smtClean="0"/>
              <a:t>persist (permanent, cannot be undone)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Atomicity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Either </a:t>
            </a:r>
            <a:r>
              <a:rPr lang="en-US" dirty="0">
                <a:solidFill>
                  <a:schemeClr val="hlink"/>
                </a:solidFill>
              </a:rPr>
              <a:t>all or none </a:t>
            </a:r>
            <a:r>
              <a:rPr lang="en-US" dirty="0"/>
              <a:t>of the transaction's operations are </a:t>
            </a:r>
            <a:r>
              <a:rPr lang="en-US" dirty="0" smtClean="0"/>
              <a:t>performed</a:t>
            </a:r>
            <a:endParaRPr lang="en-US" dirty="0"/>
          </a:p>
          <a:p>
            <a:r>
              <a:rPr lang="en-US" dirty="0"/>
              <a:t>Atomicity requires that if a transaction is interrupted by a failure, its partial results must be </a:t>
            </a:r>
            <a:r>
              <a:rPr lang="en-US" dirty="0" smtClean="0">
                <a:solidFill>
                  <a:schemeClr val="hlink"/>
                </a:solidFill>
              </a:rPr>
              <a:t>undone</a:t>
            </a:r>
            <a:endParaRPr lang="en-US" dirty="0"/>
          </a:p>
          <a:p>
            <a:r>
              <a:rPr lang="en-US" dirty="0"/>
              <a:t>The activity of preserving the transaction's atomicity in presence of transaction aborts due to input errors, system overloads, or deadlocks is called </a:t>
            </a:r>
            <a:r>
              <a:rPr lang="en-US" dirty="0">
                <a:solidFill>
                  <a:schemeClr val="hlink"/>
                </a:solidFill>
              </a:rPr>
              <a:t>transaction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  <a:p>
            <a:r>
              <a:rPr lang="en-US" dirty="0"/>
              <a:t>The activity of ensuring atomicity in the presence of system crashes is called </a:t>
            </a:r>
            <a:r>
              <a:rPr lang="en-US" dirty="0">
                <a:solidFill>
                  <a:schemeClr val="hlink"/>
                </a:solidFill>
              </a:rPr>
              <a:t>crash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Internal consistency</a:t>
            </a:r>
          </a:p>
          <a:p>
            <a:pPr lvl="1"/>
            <a:r>
              <a:rPr lang="en-US" dirty="0"/>
              <a:t>A transaction which executes </a:t>
            </a:r>
            <a:r>
              <a:rPr lang="en-US" dirty="0">
                <a:solidFill>
                  <a:srgbClr val="1771A9"/>
                </a:solidFill>
              </a:rPr>
              <a:t>alone</a:t>
            </a:r>
            <a:r>
              <a:rPr lang="en-US" i="1" dirty="0"/>
              <a:t> </a:t>
            </a:r>
            <a:r>
              <a:rPr lang="en-US" dirty="0"/>
              <a:t>against a </a:t>
            </a:r>
            <a:r>
              <a:rPr lang="en-US" dirty="0">
                <a:solidFill>
                  <a:srgbClr val="1771A9"/>
                </a:solidFill>
              </a:rPr>
              <a:t>consistent </a:t>
            </a:r>
            <a:r>
              <a:rPr lang="en-US" dirty="0"/>
              <a:t>database leaves it in a consistent state.</a:t>
            </a:r>
          </a:p>
          <a:p>
            <a:pPr lvl="1"/>
            <a:r>
              <a:rPr lang="en-US" dirty="0"/>
              <a:t>Transactions do not violate database integrity </a:t>
            </a:r>
            <a:r>
              <a:rPr lang="en-US" dirty="0" smtClean="0"/>
              <a:t>constraints</a:t>
            </a:r>
            <a:endParaRPr lang="en-US" dirty="0"/>
          </a:p>
          <a:p>
            <a:r>
              <a:rPr lang="en-US" dirty="0"/>
              <a:t>Transactions are </a:t>
            </a:r>
            <a:r>
              <a:rPr lang="en-US" dirty="0">
                <a:solidFill>
                  <a:schemeClr val="hlink"/>
                </a:solidFill>
              </a:rPr>
              <a:t>correct</a:t>
            </a:r>
            <a:r>
              <a:rPr lang="en-US" dirty="0"/>
              <a:t>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0</a:t>
            </a:r>
          </a:p>
          <a:p>
            <a:pPr lvl="1"/>
            <a:r>
              <a:rPr lang="en-US"/>
              <a:t>Transaction </a:t>
            </a:r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/>
              <a:t>Dirty data refers to data values that have been updated by a transaction prior to its commitment</a:t>
            </a:r>
          </a:p>
          <a:p>
            <a:r>
              <a:rPr lang="en-US"/>
              <a:t>Degree 1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 (cont’d)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2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r>
              <a:rPr lang="en-US"/>
              <a:t>Degree 3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pPr lvl="1"/>
            <a:r>
              <a:rPr lang="en-US"/>
              <a:t>Other transactions do not dirty any data read by </a:t>
            </a:r>
            <a:r>
              <a:rPr lang="en-US" i="1"/>
              <a:t>T </a:t>
            </a:r>
            <a:r>
              <a:rPr lang="en-US"/>
              <a:t>before</a:t>
            </a:r>
            <a:r>
              <a:rPr lang="en-US" i="1"/>
              <a:t> T </a:t>
            </a:r>
            <a:r>
              <a:rPr lang="en-US"/>
              <a:t>completes</a:t>
            </a:r>
            <a:r>
              <a:rPr lang="en-US" i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If several transactions are executed concurrently, the results must be the same as if they were executed serially in some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Incomplete results</a:t>
            </a:r>
          </a:p>
          <a:p>
            <a:pPr lvl="1"/>
            <a:r>
              <a:rPr lang="en-US" dirty="0"/>
              <a:t>An incomplete transaction cannot reveal its results to other transactions before its </a:t>
            </a:r>
            <a:r>
              <a:rPr lang="en-US" dirty="0" smtClean="0"/>
              <a:t>commitment</a:t>
            </a:r>
            <a:endParaRPr lang="en-US" dirty="0"/>
          </a:p>
          <a:p>
            <a:pPr lvl="1"/>
            <a:r>
              <a:rPr lang="en-US" dirty="0"/>
              <a:t>Necessary to avoid cascading </a:t>
            </a:r>
            <a:r>
              <a:rPr lang="en-US" dirty="0" smtClean="0"/>
              <a:t>aborts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Isolation 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59408"/>
          </a:xfrm>
          <a:noFill/>
          <a:ln/>
        </p:spPr>
        <p:txBody>
          <a:bodyPr/>
          <a:lstStyle/>
          <a:p>
            <a:r>
              <a:rPr lang="en-US" dirty="0"/>
              <a:t>Consider the following two transactions: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094214" y="3097591"/>
            <a:ext cx="6895841" cy="1851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Commit		Commit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2921838" y="5743787"/>
            <a:ext cx="6958844" cy="34024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 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 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9712" y="5017925"/>
            <a:ext cx="10485120" cy="8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latin typeface="Book Antiqua"/>
              </a:rPr>
              <a:t>Possible execution sequences:</a:t>
            </a:r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</a:t>
            </a:r>
          </a:p>
        </p:txBody>
      </p:sp>
      <p:sp>
        <p:nvSpPr>
          <p:cNvPr id="2304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Phenomena:</a:t>
            </a:r>
          </a:p>
          <a:p>
            <a:r>
              <a:rPr lang="en-US" dirty="0"/>
              <a:t>Dirty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modifies </a:t>
            </a:r>
            <a:r>
              <a:rPr lang="en-US" i="1" dirty="0"/>
              <a:t>x</a:t>
            </a:r>
            <a:r>
              <a:rPr lang="en-US" dirty="0"/>
              <a:t> which is then read by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before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terminates;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aborts</a:t>
            </a:r>
          </a:p>
          <a:p>
            <a:pPr lvl="2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has read value which never exists in the </a:t>
            </a:r>
            <a:r>
              <a:rPr lang="en-US" dirty="0" smtClean="0"/>
              <a:t>database</a:t>
            </a:r>
            <a:endParaRPr lang="en-US" dirty="0"/>
          </a:p>
          <a:p>
            <a:r>
              <a:rPr lang="en-US" dirty="0"/>
              <a:t>Non-repeatable (fuzzy)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reads </a:t>
            </a:r>
            <a:r>
              <a:rPr lang="en-US" i="1" dirty="0" err="1"/>
              <a:t>x</a:t>
            </a:r>
            <a:r>
              <a:rPr lang="en-US" dirty="0"/>
              <a:t>;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then modifies or deletes </a:t>
            </a:r>
            <a:r>
              <a:rPr lang="en-US" i="1" dirty="0" err="1"/>
              <a:t>x</a:t>
            </a:r>
            <a:r>
              <a:rPr lang="en-US" dirty="0"/>
              <a:t> and commits.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tries to read </a:t>
            </a:r>
            <a:r>
              <a:rPr lang="en-US" i="1" dirty="0"/>
              <a:t>x </a:t>
            </a:r>
            <a:r>
              <a:rPr lang="en-US" dirty="0"/>
              <a:t>again but reads a different value or can’t find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Phantom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searches the database according to a predicate while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inserts new tuples that satisfy the </a:t>
            </a:r>
            <a:r>
              <a:rPr lang="en-US" dirty="0" smtClean="0"/>
              <a:t>predicate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 (cont’d)</a:t>
            </a:r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29480" y="2489200"/>
            <a:ext cx="12293600" cy="6769100"/>
          </a:xfrm>
        </p:spPr>
        <p:txBody>
          <a:bodyPr/>
          <a:lstStyle/>
          <a:p>
            <a:r>
              <a:rPr lang="en-US" dirty="0"/>
              <a:t>Read Uncommitted</a:t>
            </a:r>
          </a:p>
          <a:p>
            <a:pPr lvl="1"/>
            <a:r>
              <a:rPr lang="en-US" dirty="0"/>
              <a:t>For transactions operating at this level, all three phenomena are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Read Committed</a:t>
            </a:r>
          </a:p>
          <a:p>
            <a:pPr lvl="1"/>
            <a:r>
              <a:rPr lang="en-US" dirty="0"/>
              <a:t>Fuzzy reads and phantoms are possible, but dirty reads are </a:t>
            </a:r>
            <a:r>
              <a:rPr lang="en-US" dirty="0" smtClean="0"/>
              <a:t>not</a:t>
            </a:r>
            <a:endParaRPr lang="en-US" dirty="0"/>
          </a:p>
          <a:p>
            <a:r>
              <a:rPr lang="en-US" dirty="0"/>
              <a:t>Repeatable Read</a:t>
            </a:r>
          </a:p>
          <a:p>
            <a:pPr lvl="1"/>
            <a:r>
              <a:rPr lang="en-US" dirty="0"/>
              <a:t>Only phantoms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Anomaly Serializable</a:t>
            </a:r>
          </a:p>
          <a:p>
            <a:pPr lvl="1"/>
            <a:r>
              <a:rPr lang="en-US" dirty="0"/>
              <a:t>None of the phenomena are </a:t>
            </a:r>
            <a:r>
              <a:rPr lang="en-US" dirty="0" smtClean="0"/>
              <a:t>possible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Query Processing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pPr lvl="1"/>
            <a:r>
              <a:rPr lang="en-GB" b="1" dirty="0" smtClean="0">
                <a:solidFill>
                  <a:srgbClr val="1771A9"/>
                </a:solidFill>
              </a:rPr>
              <a:t>Introduction to transaction management 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(Ch. 10)</a:t>
            </a:r>
            <a:r>
              <a:rPr lang="en-US" sz="2800" b="1" dirty="0" smtClean="0">
                <a:solidFill>
                  <a:srgbClr val="1771A9"/>
                </a:solidFill>
                <a:cs typeface="Book Antiqua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Concurrency Control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11)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DBMS Reliability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12)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endParaRPr lang="it-IT" altLang="en-US" sz="3000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Durability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Once a transaction commits, the system must guarantee that the results of its operations will never be lost, in spite of subsequent </a:t>
            </a:r>
            <a:r>
              <a:rPr lang="en-US" dirty="0" smtClean="0"/>
              <a:t>failures</a:t>
            </a:r>
            <a:endParaRPr lang="en-US" dirty="0"/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Database recovery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3" name="Gruppo 2"/>
          <p:cNvGrpSpPr>
            <a:grpSpLocks noChangeAspect="1"/>
          </p:cNvGrpSpPr>
          <p:nvPr/>
        </p:nvGrpSpPr>
        <p:grpSpPr>
          <a:xfrm>
            <a:off x="237704" y="3061665"/>
            <a:ext cx="8273128" cy="5415535"/>
            <a:chOff x="1621158" y="2331857"/>
            <a:chExt cx="10341410" cy="6769419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3277404" y="3938463"/>
              <a:ext cx="6498637" cy="3429837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4007132" y="5466096"/>
              <a:ext cx="2288548" cy="1025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Scheduling/</a:t>
              </a:r>
            </a:p>
            <a:p>
              <a:pPr>
                <a:lnSpc>
                  <a:spcPct val="75000"/>
                </a:lnSpc>
              </a:pPr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Descheduling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Requests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4940424" y="4660534"/>
              <a:ext cx="3095879" cy="704020"/>
            </a:xfrm>
            <a:prstGeom prst="rect">
              <a:avLst/>
            </a:prstGeom>
            <a:solidFill>
              <a:srgbClr val="1834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4786685" y="4606379"/>
              <a:ext cx="3432691" cy="92902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Transaction Manager</a:t>
              </a:r>
            </a:p>
            <a:p>
              <a:endParaRPr lang="en-US" sz="2000" b="1" dirty="0">
                <a:solidFill>
                  <a:schemeClr val="bg1"/>
                </a:solidFill>
                <a:latin typeface="Book Antiqua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5947861" y="4996750"/>
              <a:ext cx="1110341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(TM)</a:t>
              </a:r>
            </a:p>
          </p:txBody>
        </p:sp>
        <p:grpSp>
          <p:nvGrpSpPr>
            <p:cNvPr id="44042" name="Group 10"/>
            <p:cNvGrpSpPr>
              <a:grpSpLocks/>
            </p:cNvGrpSpPr>
            <p:nvPr/>
          </p:nvGrpSpPr>
          <p:grpSpPr bwMode="auto">
            <a:xfrm>
              <a:off x="7020891" y="3884310"/>
              <a:ext cx="2960490" cy="767201"/>
              <a:chOff x="3111" y="1572"/>
              <a:chExt cx="1312" cy="340"/>
            </a:xfrm>
          </p:grpSpPr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3301" y="1572"/>
                <a:ext cx="89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Distributed </a:t>
                </a:r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/>
            </p:nvSpPr>
            <p:spPr bwMode="auto">
              <a:xfrm>
                <a:off x="3111" y="1692"/>
                <a:ext cx="13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Execution Monitor</a:t>
                </a:r>
              </a:p>
            </p:txBody>
          </p:sp>
        </p:grpSp>
        <p:grpSp>
          <p:nvGrpSpPr>
            <p:cNvPr id="44045" name="Group 13"/>
            <p:cNvGrpSpPr>
              <a:grpSpLocks/>
            </p:cNvGrpSpPr>
            <p:nvPr/>
          </p:nvGrpSpPr>
          <p:grpSpPr bwMode="auto">
            <a:xfrm>
              <a:off x="10123543" y="5175012"/>
              <a:ext cx="1839025" cy="929667"/>
              <a:chOff x="4486" y="2144"/>
              <a:chExt cx="815" cy="412"/>
            </a:xfrm>
          </p:grpSpPr>
          <p:sp>
            <p:nvSpPr>
              <p:cNvPr id="44043" name="Rectangle 11"/>
              <p:cNvSpPr>
                <a:spLocks noChangeArrowheads="1"/>
              </p:cNvSpPr>
              <p:nvPr/>
            </p:nvSpPr>
            <p:spPr bwMode="auto">
              <a:xfrm>
                <a:off x="4486" y="2144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4" name="Rectangle 12"/>
              <p:cNvSpPr>
                <a:spLocks noChangeArrowheads="1"/>
              </p:cNvSpPr>
              <p:nvPr/>
            </p:nvSpPr>
            <p:spPr bwMode="auto">
              <a:xfrm>
                <a:off x="4537" y="2336"/>
                <a:ext cx="33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SCs</a:t>
                </a:r>
              </a:p>
            </p:txBody>
          </p:sp>
        </p:grpSp>
        <p:grpSp>
          <p:nvGrpSpPr>
            <p:cNvPr id="44048" name="Group 16"/>
            <p:cNvGrpSpPr>
              <a:grpSpLocks/>
            </p:cNvGrpSpPr>
            <p:nvPr/>
          </p:nvGrpSpPr>
          <p:grpSpPr bwMode="auto">
            <a:xfrm>
              <a:off x="1621158" y="5147935"/>
              <a:ext cx="1839025" cy="929667"/>
              <a:chOff x="718" y="2132"/>
              <a:chExt cx="815" cy="412"/>
            </a:xfrm>
          </p:grpSpPr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>
                <a:off x="718" y="2132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/>
            </p:nvSpPr>
            <p:spPr bwMode="auto">
              <a:xfrm>
                <a:off x="750" y="2324"/>
                <a:ext cx="38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TMs</a:t>
                </a:r>
              </a:p>
            </p:txBody>
          </p:sp>
        </p:grpSp>
        <p:grpSp>
          <p:nvGrpSpPr>
            <p:cNvPr id="44053" name="Group 21"/>
            <p:cNvGrpSpPr>
              <a:grpSpLocks/>
            </p:cNvGrpSpPr>
            <p:nvPr/>
          </p:nvGrpSpPr>
          <p:grpSpPr bwMode="auto">
            <a:xfrm>
              <a:off x="4119071" y="2331857"/>
              <a:ext cx="2888283" cy="1173366"/>
              <a:chOff x="1825" y="884"/>
              <a:chExt cx="1280" cy="520"/>
            </a:xfrm>
          </p:grpSpPr>
          <p:grpSp>
            <p:nvGrpSpPr>
              <p:cNvPr id="44051" name="Group 19"/>
              <p:cNvGrpSpPr>
                <a:grpSpLocks/>
              </p:cNvGrpSpPr>
              <p:nvPr/>
            </p:nvGrpSpPr>
            <p:grpSpPr bwMode="auto">
              <a:xfrm>
                <a:off x="1840" y="884"/>
                <a:ext cx="1265" cy="376"/>
                <a:chOff x="1840" y="884"/>
                <a:chExt cx="1265" cy="376"/>
              </a:xfrm>
            </p:grpSpPr>
            <p:sp>
              <p:nvSpPr>
                <p:cNvPr id="440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840" y="884"/>
                  <a:ext cx="1265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 err="1">
                      <a:solidFill>
                        <a:srgbClr val="000000"/>
                      </a:solidFill>
                      <a:latin typeface="Book Antiqua"/>
                    </a:rPr>
                    <a:t>Begin_transaction</a:t>
                  </a:r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,</a:t>
                  </a:r>
                </a:p>
              </p:txBody>
            </p:sp>
            <p:sp>
              <p:nvSpPr>
                <p:cNvPr id="440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58" y="1040"/>
                  <a:ext cx="919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Read, Write, </a:t>
                  </a:r>
                </a:p>
              </p:txBody>
            </p:sp>
          </p:grpSp>
          <p:sp>
            <p:nvSpPr>
              <p:cNvPr id="44052" name="Rectangle 20"/>
              <p:cNvSpPr>
                <a:spLocks noChangeArrowheads="1"/>
              </p:cNvSpPr>
              <p:nvPr/>
            </p:nvSpPr>
            <p:spPr bwMode="auto">
              <a:xfrm>
                <a:off x="1825" y="1184"/>
                <a:ext cx="105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Commit, Abort</a:t>
                </a:r>
              </a:p>
            </p:txBody>
          </p:sp>
        </p:grpSp>
        <p:grpSp>
          <p:nvGrpSpPr>
            <p:cNvPr id="44056" name="Group 24"/>
            <p:cNvGrpSpPr>
              <a:grpSpLocks/>
            </p:cNvGrpSpPr>
            <p:nvPr/>
          </p:nvGrpSpPr>
          <p:grpSpPr bwMode="auto">
            <a:xfrm>
              <a:off x="5375926" y="8225765"/>
              <a:ext cx="2326423" cy="875511"/>
              <a:chOff x="2382" y="3496"/>
              <a:chExt cx="1031" cy="388"/>
            </a:xfrm>
          </p:grpSpPr>
          <p:sp>
            <p:nvSpPr>
              <p:cNvPr id="44054" name="Rectangle 22"/>
              <p:cNvSpPr>
                <a:spLocks noChangeArrowheads="1"/>
              </p:cNvSpPr>
              <p:nvPr/>
            </p:nvSpPr>
            <p:spPr bwMode="auto">
              <a:xfrm>
                <a:off x="2601" y="3496"/>
                <a:ext cx="6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To data </a:t>
                </a:r>
              </a:p>
            </p:txBody>
          </p:sp>
          <p:sp>
            <p:nvSpPr>
              <p:cNvPr id="44055" name="Rectangle 23"/>
              <p:cNvSpPr>
                <a:spLocks noChangeArrowheads="1"/>
              </p:cNvSpPr>
              <p:nvPr/>
            </p:nvSpPr>
            <p:spPr bwMode="auto">
              <a:xfrm>
                <a:off x="2382" y="3664"/>
                <a:ext cx="1031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  <a:latin typeface="Book Antiqua"/>
                  </a:rPr>
                  <a:t>processor (DP)</a:t>
                </a:r>
                <a:endParaRPr lang="en-US" sz="20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6638864" y="3008797"/>
              <a:ext cx="1404894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Results</a:t>
              </a:r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4953964" y="6343862"/>
              <a:ext cx="3095879" cy="704020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5646701" y="6303249"/>
              <a:ext cx="1708150" cy="882281"/>
              <a:chOff x="2502" y="2644"/>
              <a:chExt cx="757" cy="391"/>
            </a:xfrm>
          </p:grpSpPr>
          <p:sp>
            <p:nvSpPr>
              <p:cNvPr id="44059" name="Rectangle 27"/>
              <p:cNvSpPr>
                <a:spLocks noChangeArrowheads="1"/>
              </p:cNvSpPr>
              <p:nvPr/>
            </p:nvSpPr>
            <p:spPr bwMode="auto">
              <a:xfrm>
                <a:off x="2502" y="2644"/>
                <a:ext cx="757" cy="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Scheduler</a:t>
                </a:r>
              </a:p>
              <a:p>
                <a:endParaRPr lang="en-US" sz="2000" b="1" dirty="0">
                  <a:solidFill>
                    <a:schemeClr val="bg1"/>
                  </a:solidFill>
                  <a:latin typeface="Book Antiqua"/>
                </a:endParaRPr>
              </a:p>
            </p:txBody>
          </p:sp>
          <p:sp>
            <p:nvSpPr>
              <p:cNvPr id="44060" name="Rectangle 28"/>
              <p:cNvSpPr>
                <a:spLocks noChangeArrowheads="1"/>
              </p:cNvSpPr>
              <p:nvPr/>
            </p:nvSpPr>
            <p:spPr bwMode="auto">
              <a:xfrm>
                <a:off x="2646" y="2800"/>
                <a:ext cx="38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(SC)</a:t>
                </a:r>
              </a:p>
            </p:txBody>
          </p:sp>
        </p:grp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8052098" y="5030596"/>
              <a:ext cx="2202316" cy="5505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5497773" y="3433014"/>
              <a:ext cx="0" cy="1200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 flipV="1">
              <a:off x="7122432" y="3396911"/>
              <a:ext cx="0" cy="12455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6501902" y="7034343"/>
              <a:ext cx="0" cy="12545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6501902" y="5436761"/>
              <a:ext cx="0" cy="9025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>
              <a:off x="2771955" y="5626304"/>
              <a:ext cx="2175239" cy="1092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</p:grpSp>
      <p:sp>
        <p:nvSpPr>
          <p:cNvPr id="4" name="CasellaDiTesto 3"/>
          <p:cNvSpPr txBox="1"/>
          <p:nvPr/>
        </p:nvSpPr>
        <p:spPr>
          <a:xfrm>
            <a:off x="9055086" y="2644552"/>
            <a:ext cx="3784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TM: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coordinates requests (OP) of transaction operations by applications, sends requests to SC’s at same and different sites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SC: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manages concurrent accesses to resources (DB entities)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DP: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local DBMS module for </a:t>
            </a:r>
            <a:r>
              <a:rPr lang="es-ES" sz="2200" smtClean="0">
                <a:solidFill>
                  <a:schemeClr val="tx2"/>
                </a:solidFill>
                <a:latin typeface="Book Antiqua" panose="02040602050305030304" pitchFamily="18" charset="0"/>
              </a:rPr>
              <a:t>data manipulation</a:t>
            </a:r>
            <a:endParaRPr lang="en-GB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Transaction management protocol</a:t>
            </a:r>
            <a:endParaRPr lang="en-GB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42900" y="2489200"/>
            <a:ext cx="12293600" cy="6204024"/>
          </a:xfrm>
          <a:prstGeom prst="rect">
            <a:avLst/>
          </a:prstGeom>
          <a:noFill/>
          <a:ln/>
        </p:spPr>
        <p:txBody>
          <a:bodyPr>
            <a:normAutofit fontScale="77500" lnSpcReduction="2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5000"/>
              </a:spcBef>
            </a:pPr>
            <a:r>
              <a:rPr lang="en-US" kern="0" dirty="0" smtClean="0"/>
              <a:t>Transactions originate at one site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TM of that site will be the coordinator for that transaction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Transaction operations (interface between TM and user/application)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{ B, R, W, C, A }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B (Begin): TM and DP do some bookkeeping (record transaction name, originating site, originating application, …)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R (Read)/W (Write) – </a:t>
            </a:r>
            <a:r>
              <a:rPr lang="en-US" kern="0" dirty="0" smtClean="0">
                <a:solidFill>
                  <a:srgbClr val="1771A9"/>
                </a:solidFill>
              </a:rPr>
              <a:t>these have to do with concurrent access control (Consistency and Isolation) – Ch. 11</a:t>
            </a:r>
            <a:r>
              <a:rPr lang="it-IT" altLang="en-US" sz="2400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 smtClean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 smtClean="0"/>
              <a:t>data item stored locally: TM sends request to DP to perform the read/update</a:t>
            </a:r>
          </a:p>
          <a:p>
            <a:pPr lvl="2">
              <a:spcBef>
                <a:spcPct val="55000"/>
              </a:spcBef>
            </a:pPr>
            <a:r>
              <a:rPr lang="en-US" kern="0" dirty="0" smtClean="0"/>
              <a:t>otherwise: TM locates site where data item is stored and request to remote DP to read/update after concurrent access controls is granted by remote SC</a:t>
            </a:r>
            <a:endParaRPr lang="en-US" kern="0" dirty="0" smtClean="0">
              <a:solidFill>
                <a:srgbClr val="FF0000"/>
              </a:solidFill>
            </a:endParaRPr>
          </a:p>
          <a:p>
            <a:pPr lvl="1">
              <a:spcBef>
                <a:spcPct val="55000"/>
              </a:spcBef>
            </a:pPr>
            <a:r>
              <a:rPr lang="en-US" kern="0" dirty="0"/>
              <a:t>C (Commit) 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all sites involved to make data permanently available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A (Abort) </a:t>
            </a:r>
            <a:r>
              <a:rPr lang="en-US" kern="0" dirty="0"/>
              <a:t>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</a:t>
            </a:r>
            <a:r>
              <a:rPr lang="en-US" kern="0" dirty="0" smtClean="0"/>
              <a:t>rollback; no effect of transaction is visible to other transactions</a:t>
            </a:r>
            <a:endParaRPr lang="en-US" kern="0" dirty="0"/>
          </a:p>
          <a:p>
            <a:pPr>
              <a:spcBef>
                <a:spcPct val="55000"/>
              </a:spcBef>
            </a:pPr>
            <a:r>
              <a:rPr lang="en-US" kern="0" dirty="0" smtClean="0">
                <a:solidFill>
                  <a:srgbClr val="FF0000"/>
                </a:solidFill>
              </a:rPr>
              <a:t>We ignore data </a:t>
            </a:r>
            <a:r>
              <a:rPr lang="en-US" kern="0" dirty="0">
                <a:solidFill>
                  <a:srgbClr val="FF0000"/>
                </a:solidFill>
              </a:rPr>
              <a:t>replication. </a:t>
            </a:r>
            <a:r>
              <a:rPr lang="en-US" kern="0" dirty="0" smtClean="0">
                <a:solidFill>
                  <a:srgbClr val="FF0000"/>
                </a:solidFill>
              </a:rPr>
              <a:t>To extend our discussion see </a:t>
            </a:r>
            <a:r>
              <a:rPr lang="en-US" kern="0" dirty="0">
                <a:solidFill>
                  <a:srgbClr val="FF0000"/>
                </a:solidFill>
              </a:rPr>
              <a:t>Ch. 13 (we do not cover that chapter)</a:t>
            </a:r>
            <a:endParaRPr lang="en-US" kern="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35708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933" y="162560"/>
            <a:ext cx="12273280" cy="1625600"/>
          </a:xfrm>
          <a:noFill/>
          <a:ln/>
        </p:spPr>
        <p:txBody>
          <a:bodyPr/>
          <a:lstStyle/>
          <a:p>
            <a:r>
              <a:rPr lang="en-US"/>
              <a:t>Centralized Transaction Execution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924409" y="7848036"/>
            <a:ext cx="1553351" cy="65024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225974" y="3224107"/>
            <a:ext cx="3585351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435254" y="3224107"/>
            <a:ext cx="2661919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39432" y="7017174"/>
            <a:ext cx="1714063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Scheduled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Operations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276819" y="7191023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276819" y="5348677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502400" y="3004592"/>
            <a:ext cx="644616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152055" y="5174827"/>
            <a:ext cx="1934915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2914792" y="2371692"/>
            <a:ext cx="1923628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984783" y="2376208"/>
            <a:ext cx="1788161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820551" y="6111805"/>
            <a:ext cx="1905564" cy="821831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5820551" y="7972214"/>
            <a:ext cx="1905564" cy="1228231"/>
          </a:xfrm>
          <a:prstGeom prst="rect">
            <a:avLst/>
          </a:prstGeom>
          <a:solidFill>
            <a:srgbClr val="618F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394027" y="5102578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7179733" y="5093547"/>
            <a:ext cx="0" cy="1002453"/>
          </a:xfrm>
          <a:prstGeom prst="line">
            <a:avLst/>
          </a:prstGeom>
          <a:noFill/>
          <a:ln w="19050" cmpd="sng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6394027" y="6944925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7152640" y="6962987"/>
            <a:ext cx="0" cy="100245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5351" y="3220616"/>
            <a:ext cx="6348871" cy="626638"/>
            <a:chOff x="3585351" y="2871893"/>
            <a:chExt cx="6348871" cy="975361"/>
          </a:xfrm>
        </p:grpSpPr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 flipV="1">
              <a:off x="7595164" y="2896730"/>
              <a:ext cx="2339058" cy="95052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H="1">
              <a:off x="7125547" y="2876410"/>
              <a:ext cx="2429369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3585351" y="2876410"/>
              <a:ext cx="2411307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H="1" flipV="1">
              <a:off x="4027875" y="2871893"/>
              <a:ext cx="2411307" cy="9753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8823398" y="2371692"/>
            <a:ext cx="1923626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8893389" y="2376208"/>
            <a:ext cx="1788159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820551" y="3856285"/>
            <a:ext cx="1905564" cy="12282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851684" y="3876606"/>
            <a:ext cx="1850074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Transaction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(TM)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37955" y="6102774"/>
            <a:ext cx="1670756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Scheduler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(SC)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6007176" y="7992534"/>
            <a:ext cx="1539093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Data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Processor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(DP)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Transaction Execution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500" y="3092731"/>
            <a:ext cx="2674018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Write,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, 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126827" y="2370242"/>
            <a:ext cx="2438400" cy="668302"/>
          </a:xfrm>
          <a:prstGeom prst="roundRect">
            <a:avLst>
              <a:gd name="adj" fmla="val 3333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76498" y="2458295"/>
            <a:ext cx="2334542" cy="4447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application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064454" y="3038544"/>
            <a:ext cx="255715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9760374" y="3264321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60303" y="5061513"/>
            <a:ext cx="242071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Commit, 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763520" y="304757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3901440" y="302951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126827" y="4167433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6269" y="4307415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2126827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003565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2126827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2950784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2736427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2709333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3901440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3901440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7098453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7071360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8263467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8263467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6488853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7365592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488853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7312810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488853" y="4194526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7278295" y="4334508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4578774" y="4564802"/>
            <a:ext cx="1896533" cy="19597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4569742" y="4625763"/>
            <a:ext cx="1887502" cy="19078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9760374" y="45918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9760374" y="5948820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4" name="Oval 36"/>
          <p:cNvSpPr>
            <a:spLocks noChangeArrowheads="1"/>
          </p:cNvSpPr>
          <p:nvPr/>
        </p:nvSpPr>
        <p:spPr bwMode="auto">
          <a:xfrm>
            <a:off x="9760374" y="78430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10367716" y="7906312"/>
            <a:ext cx="1928142" cy="108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Local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Recovery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Protocol</a:t>
            </a: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8940800" y="3914562"/>
            <a:ext cx="812800" cy="49671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8940800" y="4799610"/>
            <a:ext cx="812800" cy="406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flipH="1">
            <a:off x="8940800" y="6533584"/>
            <a:ext cx="812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8949831" y="8484304"/>
            <a:ext cx="76764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9824844" y="6012039"/>
            <a:ext cx="3016146" cy="1089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Concurrency Control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0185182" y="4777033"/>
            <a:ext cx="2295471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Replica Control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9767148" y="3379470"/>
            <a:ext cx="3131538" cy="1085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 Execution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Introduction to transaction management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10)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Definitions of transaction</a:t>
            </a:r>
          </a:p>
          <a:p>
            <a:pPr lvl="1"/>
            <a:r>
              <a:rPr lang="en-US" dirty="0"/>
              <a:t>Properties of </a:t>
            </a:r>
            <a:r>
              <a:rPr lang="en-US" dirty="0" smtClean="0"/>
              <a:t>Transactions (ACID)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Atomicity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Consistency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Isolation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Durability</a:t>
            </a:r>
          </a:p>
          <a:p>
            <a:pPr lvl="1"/>
            <a:r>
              <a:rPr lang="en-US" dirty="0" smtClean="0"/>
              <a:t>Architecture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12304" y="2356520"/>
            <a:ext cx="12554792" cy="2841948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A transaction is a collection of actions that make </a:t>
            </a:r>
            <a:r>
              <a:rPr lang="en-US" sz="2600" dirty="0" smtClean="0"/>
              <a:t>transformations </a:t>
            </a:r>
            <a:r>
              <a:rPr lang="en-US" sz="2600" dirty="0"/>
              <a:t>of system states while preserving system </a:t>
            </a:r>
            <a:r>
              <a:rPr lang="en-US" sz="2600" dirty="0" smtClean="0"/>
              <a:t>consistency (from consistent state to another consistent state)</a:t>
            </a:r>
            <a:endParaRPr lang="en-US" sz="26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concurrency: expected behavior when 2 queries modify the DB simultaneously</a:t>
            </a:r>
            <a:endParaRPr lang="en-US" sz="24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Integrity: integrity constraints (e.g., primary/foreign keys), replicated copies have same values</a:t>
            </a:r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failure: restart or abort on failure while updating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346807" y="5489350"/>
            <a:ext cx="7721048" cy="3563914"/>
            <a:chOff x="2346806" y="5273326"/>
            <a:chExt cx="8345055" cy="3851946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750212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5206256" y="5273326"/>
              <a:ext cx="2566616" cy="1543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may be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temporarily in an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inconsistent state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during execution</a:t>
              </a: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346806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8905650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5515850" y="8289717"/>
              <a:ext cx="1880532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Execution of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989298" y="7738820"/>
              <a:ext cx="68997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133796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9762631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3079609" y="7702695"/>
              <a:ext cx="72249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9726507" y="7702695"/>
              <a:ext cx="36124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8366836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6502400" y="6826677"/>
              <a:ext cx="0" cy="866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6191" name="Group 47"/>
            <p:cNvGrpSpPr>
              <a:grpSpLocks/>
            </p:cNvGrpSpPr>
            <p:nvPr/>
          </p:nvGrpSpPr>
          <p:grpSpPr bwMode="auto">
            <a:xfrm>
              <a:off x="3251200" y="6826678"/>
              <a:ext cx="433493" cy="758613"/>
              <a:chOff x="1440" y="2928"/>
              <a:chExt cx="192" cy="336"/>
            </a:xfrm>
          </p:grpSpPr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grpSp>
          <p:nvGrpSpPr>
            <p:cNvPr id="6192" name="Group 48"/>
            <p:cNvGrpSpPr>
              <a:grpSpLocks/>
            </p:cNvGrpSpPr>
            <p:nvPr/>
          </p:nvGrpSpPr>
          <p:grpSpPr bwMode="auto">
            <a:xfrm flipH="1">
              <a:off x="9211734" y="6826678"/>
              <a:ext cx="433493" cy="758613"/>
              <a:chOff x="1440" y="2928"/>
              <a:chExt cx="192" cy="336"/>
            </a:xfrm>
          </p:grpSpPr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6195" name="AutoShape 51"/>
            <p:cNvSpPr>
              <a:spLocks/>
            </p:cNvSpPr>
            <p:nvPr/>
          </p:nvSpPr>
          <p:spPr bwMode="auto">
            <a:xfrm rot="5400000">
              <a:off x="6285653" y="4659211"/>
              <a:ext cx="325120" cy="6610773"/>
            </a:xfrm>
            <a:prstGeom prst="rightBrace">
              <a:avLst>
                <a:gd name="adj1" fmla="val 16944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Alternative definitions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600" dirty="0" smtClean="0"/>
              <a:t>One way to see transactions: we often treat a transaction as a program, that is, a sequence of DB operations, Write (W) and Read (R), interleaved with computation steps (e.g., </a:t>
            </a:r>
            <a:r>
              <a:rPr lang="es-ES" sz="2600" i="1" dirty="0" smtClean="0"/>
              <a:t>x</a:t>
            </a:r>
            <a:r>
              <a:rPr lang="es-ES" sz="2600" dirty="0" smtClean="0"/>
              <a:t> := </a:t>
            </a:r>
            <a:r>
              <a:rPr lang="es-ES" sz="2600" i="1" dirty="0" smtClean="0"/>
              <a:t>x</a:t>
            </a:r>
            <a:r>
              <a:rPr lang="es-ES" sz="2600" dirty="0" smtClean="0"/>
              <a:t>+1) and delimited by Begin (B) and Commit (C)/Abort (A)</a:t>
            </a:r>
          </a:p>
          <a:p>
            <a:r>
              <a:rPr lang="es-ES" sz="2600" dirty="0" smtClean="0"/>
              <a:t>Another way to see then: a transaction is just a single execution the program</a:t>
            </a:r>
            <a:endParaRPr lang="en-GB" sz="2600" dirty="0"/>
          </a:p>
        </p:txBody>
      </p:sp>
    </p:spTree>
    <p:extLst>
      <p:ext uri="{BB962C8B-B14F-4D97-AF65-F5344CB8AC3E}">
        <p14:creationId xmlns="" xmlns:p14="http://schemas.microsoft.com/office/powerpoint/2010/main" val="269890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Example – </a:t>
            </a:r>
            <a:br>
              <a:rPr lang="en-US"/>
            </a:br>
            <a:r>
              <a:rPr lang="en-US"/>
              <a:t>A Simple SQL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908" y="3251200"/>
            <a:ext cx="10186988" cy="4144963"/>
          </a:xfrm>
          <a:noFill/>
          <a:ln/>
        </p:spPr>
        <p:txBody>
          <a:bodyPr/>
          <a:lstStyle/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Transaction</a:t>
            </a:r>
            <a:r>
              <a:rPr lang="en-US" dirty="0"/>
              <a:t>   BUDGET_UPDATE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begin</a:t>
            </a:r>
          </a:p>
          <a:p>
            <a:pPr lvl="1"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EXEC SQL	UPDATE	PROJ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SET 	BUDGET = </a:t>
            </a:r>
            <a:r>
              <a:rPr lang="en-US" dirty="0" smtClean="0"/>
              <a:t>BUDGET</a:t>
            </a:r>
            <a:r>
              <a:rPr lang="en-US" dirty="0" smtClean="0">
                <a:latin typeface="Symbol" charset="2"/>
              </a:rPr>
              <a:t>*</a:t>
            </a:r>
            <a:r>
              <a:rPr lang="en-US" dirty="0" smtClean="0"/>
              <a:t>1.1</a:t>
            </a:r>
            <a:endParaRPr lang="en-US" dirty="0"/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WHERE	PNAME = “CAD/CAM”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end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Database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7900" y="3106738"/>
            <a:ext cx="10186988" cy="3557587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an airline reservation example with the relations:</a:t>
            </a:r>
          </a:p>
          <a:p>
            <a:pPr marL="0" indent="0">
              <a:buNone/>
            </a:pPr>
            <a:endParaRPr lang="en-US" dirty="0"/>
          </a:p>
          <a:p>
            <a:pPr marL="975345" lvl="1" indent="-325115">
              <a:buNone/>
            </a:pPr>
            <a:r>
              <a:rPr lang="en-US" dirty="0"/>
              <a:t>FLIGHT(</a:t>
            </a:r>
            <a:r>
              <a:rPr lang="en-US" u="sng" dirty="0"/>
              <a:t>FNO, DATE</a:t>
            </a:r>
            <a:r>
              <a:rPr lang="en-US" dirty="0"/>
              <a:t>, SRC, DEST, STSOLD, CAP)</a:t>
            </a:r>
          </a:p>
          <a:p>
            <a:pPr marL="975345" lvl="1" indent="-325115">
              <a:buNone/>
            </a:pPr>
            <a:r>
              <a:rPr lang="en-US" dirty="0"/>
              <a:t>CUST(</a:t>
            </a:r>
            <a:r>
              <a:rPr lang="en-US" u="sng" dirty="0"/>
              <a:t>CNAME</a:t>
            </a:r>
            <a:r>
              <a:rPr lang="en-US" dirty="0"/>
              <a:t>, </a:t>
            </a:r>
            <a:r>
              <a:rPr lang="en-US" dirty="0" smtClean="0"/>
              <a:t>ADDR)</a:t>
            </a:r>
            <a:endParaRPr lang="en-US" dirty="0"/>
          </a:p>
          <a:p>
            <a:pPr marL="975345" lvl="1" indent="-325115">
              <a:buNone/>
            </a:pPr>
            <a:r>
              <a:rPr lang="en-US" dirty="0"/>
              <a:t>FC(</a:t>
            </a:r>
            <a:r>
              <a:rPr lang="en-US" u="sng" dirty="0"/>
              <a:t>FNO, DATE, CNAME</a:t>
            </a:r>
            <a:r>
              <a:rPr lang="en-US" dirty="0"/>
              <a:t>,SPECIAL)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/>
              <a:t>Example Transaction – </a:t>
            </a:r>
            <a:r>
              <a:rPr lang="en-US" dirty="0" smtClean="0"/>
              <a:t>A Simple Program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7981" y="2790825"/>
            <a:ext cx="11649075" cy="5635625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SET	STSOLD = STSOLD + 1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WHERE	FNO = </a:t>
            </a:r>
            <a:r>
              <a:rPr lang="en-US" sz="2800" dirty="0" err="1"/>
              <a:t>flight_no</a:t>
            </a:r>
            <a:r>
              <a:rPr lang="en-US" sz="2800" dirty="0"/>
              <a:t> AND DATE = date;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INTO	FC(FNO, DATE, CNAME, SPECIAL);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VALUES	(</a:t>
            </a:r>
            <a:r>
              <a:rPr lang="en-US" sz="2800" dirty="0" err="1"/>
              <a:t>flight_no</a:t>
            </a:r>
            <a:r>
              <a:rPr lang="en-US" sz="2800" dirty="0"/>
              <a:t>, date, </a:t>
            </a:r>
            <a:r>
              <a:rPr lang="en-US" sz="2800" dirty="0" err="1"/>
              <a:t>customer_name</a:t>
            </a:r>
            <a:r>
              <a:rPr lang="en-US" sz="2800" dirty="0"/>
              <a:t>, </a:t>
            </a:r>
            <a:r>
              <a:rPr lang="en-US" sz="2800" b="1" dirty="0"/>
              <a:t>null</a:t>
            </a:r>
            <a:r>
              <a:rPr lang="en-US" sz="2800" dirty="0"/>
              <a:t>);</a:t>
            </a:r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(“reservation completed”)</a:t>
            </a:r>
            <a:endParaRPr lang="en-US" sz="2300" b="1" dirty="0"/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Termination condition</a:t>
            </a:r>
            <a:endParaRPr lang="en-GB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42900" y="2428528"/>
            <a:ext cx="12293600" cy="6840760"/>
          </a:xfrm>
          <a:prstGeom prst="rect">
            <a:avLst/>
          </a:prstGeom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s-ES" sz="2600" kern="0" dirty="0" smtClean="0"/>
              <a:t>Commit (C) vs. Abort (A)</a:t>
            </a:r>
          </a:p>
          <a:p>
            <a:r>
              <a:rPr lang="es-ES" sz="2600" kern="0" dirty="0" smtClean="0"/>
              <a:t>Commit (C) denotes success</a:t>
            </a:r>
          </a:p>
          <a:p>
            <a:pPr lvl="1"/>
            <a:r>
              <a:rPr lang="es-ES" sz="2400" kern="0" dirty="0" smtClean="0"/>
              <a:t>DB goes into a new state, visible to everybody</a:t>
            </a:r>
          </a:p>
          <a:p>
            <a:pPr lvl="1"/>
            <a:r>
              <a:rPr lang="es-ES" sz="2400" kern="0" dirty="0" smtClean="0"/>
              <a:t>Cannot be undone</a:t>
            </a:r>
          </a:p>
          <a:p>
            <a:r>
              <a:rPr lang="es-ES" sz="2600" kern="0" smtClean="0"/>
              <a:t>Abort (A) happens </a:t>
            </a:r>
            <a:r>
              <a:rPr lang="es-ES" sz="2600" kern="0" dirty="0" smtClean="0"/>
              <a:t>on failure</a:t>
            </a:r>
          </a:p>
          <a:p>
            <a:pPr lvl="1"/>
            <a:r>
              <a:rPr lang="es-ES" sz="2400" kern="0" dirty="0" smtClean="0"/>
              <a:t>Application logic reach a failure state (Abort keyword in the program)</a:t>
            </a:r>
          </a:p>
          <a:p>
            <a:pPr lvl="2"/>
            <a:r>
              <a:rPr lang="es-ES" sz="2200" kern="0" dirty="0" smtClean="0"/>
              <a:t>Bad input, unfulfilled condition</a:t>
            </a:r>
          </a:p>
          <a:p>
            <a:pPr lvl="2"/>
            <a:r>
              <a:rPr lang="es-ES" sz="2200" kern="0" dirty="0" smtClean="0"/>
              <a:t>Controlled through the program flow control (e.g., if-then-else)</a:t>
            </a:r>
          </a:p>
          <a:p>
            <a:pPr lvl="2"/>
            <a:r>
              <a:rPr lang="es-ES" sz="2200" kern="0" dirty="0" smtClean="0"/>
              <a:t>E.g., a seat is reserved but payment does not go through</a:t>
            </a:r>
          </a:p>
          <a:p>
            <a:pPr lvl="1"/>
            <a:r>
              <a:rPr lang="es-ES" sz="2400" kern="0" dirty="0" smtClean="0"/>
              <a:t>Deadlock (Abort command is sent by DBMS or OS)</a:t>
            </a:r>
          </a:p>
          <a:p>
            <a:pPr lvl="1"/>
            <a:r>
              <a:rPr lang="es-ES" sz="2400" kern="0" dirty="0" smtClean="0"/>
              <a:t>Node/hardware failure</a:t>
            </a:r>
          </a:p>
          <a:p>
            <a:pPr lvl="1"/>
            <a:r>
              <a:rPr lang="es-ES" sz="2400" kern="0" dirty="0" smtClean="0"/>
              <a:t>Abort causes </a:t>
            </a:r>
            <a:r>
              <a:rPr lang="es-ES" sz="2400" b="1" kern="0" dirty="0"/>
              <a:t>rollback</a:t>
            </a:r>
            <a:r>
              <a:rPr lang="es-ES" sz="2400" kern="0" dirty="0"/>
              <a:t> (restore the state before transaction started)</a:t>
            </a:r>
            <a:endParaRPr lang="en-GB" sz="2400" kern="0" dirty="0"/>
          </a:p>
        </p:txBody>
      </p:sp>
    </p:spTree>
    <p:extLst>
      <p:ext uri="{BB962C8B-B14F-4D97-AF65-F5344CB8AC3E}">
        <p14:creationId xmlns="" xmlns:p14="http://schemas.microsoft.com/office/powerpoint/2010/main" val="27480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288</TotalTime>
  <Pages>0</Pages>
  <Words>1386</Words>
  <Characters>0</Characters>
  <Application>Microsoft Office PowerPoint</Application>
  <PresentationFormat>Personalizzato</PresentationFormat>
  <Lines>0</Lines>
  <Paragraphs>285</Paragraphs>
  <Slides>24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Book</vt:lpstr>
      <vt:lpstr>Introduction to transaction management</vt:lpstr>
      <vt:lpstr>Outline (distributed DB)</vt:lpstr>
      <vt:lpstr>Outline (today)</vt:lpstr>
      <vt:lpstr>Transactions</vt:lpstr>
      <vt:lpstr>Alternative definitions</vt:lpstr>
      <vt:lpstr>Transaction Example –  A Simple SQL Query</vt:lpstr>
      <vt:lpstr>Example Database</vt:lpstr>
      <vt:lpstr>Example Transaction – A Simple Program</vt:lpstr>
      <vt:lpstr>Termination condition</vt:lpstr>
      <vt:lpstr>Termination of Transactions</vt:lpstr>
      <vt:lpstr>Properties of Transactions</vt:lpstr>
      <vt:lpstr>Atomicity</vt:lpstr>
      <vt:lpstr>Consistency</vt:lpstr>
      <vt:lpstr>Consistency Degrees</vt:lpstr>
      <vt:lpstr>Consistency Degrees (cont’d)</vt:lpstr>
      <vt:lpstr>Isolation</vt:lpstr>
      <vt:lpstr>Isolation Example</vt:lpstr>
      <vt:lpstr>SQL-92 Isolation Levels</vt:lpstr>
      <vt:lpstr>SQL-92 Isolation Levels (cont’d)</vt:lpstr>
      <vt:lpstr>Durability</vt:lpstr>
      <vt:lpstr>Architecture</vt:lpstr>
      <vt:lpstr>Transaction management protocol</vt:lpstr>
      <vt:lpstr>Centralized Transaction Execution</vt:lpstr>
      <vt:lpstr>Distributed Transaction Execution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84</cp:revision>
  <dcterms:modified xsi:type="dcterms:W3CDTF">2020-04-21T11:48:41Z</dcterms:modified>
</cp:coreProperties>
</file>