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0"/>
  </p:notesMasterIdLst>
  <p:sldIdLst>
    <p:sldId id="299" r:id="rId13"/>
    <p:sldId id="300" r:id="rId14"/>
    <p:sldId id="302" r:id="rId15"/>
    <p:sldId id="286" r:id="rId16"/>
    <p:sldId id="303" r:id="rId17"/>
    <p:sldId id="287" r:id="rId18"/>
    <p:sldId id="304" r:id="rId19"/>
    <p:sldId id="289" r:id="rId20"/>
    <p:sldId id="290" r:id="rId21"/>
    <p:sldId id="291" r:id="rId22"/>
    <p:sldId id="292" r:id="rId23"/>
    <p:sldId id="293" r:id="rId24"/>
    <p:sldId id="306" r:id="rId25"/>
    <p:sldId id="305" r:id="rId26"/>
    <p:sldId id="295" r:id="rId27"/>
    <p:sldId id="297" r:id="rId28"/>
    <p:sldId id="298" r:id="rId2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2" y="-15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xmlns="" val="24012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17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1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211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473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xmlns="" val="41936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xmlns="" val="15044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xmlns="" val="307728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06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74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92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Query decomposition and data localization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</a:t>
            </a:r>
            <a:r>
              <a:rPr lang="en-US" dirty="0" smtClean="0"/>
              <a:t>PHF – Join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xfrm>
            <a:off x="287294" y="2489200"/>
            <a:ext cx="12573088" cy="6769100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600" dirty="0" smtClean="0"/>
              <a:t>Reduction of a join over relations fragmented with PHF (ignore the join of 2 fragments </a:t>
            </a:r>
            <a:r>
              <a:rPr lang="en-US" sz="2600" dirty="0"/>
              <a:t>if </a:t>
            </a:r>
            <a:r>
              <a:rPr lang="en-US" sz="2600" dirty="0" smtClean="0"/>
              <a:t>their fragment predicates are contradictory over the join attributes)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Possible </a:t>
            </a:r>
            <a:r>
              <a:rPr lang="en-US" sz="2400" dirty="0">
                <a:latin typeface="Book Antiqua" pitchFamily="18" charset="0"/>
              </a:rPr>
              <a:t>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>
                <a:latin typeface="Book Antiqua" pitchFamily="18" charset="0"/>
              </a:rPr>
              <a:t>Distribute join over </a:t>
            </a:r>
            <a:r>
              <a:rPr lang="en-US" sz="2400" dirty="0" smtClean="0">
                <a:latin typeface="Book Antiqua" pitchFamily="18" charset="0"/>
              </a:rPr>
              <a:t>union</a:t>
            </a:r>
          </a:p>
          <a:p>
            <a:pPr marL="0" lvl="1" indent="0">
              <a:lnSpc>
                <a:spcPts val="3413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943350" algn="r"/>
                <a:tab pos="4121150" algn="l"/>
              </a:tabLst>
            </a:pPr>
            <a:r>
              <a:rPr lang="en-US" i="1" dirty="0" smtClean="0">
                <a:latin typeface="Book Antiqua" pitchFamily="18" charset="0"/>
              </a:rPr>
              <a:t>	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 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Then, join between 2 fragments can be simplified in some cases</a:t>
            </a:r>
          </a:p>
          <a:p>
            <a:pPr marL="1507897" lvl="2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Book Antiqua" pitchFamily="18" charset="0"/>
              </a:rPr>
              <a:t>Given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smtClean="0">
                <a:latin typeface="Book Antiqua" pitchFamily="18" charset="0"/>
              </a:rPr>
              <a:t>p</a:t>
            </a:r>
            <a:r>
              <a:rPr lang="en-US" i="1" baseline="-50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) and 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err="1" smtClean="0">
                <a:latin typeface="Book Antiqua" pitchFamily="18" charset="0"/>
              </a:rPr>
              <a:t>p</a:t>
            </a:r>
            <a:r>
              <a:rPr lang="en-US" i="1" baseline="-50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[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defined over join attributes</a:t>
            </a:r>
            <a:r>
              <a:rPr lang="es-ES" dirty="0" smtClean="0">
                <a:solidFill>
                  <a:srgbClr val="1771A9"/>
                </a:solidFill>
                <a:latin typeface="Book Antiqua" pitchFamily="18" charset="0"/>
              </a:rPr>
              <a:t>]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spc="-427" dirty="0"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smtClean="0">
                <a:latin typeface="Book Antiqua" pitchFamily="18" charset="0"/>
                <a:sym typeface="Symbol"/>
              </a:rPr>
              <a:t>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if 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</a:t>
            </a:r>
            <a:r>
              <a:rPr lang="en-US" i="1" dirty="0" smtClean="0">
                <a:latin typeface="Book Antiqua" pitchFamily="18" charset="0"/>
              </a:rPr>
              <a:t>x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∪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dirty="0">
                <a:latin typeface="Book Antiqua" pitchFamily="18" charset="0"/>
              </a:rPr>
              <a:t>¬(</a:t>
            </a:r>
            <a:r>
              <a:rPr lang="en-US" i="1" dirty="0" smtClean="0">
                <a:latin typeface="Book Antiqua" pitchFamily="18" charset="0"/>
              </a:rPr>
              <a:t>p</a:t>
            </a:r>
            <a:r>
              <a:rPr lang="en-US" i="1" baseline="-25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))	</a:t>
            </a:r>
            <a:r>
              <a:rPr lang="en-US" i="1" dirty="0" smtClean="0">
                <a:latin typeface="Book Antiqua" pitchFamily="18" charset="0"/>
              </a:rPr>
              <a:t>[there is a mistake in the textbook]</a:t>
            </a:r>
            <a:endParaRPr lang="en-US" i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PHF </a:t>
            </a:r>
            <a:r>
              <a:rPr lang="en-US" dirty="0" smtClean="0"/>
              <a:t>– Join (Example)</a:t>
            </a: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87294" y="5091114"/>
            <a:ext cx="6230938" cy="36734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query</a:t>
            </a:r>
          </a:p>
          <a:p>
            <a:pPr marL="0" indent="0">
              <a:lnSpc>
                <a:spcPct val="90000"/>
              </a:lnSpc>
              <a:spcAft>
                <a:spcPts val="569"/>
              </a:spcAft>
              <a:buNone/>
              <a:tabLst>
                <a:tab pos="534988" algn="l"/>
                <a:tab pos="2066925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*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FROM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EMP,ASG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WHERE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1608" y="2447908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787360" y="8520138"/>
            <a:ext cx="3837909" cy="523220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</a:rPr>
              <a:t>Not always convenient</a:t>
            </a:r>
            <a:endParaRPr lang="en-US" sz="28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480720"/>
          </a:xfrm>
          <a:noFill/>
        </p:spPr>
        <p:txBody>
          <a:bodyPr/>
          <a:lstStyle/>
          <a:p>
            <a:pPr marL="487672" lvl="1" indent="-487672">
              <a:spcBef>
                <a:spcPts val="600"/>
              </a:spcBef>
              <a:spcAft>
                <a:spcPts val="0"/>
              </a:spcAft>
              <a:buSzPct val="150000"/>
              <a:buFont typeface="Palatino" charset="0"/>
              <a:buChar char="•"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Reduction of a projection</a:t>
            </a:r>
            <a:r>
              <a:rPr lang="en-US" sz="2400" dirty="0" smtClean="0">
                <a:latin typeface="Book Antiqua" panose="02040602050305030304" pitchFamily="18" charset="0"/>
              </a:rPr>
              <a:t> over a relation fragmented with VF (ignore the fragment for which the </a:t>
            </a:r>
            <a:r>
              <a:rPr lang="en-US" sz="2400" dirty="0" smtClean="0"/>
              <a:t>set of projection attributes intersected with set of fragmentation attributes is contained in the primary key)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Recall that the localization program consists in joins over key attributes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Let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400" dirty="0" smtClean="0">
                <a:latin typeface="Book Antiqua" panose="02040602050305030304" pitchFamily="18" charset="0"/>
              </a:rPr>
              <a:t> be a fragment of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/>
              <a:t>obtained as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400" i="1" baseline="-25000" dirty="0" smtClean="0"/>
              <a:t>A’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/>
              <a:t>) where </a:t>
            </a:r>
            <a:r>
              <a:rPr lang="en-US" sz="2400" i="1" dirty="0" smtClean="0"/>
              <a:t>A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400" i="1" dirty="0" err="1" smtClean="0"/>
              <a:t>attr</a:t>
            </a:r>
            <a:r>
              <a:rPr lang="en-US" sz="2400" i="1" dirty="0" smtClean="0"/>
              <a:t>(R) </a:t>
            </a:r>
            <a:r>
              <a:rPr lang="en-US" sz="2400" dirty="0" smtClean="0"/>
              <a:t>:</a:t>
            </a:r>
          </a:p>
          <a:p>
            <a:pPr marL="881372" lvl="1" indent="-487672">
              <a:spcBef>
                <a:spcPts val="6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000" dirty="0" smtClean="0"/>
              <a:t>Reduction of a projection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000" i="1" baseline="-25000" dirty="0" smtClean="0"/>
              <a:t>A’’</a:t>
            </a:r>
            <a:r>
              <a:rPr lang="en-US" sz="2000" dirty="0" smtClean="0">
                <a:latin typeface="Book Antiqua" panose="02040602050305030304" pitchFamily="18" charset="0"/>
              </a:rPr>
              <a:t> over </a:t>
            </a:r>
            <a:r>
              <a:rPr lang="en-US" sz="2000" i="1" dirty="0" smtClean="0">
                <a:latin typeface="Book Antiqua" panose="02040602050305030304" pitchFamily="18" charset="0"/>
              </a:rPr>
              <a:t>R</a:t>
            </a:r>
            <a:r>
              <a:rPr lang="en-US" sz="20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/>
              <a:t>is possible when </a:t>
            </a:r>
            <a:r>
              <a:rPr lang="en-US" sz="2000" i="1" dirty="0" smtClean="0"/>
              <a:t>A’’</a:t>
            </a:r>
            <a:r>
              <a:rPr lang="en-US" sz="2000" dirty="0" smtClean="0"/>
              <a:t> ∩  </a:t>
            </a:r>
            <a:r>
              <a:rPr lang="en-US" sz="2000" i="1" dirty="0" smtClean="0"/>
              <a:t>A</a:t>
            </a:r>
            <a:r>
              <a:rPr lang="en-US" sz="2000" dirty="0" smtClean="0"/>
              <a:t>’ 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000" i="1" dirty="0" smtClean="0"/>
              <a:t>key(R)</a:t>
            </a:r>
            <a:endParaRPr lang="en-US" sz="2000" dirty="0" smtClean="0"/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endParaRPr lang="en-US" dirty="0"/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dirty="0" smtClean="0"/>
              <a:t>Ex.: 	EMP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EMP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</a:t>
            </a:r>
            <a:r>
              <a:rPr lang="en-US" dirty="0" smtClean="0"/>
              <a:t>EMP)</a:t>
            </a:r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endParaRPr lang="en-US" dirty="0" smtClean="0"/>
          </a:p>
          <a:p>
            <a:pPr marL="1463017" lvl="1" indent="0"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ENAME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1530975" y="8008668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12077357" y="6103104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6487712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305419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881368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7079250" y="7322304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8722912" y="7322304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8524228" y="6157290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7869508" y="6780438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1326123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102800" y="6381023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696744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case PHF</a:t>
            </a:r>
          </a:p>
          <a:p>
            <a:r>
              <a:rPr lang="en-US" dirty="0" smtClean="0"/>
              <a:t>DHF: 2 relations </a:t>
            </a:r>
            <a:r>
              <a:rPr lang="en-US" i="1" dirty="0" smtClean="0"/>
              <a:t>S</a:t>
            </a:r>
            <a:r>
              <a:rPr lang="en-US" dirty="0" smtClean="0"/>
              <a:t> (owner) and </a:t>
            </a:r>
            <a:r>
              <a:rPr lang="en-US" i="1" dirty="0" smtClean="0"/>
              <a:t>R</a:t>
            </a:r>
            <a:r>
              <a:rPr lang="en-US" dirty="0" smtClean="0"/>
              <a:t> (member) in association one-to-many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participates with cardinality N , </a:t>
            </a:r>
            <a:r>
              <a:rPr lang="en-US" i="1" dirty="0" smtClean="0"/>
              <a:t>R</a:t>
            </a:r>
            <a:r>
              <a:rPr lang="en-US" dirty="0" smtClean="0"/>
              <a:t> participates with cardinality 1</a:t>
            </a:r>
          </a:p>
          <a:p>
            <a:pPr lvl="1"/>
            <a:r>
              <a:rPr lang="en-US" dirty="0" smtClean="0"/>
              <a:t>Fragmentation propagate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Localization program: union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Fragments that agree on the values of join attributes are placed at the same site</a:t>
            </a:r>
          </a:p>
          <a:p>
            <a:r>
              <a:rPr lang="en-US" dirty="0" smtClean="0"/>
              <a:t>Rule 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</a:t>
            </a:r>
            <a:r>
              <a:rPr lang="en-US" sz="2800" dirty="0" smtClean="0"/>
              <a:t>fragmentation</a:t>
            </a:r>
            <a:endParaRPr lang="en-US" sz="2800" dirty="0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DHF – Example</a:t>
            </a:r>
            <a:endParaRPr lang="en-US" dirty="0"/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27340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		</a:t>
            </a:r>
            <a:r>
              <a:rPr lang="en-US" dirty="0" smtClean="0">
                <a:solidFill>
                  <a:srgbClr val="1771A9"/>
                </a:solidFill>
              </a:rPr>
              <a:t>[EMP is owner , ASG is member]</a:t>
            </a:r>
            <a:endParaRPr lang="en-US" dirty="0">
              <a:solidFill>
                <a:srgbClr val="1771A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TITLE=“Programmer”</a:t>
            </a:r>
            <a:r>
              <a:rPr lang="en-US" sz="2800" dirty="0"/>
              <a:t> (EMP)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</a:t>
            </a:r>
            <a:r>
              <a:rPr lang="en-GB" sz="2000" baseline="-25000" dirty="0"/>
              <a:t> ≠</a:t>
            </a:r>
            <a:r>
              <a:rPr lang="en-US" sz="2800" baseline="-25000" dirty="0"/>
              <a:t>“Programmer”</a:t>
            </a:r>
            <a:r>
              <a:rPr lang="en-US" sz="2800" dirty="0"/>
              <a:t> (EMP)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/>
              <a:t>	ASG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ASG </a:t>
            </a:r>
            <a:r>
              <a:rPr lang="en-US" sz="4000" dirty="0" smtClean="0">
                <a:latin typeface="MS PGothic"/>
                <a:ea typeface="MS PGothic"/>
              </a:rPr>
              <a:t>⋉</a:t>
            </a:r>
            <a:r>
              <a:rPr lang="en-US" sz="2800" baseline="-25000" dirty="0" smtClean="0"/>
              <a:t>ENO</a:t>
            </a:r>
            <a:r>
              <a:rPr lang="en-US" sz="2800" dirty="0" smtClean="0"/>
              <a:t> EMP</a:t>
            </a:r>
            <a:r>
              <a:rPr lang="en-US" sz="2800" baseline="-25000" dirty="0" smtClean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r>
              <a:rPr lang="en-US" dirty="0" smtClean="0"/>
              <a:t>Query</a:t>
            </a:r>
            <a:r>
              <a:rPr lang="en-US" dirty="0"/>
              <a:t>	</a:t>
            </a: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WHERE	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</a:t>
            </a:r>
            <a:r>
              <a:rPr lang="en-US" sz="2800" dirty="0" smtClean="0">
                <a:latin typeface="Courier New"/>
              </a:rPr>
              <a:t>EMP.ENO</a:t>
            </a:r>
            <a:endParaRPr lang="en-US" sz="2800" dirty="0">
              <a:latin typeface="Courier New"/>
            </a:endParaRP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481956" y="5662618"/>
            <a:ext cx="5411979" cy="2965939"/>
            <a:chOff x="481956" y="5662618"/>
            <a:chExt cx="5411979" cy="296593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30302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23639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216120" y="5662618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6876899" y="5805494"/>
            <a:ext cx="5411979" cy="2823063"/>
            <a:chOff x="481956" y="5805494"/>
            <a:chExt cx="5411979" cy="2823063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250465" y="6877064"/>
              <a:ext cx="10774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4107985" y="6890012"/>
              <a:ext cx="1143151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 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6281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088649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250597" y="5805494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6573838" y="2805098"/>
            <a:ext cx="6000792" cy="1384995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Always convenient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the number of joins is always equal to the number of fragments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- all joins can be performed in parallel (are disjoint)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215856" y="2376470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1. Generic </a:t>
            </a:r>
            <a:r>
              <a:rPr lang="en-US" sz="2400" dirty="0">
                <a:latin typeface="Book Antiqua"/>
              </a:rPr>
              <a:t>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15856" y="5805494"/>
            <a:ext cx="4500594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2. Reduction of selection over a 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relation fragmented with HF</a:t>
            </a:r>
            <a:endParaRPr lang="en-US" sz="2400" dirty="0">
              <a:latin typeface="Book Antiqua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Complex reduction </a:t>
            </a:r>
            <a:r>
              <a:rPr lang="en-US" dirty="0"/>
              <a:t>for </a:t>
            </a:r>
            <a:r>
              <a:rPr lang="en-US" dirty="0" smtClean="0"/>
              <a:t>PHF and DHF</a:t>
            </a:r>
            <a:endParaRPr lang="en-US" dirty="0"/>
          </a:p>
        </p:txBody>
      </p:sp>
      <p:grpSp>
        <p:nvGrpSpPr>
          <p:cNvPr id="32" name="Gruppo 31"/>
          <p:cNvGrpSpPr/>
          <p:nvPr/>
        </p:nvGrpSpPr>
        <p:grpSpPr>
          <a:xfrm>
            <a:off x="1215988" y="6662750"/>
            <a:ext cx="5819158" cy="2281195"/>
            <a:chOff x="2040564" y="6096066"/>
            <a:chExt cx="8247540" cy="3214453"/>
          </a:xfrm>
        </p:grpSpPr>
        <p:sp>
          <p:nvSpPr>
            <p:cNvPr id="291859" name="Rectangle 19"/>
            <p:cNvSpPr>
              <a:spLocks noChangeArrowheads="1"/>
            </p:cNvSpPr>
            <p:nvPr/>
          </p:nvSpPr>
          <p:spPr bwMode="auto">
            <a:xfrm>
              <a:off x="3618922" y="7524327"/>
              <a:ext cx="49553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</a:t>
              </a:r>
              <a:endParaRPr lang="en-US" sz="24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291860" name="Rectangle 20"/>
            <p:cNvSpPr>
              <a:spLocks noChangeArrowheads="1"/>
            </p:cNvSpPr>
            <p:nvPr/>
          </p:nvSpPr>
          <p:spPr bwMode="auto">
            <a:xfrm>
              <a:off x="2040564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291861" name="Rectangle 21"/>
            <p:cNvSpPr>
              <a:spLocks noChangeArrowheads="1"/>
            </p:cNvSpPr>
            <p:nvPr/>
          </p:nvSpPr>
          <p:spPr bwMode="auto">
            <a:xfrm>
              <a:off x="4668617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2" name="Line 22"/>
            <p:cNvSpPr>
              <a:spLocks noChangeShapeType="1"/>
            </p:cNvSpPr>
            <p:nvPr/>
          </p:nvSpPr>
          <p:spPr bwMode="auto">
            <a:xfrm flipV="1">
              <a:off x="2691271" y="798717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3" name="Line 23"/>
            <p:cNvSpPr>
              <a:spLocks noChangeShapeType="1"/>
            </p:cNvSpPr>
            <p:nvPr/>
          </p:nvSpPr>
          <p:spPr bwMode="auto">
            <a:xfrm flipH="1" flipV="1">
              <a:off x="4118187" y="798717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4" name="Rectangle 24"/>
            <p:cNvSpPr>
              <a:spLocks noChangeArrowheads="1"/>
            </p:cNvSpPr>
            <p:nvPr/>
          </p:nvSpPr>
          <p:spPr bwMode="auto">
            <a:xfrm>
              <a:off x="8603396" y="8813518"/>
              <a:ext cx="104055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5" name="Rectangle 25"/>
            <p:cNvSpPr>
              <a:spLocks noChangeArrowheads="1"/>
            </p:cNvSpPr>
            <p:nvPr/>
          </p:nvSpPr>
          <p:spPr bwMode="auto">
            <a:xfrm>
              <a:off x="7926671" y="7481429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291866" name="Line 26"/>
            <p:cNvSpPr>
              <a:spLocks noChangeShapeType="1"/>
            </p:cNvSpPr>
            <p:nvPr/>
          </p:nvSpPr>
          <p:spPr bwMode="auto">
            <a:xfrm flipV="1">
              <a:off x="3883378" y="6632504"/>
              <a:ext cx="1986844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7" name="Line 27"/>
            <p:cNvSpPr>
              <a:spLocks noChangeShapeType="1"/>
            </p:cNvSpPr>
            <p:nvPr/>
          </p:nvSpPr>
          <p:spPr bwMode="auto">
            <a:xfrm flipH="1" flipV="1">
              <a:off x="7125547" y="6713784"/>
              <a:ext cx="1896533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8" name="Line 28"/>
            <p:cNvSpPr>
              <a:spLocks noChangeShapeType="1"/>
            </p:cNvSpPr>
            <p:nvPr/>
          </p:nvSpPr>
          <p:spPr bwMode="auto">
            <a:xfrm flipV="1">
              <a:off x="9157547" y="8095544"/>
              <a:ext cx="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73" name="Rectangle 33"/>
            <p:cNvSpPr>
              <a:spLocks noChangeArrowheads="1"/>
            </p:cNvSpPr>
            <p:nvPr/>
          </p:nvSpPr>
          <p:spPr bwMode="auto">
            <a:xfrm>
              <a:off x="5887932" y="6096066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759197" y="2429512"/>
            <a:ext cx="7206288" cy="2967890"/>
            <a:chOff x="1932191" y="2135780"/>
            <a:chExt cx="9900183" cy="3775254"/>
          </a:xfrm>
        </p:grpSpPr>
        <p:sp>
          <p:nvSpPr>
            <p:cNvPr id="291845" name="Rectangle 5"/>
            <p:cNvSpPr>
              <a:spLocks noChangeArrowheads="1"/>
            </p:cNvSpPr>
            <p:nvPr/>
          </p:nvSpPr>
          <p:spPr bwMode="auto">
            <a:xfrm>
              <a:off x="3456363" y="4133419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6" name="Rectangle 6"/>
            <p:cNvSpPr>
              <a:spLocks noChangeArrowheads="1"/>
            </p:cNvSpPr>
            <p:nvPr/>
          </p:nvSpPr>
          <p:spPr bwMode="auto">
            <a:xfrm>
              <a:off x="9489145" y="4142450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7" name="Rectangle 7"/>
            <p:cNvSpPr>
              <a:spLocks noChangeArrowheads="1"/>
            </p:cNvSpPr>
            <p:nvPr/>
          </p:nvSpPr>
          <p:spPr bwMode="auto">
            <a:xfrm>
              <a:off x="1932191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48" name="Rectangle 8"/>
            <p:cNvSpPr>
              <a:spLocks noChangeArrowheads="1"/>
            </p:cNvSpPr>
            <p:nvPr/>
          </p:nvSpPr>
          <p:spPr bwMode="auto">
            <a:xfrm>
              <a:off x="7384803" y="3056460"/>
              <a:ext cx="2733276" cy="632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000" baseline="-25000" dirty="0" smtClean="0">
                  <a:solidFill>
                    <a:srgbClr val="000000"/>
                  </a:solidFill>
                  <a:latin typeface="Arial" charset="0"/>
                </a:rPr>
                <a:t>TITLE</a:t>
              </a:r>
              <a:r>
                <a:rPr lang="en-US" sz="2000" baseline="-25000" dirty="0">
                  <a:solidFill>
                    <a:srgbClr val="000000"/>
                  </a:solidFill>
                  <a:latin typeface="Arial" charset="0"/>
                </a:rPr>
                <a:t>=“Mech. Eng.”</a:t>
              </a:r>
            </a:p>
          </p:txBody>
        </p:sp>
        <p:sp>
          <p:nvSpPr>
            <p:cNvPr id="291849" name="Rectangle 9"/>
            <p:cNvSpPr>
              <a:spLocks noChangeArrowheads="1"/>
            </p:cNvSpPr>
            <p:nvPr/>
          </p:nvSpPr>
          <p:spPr bwMode="auto">
            <a:xfrm>
              <a:off x="4560244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0" name="Rectangle 10"/>
            <p:cNvSpPr>
              <a:spLocks noChangeArrowheads="1"/>
            </p:cNvSpPr>
            <p:nvPr/>
          </p:nvSpPr>
          <p:spPr bwMode="auto">
            <a:xfrm>
              <a:off x="8007343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51" name="Rectangle 11"/>
            <p:cNvSpPr>
              <a:spLocks noChangeArrowheads="1"/>
            </p:cNvSpPr>
            <p:nvPr/>
          </p:nvSpPr>
          <p:spPr bwMode="auto">
            <a:xfrm>
              <a:off x="10581210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2" name="Line 12"/>
            <p:cNvSpPr>
              <a:spLocks noChangeShapeType="1"/>
            </p:cNvSpPr>
            <p:nvPr/>
          </p:nvSpPr>
          <p:spPr bwMode="auto">
            <a:xfrm flipV="1">
              <a:off x="2528711" y="4530788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3" name="Line 13"/>
            <p:cNvSpPr>
              <a:spLocks noChangeShapeType="1"/>
            </p:cNvSpPr>
            <p:nvPr/>
          </p:nvSpPr>
          <p:spPr bwMode="auto">
            <a:xfrm flipH="1" flipV="1">
              <a:off x="3955627" y="4530788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4" name="Line 14"/>
            <p:cNvSpPr>
              <a:spLocks noChangeShapeType="1"/>
            </p:cNvSpPr>
            <p:nvPr/>
          </p:nvSpPr>
          <p:spPr bwMode="auto">
            <a:xfrm flipV="1">
              <a:off x="8516338" y="455788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5" name="Line 15"/>
            <p:cNvSpPr>
              <a:spLocks noChangeShapeType="1"/>
            </p:cNvSpPr>
            <p:nvPr/>
          </p:nvSpPr>
          <p:spPr bwMode="auto">
            <a:xfrm flipH="1" flipV="1">
              <a:off x="9943253" y="455788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6" name="Line 16"/>
            <p:cNvSpPr>
              <a:spLocks noChangeShapeType="1"/>
            </p:cNvSpPr>
            <p:nvPr/>
          </p:nvSpPr>
          <p:spPr bwMode="auto">
            <a:xfrm flipH="1" flipV="1">
              <a:off x="8588587" y="3663801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7" name="Line 17"/>
            <p:cNvSpPr>
              <a:spLocks noChangeShapeType="1"/>
            </p:cNvSpPr>
            <p:nvPr/>
          </p:nvSpPr>
          <p:spPr bwMode="auto">
            <a:xfrm flipH="1" flipV="1">
              <a:off x="6990080" y="2823908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8" name="Line 18"/>
            <p:cNvSpPr>
              <a:spLocks noChangeShapeType="1"/>
            </p:cNvSpPr>
            <p:nvPr/>
          </p:nvSpPr>
          <p:spPr bwMode="auto">
            <a:xfrm flipV="1">
              <a:off x="3720818" y="2688441"/>
              <a:ext cx="2095218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5785522" y="2135780"/>
              <a:ext cx="1433757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8288350" y="6805626"/>
            <a:ext cx="4214842" cy="2143139"/>
            <a:chOff x="4785815" y="6326962"/>
            <a:chExt cx="5698664" cy="2983557"/>
          </a:xfrm>
        </p:grpSpPr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4785815" y="8813518"/>
              <a:ext cx="998879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8731881" y="8813518"/>
              <a:ext cx="10277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8123046" y="7467882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5436522" y="6876344"/>
              <a:ext cx="1499164" cy="19507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flipH="1" flipV="1">
              <a:off x="7730424" y="6984717"/>
              <a:ext cx="154432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9301837" y="8068450"/>
              <a:ext cx="0" cy="7857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790836" y="6326962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7573970" y="5948370"/>
            <a:ext cx="5000660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3. Reduction of join over a relation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fragmented with DHF</a:t>
            </a:r>
            <a:endParaRPr lang="en-US" sz="24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</a:t>
            </a:r>
            <a:r>
              <a:rPr lang="en-US" dirty="0" smtClean="0"/>
              <a:t>specified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 smtClean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</a:t>
            </a:r>
            <a:r>
              <a:rPr lang="en-US" dirty="0" smtClean="0"/>
              <a:t>predicates (inside selections or joins) </a:t>
            </a:r>
            <a:r>
              <a:rPr lang="en-US" dirty="0"/>
              <a:t>on horizontal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 smtClean="0">
                <a:solidFill>
                  <a:schemeClr val="hlink"/>
                </a:solidFill>
              </a:rPr>
              <a:t>joins/selections/projections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</a:t>
            </a:r>
            <a:r>
              <a:rPr lang="en-US" dirty="0">
                <a:solidFill>
                  <a:schemeClr val="hlink"/>
                </a:solidFill>
              </a:rPr>
              <a:t>unions </a:t>
            </a:r>
            <a:r>
              <a:rPr lang="en-US" dirty="0"/>
              <a:t>in order to isolate and remove useless </a:t>
            </a:r>
            <a:r>
              <a:rPr lang="en-US" dirty="0" smtClean="0"/>
              <a:t>operands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smtClean="0"/>
              <a:t>Hybrid Fragmentation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7001326" cy="6702381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hybrid fragmentation:</a:t>
            </a:r>
            <a:endParaRPr lang="en-US" dirty="0"/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Book Antiqua" pitchFamily="18" charset="0"/>
                <a:sym typeface="Symbol"/>
              </a:rPr>
              <a:t> 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Thus, the localization program for EMP is:</a:t>
            </a:r>
          </a:p>
          <a:p>
            <a:pPr marL="649288" lvl="1" indent="0">
              <a:spcBef>
                <a:spcPct val="65000"/>
              </a:spcBef>
              <a:buNone/>
            </a:pPr>
            <a:r>
              <a:rPr lang="en-US" sz="2400" dirty="0" smtClean="0"/>
              <a:t>EMP = (EMP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∪ EMP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⋈ EMP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 smtClean="0"/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Consider also </a:t>
            </a:r>
            <a:r>
              <a:rPr lang="en-US"/>
              <a:t>the </a:t>
            </a:r>
            <a:r>
              <a:rPr lang="en-US" smtClean="0"/>
              <a:t>query:</a:t>
            </a:r>
            <a:endParaRPr lang="en-US" dirty="0"/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898478" y="2734170"/>
            <a:ext cx="5747590" cy="5555848"/>
            <a:chOff x="6898478" y="2734170"/>
            <a:chExt cx="5747590" cy="5555848"/>
          </a:xfrm>
        </p:grpSpPr>
        <p:sp>
          <p:nvSpPr>
            <p:cNvPr id="293892" name="Rectangle 4"/>
            <p:cNvSpPr>
              <a:spLocks noChangeArrowheads="1"/>
            </p:cNvSpPr>
            <p:nvPr/>
          </p:nvSpPr>
          <p:spPr bwMode="auto">
            <a:xfrm>
              <a:off x="6898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3893" name="Rectangle 5"/>
            <p:cNvSpPr>
              <a:spLocks noChangeArrowheads="1"/>
            </p:cNvSpPr>
            <p:nvPr/>
          </p:nvSpPr>
          <p:spPr bwMode="auto">
            <a:xfrm>
              <a:off x="8009305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894" name="Rectangle 6"/>
            <p:cNvSpPr>
              <a:spLocks noChangeArrowheads="1"/>
            </p:cNvSpPr>
            <p:nvPr/>
          </p:nvSpPr>
          <p:spPr bwMode="auto">
            <a:xfrm>
              <a:off x="7723266" y="6403058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 flipV="1">
              <a:off x="7466176" y="6881707"/>
              <a:ext cx="442524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6" name="Line 8"/>
            <p:cNvSpPr>
              <a:spLocks noChangeShapeType="1"/>
            </p:cNvSpPr>
            <p:nvPr/>
          </p:nvSpPr>
          <p:spPr bwMode="auto">
            <a:xfrm flipH="1" flipV="1">
              <a:off x="8080291" y="6881707"/>
              <a:ext cx="460587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7" name="Line 9"/>
            <p:cNvSpPr>
              <a:spLocks noChangeShapeType="1"/>
            </p:cNvSpPr>
            <p:nvPr/>
          </p:nvSpPr>
          <p:spPr bwMode="auto">
            <a:xfrm flipV="1">
              <a:off x="8008042" y="5716694"/>
              <a:ext cx="388338" cy="758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8930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H="1" flipV="1">
              <a:off x="8595064" y="5770880"/>
              <a:ext cx="812800" cy="20049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609070" y="4005299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 flipV="1">
              <a:off x="8405411" y="466005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flipV="1">
              <a:off x="8405411" y="352213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729430" y="273417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11407477" y="6651413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11090779" y="4924215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11260811" y="330313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7" name="Line 19"/>
            <p:cNvSpPr>
              <a:spLocks noChangeShapeType="1"/>
            </p:cNvSpPr>
            <p:nvPr/>
          </p:nvSpPr>
          <p:spPr bwMode="auto">
            <a:xfrm flipV="1">
              <a:off x="11954856" y="5581227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 flipV="1">
              <a:off x="11954856" y="4009813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9850266" y="4669085"/>
              <a:ext cx="866976" cy="9124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5100" dirty="0">
                  <a:latin typeface="Monotype Sorts" charset="2"/>
                  <a:sym typeface="Symbol"/>
                </a:rPr>
                <a:t></a:t>
              </a:r>
              <a:endParaRPr lang="en-US" sz="5100" dirty="0">
                <a:latin typeface="Monotype Sorts" charset="2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934878" y="5184035"/>
              <a:ext cx="1126524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="1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Query decomposition and </a:t>
            </a:r>
            <a:r>
              <a:rPr lang="en-GB" b="1" dirty="0" smtClean="0">
                <a:solidFill>
                  <a:srgbClr val="FF0000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7)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The problem of distributed data localization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 naïve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Optimization steps (reductions)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PHF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VF (projection)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Fragmentation (selection/join + projection)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>
                <a:solidFill>
                  <a:schemeClr val="hlink"/>
                </a:solidFill>
              </a:rPr>
              <a:t>Input:  </a:t>
            </a:r>
            <a:r>
              <a:rPr lang="en-US" sz="2600" dirty="0" smtClean="0"/>
              <a:t>Relational algebra expression on global, distributed relations (</a:t>
            </a:r>
            <a:r>
              <a:rPr lang="en-US" sz="2600" dirty="0" smtClean="0">
                <a:solidFill>
                  <a:srgbClr val="008080"/>
                </a:solidFill>
              </a:rPr>
              <a:t>distributed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 smtClean="0">
                <a:solidFill>
                  <a:schemeClr val="hlink"/>
                </a:solidFill>
              </a:rPr>
              <a:t>Output:</a:t>
            </a:r>
            <a:r>
              <a:rPr lang="en-US" sz="2600" dirty="0">
                <a:solidFill>
                  <a:schemeClr val="hlink"/>
                </a:solidFill>
              </a:rPr>
              <a:t> </a:t>
            </a:r>
            <a:r>
              <a:rPr lang="en-US" sz="2600" dirty="0" smtClean="0"/>
              <a:t>Relational algebra expression on fragments (</a:t>
            </a:r>
            <a:r>
              <a:rPr lang="en-US" sz="2600" dirty="0" smtClean="0">
                <a:solidFill>
                  <a:srgbClr val="008080"/>
                </a:solidFill>
              </a:rPr>
              <a:t>localized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Localization uses global information about distribution of fragments (no optimization, no use of quantitative information, e.g., catalog statistics)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Recall that fragmentation is obtained by several application of rules expressed by relational algebra …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primary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selection σ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derived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semijoin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endParaRPr lang="en-US" sz="2400" dirty="0" smtClean="0">
              <a:solidFill>
                <a:srgbClr val="1771A9"/>
              </a:solidFill>
              <a:latin typeface="Book Antiqua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vertical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projection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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… and that reconstruction (reverse fragmentation) rules are also expressed in relational algebra</a:t>
            </a:r>
          </a:p>
          <a:p>
            <a:pPr lvl="1">
              <a:spcBef>
                <a:spcPct val="50000"/>
              </a:spcBef>
            </a:pPr>
            <a:r>
              <a:rPr lang="en-GB" sz="2400" dirty="0">
                <a:solidFill>
                  <a:srgbClr val="1771A9"/>
                </a:solidFill>
              </a:rPr>
              <a:t>horizontal</a:t>
            </a:r>
            <a:r>
              <a:rPr lang="en-GB" sz="2400" dirty="0"/>
              <a:t> </a:t>
            </a:r>
            <a:r>
              <a:rPr lang="en-GB" sz="2400" dirty="0" smtClean="0"/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union </a:t>
            </a:r>
            <a:r>
              <a:rPr lang="en-GB" sz="2400" dirty="0" smtClean="0">
                <a:solidFill>
                  <a:srgbClr val="1771A9"/>
                </a:solidFill>
              </a:rPr>
              <a:t>∪</a:t>
            </a:r>
          </a:p>
          <a:p>
            <a:pPr lvl="1">
              <a:spcBef>
                <a:spcPct val="50000"/>
              </a:spcBef>
            </a:pPr>
            <a:r>
              <a:rPr lang="en-GB" sz="2400" dirty="0" smtClean="0">
                <a:solidFill>
                  <a:srgbClr val="1771A9"/>
                </a:solidFill>
              </a:rPr>
              <a:t>vertical</a:t>
            </a:r>
            <a:r>
              <a:rPr lang="en-GB" sz="2400" dirty="0" smtClean="0"/>
              <a:t> fragmentation: </a:t>
            </a:r>
            <a:r>
              <a:rPr lang="en-GB" sz="2400" dirty="0" smtClean="0">
                <a:solidFill>
                  <a:srgbClr val="1771A9"/>
                </a:solidFill>
              </a:rPr>
              <a:t>join </a:t>
            </a:r>
            <a:r>
              <a:rPr lang="en-US" sz="2400" dirty="0" smtClean="0">
                <a:solidFill>
                  <a:srgbClr val="1771A9"/>
                </a:solidFill>
              </a:rPr>
              <a:t>⋈</a:t>
            </a:r>
            <a:r>
              <a:rPr lang="en-GB" sz="2400" dirty="0" smtClean="0">
                <a:solidFill>
                  <a:srgbClr val="1771A9"/>
                </a:solidFill>
              </a:rPr>
              <a:t> </a:t>
            </a:r>
            <a:endParaRPr lang="en-US" sz="2400" dirty="0">
              <a:solidFill>
                <a:srgbClr val="1771A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naïve algorithm to localize distribute queries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Localization program:</a:t>
            </a:r>
            <a:r>
              <a:rPr lang="en-US" dirty="0" smtClean="0">
                <a:solidFill>
                  <a:schemeClr val="tx2"/>
                </a:solidFill>
              </a:rPr>
              <a:t> relational algebra expression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hat reconstructs a global relation from its fragments, by reverting the rules employed for fragmentation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008080"/>
                </a:solidFill>
              </a:rPr>
              <a:t>localized query</a:t>
            </a:r>
            <a:r>
              <a:rPr lang="en-US" dirty="0" smtClean="0">
                <a:solidFill>
                  <a:schemeClr val="tx2"/>
                </a:solidFill>
              </a:rPr>
              <a:t> is obtained from distributed, global query by replacing leaves (global relations) with (</a:t>
            </a:r>
            <a:r>
              <a:rPr lang="en-US" dirty="0">
                <a:solidFill>
                  <a:schemeClr val="tx2"/>
                </a:solidFill>
              </a:rPr>
              <a:t>the tree </a:t>
            </a:r>
            <a:r>
              <a:rPr lang="en-US" dirty="0" smtClean="0">
                <a:solidFill>
                  <a:schemeClr val="tx2"/>
                </a:solidFill>
              </a:rPr>
              <a:t>of) its corresponding localization program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Leaves of localized queries are fragments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approach to obtain a localized query from a distributed one is inefficient and the result can be improved through several optimizations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During data localization there is a </a:t>
            </a:r>
            <a:r>
              <a:rPr lang="en-US" b="1" dirty="0" smtClean="0">
                <a:solidFill>
                  <a:srgbClr val="1771A9"/>
                </a:solidFill>
              </a:rPr>
              <a:t>first optimization phase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we call it </a:t>
            </a:r>
            <a:r>
              <a:rPr lang="en-US" b="1" dirty="0" smtClean="0">
                <a:solidFill>
                  <a:srgbClr val="1771A9"/>
                </a:solidFill>
              </a:rPr>
              <a:t>reduction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different from the </a:t>
            </a:r>
            <a:r>
              <a:rPr lang="en-US" b="1" dirty="0" smtClean="0">
                <a:solidFill>
                  <a:srgbClr val="1771A9"/>
                </a:solidFill>
              </a:rPr>
              <a:t>proper optimization phase</a:t>
            </a:r>
            <a:r>
              <a:rPr lang="en-US" dirty="0" smtClean="0"/>
              <a:t> (finding the “best” strategy for executing the query)</a:t>
            </a:r>
          </a:p>
        </p:txBody>
      </p:sp>
    </p:spTree>
    <p:extLst>
      <p:ext uri="{BB962C8B-B14F-4D97-AF65-F5344CB8AC3E}">
        <p14:creationId xmlns:p14="http://schemas.microsoft.com/office/powerpoint/2010/main" xmlns="" val="268721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016624" cy="6950576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Assume 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EMP is fragmented </a:t>
            </a:r>
            <a:r>
              <a:rPr lang="en-US" sz="2600" dirty="0" smtClean="0"/>
              <a:t>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“</a:t>
            </a:r>
            <a:r>
              <a:rPr lang="en-US" sz="2400" baseline="-25000" dirty="0">
                <a:latin typeface="Book Antiqua" pitchFamily="18" charset="0"/>
              </a:rPr>
              <a:t>E3”&lt;ENO≤“E6”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≥“E6”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ASG </a:t>
            </a:r>
            <a:r>
              <a:rPr lang="en-US" sz="2600" dirty="0" smtClean="0"/>
              <a:t>is fragmented 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(ASG)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&gt;“E3”</a:t>
            </a:r>
            <a:r>
              <a:rPr lang="en-US" sz="2400" dirty="0">
                <a:latin typeface="Book Antiqua" pitchFamily="18" charset="0"/>
              </a:rPr>
              <a:t>(ASG</a:t>
            </a:r>
            <a:r>
              <a:rPr lang="en-US" sz="2400" dirty="0" smtClean="0"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Replace EMP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and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in any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query</a:t>
            </a:r>
            <a:endParaRPr lang="en-US" sz="2400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788152" y="4376734"/>
            <a:ext cx="5857916" cy="3895771"/>
            <a:chOff x="6788152" y="4376734"/>
            <a:chExt cx="5857916" cy="3895771"/>
          </a:xfrm>
        </p:grpSpPr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>
              <a:off x="9109147" y="4954725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499938" y="58397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8716978" y="5839774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6788152" y="6262931"/>
              <a:ext cx="7518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7320987" y="4900538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8535189" y="6376998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257571" y="63003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 flipH="1">
              <a:off x="8359788" y="6837584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7573969" y="6734188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8986067" y="6837584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628827" y="6724822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002993" y="6724822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145342" y="75200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002598" y="794863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8931292" y="759144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645804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947159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0" name="Text Box 30"/>
            <p:cNvSpPr txBox="1">
              <a:spLocks noChangeArrowheads="1"/>
            </p:cNvSpPr>
            <p:nvPr/>
          </p:nvSpPr>
          <p:spPr bwMode="auto">
            <a:xfrm>
              <a:off x="8360799" y="4376734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9853499" y="53520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6645276" y="244790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⋈ ( EMP ⋈ ASG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r>
              <a:rPr lang="is-IS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s-IS" sz="2000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⋈ ((EMP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grpSp>
        <p:nvGrpSpPr>
          <p:cNvPr id="72" name="Gruppo 71"/>
          <p:cNvGrpSpPr/>
          <p:nvPr/>
        </p:nvGrpSpPr>
        <p:grpSpPr>
          <a:xfrm>
            <a:off x="710263" y="2932584"/>
            <a:ext cx="11792929" cy="5760639"/>
            <a:chOff x="723341" y="2932584"/>
            <a:chExt cx="11792929" cy="5760639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449635" y="7981888"/>
              <a:ext cx="783122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7670081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6918026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7718947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4582587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714133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5050978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 flipV="1">
              <a:off x="5851899" y="7332761"/>
              <a:ext cx="254409" cy="673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2630673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851119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3099064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H="1" flipV="1">
              <a:off x="3899985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355601" y="4129254"/>
              <a:ext cx="444407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  <a:cs typeface="Symbol" charset="2"/>
                  <a:sym typeface="Symbol" charset="2"/>
                </a:rPr>
                <a:t> </a:t>
              </a:r>
              <a:endParaRPr lang="en-US" sz="22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3608258" y="4785812"/>
              <a:ext cx="2630841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 flipV="1">
              <a:off x="6711165" y="4894826"/>
              <a:ext cx="838050" cy="1724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8380332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9600779" y="7981888"/>
              <a:ext cx="760975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  <a:endPara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V="1">
              <a:off x="8848723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 flipV="1">
              <a:off x="9639036" y="73327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V="1">
              <a:off x="5602606" y="4875003"/>
              <a:ext cx="859266" cy="1783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 flipV="1">
              <a:off x="6891505" y="4785812"/>
              <a:ext cx="2588407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V="1">
              <a:off x="6577804" y="3487561"/>
              <a:ext cx="0" cy="614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pic>
          <p:nvPicPr>
            <p:cNvPr id="50205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3377" y="2932584"/>
              <a:ext cx="328855" cy="37659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392531" y="6648950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5196966" y="6648950"/>
              <a:ext cx="781921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112288" y="6648950"/>
              <a:ext cx="791328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9106575" y="66489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723341" y="7961354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54887" y="7961354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V="1">
              <a:off x="1191731" y="7312227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 flipV="1">
              <a:off x="1992653" y="7312227"/>
              <a:ext cx="254596" cy="649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1485199" y="6628416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1992722" y="4560976"/>
              <a:ext cx="4113586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10534848" y="7985287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11755295" y="7985287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11003239" y="73361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 flipV="1">
              <a:off x="11793552" y="73361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1261090" y="66523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 flipV="1">
              <a:off x="7049301" y="4560976"/>
              <a:ext cx="4011500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287294" y="2733660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7955152" y="2662222"/>
            <a:ext cx="4617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49" name="Per 48"/>
          <p:cNvSpPr/>
          <p:nvPr/>
        </p:nvSpPr>
        <p:spPr bwMode="auto">
          <a:xfrm>
            <a:off x="2787624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0" name="Per 49"/>
          <p:cNvSpPr/>
          <p:nvPr/>
        </p:nvSpPr>
        <p:spPr bwMode="auto">
          <a:xfrm>
            <a:off x="4716450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" name="Per 50"/>
          <p:cNvSpPr/>
          <p:nvPr/>
        </p:nvSpPr>
        <p:spPr bwMode="auto">
          <a:xfrm>
            <a:off x="8502664" y="6234122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4287822" y="4162420"/>
            <a:ext cx="5857916" cy="3895771"/>
            <a:chOff x="6788152" y="4376734"/>
            <a:chExt cx="5857916" cy="3895771"/>
          </a:xfrm>
        </p:grpSpPr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9109147" y="4954725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0499938" y="58397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8716978" y="5839774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6788152" y="6262931"/>
              <a:ext cx="7518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 flipH="1">
              <a:off x="7320987" y="4900538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8535189" y="6376998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1257571" y="63003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H="1">
              <a:off x="8359788" y="6837584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 flipH="1">
              <a:off x="7573969" y="6734188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8986067" y="6837584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11628827" y="6724822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11002993" y="6724822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7145342" y="75200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6" name="Text Box 25"/>
            <p:cNvSpPr txBox="1">
              <a:spLocks noChangeArrowheads="1"/>
            </p:cNvSpPr>
            <p:nvPr/>
          </p:nvSpPr>
          <p:spPr bwMode="auto">
            <a:xfrm>
              <a:off x="8002598" y="794863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>
              <a:off x="8931292" y="759144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0645804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9" name="Text Box 28"/>
            <p:cNvSpPr txBox="1">
              <a:spLocks noChangeArrowheads="1"/>
            </p:cNvSpPr>
            <p:nvPr/>
          </p:nvSpPr>
          <p:spPr bwMode="auto">
            <a:xfrm>
              <a:off x="11947159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Text Box 30"/>
            <p:cNvSpPr txBox="1">
              <a:spLocks noChangeArrowheads="1"/>
            </p:cNvSpPr>
            <p:nvPr/>
          </p:nvSpPr>
          <p:spPr bwMode="auto">
            <a:xfrm>
              <a:off x="8360799" y="4376734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9853499" y="53520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4361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093695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111757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387597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220130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015068"/>
            <a:ext cx="0" cy="43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572544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434424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5866932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88" y="8181617"/>
            <a:ext cx="1274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771A9"/>
                </a:solidFill>
              </a:rPr>
              <a:t>Identify </a:t>
            </a:r>
            <a:r>
              <a:rPr lang="en-GB" dirty="0" smtClean="0">
                <a:solidFill>
                  <a:srgbClr val="1771A9"/>
                </a:solidFill>
              </a:rPr>
              <a:t>(pairs of) fragments </a:t>
            </a:r>
            <a:r>
              <a:rPr lang="en-GB" dirty="0">
                <a:solidFill>
                  <a:srgbClr val="1771A9"/>
                </a:solidFill>
              </a:rPr>
              <a:t>that can be ignored </a:t>
            </a:r>
            <a:r>
              <a:rPr lang="en-GB" dirty="0" smtClean="0">
                <a:solidFill>
                  <a:srgbClr val="1771A9"/>
                </a:solidFill>
              </a:rPr>
              <a:t>because they produce empty relations (e.g., when a selection or a join is applied to them)</a:t>
            </a:r>
            <a:endParaRPr lang="en-GB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Selection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PHF (ignore a fragment if selection predicate and fragment predicate are contradictory)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>
                <a:latin typeface="Book Antiqua" pitchFamily="18" charset="0"/>
              </a:rPr>
              <a:t>Relation 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and </a:t>
            </a:r>
            <a:r>
              <a:rPr lang="en-US" sz="2400" i="1" dirty="0">
                <a:latin typeface="Book Antiqua" pitchFamily="18" charset="0"/>
              </a:rPr>
              <a:t>F</a:t>
            </a:r>
            <a:r>
              <a:rPr lang="en-US" sz="2400" i="1" baseline="-25000" dirty="0">
                <a:latin typeface="Book Antiqua" pitchFamily="18" charset="0"/>
              </a:rPr>
              <a:t>R</a:t>
            </a:r>
            <a:r>
              <a:rPr lang="en-US" sz="2400" dirty="0">
                <a:latin typeface="Book Antiqua" pitchFamily="18" charset="0"/>
              </a:rPr>
              <a:t>={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>
                <a:latin typeface="Book Antiqua" pitchFamily="18" charset="0"/>
              </a:rPr>
              <a:t>,  </a:t>
            </a:r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>
                <a:latin typeface="Book Antiqua" pitchFamily="18" charset="0"/>
              </a:rPr>
              <a:t>, …, </a:t>
            </a:r>
            <a:r>
              <a:rPr lang="en-US" sz="2400" i="1" dirty="0" err="1">
                <a:latin typeface="Book Antiqua" pitchFamily="18" charset="0"/>
              </a:rPr>
              <a:t>R</a:t>
            </a:r>
            <a:r>
              <a:rPr lang="en-US" sz="2400" i="1" baseline="-25000" dirty="0" err="1">
                <a:latin typeface="Book Antiqua" pitchFamily="18" charset="0"/>
              </a:rPr>
              <a:t>w</a:t>
            </a:r>
            <a:r>
              <a:rPr lang="en-US" sz="2400" dirty="0">
                <a:latin typeface="Book Antiqua" pitchFamily="18" charset="0"/>
              </a:rPr>
              <a:t>} where </a:t>
            </a:r>
            <a:r>
              <a:rPr lang="en-US" sz="2400" i="1" dirty="0" err="1">
                <a:latin typeface="Book Antiqua" pitchFamily="18" charset="0"/>
              </a:rPr>
              <a:t>R</a:t>
            </a:r>
            <a:r>
              <a:rPr lang="en-US" sz="2400" i="1" baseline="-25000" dirty="0" err="1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err="1" smtClean="0">
                <a:latin typeface="Book Antiqua" pitchFamily="18" charset="0"/>
              </a:rPr>
              <a:t>p</a:t>
            </a:r>
            <a:r>
              <a:rPr lang="en-US" sz="2400" i="1" baseline="-50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)</a:t>
            </a:r>
          </a:p>
          <a:p>
            <a:pPr marL="0" lvl="2" indent="0">
              <a:spcBef>
                <a:spcPts val="2400"/>
              </a:spcBef>
              <a:spcAft>
                <a:spcPts val="1200"/>
              </a:spcAft>
              <a:buNone/>
              <a:tabLst>
                <a:tab pos="4667250" algn="ctr"/>
              </a:tabLst>
            </a:pPr>
            <a:r>
              <a:rPr lang="en-US" sz="2600" dirty="0" smtClean="0">
                <a:latin typeface="Book Antiqua" pitchFamily="18" charset="0"/>
                <a:sym typeface="Symbol"/>
              </a:rPr>
              <a:t>	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sz="2600" i="1" baseline="-25000" dirty="0" smtClean="0">
                <a:latin typeface="Book Antiqua" pitchFamily="18" charset="0"/>
              </a:rPr>
              <a:t>p</a:t>
            </a:r>
            <a:r>
              <a:rPr lang="en-US" sz="2600" i="1" baseline="-50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err="1" smtClean="0">
                <a:latin typeface="Book Antiqua" pitchFamily="18" charset="0"/>
              </a:rPr>
              <a:t>R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)=</a:t>
            </a:r>
            <a:r>
              <a:rPr lang="en-US" sz="2600" dirty="0" smtClean="0">
                <a:latin typeface="Book Antiqua" pitchFamily="18" charset="0"/>
                <a:sym typeface="Symbol"/>
              </a:rPr>
              <a:t></a:t>
            </a: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n-US" sz="2600" dirty="0" smtClean="0">
                <a:latin typeface="Book Antiqua" pitchFamily="18" charset="0"/>
                <a:sym typeface="Symbol"/>
              </a:rPr>
              <a:t> </a:t>
            </a:r>
            <a:r>
              <a:rPr lang="en-US" sz="2600" dirty="0" smtClean="0">
                <a:latin typeface="Book Antiqua" pitchFamily="18" charset="0"/>
              </a:rPr>
              <a:t>if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</a:t>
            </a:r>
            <a:r>
              <a:rPr lang="en-US" sz="2600" i="1" dirty="0" smtClean="0">
                <a:latin typeface="Book Antiqua" pitchFamily="18" charset="0"/>
              </a:rPr>
              <a:t>x </a:t>
            </a:r>
            <a:r>
              <a:rPr lang="en-US" sz="2600" dirty="0" smtClean="0">
                <a:latin typeface="Book Antiqua" pitchFamily="18" charset="0"/>
              </a:rPr>
              <a:t>in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: ¬(</a:t>
            </a:r>
            <a:r>
              <a:rPr lang="en-US" sz="2600" i="1" dirty="0" smtClean="0">
                <a:latin typeface="Book Antiqua" pitchFamily="18" charset="0"/>
              </a:rPr>
              <a:t>p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i="1" dirty="0" err="1" smtClean="0"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b="1" dirty="0" smtClean="0">
                <a:latin typeface="Courier New"/>
              </a:rPr>
              <a:t>SELECT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*</a:t>
            </a:r>
            <a:br>
              <a:rPr lang="en-US" sz="2600" dirty="0" smtClean="0">
                <a:latin typeface="Courier New"/>
              </a:rPr>
            </a:br>
            <a:r>
              <a:rPr lang="en-US" sz="2600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/>
            </a:r>
            <a:br>
              <a:rPr lang="en-US" dirty="0">
                <a:latin typeface="Courier New"/>
              </a:rPr>
            </a:br>
            <a:r>
              <a:rPr lang="en-US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782840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661891" y="8002242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684202" y="6890736"/>
            <a:ext cx="0" cy="36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129446" y="8002242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696344" y="8002242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5675624" y="7662882"/>
            <a:ext cx="0" cy="3928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4573574" y="7698664"/>
            <a:ext cx="911946" cy="3392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5955138" y="7698664"/>
            <a:ext cx="1118766" cy="3214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0464576" y="7948634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0147320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11074432" y="6908800"/>
            <a:ext cx="1346" cy="96839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06853" y="7162816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8859854" y="3662354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36911" y="8091510"/>
            <a:ext cx="109345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30406" y="623359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1358864" y="6877064"/>
            <a:ext cx="0" cy="11430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980" y="8734452"/>
            <a:ext cx="265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distributed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573574" y="8734452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localized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661861" y="8734452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reduced local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847</TotalTime>
  <Pages>0</Pages>
  <Words>1268</Words>
  <Characters>0</Characters>
  <Application>Microsoft Office PowerPoint</Application>
  <PresentationFormat>Personalizzato</PresentationFormat>
  <Lines>0</Lines>
  <Paragraphs>285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Titoli diapositive</vt:lpstr>
      </vt:variant>
      <vt:variant>
        <vt:i4>17</vt:i4>
      </vt:variant>
    </vt:vector>
  </HeadingPairs>
  <TitlesOfParts>
    <vt:vector size="29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Query decomposition and data localization</vt:lpstr>
      <vt:lpstr>Outline (distributed DB)</vt:lpstr>
      <vt:lpstr>Outline (today)</vt:lpstr>
      <vt:lpstr>Data Localization</vt:lpstr>
      <vt:lpstr>A naïve algorithm to localize distribute queries</vt:lpstr>
      <vt:lpstr>Example</vt:lpstr>
      <vt:lpstr>Provides Parallellism</vt:lpstr>
      <vt:lpstr>Eliminates Unnecessary Work</vt:lpstr>
      <vt:lpstr>Reduction for PHF – Selection</vt:lpstr>
      <vt:lpstr>Reduction for PHF – Join</vt:lpstr>
      <vt:lpstr>Reduction for PHF – Join (Example)</vt:lpstr>
      <vt:lpstr>Reduction for VF</vt:lpstr>
      <vt:lpstr>Reduction for DHF</vt:lpstr>
      <vt:lpstr>Reduction for DHF – Example</vt:lpstr>
      <vt:lpstr>Complex reduction for PHF and DHF</vt:lpstr>
      <vt:lpstr>Reduction for Hybrid Fragmentation</vt:lpstr>
      <vt:lpstr>Reduction for Hybrid Fragmentation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242</cp:revision>
  <dcterms:modified xsi:type="dcterms:W3CDTF">2020-04-20T11:56:01Z</dcterms:modified>
</cp:coreProperties>
</file>