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sldIdLst>
    <p:sldId id="352" r:id="rId2"/>
    <p:sldId id="353" r:id="rId3"/>
    <p:sldId id="259" r:id="rId4"/>
    <p:sldId id="261" r:id="rId5"/>
    <p:sldId id="262" r:id="rId6"/>
    <p:sldId id="358" r:id="rId7"/>
    <p:sldId id="351" r:id="rId8"/>
    <p:sldId id="272" r:id="rId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74" autoAdjust="0"/>
    <p:restoredTop sz="86373" autoAdjust="0"/>
  </p:normalViewPr>
  <p:slideViewPr>
    <p:cSldViewPr>
      <p:cViewPr varScale="1">
        <p:scale>
          <a:sx n="66" d="100"/>
          <a:sy n="66" d="100"/>
        </p:scale>
        <p:origin x="-390" y="-10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301674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532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323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323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709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182676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Ch.6/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Overview of distributed query processing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Overview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it-IT" altLang="en-US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in </a:t>
            </a:r>
            <a:r>
              <a:rPr lang="en-US"/>
              <a:t>a </a:t>
            </a:r>
            <a:r>
              <a:rPr lang="en-US" smtClean="0"/>
              <a:t>D-DBMS</a:t>
            </a:r>
            <a:endParaRPr lang="en-US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97380" y="2655147"/>
            <a:ext cx="37571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high level user query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31842" y="4434275"/>
            <a:ext cx="2143291" cy="1282418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78555" y="4516760"/>
            <a:ext cx="184986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query</a:t>
            </a:r>
          </a:p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processor 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latin typeface="Book Antiqua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477565" y="3178951"/>
            <a:ext cx="0" cy="12553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477565" y="5725725"/>
            <a:ext cx="0" cy="139079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75557" y="7335522"/>
            <a:ext cx="5210839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Book Antiqua"/>
              </a:rPr>
              <a:t>Low-level data manipulation</a:t>
            </a:r>
          </a:p>
          <a:p>
            <a:r>
              <a:rPr lang="en-US" dirty="0">
                <a:solidFill>
                  <a:schemeClr val="tx2"/>
                </a:solidFill>
                <a:latin typeface="Book Antiqua"/>
              </a:rPr>
              <a:t> commands for D-DBMS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1245816" y="2500536"/>
            <a:ext cx="11017224" cy="6769100"/>
          </a:xfrm>
          <a:noFill/>
        </p:spPr>
        <p:txBody>
          <a:bodyPr/>
          <a:lstStyle/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*</a:t>
            </a:r>
            <a:endParaRPr lang="en-US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EMP,ASG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EMP.ENO = ASG.ENO 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AND	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RESP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"Manager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EMP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dirty="0" smtClean="0">
                <a:solidFill>
                  <a:schemeClr val="tx2"/>
                </a:solidFill>
              </a:rPr>
              <a:t>(ASG))</a:t>
            </a: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 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dirty="0" smtClean="0">
                <a:solidFill>
                  <a:schemeClr val="tx2"/>
                </a:solidFill>
              </a:rPr>
              <a:t>(EMP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</a:t>
            </a:r>
            <a:r>
              <a:rPr lang="en-US" dirty="0" smtClean="0">
                <a:solidFill>
                  <a:schemeClr val="tx2"/>
                </a:solidFill>
              </a:rPr>
              <a:t> (ASG))</a:t>
            </a: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Selecting Alternatives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are the Additional Problems?</a:t>
            </a:r>
            <a:endParaRPr lang="en-US" dirty="0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342900" y="2662222"/>
            <a:ext cx="12293600" cy="650085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More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parameters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762000" marR="0" lvl="1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tabLst/>
              <a:defRPr/>
            </a:pPr>
            <a:r>
              <a:rPr kumimoji="0" lang="en-US" sz="26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Fragmentation</a:t>
            </a:r>
          </a:p>
          <a:p>
            <a:pPr marL="762000" marR="0" lvl="1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tabLst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Book Antiqua"/>
                <a:ea typeface="ＭＳ Ｐゴシック" charset="-128"/>
                <a:cs typeface="+mn-cs"/>
              </a:rPr>
              <a:t>Replication</a:t>
            </a:r>
          </a:p>
          <a:p>
            <a:pPr marL="762000" marR="0" lvl="1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tabLst/>
              <a:defRPr/>
            </a:pPr>
            <a:r>
              <a:rPr kumimoji="0" lang="en-US" sz="26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Data </a:t>
            </a:r>
            <a:r>
              <a:rPr kumimoji="0" lang="en-US" sz="2600" b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exchange</a:t>
            </a:r>
            <a:r>
              <a:rPr kumimoji="0" lang="en-US" sz="2600" b="0" u="none" strike="noStrike" kern="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 alternatives/multiple sites</a:t>
            </a:r>
            <a:endParaRPr kumimoji="0" lang="en-US" sz="2600" b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ＭＳ Ｐゴシック" charset="-128"/>
              <a:cs typeface="+mn-cs"/>
              <a:sym typeface="Palatino" charset="0"/>
            </a:endParaRPr>
          </a:p>
          <a:p>
            <a:pPr marL="368300" indent="-368300" algn="l">
              <a:spcBef>
                <a:spcPts val="24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GB" sz="2800" kern="0" smtClean="0">
                <a:solidFill>
                  <a:srgbClr val="000000"/>
                </a:solidFill>
                <a:latin typeface="Book Antiqua"/>
              </a:rPr>
              <a:t>To 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transform a </a:t>
            </a:r>
            <a:r>
              <a:rPr lang="en-GB" sz="2800" b="1" kern="0" dirty="0" smtClean="0">
                <a:solidFill>
                  <a:srgbClr val="1771A9"/>
                </a:solidFill>
                <a:latin typeface="Book Antiqua"/>
              </a:rPr>
              <a:t>global query on relations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 of a distributed DB (seen as a single DB by the user) into </a:t>
            </a:r>
            <a:r>
              <a:rPr lang="en-GB" sz="2800" b="1" kern="0" dirty="0" smtClean="0">
                <a:solidFill>
                  <a:srgbClr val="1771A9"/>
                </a:solidFill>
                <a:latin typeface="Book Antiqua"/>
              </a:rPr>
              <a:t>local queries on fragments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 stored on several local DB’s (</a:t>
            </a:r>
            <a:r>
              <a:rPr lang="en-GB" sz="2800" b="1" kern="0" dirty="0" smtClean="0">
                <a:solidFill>
                  <a:srgbClr val="1771A9"/>
                </a:solidFill>
                <a:latin typeface="Book Antiqua"/>
              </a:rPr>
              <a:t>data localization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)</a:t>
            </a:r>
            <a:endParaRPr lang="en-US" sz="2800" kern="0" dirty="0" smtClean="0">
              <a:solidFill>
                <a:schemeClr val="tx2"/>
              </a:solidFill>
              <a:latin typeface="Book Antiqua"/>
              <a:ea typeface="ＭＳ Ｐゴシック" charset="-128"/>
            </a:endParaRPr>
          </a:p>
          <a:p>
            <a:pPr marL="368300" lvl="0" indent="-368300" algn="l">
              <a:spcBef>
                <a:spcPts val="24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QEP must include information on communications (data transfers among sites) and on which sites operations are performed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Use of </a:t>
            </a:r>
            <a:r>
              <a:rPr lang="en-US" sz="2800" kern="0" dirty="0" err="1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semijoins</a:t>
            </a: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 to reduce the amount of data transferred among sites</a:t>
            </a:r>
            <a:endParaRPr lang="en-US" sz="2800" kern="0" dirty="0" smtClean="0">
              <a:solidFill>
                <a:srgbClr val="000000"/>
              </a:solidFill>
              <a:latin typeface="Book Antiqua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Book Antiqua"/>
                <a:ea typeface="ＭＳ Ｐゴシック" charset="-128"/>
              </a:rPr>
              <a:t>Focus of the optimizer is selecting optimal order for join and </a:t>
            </a:r>
            <a:r>
              <a:rPr lang="en-US" sz="2600" kern="0" dirty="0" err="1" smtClean="0">
                <a:solidFill>
                  <a:srgbClr val="000000"/>
                </a:solidFill>
                <a:latin typeface="Book Antiqua"/>
                <a:ea typeface="ＭＳ Ｐゴシック" charset="-128"/>
              </a:rPr>
              <a:t>semijoin</a:t>
            </a:r>
            <a:r>
              <a:rPr lang="en-US" sz="2600" kern="0" dirty="0" smtClean="0">
                <a:solidFill>
                  <a:srgbClr val="000000"/>
                </a:solidFill>
                <a:latin typeface="Book Antiqua"/>
                <a:ea typeface="ＭＳ Ｐゴシック" charset="-128"/>
              </a:rPr>
              <a:t> operations</a:t>
            </a:r>
            <a:endParaRPr lang="en-US" sz="2600" kern="0" dirty="0" smtClean="0">
              <a:solidFill>
                <a:schemeClr val="tx2"/>
              </a:solidFill>
              <a:latin typeface="Book Antiqua"/>
              <a:ea typeface="ＭＳ Ｐゴシック" charset="-128"/>
            </a:endParaRPr>
          </a:p>
          <a:p>
            <a:pPr marL="368300" lvl="0" indent="-368300" algn="l">
              <a:spcBef>
                <a:spcPts val="24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Centralized vs. distributed optimization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Cost to minimize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lang="en-GB" sz="2600" kern="0" dirty="0" smtClean="0">
                <a:solidFill>
                  <a:srgbClr val="000000"/>
                </a:solidFill>
                <a:latin typeface="Book Antiqua"/>
              </a:rPr>
              <a:t>Centralized DB: CPU and I/O cost only (actually, only I/O)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lang="en-GB" sz="2600" kern="0" dirty="0" smtClean="0">
                <a:solidFill>
                  <a:srgbClr val="000000"/>
                </a:solidFill>
                <a:latin typeface="Book Antiqua"/>
              </a:rPr>
              <a:t>Distributed DB: also communication costs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lang="en-GB" sz="2600" kern="0" dirty="0" smtClean="0">
                <a:solidFill>
                  <a:srgbClr val="000000"/>
                </a:solidFill>
                <a:latin typeface="Book Antiqua"/>
              </a:rPr>
              <a:t>Communication costs are the dominating ones (even though this might not be the case with increased network speed, especially within Local Area Network)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are the Additional Problems? – Example</a:t>
            </a:r>
            <a:endParaRPr lang="en-US" dirty="0"/>
          </a:p>
        </p:txBody>
      </p:sp>
      <p:grpSp>
        <p:nvGrpSpPr>
          <p:cNvPr id="2" name="Gruppo 84"/>
          <p:cNvGrpSpPr/>
          <p:nvPr/>
        </p:nvGrpSpPr>
        <p:grpSpPr>
          <a:xfrm>
            <a:off x="7044267" y="4948238"/>
            <a:ext cx="5908605" cy="2261648"/>
            <a:chOff x="7044267" y="4740074"/>
            <a:chExt cx="5908605" cy="2261648"/>
          </a:xfrm>
        </p:grpSpPr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7537338" y="4740074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7749569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8762183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10774991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11930372" y="6681763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/>
          </p:nvSpPr>
          <p:spPr bwMode="auto">
            <a:xfrm>
              <a:off x="7672377" y="602926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0969277" y="6029265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12192993" y="6029265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8590632" y="602926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 rot="10800000" flipH="1">
              <a:off x="8146062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1" name="Line 25"/>
            <p:cNvSpPr>
              <a:spLocks noChangeShapeType="1"/>
            </p:cNvSpPr>
            <p:nvPr/>
          </p:nvSpPr>
          <p:spPr bwMode="auto">
            <a:xfrm rot="10800000" flipH="1">
              <a:off x="9085298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2" name="Line 26"/>
            <p:cNvSpPr>
              <a:spLocks noChangeShapeType="1"/>
            </p:cNvSpPr>
            <p:nvPr/>
          </p:nvSpPr>
          <p:spPr bwMode="auto">
            <a:xfrm rot="10800000">
              <a:off x="10512213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3" name="Line 27"/>
            <p:cNvSpPr>
              <a:spLocks noChangeShapeType="1"/>
            </p:cNvSpPr>
            <p:nvPr/>
          </p:nvSpPr>
          <p:spPr bwMode="auto">
            <a:xfrm rot="10800000">
              <a:off x="11787859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6" name="Freeform 13"/>
            <p:cNvSpPr>
              <a:spLocks/>
            </p:cNvSpPr>
            <p:nvPr/>
          </p:nvSpPr>
          <p:spPr bwMode="auto">
            <a:xfrm>
              <a:off x="7044267" y="5117123"/>
              <a:ext cx="5908605" cy="677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9" name="Text Box 81"/>
            <p:cNvSpPr txBox="1">
              <a:spLocks noChangeArrowheads="1"/>
            </p:cNvSpPr>
            <p:nvPr/>
          </p:nvSpPr>
          <p:spPr bwMode="auto">
            <a:xfrm>
              <a:off x="7078464" y="5261008"/>
              <a:ext cx="57437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700" dirty="0">
                  <a:solidFill>
                    <a:schemeClr val="tx2"/>
                  </a:solidFill>
                  <a:latin typeface="Book Antiqua" pitchFamily="18" charset="0"/>
                </a:rPr>
                <a:t>result= (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cs typeface="Symbol" charset="2"/>
                  <a:sym typeface="Symbol"/>
                </a:rPr>
                <a:t> </a:t>
              </a:r>
              <a:r>
                <a:rPr lang="en-GB" sz="1700" dirty="0">
                  <a:latin typeface="Book Antiqua" pitchFamily="18" charset="0"/>
                </a:rPr>
                <a:t>∪ 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2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)</a:t>
              </a:r>
              <a:r>
                <a:rPr lang="en-US" sz="1700" dirty="0" smtClean="0">
                  <a:latin typeface="Book Antiqua" pitchFamily="18" charset="0"/>
                </a:rPr>
                <a:t>⋈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ENO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(</a:t>
              </a:r>
              <a:r>
                <a:rPr lang="en-US" sz="1700" dirty="0" err="1" smtClean="0">
                  <a:solidFill>
                    <a:schemeClr val="tx2"/>
                  </a:solidFill>
                  <a:latin typeface="Book Antiqua" pitchFamily="18" charset="0"/>
                </a:rPr>
                <a:t>σ</a:t>
              </a:r>
              <a:r>
                <a:rPr lang="en-US" sz="1700" baseline="-25000" dirty="0" err="1" smtClean="0">
                  <a:solidFill>
                    <a:schemeClr val="tx2"/>
                  </a:solidFill>
                  <a:latin typeface="Book Antiqua" pitchFamily="18" charset="0"/>
                </a:rPr>
                <a:t>RESP</a:t>
              </a:r>
              <a:r>
                <a:rPr lang="en-US" sz="1700" baseline="-25000" dirty="0">
                  <a:solidFill>
                    <a:schemeClr val="tx2"/>
                  </a:solidFill>
                  <a:latin typeface="Book Antiqua" pitchFamily="18" charset="0"/>
                </a:rPr>
                <a:t>=“Manager”</a:t>
              </a:r>
              <a:r>
                <a:rPr lang="en-US" sz="1700" dirty="0">
                  <a:solidFill>
                    <a:schemeClr val="tx2"/>
                  </a:solidFill>
                  <a:latin typeface="Book Antiqua" pitchFamily="18" charset="0"/>
                </a:rPr>
                <a:t>(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 </a:t>
              </a:r>
              <a:r>
                <a:rPr lang="en-GB" sz="1700" dirty="0" smtClean="0">
                  <a:latin typeface="Book Antiqua" pitchFamily="18" charset="0"/>
                </a:rPr>
                <a:t>∪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2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</a:rPr>
                <a:t>))</a:t>
              </a:r>
              <a:endParaRPr lang="en-US" sz="17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sp>
        <p:nvSpPr>
          <p:cNvPr id="3" name="CasellaDiTesto 2"/>
          <p:cNvSpPr txBox="1"/>
          <p:nvPr/>
        </p:nvSpPr>
        <p:spPr>
          <a:xfrm flipH="1">
            <a:off x="6145210" y="3662354"/>
            <a:ext cx="66437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anose="02040602050305030304" pitchFamily="18" charset="0"/>
              </a:rPr>
              <a:t>Relational algebra must be extended to model exchanging data between sites</a:t>
            </a:r>
            <a:endParaRPr lang="en-GB" sz="2600" dirty="0">
              <a:latin typeface="Book Antiqua" panose="02040602050305030304" pitchFamily="18" charset="0"/>
            </a:endParaRPr>
          </a:p>
        </p:txBody>
      </p:sp>
      <p:sp>
        <p:nvSpPr>
          <p:cNvPr id="86" name="Content Placeholder 2"/>
          <p:cNvSpPr txBox="1">
            <a:spLocks/>
          </p:cNvSpPr>
          <p:nvPr/>
        </p:nvSpPr>
        <p:spPr>
          <a:xfrm>
            <a:off x="8145474" y="7276664"/>
            <a:ext cx="4643470" cy="2000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Assume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card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(EMP) = 400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card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(ASG) = 1000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20 managers in ASG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indexes on ASG.RESP and EMP.ENO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tuple access cost = 1 unit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tuple transfer cost = 10 units</a:t>
            </a: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144418" y="2376470"/>
            <a:ext cx="9787006" cy="27146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Global query:	</a:t>
            </a:r>
            <a:r>
              <a:rPr lang="el-GR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⋈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RESP=“Manager”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(ASG))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Fragmentation and allocation</a:t>
            </a:r>
          </a:p>
          <a:p>
            <a:pPr marL="762000" lvl="1" indent="-368300" algn="l">
              <a:spcBef>
                <a:spcPts val="6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≤“E3”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(ASG)	(site 1)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&gt;“E3”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(ASG)	(site 2)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≤“E3”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(EMP)	(site 3)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&gt;“E3”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(EMP)	(site 4)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Query result	(site 5)</a:t>
            </a:r>
          </a:p>
        </p:txBody>
      </p:sp>
      <p:grpSp>
        <p:nvGrpSpPr>
          <p:cNvPr id="98" name="Gruppo 97"/>
          <p:cNvGrpSpPr/>
          <p:nvPr/>
        </p:nvGrpSpPr>
        <p:grpSpPr>
          <a:xfrm>
            <a:off x="541867" y="4973073"/>
            <a:ext cx="6960665" cy="3856307"/>
            <a:chOff x="541867" y="4973073"/>
            <a:chExt cx="6960665" cy="3856307"/>
          </a:xfrm>
        </p:grpSpPr>
        <p:sp>
          <p:nvSpPr>
            <p:cNvPr id="74" name="Text Box 32"/>
            <p:cNvSpPr txBox="1">
              <a:spLocks noChangeArrowheads="1"/>
            </p:cNvSpPr>
            <p:nvPr/>
          </p:nvSpPr>
          <p:spPr bwMode="auto">
            <a:xfrm>
              <a:off x="4192969" y="6307421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75" name="Text Box 34"/>
            <p:cNvSpPr txBox="1">
              <a:spLocks noChangeArrowheads="1"/>
            </p:cNvSpPr>
            <p:nvPr/>
          </p:nvSpPr>
          <p:spPr bwMode="auto">
            <a:xfrm>
              <a:off x="643429" y="630742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76" name="Text Box 35"/>
            <p:cNvSpPr txBox="1">
              <a:spLocks noChangeArrowheads="1"/>
            </p:cNvSpPr>
            <p:nvPr/>
          </p:nvSpPr>
          <p:spPr bwMode="auto">
            <a:xfrm>
              <a:off x="976236" y="793302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77" name="Text Box 36"/>
            <p:cNvSpPr txBox="1">
              <a:spLocks noChangeArrowheads="1"/>
            </p:cNvSpPr>
            <p:nvPr/>
          </p:nvSpPr>
          <p:spPr bwMode="auto">
            <a:xfrm>
              <a:off x="4338067" y="793302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78" name="Line 41"/>
            <p:cNvSpPr>
              <a:spLocks noChangeShapeType="1"/>
            </p:cNvSpPr>
            <p:nvPr/>
          </p:nvSpPr>
          <p:spPr bwMode="auto">
            <a:xfrm rot="10800000" flipH="1">
              <a:off x="2210365" y="7230851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9" name="Line 42"/>
            <p:cNvSpPr>
              <a:spLocks noChangeShapeType="1"/>
            </p:cNvSpPr>
            <p:nvPr/>
          </p:nvSpPr>
          <p:spPr bwMode="auto">
            <a:xfrm rot="10800000" flipH="1">
              <a:off x="5791201" y="7212789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0" name="Text Box 43"/>
            <p:cNvSpPr txBox="1">
              <a:spLocks noChangeArrowheads="1"/>
            </p:cNvSpPr>
            <p:nvPr/>
          </p:nvSpPr>
          <p:spPr bwMode="auto">
            <a:xfrm>
              <a:off x="2586032" y="497307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81" name="Line 44"/>
            <p:cNvSpPr>
              <a:spLocks noChangeShapeType="1"/>
            </p:cNvSpPr>
            <p:nvPr/>
          </p:nvSpPr>
          <p:spPr bwMode="auto">
            <a:xfrm rot="10800000" flipH="1">
              <a:off x="2167468" y="5894247"/>
              <a:ext cx="141562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2" name="Line 45"/>
            <p:cNvSpPr>
              <a:spLocks noChangeShapeType="1"/>
            </p:cNvSpPr>
            <p:nvPr/>
          </p:nvSpPr>
          <p:spPr bwMode="auto">
            <a:xfrm rot="10800000">
              <a:off x="3901440" y="5894247"/>
              <a:ext cx="184234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4" name="Freeform 29"/>
            <p:cNvSpPr>
              <a:spLocks/>
            </p:cNvSpPr>
            <p:nvPr/>
          </p:nvSpPr>
          <p:spPr bwMode="auto">
            <a:xfrm>
              <a:off x="541867" y="6667213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= EMP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 </a:t>
              </a:r>
              <a:r>
                <a:rPr lang="en-US" sz="2000" dirty="0" smtClean="0">
                  <a:latin typeface="Book Antiqua" pitchFamily="18" charset="0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  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Book Antiqua" pitchFamily="18" charset="0"/>
                <a:cs typeface="Arial"/>
              </a:endParaRPr>
            </a:p>
          </p:txBody>
        </p:sp>
        <p:sp>
          <p:nvSpPr>
            <p:cNvPr id="88" name="Freeform 28"/>
            <p:cNvSpPr>
              <a:spLocks/>
            </p:cNvSpPr>
            <p:nvPr/>
          </p:nvSpPr>
          <p:spPr bwMode="auto">
            <a:xfrm>
              <a:off x="2118368" y="5325287"/>
              <a:ext cx="3241024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result = 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 ∪ 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96" name="Freeform 30"/>
            <p:cNvSpPr>
              <a:spLocks/>
            </p:cNvSpPr>
            <p:nvPr/>
          </p:nvSpPr>
          <p:spPr bwMode="auto">
            <a:xfrm>
              <a:off x="563796" y="8269429"/>
              <a:ext cx="3295398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ASG’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 =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  <a:sym typeface="Symbol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RESP=“Manager”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(ASG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  <a:endParaRPr lang="en-US" sz="1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99" name="Freeform 69"/>
            <p:cNvSpPr>
              <a:spLocks/>
            </p:cNvSpPr>
            <p:nvPr/>
          </p:nvSpPr>
          <p:spPr bwMode="auto">
            <a:xfrm>
              <a:off x="4091160" y="8269450"/>
              <a:ext cx="3411372" cy="5599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ASG’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 =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  <a:sym typeface="Symbol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RESP=“Manager”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(ASG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  <a:endParaRPr lang="en-US" sz="18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105" name="Freeform 29"/>
            <p:cNvSpPr>
              <a:spLocks/>
            </p:cNvSpPr>
            <p:nvPr/>
          </p:nvSpPr>
          <p:spPr bwMode="auto">
            <a:xfrm>
              <a:off x="4118187" y="6652860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= EMP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 </a:t>
              </a:r>
              <a:r>
                <a:rPr lang="en-US" sz="2000" dirty="0" smtClean="0">
                  <a:latin typeface="Book Antiqua" pitchFamily="18" charset="0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  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Book Antiqua" pitchFamily="18" charset="0"/>
                <a:cs typeface="Arial"/>
              </a:endParaRPr>
            </a:p>
          </p:txBody>
        </p:sp>
        <p:sp>
          <p:nvSpPr>
            <p:cNvPr id="90" name="Text Box 19"/>
            <p:cNvSpPr txBox="1">
              <a:spLocks noChangeArrowheads="1"/>
            </p:cNvSpPr>
            <p:nvPr/>
          </p:nvSpPr>
          <p:spPr bwMode="auto">
            <a:xfrm>
              <a:off x="2358996" y="7585294"/>
              <a:ext cx="6941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1" name="Text Box 19"/>
            <p:cNvSpPr txBox="1">
              <a:spLocks noChangeArrowheads="1"/>
            </p:cNvSpPr>
            <p:nvPr/>
          </p:nvSpPr>
          <p:spPr bwMode="auto">
            <a:xfrm>
              <a:off x="5930896" y="7585294"/>
              <a:ext cx="6941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2" name="Text Box 20"/>
            <p:cNvSpPr txBox="1">
              <a:spLocks noChangeArrowheads="1"/>
            </p:cNvSpPr>
            <p:nvPr/>
          </p:nvSpPr>
          <p:spPr bwMode="auto">
            <a:xfrm>
              <a:off x="1930368" y="6085096"/>
              <a:ext cx="7085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5079493" y="6085096"/>
              <a:ext cx="7085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94" name="CasellaDiTesto 93"/>
          <p:cNvSpPr txBox="1"/>
          <p:nvPr/>
        </p:nvSpPr>
        <p:spPr>
          <a:xfrm>
            <a:off x="287294" y="5162552"/>
            <a:ext cx="1630575" cy="461665"/>
          </a:xfrm>
          <a:prstGeom prst="rect">
            <a:avLst/>
          </a:prstGeom>
          <a:solidFill>
            <a:srgbClr val="FFFF00">
              <a:alpha val="54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Strategy A</a:t>
            </a:r>
          </a:p>
        </p:txBody>
      </p:sp>
      <p:sp>
        <p:nvSpPr>
          <p:cNvPr id="95" name="CasellaDiTesto 94"/>
          <p:cNvSpPr txBox="1"/>
          <p:nvPr/>
        </p:nvSpPr>
        <p:spPr>
          <a:xfrm>
            <a:off x="10574366" y="4733924"/>
            <a:ext cx="1630575" cy="461665"/>
          </a:xfrm>
          <a:prstGeom prst="rect">
            <a:avLst/>
          </a:prstGeom>
          <a:solidFill>
            <a:srgbClr val="FFFF00">
              <a:alpha val="54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Strategy 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6" grpId="0" animBg="1"/>
      <p:bldP spid="94" grpId="0" animBg="1"/>
      <p:bldP spid="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84512"/>
            <a:ext cx="12293600" cy="7068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i="1" dirty="0" smtClean="0">
                <a:ea typeface="ＭＳ Ｐゴシック" charset="-128"/>
              </a:rPr>
              <a:t>card </a:t>
            </a:r>
            <a:r>
              <a:rPr lang="en-US" dirty="0" smtClean="0">
                <a:ea typeface="ＭＳ Ｐゴシック" charset="-128"/>
              </a:rPr>
              <a:t>(EMP</a:t>
            </a:r>
            <a:r>
              <a:rPr lang="en-US" dirty="0">
                <a:ea typeface="ＭＳ Ｐゴシック" charset="-128"/>
              </a:rPr>
              <a:t>) = 400, </a:t>
            </a:r>
            <a:r>
              <a:rPr lang="en-US" i="1" dirty="0" smtClean="0">
                <a:ea typeface="ＭＳ Ｐゴシック" charset="-128"/>
              </a:rPr>
              <a:t>card</a:t>
            </a:r>
            <a:r>
              <a:rPr lang="en-US" dirty="0" smtClean="0">
                <a:ea typeface="ＭＳ Ｐゴシック" charset="-128"/>
              </a:rPr>
              <a:t>(ASG</a:t>
            </a:r>
            <a:r>
              <a:rPr lang="en-US" dirty="0">
                <a:ea typeface="ＭＳ Ｐゴシック" charset="-128"/>
              </a:rPr>
              <a:t>) = </a:t>
            </a:r>
            <a:r>
              <a:rPr lang="en-US" dirty="0" smtClean="0">
                <a:ea typeface="ＭＳ Ｐゴシック" charset="-128"/>
              </a:rPr>
              <a:t>1000, 20 managers in ASG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ea typeface="ＭＳ Ｐゴシック" charset="-128"/>
              </a:rPr>
              <a:t>indexes on ASG.RESP and EMP.ENO</a:t>
            </a:r>
          </a:p>
          <a:p>
            <a:pPr lvl="1">
              <a:spcBef>
                <a:spcPts val="300"/>
              </a:spcBef>
            </a:pPr>
            <a:r>
              <a:rPr lang="en-US" dirty="0">
                <a:ea typeface="ＭＳ Ｐゴシック" charset="-128"/>
              </a:rPr>
              <a:t>tuple access cost = 1 unit; tuple transfer cost = 10 </a:t>
            </a:r>
            <a:r>
              <a:rPr lang="en-US" dirty="0" smtClean="0">
                <a:ea typeface="ＭＳ Ｐゴシック" charset="-128"/>
              </a:rPr>
              <a:t>units</a:t>
            </a:r>
          </a:p>
          <a:p>
            <a:r>
              <a:rPr lang="en-US" dirty="0" smtClean="0">
                <a:ea typeface="ＭＳ Ｐゴシック" charset="-128"/>
              </a:rPr>
              <a:t>Strategy A</a:t>
            </a:r>
          </a:p>
          <a:p>
            <a:pPr lvl="1"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ASG':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access cost	20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ASG' to the sites of EMP: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200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EMP':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2  </a:t>
            </a:r>
            <a:r>
              <a:rPr lang="en-US" sz="2400" dirty="0" smtClean="0">
                <a:ea typeface="ＭＳ Ｐゴシック" charset="-128"/>
              </a:rPr>
              <a:t>tuple access cost	40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EMP' to result site: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</a:t>
            </a:r>
            <a:r>
              <a:rPr lang="en-US" sz="2400" u="sng" dirty="0" smtClean="0">
                <a:ea typeface="ＭＳ Ｐゴシック" charset="-128"/>
              </a:rPr>
              <a:t>       200</a:t>
            </a: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Total Cost	460</a:t>
            </a:r>
          </a:p>
          <a:p>
            <a:r>
              <a:rPr lang="en-US" dirty="0" smtClean="0"/>
              <a:t>Strategy B</a:t>
            </a:r>
          </a:p>
          <a:p>
            <a:pPr lvl="1"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 to site 5: 400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4,000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 to site 5: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10,000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</a:t>
            </a:r>
            <a:r>
              <a:rPr lang="en-US" sz="2400" dirty="0" smtClean="0">
                <a:ea typeface="ＭＳ Ｐゴシック" charset="-128"/>
              </a:rPr>
              <a:t>cost	1,000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join EMP and </a:t>
            </a:r>
            <a:r>
              <a:rPr lang="en-US" sz="2400" dirty="0" smtClean="0">
                <a:ea typeface="ＭＳ Ｐゴシック" charset="-128"/>
              </a:rPr>
              <a:t>ASG': 400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cost	</a:t>
            </a:r>
            <a:r>
              <a:rPr lang="en-US" sz="2400" u="sng" dirty="0">
                <a:ea typeface="ＭＳ Ｐゴシック" charset="-128"/>
              </a:rPr>
              <a:t>       </a:t>
            </a:r>
            <a:r>
              <a:rPr lang="en-US" sz="2400" u="sng" dirty="0" smtClean="0">
                <a:ea typeface="ＭＳ Ｐゴシック" charset="-128"/>
              </a:rPr>
              <a:t>8,000</a:t>
            </a:r>
            <a:endParaRPr lang="en-US" sz="2400" u="sng" dirty="0">
              <a:ea typeface="ＭＳ Ｐゴシック" charset="-128"/>
            </a:endParaRP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23,000</a:t>
            </a:r>
            <a:endParaRPr lang="en-US" sz="2400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8175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Methodology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054128" y="2356520"/>
            <a:ext cx="5211222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Calculus Query on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Distributed Relations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318739" y="4608699"/>
            <a:ext cx="158721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CONTROL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288393" y="8130832"/>
            <a:ext cx="1146682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LOCAL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SITES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172570" y="3129854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Query</a:t>
            </a:r>
          </a:p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Decomposition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172570" y="4863828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Localization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430847" y="3951686"/>
            <a:ext cx="3865400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Algebraic Query on Distributed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172570" y="6344930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Global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5285751" y="5647278"/>
            <a:ext cx="215785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Book Antiqua"/>
              </a:rPr>
              <a:t>Fragment Query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5172570" y="8151152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357139" y="7239010"/>
            <a:ext cx="4017334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Fragment Query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with Communication Operations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702200" y="9053264"/>
            <a:ext cx="3400485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Local Queries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6364676" y="871108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6364676" y="776281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V="1">
            <a:off x="6364676" y="69229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6364676" y="5983685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6364676" y="540569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6364676" y="4448396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V="1">
            <a:off x="6364676" y="36717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 flipV="1">
            <a:off x="6364676" y="2750547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9293014" y="3030512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GLOBAL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9293014" y="4764485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9293014" y="6245587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STATS ON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FRAGMENTS</a:t>
            </a:r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9293014" y="8051810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LOCAL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SCHEMAS</a:t>
            </a:r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 flipH="1">
            <a:off x="7586133" y="338272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H="1">
            <a:off x="7586133" y="513476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7586133" y="659780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H="1">
            <a:off x="7568071" y="842208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6" name="AutoShape 48"/>
          <p:cNvSpPr>
            <a:spLocks/>
          </p:cNvSpPr>
          <p:nvPr/>
        </p:nvSpPr>
        <p:spPr bwMode="auto">
          <a:xfrm>
            <a:off x="4009813" y="2967294"/>
            <a:ext cx="541867" cy="4009813"/>
          </a:xfrm>
          <a:prstGeom prst="leftBrace">
            <a:avLst>
              <a:gd name="adj1" fmla="val 6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7" name="AutoShape 49"/>
          <p:cNvSpPr>
            <a:spLocks/>
          </p:cNvSpPr>
          <p:nvPr/>
        </p:nvSpPr>
        <p:spPr bwMode="auto">
          <a:xfrm>
            <a:off x="4118187" y="7952468"/>
            <a:ext cx="433493" cy="1083733"/>
          </a:xfrm>
          <a:prstGeom prst="leftBrace">
            <a:avLst>
              <a:gd name="adj1" fmla="val 2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330</TotalTime>
  <Pages>0</Pages>
  <Words>529</Words>
  <Characters>0</Characters>
  <Application>Microsoft Office PowerPoint</Application>
  <PresentationFormat>Personalizzato</PresentationFormat>
  <Lines>0</Lines>
  <Paragraphs>138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Book</vt:lpstr>
      <vt:lpstr>Overview of distributed query processing</vt:lpstr>
      <vt:lpstr>Outline (distributed DB)</vt:lpstr>
      <vt:lpstr>Query Processing in a D-DBMS</vt:lpstr>
      <vt:lpstr>Selecting Alternatives</vt:lpstr>
      <vt:lpstr>What are the Additional Problems?</vt:lpstr>
      <vt:lpstr>What are the Additional Problems? – Example</vt:lpstr>
      <vt:lpstr>Cost of Alternatives</vt:lpstr>
      <vt:lpstr>Distributed Query Processing Methodology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darioVB</cp:lastModifiedBy>
  <cp:revision>106</cp:revision>
  <dcterms:modified xsi:type="dcterms:W3CDTF">2020-04-20T14:18:30Z</dcterms:modified>
</cp:coreProperties>
</file>